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e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omputational modelling of decision making and action selection"/>
          <p:cNvSpPr txBox="1"/>
          <p:nvPr>
            <p:ph type="ctrTitle"/>
          </p:nvPr>
        </p:nvSpPr>
        <p:spPr>
          <a:xfrm>
            <a:off x="1270000" y="2609849"/>
            <a:ext cx="10464800" cy="3302001"/>
          </a:xfrm>
          <a:prstGeom prst="rect">
            <a:avLst/>
          </a:prstGeom>
        </p:spPr>
        <p:txBody>
          <a:bodyPr/>
          <a:lstStyle>
            <a:lvl1pPr defTabSz="502412">
              <a:defRPr sz="6880"/>
            </a:lvl1pPr>
          </a:lstStyle>
          <a:p>
            <a:pPr/>
            <a:r>
              <a:t>Computational modelling of decision making and action selection </a:t>
            </a:r>
          </a:p>
        </p:txBody>
      </p:sp>
      <p:sp>
        <p:nvSpPr>
          <p:cNvPr id="120" name="Block Practical, Weeks 5-8, Michaelmas 2017…"/>
          <p:cNvSpPr txBox="1"/>
          <p:nvPr>
            <p:ph type="subTitle" sz="quarter" idx="1"/>
          </p:nvPr>
        </p:nvSpPr>
        <p:spPr>
          <a:xfrm>
            <a:off x="1270000" y="6013449"/>
            <a:ext cx="10464800" cy="1969706"/>
          </a:xfrm>
          <a:prstGeom prst="rect">
            <a:avLst/>
          </a:prstGeom>
        </p:spPr>
        <p:txBody>
          <a:bodyPr/>
          <a:lstStyle/>
          <a:p>
            <a:pPr defTabSz="479044">
              <a:defRPr sz="3034"/>
            </a:pPr>
            <a:r>
              <a:t>Block Practical, Weeks 5-8, Michaelmas 2017</a:t>
            </a:r>
          </a:p>
          <a:p>
            <a:pPr defTabSz="479044">
              <a:defRPr sz="3034"/>
            </a:pPr>
          </a:p>
          <a:p>
            <a:pPr defTabSz="479044">
              <a:defRPr sz="3034"/>
            </a:pPr>
            <a:r>
              <a:t>Drs. Laurence Hunt, Nils Kolling, Miriam Klein-Flugge, Jacquie Scholl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n for next 4 week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Plan for next 4 weeks</a:t>
            </a:r>
          </a:p>
        </p:txBody>
      </p:sp>
      <p:sp>
        <p:nvSpPr>
          <p:cNvPr id="123" name="Today: setting up the task, collecting a dataset, building a learning model (Laurence Hunt)  by Friday 24th Nov: collect three more datasets…"/>
          <p:cNvSpPr txBox="1"/>
          <p:nvPr/>
        </p:nvSpPr>
        <p:spPr>
          <a:xfrm>
            <a:off x="741063" y="2361895"/>
            <a:ext cx="11522673" cy="67570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674687" indent="-674687" algn="l">
              <a:buSzPct val="100000"/>
              <a:buAutoNum type="arabicPeriod" startAt="1"/>
              <a:defRPr b="0" sz="3400"/>
            </a:pPr>
            <a:r>
              <a:rPr b="1"/>
              <a:t>Today: </a:t>
            </a:r>
            <a:r>
              <a:t>setting up the task, collecting a dataset,</a:t>
            </a:r>
            <a:br/>
            <a:r>
              <a:t>building a learning model (Laurence Hunt)</a:t>
            </a:r>
            <a:br/>
            <a:br/>
            <a:r>
              <a:rPr i="1"/>
              <a:t>by Friday 24th Nov: collect three more datasets</a:t>
            </a:r>
            <a:br/>
          </a:p>
          <a:p>
            <a:pPr marL="674687" indent="-674687" algn="l">
              <a:buSzPct val="100000"/>
              <a:buAutoNum type="arabicPeriod" startAt="1"/>
              <a:defRPr sz="3400"/>
            </a:pPr>
            <a:r>
              <a:t>Friday 17th Nov:</a:t>
            </a:r>
            <a:r>
              <a:rPr b="0"/>
              <a:t> further modelling, regression analysis </a:t>
            </a:r>
            <a:br>
              <a:rPr b="0"/>
            </a:br>
            <a:r>
              <a:rPr b="0"/>
              <a:t>(Nils Kolling)</a:t>
            </a:r>
            <a:br>
              <a:rPr b="0"/>
            </a:br>
            <a:endParaRPr b="0"/>
          </a:p>
          <a:p>
            <a:pPr marL="674687" indent="-674687" algn="l">
              <a:buSzPct val="100000"/>
              <a:buAutoNum type="arabicPeriod" startAt="1"/>
              <a:defRPr sz="3400"/>
            </a:pPr>
            <a:r>
              <a:t>Friday 24th Nov:</a:t>
            </a:r>
            <a:r>
              <a:rPr b="0"/>
              <a:t> data analysis, model fitting </a:t>
            </a:r>
            <a:br>
              <a:rPr b="0"/>
            </a:br>
            <a:r>
              <a:rPr b="0"/>
              <a:t>(Miriam Klein-Flugge)</a:t>
            </a:r>
            <a:br>
              <a:rPr b="0"/>
            </a:br>
            <a:endParaRPr b="0"/>
          </a:p>
          <a:p>
            <a:pPr marL="674687" indent="-674687" algn="l">
              <a:buSzPct val="100000"/>
              <a:buAutoNum type="arabicPeriod" startAt="1"/>
              <a:defRPr sz="3400"/>
            </a:pPr>
            <a:r>
              <a:t>Friday 1st Dec:</a:t>
            </a:r>
            <a:r>
              <a:rPr b="0"/>
              <a:t> statistics and write-up planning</a:t>
            </a:r>
            <a:br>
              <a:rPr b="0"/>
            </a:br>
            <a:r>
              <a:rPr b="0"/>
              <a:t>(Jacquie Scholl)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23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Why build a model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Why build a model?</a:t>
            </a:r>
          </a:p>
        </p:txBody>
      </p:sp>
      <p:sp>
        <p:nvSpPr>
          <p:cNvPr id="126" name="What has modelling taught us about behaviour?…"/>
          <p:cNvSpPr txBox="1"/>
          <p:nvPr>
            <p:ph type="body" idx="1"/>
          </p:nvPr>
        </p:nvSpPr>
        <p:spPr>
          <a:xfrm>
            <a:off x="952499" y="2194773"/>
            <a:ext cx="11099801" cy="6286501"/>
          </a:xfrm>
          <a:prstGeom prst="rect">
            <a:avLst/>
          </a:prstGeom>
        </p:spPr>
        <p:txBody>
          <a:bodyPr/>
          <a:lstStyle/>
          <a:p>
            <a:pPr/>
            <a:r>
              <a:t>What has modelling taught us about behaviour?</a:t>
            </a:r>
            <a:br/>
            <a:br/>
            <a:br/>
          </a:p>
          <a:p>
            <a:pPr/>
            <a:r>
              <a:t>What has modelling taught us about the brain?</a:t>
            </a:r>
            <a:br/>
            <a:br/>
            <a:br/>
          </a:p>
          <a:p>
            <a:pPr/>
            <a:r>
              <a:t>What practical uses might computational models of cognition have?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6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Why build a model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Why build a model?</a:t>
            </a:r>
          </a:p>
        </p:txBody>
      </p:sp>
      <p:pic>
        <p:nvPicPr>
          <p:cNvPr id="129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l="0" t="17622" r="0" b="0"/>
          <a:stretch>
            <a:fillRect/>
          </a:stretch>
        </p:blipFill>
        <p:spPr>
          <a:xfrm>
            <a:off x="1003300" y="2481460"/>
            <a:ext cx="11226800" cy="6517830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Courtesy of Weiji Ma’s Lab, NYU"/>
          <p:cNvSpPr txBox="1"/>
          <p:nvPr/>
        </p:nvSpPr>
        <p:spPr>
          <a:xfrm>
            <a:off x="7766253" y="8786470"/>
            <a:ext cx="4787494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Courtesy of Weiji Ma’s Lab, NYU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How will it help you if you want to do research?…"/>
          <p:cNvSpPr txBox="1"/>
          <p:nvPr>
            <p:ph type="body" idx="4294967295"/>
          </p:nvPr>
        </p:nvSpPr>
        <p:spPr>
          <a:xfrm>
            <a:off x="952499" y="1058348"/>
            <a:ext cx="11099801" cy="6286501"/>
          </a:xfrm>
          <a:prstGeom prst="rect">
            <a:avLst/>
          </a:prstGeom>
        </p:spPr>
        <p:txBody>
          <a:bodyPr/>
          <a:lstStyle/>
          <a:p>
            <a:pPr/>
            <a:r>
              <a:t>How will it help you if you want to do research?</a:t>
            </a:r>
            <a:br/>
            <a:br/>
            <a:br/>
            <a:br/>
          </a:p>
          <a:p>
            <a:pPr/>
            <a:r>
              <a:t>How will it help you if you want to pursue other careers?</a:t>
            </a:r>
          </a:p>
        </p:txBody>
      </p:sp>
      <p:sp>
        <p:nvSpPr>
          <p:cNvPr id="133" name="Why learn to code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Why learn to code?</a:t>
            </a:r>
          </a:p>
        </p:txBody>
      </p:sp>
      <p:sp>
        <p:nvSpPr>
          <p:cNvPr id="134" name="Building models often needs you to code them up."/>
          <p:cNvSpPr txBox="1"/>
          <p:nvPr/>
        </p:nvSpPr>
        <p:spPr>
          <a:xfrm>
            <a:off x="2799537" y="221101"/>
            <a:ext cx="7405726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Building models often needs you to code them up.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2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What computational modelling often entail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40"/>
            </a:lvl1pPr>
          </a:lstStyle>
          <a:p>
            <a:pPr/>
            <a:r>
              <a:t>What computational modelling often entails</a:t>
            </a:r>
          </a:p>
        </p:txBody>
      </p:sp>
      <p:sp>
        <p:nvSpPr>
          <p:cNvPr id="137" name="Understand a bit of maths behind the model…"/>
          <p:cNvSpPr txBox="1"/>
          <p:nvPr/>
        </p:nvSpPr>
        <p:spPr>
          <a:xfrm>
            <a:off x="506371" y="2510512"/>
            <a:ext cx="12291924" cy="67697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674687" indent="-674687" algn="l">
              <a:buSzPct val="100000"/>
              <a:buAutoNum type="arabicPeriod" startAt="1"/>
              <a:defRPr b="0" sz="3400"/>
            </a:pPr>
            <a:r>
              <a:rPr b="1"/>
              <a:t>Understand a bit of maths </a:t>
            </a:r>
            <a:r>
              <a:t>behind the model</a:t>
            </a:r>
          </a:p>
          <a:p>
            <a:pPr algn="l">
              <a:defRPr b="0" sz="3400"/>
            </a:pPr>
            <a:r>
              <a:t>(maths we’ll cover today is </a:t>
            </a:r>
            <a:r>
              <a:rPr i="1"/>
              <a:t>mostly</a:t>
            </a:r>
            <a:r>
              <a:t> </a:t>
            </a:r>
            <a:r>
              <a:rPr i="1"/>
              <a:t>easy maths </a:t>
            </a:r>
            <a:br>
              <a:rPr i="1"/>
            </a:br>
            <a:r>
              <a:t>(GCSE level/easier))</a:t>
            </a:r>
          </a:p>
          <a:p>
            <a:pPr algn="l">
              <a:defRPr b="0" sz="3400"/>
            </a:pPr>
          </a:p>
          <a:p>
            <a:pPr algn="l">
              <a:defRPr b="0" sz="3400"/>
            </a:pPr>
            <a:r>
              <a:t>2. Understand what the </a:t>
            </a:r>
            <a:r>
              <a:rPr b="1"/>
              <a:t>parameters </a:t>
            </a:r>
            <a:r>
              <a:t>and </a:t>
            </a:r>
            <a:r>
              <a:rPr b="1"/>
              <a:t>variables</a:t>
            </a:r>
            <a:endParaRPr b="1"/>
          </a:p>
          <a:p>
            <a:pPr algn="l">
              <a:defRPr b="0" sz="3400"/>
            </a:pPr>
            <a:r>
              <a:t>in the model mean</a:t>
            </a:r>
          </a:p>
          <a:p>
            <a:pPr algn="l">
              <a:defRPr b="0" sz="3400"/>
            </a:pPr>
          </a:p>
          <a:p>
            <a:pPr algn="l">
              <a:defRPr b="0" sz="3400"/>
            </a:pPr>
            <a:r>
              <a:t>3. </a:t>
            </a:r>
            <a:r>
              <a:rPr b="1"/>
              <a:t>Fit the model </a:t>
            </a:r>
            <a:r>
              <a:t>to experimental data</a:t>
            </a:r>
          </a:p>
          <a:p>
            <a:pPr algn="l">
              <a:defRPr b="0" sz="3400"/>
            </a:pPr>
          </a:p>
          <a:p>
            <a:pPr algn="l">
              <a:defRPr b="0" sz="3400"/>
            </a:pPr>
            <a:r>
              <a:t>4. </a:t>
            </a:r>
            <a:r>
              <a:rPr b="1"/>
              <a:t>Interpret the model parameters </a:t>
            </a:r>
            <a:r>
              <a:t>after it has been fit</a:t>
            </a:r>
          </a:p>
          <a:p>
            <a:pPr algn="l">
              <a:defRPr b="0" sz="3400"/>
            </a:pPr>
          </a:p>
          <a:p>
            <a:pPr algn="l">
              <a:defRPr b="0" sz="3400"/>
            </a:pPr>
            <a:r>
              <a:t>5. Perform </a:t>
            </a:r>
            <a:r>
              <a:rPr b="1"/>
              <a:t>model comparison</a:t>
            </a:r>
            <a:r>
              <a:t> to ask how good your model is relative to others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1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1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13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13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37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What we’re aiming to model.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40"/>
            </a:lvl1pPr>
          </a:lstStyle>
          <a:p>
            <a:pPr/>
            <a:r>
              <a:t>What we’re aiming to model.</a:t>
            </a:r>
          </a:p>
        </p:txBody>
      </p:sp>
      <p:pic>
        <p:nvPicPr>
          <p:cNvPr id="140" name="card_game.jpeg" descr="card_game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15856" y="3204083"/>
            <a:ext cx="8773088" cy="3345434"/>
          </a:xfrm>
          <a:prstGeom prst="rect">
            <a:avLst/>
          </a:prstGeom>
          <a:ln w="12700">
            <a:miter lim="400000"/>
          </a:ln>
        </p:spPr>
      </p:pic>
      <p:sp>
        <p:nvSpPr>
          <p:cNvPr id="141" name="How do we learn across time which stimulus is more likely to be rewarded?…"/>
          <p:cNvSpPr txBox="1"/>
          <p:nvPr/>
        </p:nvSpPr>
        <p:spPr>
          <a:xfrm>
            <a:off x="938123" y="7340599"/>
            <a:ext cx="11128554" cy="19342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How do we learn across time which stimulus is more likely to be rewarded?</a:t>
            </a:r>
          </a:p>
          <a:p>
            <a:pPr/>
          </a:p>
          <a:p>
            <a:pPr/>
            <a:r>
              <a:t>How do we decide between different options?</a:t>
            </a:r>
          </a:p>
          <a:p>
            <a:pPr/>
          </a:p>
          <a:p>
            <a:pPr/>
            <a:r>
              <a:t>How might this be affected by our current level of stress?</a:t>
            </a:r>
          </a:p>
        </p:txBody>
      </p:sp>
      <p:sp>
        <p:nvSpPr>
          <p:cNvPr id="142" name="Behrens et al., Nature Neuroscience, 2007"/>
          <p:cNvSpPr txBox="1"/>
          <p:nvPr/>
        </p:nvSpPr>
        <p:spPr>
          <a:xfrm>
            <a:off x="7947487" y="6618276"/>
            <a:ext cx="4664495" cy="3869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900"/>
            </a:lvl1pPr>
          </a:lstStyle>
          <a:p>
            <a:pPr/>
            <a:r>
              <a:t>Behrens et al., Nature Neuroscience, 2007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1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Aims for toda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Aims for today</a:t>
            </a:r>
          </a:p>
        </p:txBody>
      </p:sp>
      <p:sp>
        <p:nvSpPr>
          <p:cNvPr id="145" name="Get to grips with MATLAB (30 mins)…"/>
          <p:cNvSpPr txBox="1"/>
          <p:nvPr/>
        </p:nvSpPr>
        <p:spPr>
          <a:xfrm>
            <a:off x="657649" y="3582323"/>
            <a:ext cx="11689502" cy="3656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76250" indent="-476250" algn="l">
              <a:buSzPct val="100000"/>
              <a:buAutoNum type="arabicPeriod" startAt="1"/>
              <a:defRPr b="0" sz="2900"/>
            </a:pPr>
            <a:r>
              <a:t>Get to grips with </a:t>
            </a:r>
            <a:r>
              <a:rPr b="1"/>
              <a:t>MATLAB </a:t>
            </a:r>
            <a:r>
              <a:t>(30 mins)</a:t>
            </a:r>
            <a:endParaRPr b="1"/>
          </a:p>
          <a:p>
            <a:pPr>
              <a:defRPr b="0" sz="2900"/>
            </a:pPr>
          </a:p>
          <a:p>
            <a:pPr marL="476250" indent="-476250" algn="l">
              <a:buSzPct val="100000"/>
              <a:buAutoNum type="arabicPeriod" startAt="2"/>
              <a:defRPr b="0" sz="2900"/>
            </a:pPr>
            <a:r>
              <a:t>Learn about the </a:t>
            </a:r>
            <a:r>
              <a:rPr b="1"/>
              <a:t>task </a:t>
            </a:r>
            <a:r>
              <a:t>you’ll be running in this block practical and</a:t>
            </a:r>
            <a:br/>
            <a:r>
              <a:rPr b="1"/>
              <a:t>Collect</a:t>
            </a:r>
            <a:r>
              <a:t> your first dataset on this task (on each other) (30 mins)</a:t>
            </a:r>
            <a:br/>
          </a:p>
          <a:p>
            <a:pPr marL="476250" indent="-476250" algn="l">
              <a:buSzPct val="100000"/>
              <a:buAutoNum type="arabicPeriod" startAt="2"/>
              <a:defRPr b="0" sz="2900"/>
            </a:pPr>
            <a:r>
              <a:t>Build a simple </a:t>
            </a:r>
            <a:r>
              <a:rPr b="1"/>
              <a:t>reinforcement learning model</a:t>
            </a:r>
            <a:r>
              <a:t> of the task, and understand how varying </a:t>
            </a:r>
            <a:r>
              <a:rPr b="1"/>
              <a:t>parameters </a:t>
            </a:r>
            <a:r>
              <a:t>in the model affects its behaviour (~1.5 hours)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howtoupload.tiff" descr="howtoupload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2823" y="1568012"/>
            <a:ext cx="12399154" cy="6617576"/>
          </a:xfrm>
          <a:prstGeom prst="rect">
            <a:avLst/>
          </a:prstGeom>
          <a:ln w="12700">
            <a:miter lim="400000"/>
          </a:ln>
        </p:spPr>
      </p:pic>
      <p:sp>
        <p:nvSpPr>
          <p:cNvPr id="148" name="Oval"/>
          <p:cNvSpPr/>
          <p:nvPr/>
        </p:nvSpPr>
        <p:spPr>
          <a:xfrm>
            <a:off x="6085032" y="5225071"/>
            <a:ext cx="1648809" cy="358016"/>
          </a:xfrm>
          <a:prstGeom prst="ellipse">
            <a:avLst/>
          </a:prstGeom>
          <a:ln w="25400">
            <a:solidFill>
              <a:schemeClr val="accent5">
                <a:lumOff val="-29866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9" name="Oval"/>
          <p:cNvSpPr/>
          <p:nvPr/>
        </p:nvSpPr>
        <p:spPr>
          <a:xfrm>
            <a:off x="127538" y="1341367"/>
            <a:ext cx="3494893" cy="758868"/>
          </a:xfrm>
          <a:prstGeom prst="ellipse">
            <a:avLst/>
          </a:prstGeom>
          <a:ln w="25400">
            <a:solidFill>
              <a:schemeClr val="accent5">
                <a:lumOff val="-29866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