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" ContentType="image/tif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60" r:id="rId4"/>
    <p:sldId id="259" r:id="rId5"/>
    <p:sldId id="261" r:id="rId6"/>
    <p:sldId id="263" r:id="rId7"/>
    <p:sldId id="269" r:id="rId8"/>
    <p:sldId id="265" r:id="rId9"/>
    <p:sldId id="270" r:id="rId10"/>
    <p:sldId id="271" r:id="rId11"/>
    <p:sldId id="272" r:id="rId12"/>
    <p:sldId id="273" r:id="rId13"/>
    <p:sldId id="276" r:id="rId14"/>
    <p:sldId id="277" r:id="rId15"/>
    <p:sldId id="278" r:id="rId16"/>
    <p:sldId id="274" r:id="rId17"/>
    <p:sldId id="279" r:id="rId18"/>
    <p:sldId id="264" r:id="rId19"/>
    <p:sldId id="280" r:id="rId20"/>
    <p:sldId id="285" r:id="rId21"/>
    <p:sldId id="281" r:id="rId22"/>
    <p:sldId id="262" r:id="rId23"/>
    <p:sldId id="282" r:id="rId24"/>
    <p:sldId id="283" r:id="rId25"/>
    <p:sldId id="287" r:id="rId26"/>
    <p:sldId id="289" r:id="rId27"/>
    <p:sldId id="284" r:id="rId28"/>
    <p:sldId id="286" r:id="rId29"/>
    <p:sldId id="28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6631" autoAdjust="0"/>
  </p:normalViewPr>
  <p:slideViewPr>
    <p:cSldViewPr snapToGrid="0">
      <p:cViewPr varScale="1">
        <p:scale>
          <a:sx n="99" d="100"/>
          <a:sy n="99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CD4D2-D01B-43D4-A7E9-F78BB8F7224E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E2C2E-4AE9-4B8D-AC59-F91F41260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21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Stable vs volatile</a:t>
            </a:r>
          </a:p>
          <a:p>
            <a:r>
              <a:rPr lang="en-GB" dirty="0" smtClean="0"/>
              <a:t>Stress manipulation</a:t>
            </a:r>
          </a:p>
          <a:p>
            <a:endParaRPr lang="en-GB" dirty="0" smtClean="0"/>
          </a:p>
          <a:p>
            <a:r>
              <a:rPr lang="en-GB" dirty="0" smtClean="0"/>
              <a:t>Fill in with students</a:t>
            </a:r>
            <a:r>
              <a:rPr lang="en-GB" baseline="0" dirty="0" smtClean="0"/>
              <a:t> on board…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2C2E-4AE9-4B8D-AC59-F91F41260D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43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Gradient</a:t>
            </a:r>
            <a:r>
              <a:rPr lang="en-GB" baseline="0" dirty="0" smtClean="0"/>
              <a:t> descent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2C2E-4AE9-4B8D-AC59-F91F41260D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55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2C2E-4AE9-4B8D-AC59-F91F41260D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14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Large </a:t>
            </a:r>
            <a:r>
              <a:rPr lang="en-GB" dirty="0" err="1" smtClean="0"/>
              <a:t>logLL</a:t>
            </a:r>
            <a:r>
              <a:rPr lang="en-GB" dirty="0" smtClean="0"/>
              <a:t>, small </a:t>
            </a:r>
            <a:r>
              <a:rPr lang="en-GB" dirty="0" err="1" smtClean="0"/>
              <a:t>numP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 very small (good fit</a:t>
            </a:r>
            <a:r>
              <a:rPr lang="en-GB" baseline="0" dirty="0" smtClean="0">
                <a:sym typeface="Wingdings" panose="05000000000000000000" pitchFamily="2" charset="2"/>
              </a:rPr>
              <a:t> with low complexity)</a:t>
            </a:r>
            <a:endParaRPr lang="en-GB" dirty="0" smtClean="0"/>
          </a:p>
          <a:p>
            <a:r>
              <a:rPr lang="en-GB" dirty="0" smtClean="0"/>
              <a:t>Large </a:t>
            </a:r>
            <a:r>
              <a:rPr lang="en-GB" dirty="0" err="1" smtClean="0"/>
              <a:t>logLL</a:t>
            </a:r>
            <a:r>
              <a:rPr lang="en-GB" dirty="0" smtClean="0"/>
              <a:t>, large </a:t>
            </a:r>
            <a:r>
              <a:rPr lang="en-GB" dirty="0" err="1" smtClean="0"/>
              <a:t>numP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 small (good fit but large complexity)</a:t>
            </a:r>
            <a:endParaRPr lang="en-GB" dirty="0" smtClean="0"/>
          </a:p>
          <a:p>
            <a:r>
              <a:rPr lang="en-GB" dirty="0" smtClean="0"/>
              <a:t>Small </a:t>
            </a:r>
            <a:r>
              <a:rPr lang="en-GB" dirty="0" err="1" smtClean="0"/>
              <a:t>logLL</a:t>
            </a:r>
            <a:r>
              <a:rPr lang="en-GB" dirty="0" smtClean="0"/>
              <a:t>, small </a:t>
            </a:r>
            <a:r>
              <a:rPr lang="en-GB" dirty="0" err="1" smtClean="0"/>
              <a:t>numP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 small (bad fit but small complexity)</a:t>
            </a:r>
            <a:endParaRPr lang="en-GB" dirty="0" smtClean="0"/>
          </a:p>
          <a:p>
            <a:r>
              <a:rPr lang="en-GB" dirty="0" smtClean="0"/>
              <a:t>Small </a:t>
            </a:r>
            <a:r>
              <a:rPr lang="en-GB" dirty="0" err="1" smtClean="0"/>
              <a:t>logLL</a:t>
            </a:r>
            <a:r>
              <a:rPr lang="en-GB" dirty="0" smtClean="0"/>
              <a:t>,</a:t>
            </a:r>
            <a:r>
              <a:rPr lang="en-GB" baseline="0" dirty="0" smtClean="0"/>
              <a:t> large </a:t>
            </a:r>
            <a:r>
              <a:rPr lang="en-GB" baseline="0" dirty="0" err="1" smtClean="0"/>
              <a:t>numP</a:t>
            </a:r>
            <a:r>
              <a:rPr lang="en-GB" baseline="0" dirty="0" smtClean="0"/>
              <a:t> </a:t>
            </a:r>
            <a:r>
              <a:rPr lang="en-GB" baseline="0" dirty="0" smtClean="0">
                <a:sym typeface="Wingdings" panose="05000000000000000000" pitchFamily="2" charset="2"/>
              </a:rPr>
              <a:t> large (bad fit despite large complexity)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2C2E-4AE9-4B8D-AC59-F91F41260D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54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2C2E-4AE9-4B8D-AC59-F91F41260D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48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Crazy, those who had stable first,</a:t>
            </a:r>
            <a:r>
              <a:rPr lang="en-GB" baseline="0" dirty="0" smtClean="0"/>
              <a:t> definitely better with 3 </a:t>
            </a:r>
            <a:r>
              <a:rPr lang="en-GB" baseline="0" dirty="0" err="1" smtClean="0"/>
              <a:t>params</a:t>
            </a:r>
            <a:r>
              <a:rPr lang="en-GB" baseline="0" dirty="0" smtClean="0"/>
              <a:t> (first and third quarter of people); those with volatile first (2</a:t>
            </a:r>
            <a:r>
              <a:rPr lang="en-GB" baseline="30000" dirty="0" smtClean="0"/>
              <a:t>nd</a:t>
            </a:r>
            <a:r>
              <a:rPr lang="en-GB" baseline="0" dirty="0" smtClean="0"/>
              <a:t> 4</a:t>
            </a:r>
            <a:r>
              <a:rPr lang="en-GB" baseline="30000" dirty="0" smtClean="0"/>
              <a:t>th</a:t>
            </a:r>
            <a:r>
              <a:rPr lang="en-GB" baseline="0" dirty="0" smtClean="0"/>
              <a:t> quarter), not so clear, slight </a:t>
            </a:r>
            <a:r>
              <a:rPr lang="en-GB" baseline="0" dirty="0" err="1" smtClean="0"/>
              <a:t>pref</a:t>
            </a:r>
            <a:r>
              <a:rPr lang="en-GB" baseline="0" dirty="0" smtClean="0"/>
              <a:t> for 2-param! Also STRESSED people with stable first, definitely 3 </a:t>
            </a:r>
            <a:r>
              <a:rPr lang="en-GB" baseline="0" dirty="0" err="1" smtClean="0"/>
              <a:t>params</a:t>
            </a:r>
            <a:r>
              <a:rPr lang="en-GB" baseline="0" dirty="0" smtClean="0"/>
              <a:t>!!!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2C2E-4AE9-4B8D-AC59-F91F41260D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58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Talk about what values the different</a:t>
            </a:r>
            <a:r>
              <a:rPr lang="en-GB" baseline="0" dirty="0" smtClean="0"/>
              <a:t> boxes produce. Talk about what values alpha and beta can take…</a:t>
            </a:r>
          </a:p>
          <a:p>
            <a:r>
              <a:rPr lang="en-GB" baseline="0" dirty="0" smtClean="0"/>
              <a:t>Say pipeline is the same even if you changed the model slightly</a:t>
            </a:r>
          </a:p>
          <a:p>
            <a:r>
              <a:rPr lang="en-GB" baseline="0" dirty="0" smtClean="0"/>
              <a:t>Simulating choices is running through this circle twice/fitting simulated choices again is running through the loop twice…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2C2E-4AE9-4B8D-AC59-F91F41260D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73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Stable phase: quite consistent in choices and thus slow learning rate (no change when one</a:t>
            </a:r>
            <a:r>
              <a:rPr lang="en-GB" baseline="0" dirty="0" smtClean="0"/>
              <a:t> or two losses) but faster learning rate/adaptation in volatile (a few losses mean transitions have changed, so adapt)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2C2E-4AE9-4B8D-AC59-F91F41260D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95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At the moment using ‘true underlying</a:t>
            </a:r>
            <a:r>
              <a:rPr lang="en-GB" baseline="0" dirty="0" smtClean="0"/>
              <a:t> probability’; better would be to use subjective but not yet defined (later today)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2C2E-4AE9-4B8D-AC59-F91F41260D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17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2C2E-4AE9-4B8D-AC59-F91F41260D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341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Error between green (choice </a:t>
            </a:r>
            <a:r>
              <a:rPr lang="en-GB" dirty="0" err="1" smtClean="0"/>
              <a:t>prob</a:t>
            </a:r>
            <a:r>
              <a:rPr lang="en-GB" dirty="0" smtClean="0"/>
              <a:t>) and red (choice) is small…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2C2E-4AE9-4B8D-AC59-F91F41260D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65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2C2E-4AE9-4B8D-AC59-F91F41260D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633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Error between green (choice </a:t>
            </a:r>
            <a:r>
              <a:rPr lang="en-GB" dirty="0" err="1" smtClean="0"/>
              <a:t>prob</a:t>
            </a:r>
            <a:r>
              <a:rPr lang="en-GB" dirty="0" smtClean="0"/>
              <a:t>) and red (choice) is small…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2C2E-4AE9-4B8D-AC59-F91F41260D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11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dirty="0" smtClean="0"/>
              <a:t>Model fitting will cover grid search, then say that difficult to do with (a) too many </a:t>
            </a:r>
            <a:r>
              <a:rPr lang="en-GB" dirty="0" err="1" smtClean="0"/>
              <a:t>params</a:t>
            </a:r>
            <a:r>
              <a:rPr lang="en-GB" dirty="0" smtClean="0"/>
              <a:t> and inefficient </a:t>
            </a:r>
            <a:r>
              <a:rPr lang="en-GB" dirty="0" err="1" smtClean="0"/>
              <a:t>etc</a:t>
            </a:r>
            <a:r>
              <a:rPr lang="en-GB" dirty="0" smtClean="0"/>
              <a:t>; briefly explain gradient descent potentially and say </a:t>
            </a:r>
            <a:r>
              <a:rPr lang="en-GB" dirty="0" err="1" smtClean="0"/>
              <a:t>Matlab</a:t>
            </a:r>
            <a:r>
              <a:rPr lang="en-GB" dirty="0" smtClean="0"/>
              <a:t> has a way to look for min without having to measure every single point</a:t>
            </a:r>
            <a:endParaRPr lang="en-US" dirty="0" smtClean="0"/>
          </a:p>
          <a:p>
            <a:pPr lvl="0"/>
            <a:r>
              <a:rPr lang="en-US" dirty="0" smtClean="0"/>
              <a:t>This could probably be illustrate by showing a full grid and showing as an intuition that if you were to take the gradient at a point, it takes you down the slope to the minimum; but then there is the danger of being stuck in a local minimum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E2C2E-4AE9-4B8D-AC59-F91F41260D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25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74C9-B3F2-4F77-BDC0-6FA05674FF7C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4F5E-0F61-4AB2-938E-FE8FF097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83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74C9-B3F2-4F77-BDC0-6FA05674FF7C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4F5E-0F61-4AB2-938E-FE8FF097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2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74C9-B3F2-4F77-BDC0-6FA05674FF7C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4F5E-0F61-4AB2-938E-FE8FF097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4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53665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74C9-B3F2-4F77-BDC0-6FA05674FF7C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4F5E-0F61-4AB2-938E-FE8FF097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74C9-B3F2-4F77-BDC0-6FA05674FF7C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4F5E-0F61-4AB2-938E-FE8FF097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4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74C9-B3F2-4F77-BDC0-6FA05674FF7C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4F5E-0F61-4AB2-938E-FE8FF097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28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74C9-B3F2-4F77-BDC0-6FA05674FF7C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4F5E-0F61-4AB2-938E-FE8FF097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74C9-B3F2-4F77-BDC0-6FA05674FF7C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4F5E-0F61-4AB2-938E-FE8FF097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74C9-B3F2-4F77-BDC0-6FA05674FF7C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4F5E-0F61-4AB2-938E-FE8FF097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7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74C9-B3F2-4F77-BDC0-6FA05674FF7C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4F5E-0F61-4AB2-938E-FE8FF097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1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E74C9-B3F2-4F77-BDC0-6FA05674FF7C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4F5E-0F61-4AB2-938E-FE8FF097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9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E74C9-B3F2-4F77-BDC0-6FA05674FF7C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14F5E-0F61-4AB2-938E-FE8FF0973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19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mputational modelling of decision making and action selection"/>
          <p:cNvSpPr txBox="1">
            <a:spLocks noGrp="1"/>
          </p:cNvSpPr>
          <p:nvPr>
            <p:ph type="ctrTitle"/>
          </p:nvPr>
        </p:nvSpPr>
        <p:spPr>
          <a:xfrm>
            <a:off x="1289785" y="724797"/>
            <a:ext cx="9644513" cy="2321719"/>
          </a:xfrm>
          <a:prstGeom prst="rect">
            <a:avLst/>
          </a:prstGeom>
        </p:spPr>
        <p:txBody>
          <a:bodyPr>
            <a:normAutofit/>
          </a:bodyPr>
          <a:lstStyle>
            <a:lvl1pPr defTabSz="502412">
              <a:defRPr sz="6880"/>
            </a:lvl1pPr>
          </a:lstStyle>
          <a:p>
            <a:r>
              <a:rPr sz="4400" b="1" dirty="0"/>
              <a:t>Computational modelling of decision making and action selection </a:t>
            </a:r>
          </a:p>
        </p:txBody>
      </p:sp>
      <p:sp>
        <p:nvSpPr>
          <p:cNvPr id="120" name="Block Practical, Weeks 5-8, Michaelmas 2017…"/>
          <p:cNvSpPr txBox="1">
            <a:spLocks noGrp="1"/>
          </p:cNvSpPr>
          <p:nvPr>
            <p:ph type="subTitle" sz="quarter" idx="1"/>
          </p:nvPr>
        </p:nvSpPr>
        <p:spPr>
          <a:xfrm>
            <a:off x="2416969" y="4228206"/>
            <a:ext cx="7358063" cy="13849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defTabSz="336816">
              <a:defRPr sz="3034"/>
            </a:pPr>
            <a:r>
              <a:t>Block Practical, Weeks 5-8, Michaelmas 2017</a:t>
            </a:r>
          </a:p>
          <a:p>
            <a:pPr defTabSz="336816">
              <a:defRPr sz="3034"/>
            </a:pPr>
            <a:endParaRPr/>
          </a:p>
          <a:p>
            <a:pPr defTabSz="336816">
              <a:defRPr sz="3034"/>
            </a:pPr>
            <a:r>
              <a:t>Drs. Laurence Hunt, Nils Kolling, Miriam Klein-Flugge, Jacquie Scholl</a:t>
            </a:r>
          </a:p>
        </p:txBody>
      </p:sp>
    </p:spTree>
    <p:extLst>
      <p:ext uri="{BB962C8B-B14F-4D97-AF65-F5344CB8AC3E}">
        <p14:creationId xmlns:p14="http://schemas.microsoft.com/office/powerpoint/2010/main" val="162411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Looking at RTs…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535672"/>
            <a:ext cx="4113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Do any participants strike you as unusual?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499" y="2100069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09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Who are the ‘outliers’ (if any)?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5900286"/>
            <a:ext cx="475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Depends on the criterion… What should we use?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799" y="1667741"/>
            <a:ext cx="5439001" cy="4082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98" y="1649372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3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Win-stay / Lose-stay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141" y="1404005"/>
            <a:ext cx="11017718" cy="515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6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Next section: model fitting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0415" y="1690688"/>
            <a:ext cx="2565647" cy="1265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from ~80 participants</a:t>
            </a:r>
          </a:p>
          <a:p>
            <a:pPr algn="ctr"/>
            <a:r>
              <a:rPr lang="en-GB" dirty="0" smtClean="0"/>
              <a:t>or</a:t>
            </a:r>
          </a:p>
          <a:p>
            <a:pPr algn="ctr"/>
            <a:r>
              <a:rPr lang="en-GB" dirty="0" smtClean="0"/>
              <a:t>Simulated Data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88598" y="2323476"/>
            <a:ext cx="2219418" cy="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08015" y="1690688"/>
            <a:ext cx="3098307" cy="170058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Session 1</a:t>
            </a:r>
          </a:p>
          <a:p>
            <a:pPr algn="ctr"/>
            <a:r>
              <a:rPr lang="en-GB" dirty="0" smtClean="0"/>
              <a:t>Reinforcement learner</a:t>
            </a:r>
          </a:p>
          <a:p>
            <a:pPr algn="ctr"/>
            <a:r>
              <a:rPr lang="en-US" dirty="0" smtClean="0"/>
              <a:t>Free </a:t>
            </a:r>
            <a:r>
              <a:rPr lang="en-US" dirty="0" err="1" smtClean="0"/>
              <a:t>param</a:t>
            </a:r>
            <a:r>
              <a:rPr lang="en-US" dirty="0" smtClean="0"/>
              <a:t>: </a:t>
            </a:r>
            <a:r>
              <a:rPr lang="en-US" b="1" dirty="0" smtClean="0"/>
              <a:t>𝛼</a:t>
            </a:r>
            <a:r>
              <a:rPr lang="en-GB" b="1" dirty="0" smtClean="0"/>
              <a:t>=learning rate</a:t>
            </a:r>
          </a:p>
          <a:p>
            <a:pPr algn="ctr"/>
            <a:r>
              <a:rPr lang="en-US" dirty="0" smtClean="0"/>
              <a:t>Prediction error </a:t>
            </a:r>
            <a:r>
              <a:rPr lang="en-US" dirty="0" smtClean="0"/>
              <a:t>𝛿 </a:t>
            </a:r>
            <a:r>
              <a:rPr lang="en-US" dirty="0" smtClean="0"/>
              <a:t>: 𝛿</a:t>
            </a:r>
            <a:r>
              <a:rPr lang="en-US" baseline="-25000" dirty="0" smtClean="0"/>
              <a:t>t</a:t>
            </a:r>
            <a:r>
              <a:rPr lang="en-US" dirty="0" smtClean="0"/>
              <a:t> = 𝑜</a:t>
            </a:r>
            <a:r>
              <a:rPr lang="en-US" baseline="-25000" dirty="0" smtClean="0"/>
              <a:t>t</a:t>
            </a:r>
            <a:r>
              <a:rPr lang="en-US" dirty="0" smtClean="0"/>
              <a:t> − 𝑝</a:t>
            </a:r>
            <a:r>
              <a:rPr lang="en-US" baseline="-25000" dirty="0" smtClean="0"/>
              <a:t>t</a:t>
            </a:r>
          </a:p>
          <a:p>
            <a:pPr algn="ctr"/>
            <a:r>
              <a:rPr lang="en-US" dirty="0" smtClean="0"/>
              <a:t>Probability 𝑝</a:t>
            </a:r>
            <a:r>
              <a:rPr lang="en-US" baseline="-25000" dirty="0" smtClean="0"/>
              <a:t>t+1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𝑝</a:t>
            </a:r>
            <a:r>
              <a:rPr lang="en-US" baseline="-25000" dirty="0" smtClean="0"/>
              <a:t>t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𝛼𝛿</a:t>
            </a:r>
            <a:r>
              <a:rPr lang="en-US" baseline="-25000" dirty="0" smtClean="0"/>
              <a:t>t</a:t>
            </a:r>
          </a:p>
          <a:p>
            <a:pPr algn="ctr"/>
            <a:r>
              <a:rPr lang="en-US" dirty="0" smtClean="0"/>
              <a:t>𝑝Op2= 1-𝑝Op1</a:t>
            </a:r>
            <a:endParaRPr lang="en-US" baseline="-25000" dirty="0"/>
          </a:p>
        </p:txBody>
      </p:sp>
      <p:sp>
        <p:nvSpPr>
          <p:cNvPr id="9" name="Rectangle 8"/>
          <p:cNvSpPr/>
          <p:nvPr/>
        </p:nvSpPr>
        <p:spPr>
          <a:xfrm>
            <a:off x="7753302" y="1713359"/>
            <a:ext cx="3098307" cy="170058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Session 2</a:t>
            </a:r>
          </a:p>
          <a:p>
            <a:pPr algn="ctr"/>
            <a:r>
              <a:rPr lang="en-GB" dirty="0" smtClean="0"/>
              <a:t>Combining reward magnitude and probability</a:t>
            </a:r>
          </a:p>
          <a:p>
            <a:pPr algn="ctr"/>
            <a:r>
              <a:rPr lang="en-GB" dirty="0" smtClean="0"/>
              <a:t>e.g. by multiplication</a:t>
            </a:r>
          </a:p>
          <a:p>
            <a:pPr algn="ctr"/>
            <a:r>
              <a:rPr lang="en-US" dirty="0" smtClean="0"/>
              <a:t>valueOp1 = 𝑝Op1*rewMagOp1</a:t>
            </a:r>
            <a:endParaRPr lang="en-GB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06327" y="2319534"/>
            <a:ext cx="446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365942" y="3413941"/>
            <a:ext cx="1748" cy="44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753301" y="3856850"/>
            <a:ext cx="3098307" cy="170058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Session 2</a:t>
            </a:r>
          </a:p>
          <a:p>
            <a:pPr algn="ctr"/>
            <a:r>
              <a:rPr lang="en-GB" dirty="0" smtClean="0"/>
              <a:t>Feed ‘decision variable’ into </a:t>
            </a:r>
            <a:r>
              <a:rPr lang="en-GB" dirty="0" err="1" smtClean="0"/>
              <a:t>softmax</a:t>
            </a:r>
            <a:r>
              <a:rPr lang="en-GB" dirty="0" smtClean="0"/>
              <a:t> to generate probability of choosing Op1:</a:t>
            </a:r>
          </a:p>
          <a:p>
            <a:pPr algn="ctr"/>
            <a:r>
              <a:rPr lang="en-GB" dirty="0" smtClean="0"/>
              <a:t>valueOp1-valueOp2</a:t>
            </a:r>
          </a:p>
          <a:p>
            <a:pPr algn="ctr"/>
            <a:r>
              <a:rPr lang="en-GB" dirty="0" smtClean="0"/>
              <a:t>Free </a:t>
            </a:r>
            <a:r>
              <a:rPr lang="en-GB" dirty="0" err="1" smtClean="0"/>
              <a:t>param</a:t>
            </a:r>
            <a:r>
              <a:rPr lang="en-GB" dirty="0" smtClean="0"/>
              <a:t>: </a:t>
            </a:r>
            <a:r>
              <a:rPr lang="en-GB" b="1" dirty="0" smtClean="0"/>
              <a:t>Temperature </a:t>
            </a:r>
            <a:r>
              <a:rPr lang="el-GR" b="1" dirty="0" smtClean="0"/>
              <a:t>β</a:t>
            </a:r>
            <a:endParaRPr lang="en-GB" dirty="0" smtClean="0"/>
          </a:p>
        </p:txBody>
      </p:sp>
      <p:cxnSp>
        <p:nvCxnSpPr>
          <p:cNvPr id="20" name="Elbow Connector 19"/>
          <p:cNvCxnSpPr>
            <a:stCxn id="15" idx="1"/>
          </p:cNvCxnSpPr>
          <p:nvPr/>
        </p:nvCxnSpPr>
        <p:spPr>
          <a:xfrm rot="10800000">
            <a:off x="1491449" y="2956265"/>
            <a:ext cx="6261852" cy="1750877"/>
          </a:xfrm>
          <a:prstGeom prst="bentConnector3">
            <a:avLst>
              <a:gd name="adj1" fmla="val 10004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91448" y="4743705"/>
            <a:ext cx="6190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 err="1" smtClean="0"/>
              <a:t>Sess</a:t>
            </a:r>
            <a:r>
              <a:rPr lang="en-GB" sz="1400" u="sng" dirty="0" smtClean="0"/>
              <a:t> 2</a:t>
            </a:r>
            <a:r>
              <a:rPr lang="en-GB" sz="1400" dirty="0" smtClean="0"/>
              <a:t>: To simulate choices: use random numbers to set choice to 1/0 for each trial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491955" y="4381807"/>
            <a:ext cx="5283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TODAY</a:t>
            </a:r>
            <a:r>
              <a:rPr lang="en-GB" sz="1400" dirty="0" smtClean="0"/>
              <a:t>: To </a:t>
            </a:r>
            <a:r>
              <a:rPr lang="en-GB" sz="1400" b="1" dirty="0" smtClean="0"/>
              <a:t>fit </a:t>
            </a:r>
            <a:r>
              <a:rPr lang="en-GB" sz="1400" b="1" dirty="0"/>
              <a:t>choices</a:t>
            </a:r>
            <a:r>
              <a:rPr lang="en-GB" sz="1400" dirty="0"/>
              <a:t>: vary </a:t>
            </a:r>
            <a:r>
              <a:rPr lang="en-US" sz="1400" dirty="0"/>
              <a:t>𝛼</a:t>
            </a:r>
            <a:r>
              <a:rPr lang="en-GB" sz="1400" dirty="0"/>
              <a:t>  and </a:t>
            </a:r>
            <a:r>
              <a:rPr lang="el-GR" sz="1400" dirty="0" smtClean="0"/>
              <a:t>β</a:t>
            </a:r>
            <a:r>
              <a:rPr lang="en-GB" sz="1400" dirty="0" smtClean="0"/>
              <a:t> to get ‘closest’ to real choice data</a:t>
            </a:r>
            <a:r>
              <a:rPr lang="en-US" sz="1400" dirty="0" smtClean="0"/>
              <a:t> </a:t>
            </a:r>
            <a:endParaRPr lang="en-GB" sz="1400" dirty="0"/>
          </a:p>
        </p:txBody>
      </p:sp>
      <p:sp>
        <p:nvSpPr>
          <p:cNvPr id="37" name="Rectangle 36"/>
          <p:cNvSpPr/>
          <p:nvPr/>
        </p:nvSpPr>
        <p:spPr>
          <a:xfrm>
            <a:off x="5378955" y="3413304"/>
            <a:ext cx="1927367" cy="9210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RL learner with two learning rates</a:t>
            </a:r>
          </a:p>
          <a:p>
            <a:pPr algn="ctr"/>
            <a:r>
              <a:rPr lang="en-US" b="1" dirty="0" smtClean="0"/>
              <a:t>𝛼</a:t>
            </a:r>
            <a:r>
              <a:rPr lang="en-US" b="1" baseline="-25000" dirty="0" smtClean="0"/>
              <a:t>S </a:t>
            </a:r>
            <a:r>
              <a:rPr lang="en-US" b="1" dirty="0" smtClean="0"/>
              <a:t>𝛼</a:t>
            </a:r>
            <a:r>
              <a:rPr lang="en-US" b="1" baseline="-25000" dirty="0" smtClean="0"/>
              <a:t>V</a:t>
            </a:r>
            <a:r>
              <a:rPr lang="en-US" dirty="0" smtClean="0"/>
              <a:t>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023126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32" grpId="0"/>
      <p:bldP spid="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</a:t>
            </a:r>
            <a:r>
              <a:rPr lang="en-GB" dirty="0" err="1" smtClean="0"/>
              <a:t>RLmodel.m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200" y="1661813"/>
            <a:ext cx="102081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are functions?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know the variables that you ‘pass on’ in brackets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RLModel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(alpha) would mean the function 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RLModel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only knows the variable ‘alpha’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Everything that a function needs to know in order to complete its calculations needs to be passed on as function arguments in brackets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Functions can return values/variables, for example error=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RLModel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(alpha) will return an error variable which is computed within the function 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RLModel</a:t>
            </a:r>
            <a:endParaRPr lang="en-GB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What does </a:t>
            </a:r>
            <a:r>
              <a:rPr lang="en-GB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RLmodel.m</a:t>
            </a:r>
            <a:r>
              <a:rPr lang="en-GB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do?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No need to look at it today but important to understand its general purpose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For a given subject and two parameters alpha (learning rate) and beta (inverse temperature)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Calculate the subjective probabilities using the reinforcement learning algorithm covered in session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Convert these predictions into choice probabilities using the utility and </a:t>
            </a:r>
            <a:r>
              <a:rPr lang="en-GB" dirty="0" err="1" smtClean="0"/>
              <a:t>softmax</a:t>
            </a:r>
            <a:r>
              <a:rPr lang="en-GB" dirty="0" smtClean="0"/>
              <a:t> as covered in session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Calculate the error term, or in other words, how far the predicted choices are from the real choices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error term is returned by the function. The smaller this error term, the better the fit.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162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makes a good fit (intuitively)?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54" y="2088683"/>
            <a:ext cx="5731549" cy="33089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503" y="2130633"/>
            <a:ext cx="5521693" cy="326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601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Worksheet: Part 3.2 (pages 4-beginning of 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913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makes a good fit (intuitively)?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54" y="2088683"/>
            <a:ext cx="5731549" cy="33089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503" y="2130633"/>
            <a:ext cx="5521693" cy="326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909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Negative log-likelihood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2" y="2199005"/>
            <a:ext cx="3660775" cy="245999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838200" y="2199005"/>
            <a:ext cx="2916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 = sum(log(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probChoice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6960" y="4944260"/>
            <a:ext cx="96594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i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trials are going to dominate the error term and why would this be good?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07366" y="2199005"/>
            <a:ext cx="3219728" cy="7745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minimize error: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error = -1*sum(log(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probChoice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00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Grid search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68918" y="1690688"/>
            <a:ext cx="811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One alpha						         Two alphas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90" y="2105637"/>
            <a:ext cx="4224249" cy="31706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032" y="3168186"/>
            <a:ext cx="5065282" cy="32738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943" y="2215086"/>
            <a:ext cx="6509967" cy="314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n for next 4 wee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Plan for </a:t>
            </a:r>
            <a:r>
              <a:rPr lang="en-GB" dirty="0" smtClean="0"/>
              <a:t>the </a:t>
            </a:r>
            <a:r>
              <a:rPr dirty="0" smtClean="0"/>
              <a:t>4 </a:t>
            </a:r>
            <a:r>
              <a:rPr dirty="0"/>
              <a:t>weeks</a:t>
            </a:r>
          </a:p>
        </p:txBody>
      </p:sp>
      <p:sp>
        <p:nvSpPr>
          <p:cNvPr id="123" name="Today: setting up the task, collecting a dataset, building a learning model (Laurence Hunt)  by Friday 24th Nov: collect three more datasets…"/>
          <p:cNvSpPr txBox="1"/>
          <p:nvPr/>
        </p:nvSpPr>
        <p:spPr>
          <a:xfrm>
            <a:off x="2045060" y="2160544"/>
            <a:ext cx="8806963" cy="3751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marL="474372" indent="-474372">
              <a:buSzPct val="100000"/>
              <a:buAutoNum type="arabicPeriod"/>
              <a:defRPr sz="3400" b="0"/>
            </a:pPr>
            <a:r>
              <a:rPr lang="en-GB" sz="2391" dirty="0" smtClean="0"/>
              <a:t>Friday 10</a:t>
            </a:r>
            <a:r>
              <a:rPr lang="en-GB" sz="2391" baseline="30000" dirty="0" smtClean="0"/>
              <a:t>th</a:t>
            </a:r>
            <a:r>
              <a:rPr lang="en-GB" sz="2391" dirty="0" smtClean="0"/>
              <a:t> Nov</a:t>
            </a:r>
            <a:r>
              <a:rPr sz="2391" dirty="0" smtClean="0"/>
              <a:t>: </a:t>
            </a:r>
            <a:r>
              <a:rPr sz="2391" dirty="0"/>
              <a:t>setting up the task, collecting a dataset,</a:t>
            </a:r>
            <a:br>
              <a:rPr sz="2391" dirty="0"/>
            </a:br>
            <a:r>
              <a:rPr sz="2391" dirty="0"/>
              <a:t>building a learning model (Laurence Hunt)</a:t>
            </a:r>
            <a:br>
              <a:rPr sz="2391" dirty="0"/>
            </a:br>
            <a:endParaRPr sz="2391" dirty="0" smtClean="0"/>
          </a:p>
          <a:p>
            <a:pPr marL="474372" indent="-474372">
              <a:buSzPct val="100000"/>
              <a:buAutoNum type="arabicPeriod"/>
              <a:defRPr sz="3400"/>
            </a:pPr>
            <a:r>
              <a:rPr sz="2391" dirty="0" smtClean="0"/>
              <a:t>Friday 17</a:t>
            </a:r>
            <a:r>
              <a:rPr lang="en-GB" sz="2391" baseline="30000" dirty="0" err="1" smtClean="0"/>
              <a:t>th</a:t>
            </a:r>
            <a:r>
              <a:rPr lang="en-GB" sz="2391" dirty="0" smtClean="0"/>
              <a:t> </a:t>
            </a:r>
            <a:r>
              <a:rPr sz="2391" dirty="0" smtClean="0"/>
              <a:t>Nov: further modelling, regression analysis </a:t>
            </a:r>
            <a:br>
              <a:rPr sz="2391" dirty="0" smtClean="0"/>
            </a:br>
            <a:r>
              <a:rPr sz="2391" dirty="0" smtClean="0"/>
              <a:t>(Nils </a:t>
            </a:r>
            <a:r>
              <a:rPr sz="2391" dirty="0" err="1" smtClean="0"/>
              <a:t>Kolling</a:t>
            </a:r>
            <a:r>
              <a:rPr sz="2391" dirty="0" smtClean="0"/>
              <a:t>)</a:t>
            </a:r>
            <a:br>
              <a:rPr sz="2391" dirty="0" smtClean="0"/>
            </a:br>
            <a:endParaRPr sz="2391" dirty="0" smtClean="0"/>
          </a:p>
          <a:p>
            <a:pPr marL="474372" indent="-474372">
              <a:buSzPct val="100000"/>
              <a:buAutoNum type="arabicPeriod"/>
              <a:defRPr sz="3400"/>
            </a:pPr>
            <a:r>
              <a:rPr lang="en-GB" sz="2391" b="1" dirty="0" smtClean="0"/>
              <a:t>TODAY</a:t>
            </a:r>
            <a:r>
              <a:rPr lang="en-GB" sz="2391" dirty="0" smtClean="0"/>
              <a:t>: </a:t>
            </a:r>
            <a:r>
              <a:rPr sz="2391" dirty="0" smtClean="0"/>
              <a:t>Friday 24</a:t>
            </a:r>
            <a:r>
              <a:rPr lang="en-GB" sz="2391" baseline="30000" dirty="0" err="1" smtClean="0"/>
              <a:t>th</a:t>
            </a:r>
            <a:r>
              <a:rPr lang="en-GB" sz="2391" dirty="0" smtClean="0"/>
              <a:t> </a:t>
            </a:r>
            <a:r>
              <a:rPr sz="2391" dirty="0" smtClean="0"/>
              <a:t>Nov</a:t>
            </a:r>
            <a:r>
              <a:rPr sz="2391" dirty="0"/>
              <a:t>:</a:t>
            </a:r>
            <a:r>
              <a:rPr sz="2391" dirty="0"/>
              <a:t> data analysis, model </a:t>
            </a:r>
            <a:r>
              <a:rPr sz="2391" dirty="0" smtClean="0"/>
              <a:t>fitting</a:t>
            </a:r>
            <a:r>
              <a:rPr lang="en-GB" sz="2391" dirty="0" smtClean="0"/>
              <a:t> &amp; comparison</a:t>
            </a:r>
            <a:r>
              <a:rPr sz="2391" dirty="0" smtClean="0"/>
              <a:t> </a:t>
            </a:r>
            <a:r>
              <a:rPr sz="2391" dirty="0"/>
              <a:t/>
            </a:r>
            <a:br>
              <a:rPr sz="2391" dirty="0"/>
            </a:br>
            <a:r>
              <a:rPr sz="2391" dirty="0"/>
              <a:t>(Miriam Klein-Flugge)</a:t>
            </a:r>
            <a:br>
              <a:rPr sz="2391" dirty="0"/>
            </a:br>
            <a:endParaRPr sz="2391" dirty="0"/>
          </a:p>
          <a:p>
            <a:pPr marL="474372" indent="-474372">
              <a:buSzPct val="100000"/>
              <a:buAutoNum type="arabicPeriod"/>
              <a:defRPr sz="3400"/>
            </a:pPr>
            <a:r>
              <a:rPr sz="2391" dirty="0"/>
              <a:t>Friday </a:t>
            </a:r>
            <a:r>
              <a:rPr sz="2391" dirty="0" smtClean="0"/>
              <a:t>1</a:t>
            </a:r>
            <a:r>
              <a:rPr lang="en-GB" sz="2391" baseline="30000" dirty="0" err="1" smtClean="0"/>
              <a:t>st</a:t>
            </a:r>
            <a:r>
              <a:rPr sz="2391" dirty="0" smtClean="0"/>
              <a:t> </a:t>
            </a:r>
            <a:r>
              <a:rPr sz="2391" dirty="0"/>
              <a:t>Dec:</a:t>
            </a:r>
            <a:r>
              <a:rPr sz="2391" dirty="0"/>
              <a:t> statistics and write-up </a:t>
            </a:r>
            <a:r>
              <a:rPr sz="2391" dirty="0" smtClean="0"/>
              <a:t>planning</a:t>
            </a:r>
            <a:r>
              <a:rPr lang="en-GB" sz="2391" dirty="0" smtClean="0"/>
              <a:t> </a:t>
            </a:r>
            <a:r>
              <a:rPr sz="2391" dirty="0" smtClean="0"/>
              <a:t>(</a:t>
            </a:r>
            <a:r>
              <a:rPr sz="2391" dirty="0"/>
              <a:t>Jacquie Scholl)</a:t>
            </a:r>
          </a:p>
        </p:txBody>
      </p:sp>
    </p:spTree>
    <p:extLst>
      <p:ext uri="{BB962C8B-B14F-4D97-AF65-F5344CB8AC3E}">
        <p14:creationId xmlns:p14="http://schemas.microsoft.com/office/powerpoint/2010/main" val="120062292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build="p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Grid search for all subjects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495" y="1811312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7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not always use grid search?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2968" y="2307536"/>
            <a:ext cx="67458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Inefficient/spends too much time calculating the errors in parts of the ‘parameter space’ that are clearly not right/relevant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Becomes intractable with many parameters (i.e. if two parameters give 100 combinations, four parameters give 10,000 </a:t>
            </a:r>
            <a:r>
              <a:rPr lang="en-GB" dirty="0" err="1" smtClean="0"/>
              <a:t>etc</a:t>
            </a:r>
            <a:r>
              <a:rPr lang="en-GB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/>
              <a:t>Matlab</a:t>
            </a:r>
            <a:r>
              <a:rPr lang="en-GB" dirty="0" smtClean="0"/>
              <a:t> has a way to look for min without having to measure every single point (</a:t>
            </a:r>
            <a:r>
              <a:rPr lang="en-GB" i="1" dirty="0" err="1" smtClean="0"/>
              <a:t>fminsearch</a:t>
            </a:r>
            <a:r>
              <a:rPr lang="en-GB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Danger of being stuck in a local minimum (initialize from several points)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963" y="1999225"/>
            <a:ext cx="4224249" cy="3170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39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-133820" y="69926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One possible trick: gradient descent </a:t>
            </a:r>
            <a:endParaRPr lang="en-US" sz="2400" dirty="0"/>
          </a:p>
          <a:p>
            <a:pPr algn="ctr"/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1043751" y="1463310"/>
            <a:ext cx="7966429" cy="4647111"/>
            <a:chOff x="1059792" y="1886820"/>
            <a:chExt cx="7966429" cy="4647111"/>
          </a:xfrm>
        </p:grpSpPr>
        <p:pic>
          <p:nvPicPr>
            <p:cNvPr id="3" name="Picture 2" descr="grad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100" r="5470" b="6871"/>
            <a:stretch/>
          </p:blipFill>
          <p:spPr>
            <a:xfrm>
              <a:off x="1059792" y="1886820"/>
              <a:ext cx="7966429" cy="4629594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2583793" y="6166069"/>
              <a:ext cx="744483" cy="367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579710" y="5815724"/>
              <a:ext cx="744483" cy="3678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295151" y="5723571"/>
            <a:ext cx="268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one (e.g. alpha)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16049" y="5772337"/>
            <a:ext cx="3083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 two (e.g. inverse T)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331974" y="3660039"/>
            <a:ext cx="377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log likelihood (badness of fit)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6724" y="2585074"/>
            <a:ext cx="2910991" cy="2184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8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Worksheet: Part 3.3 (page 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4170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Fitted learning rates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2444817"/>
            <a:ext cx="36677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 clear effect…</a:t>
            </a:r>
          </a:p>
          <a:p>
            <a:endParaRPr lang="en-GB" dirty="0"/>
          </a:p>
          <a:p>
            <a:r>
              <a:rPr lang="en-GB" dirty="0" smtClean="0"/>
              <a:t>What about the order of blocks?</a:t>
            </a:r>
          </a:p>
          <a:p>
            <a:r>
              <a:rPr lang="en-GB" dirty="0" smtClean="0"/>
              <a:t>What about the stress manipulation?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327382" y="221614"/>
            <a:ext cx="2512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Coarser conclusion from </a:t>
            </a:r>
          </a:p>
          <a:p>
            <a:r>
              <a:rPr lang="en-GB" dirty="0" smtClean="0"/>
              <a:t>grid search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858" y="673768"/>
            <a:ext cx="3582594" cy="63062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864" y="673768"/>
            <a:ext cx="3573903" cy="629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165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model comparison?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4025" y="1848051"/>
            <a:ext cx="9635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What happens when including more parameters in a model?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Is it fair to compare a model with more and a model with less parameters in terms of their errors?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Yes, as long as we ‘correct’ or account for the number of parameters</a:t>
            </a:r>
            <a:endParaRPr lang="en-US" dirty="0"/>
          </a:p>
        </p:txBody>
      </p:sp>
      <p:pic>
        <p:nvPicPr>
          <p:cNvPr id="2050" name="Picture 2" descr="Image result for overfitt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848" y="3740031"/>
            <a:ext cx="2857500" cy="194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overfit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2328" y="3692406"/>
            <a:ext cx="6715125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7963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Akaike</a:t>
            </a:r>
            <a:r>
              <a:rPr lang="en-GB" dirty="0" smtClean="0"/>
              <a:t> Information Criterion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919647" y="1993049"/>
            <a:ext cx="4044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AIC = -2*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logLL</a:t>
            </a:r>
            <a:r>
              <a:rPr lang="en-US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+ 2*</a:t>
            </a:r>
            <a:r>
              <a:rPr lang="en-US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numParam</a:t>
            </a:r>
            <a:endParaRPr lang="en-US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8956" y="2583019"/>
            <a:ext cx="93260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 AIC is one way to correct for the number of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It provides a trade-off between the </a:t>
            </a:r>
            <a:r>
              <a:rPr lang="en-GB" b="1" dirty="0" smtClean="0"/>
              <a:t>goodness of fit</a:t>
            </a:r>
            <a:r>
              <a:rPr lang="en-GB" dirty="0" smtClean="0"/>
              <a:t> (small error, large </a:t>
            </a:r>
            <a:r>
              <a:rPr lang="en-GB" dirty="0" err="1" smtClean="0"/>
              <a:t>logLL</a:t>
            </a:r>
            <a:r>
              <a:rPr lang="en-GB" dirty="0" smtClean="0"/>
              <a:t>) and the complexity of the model (many parameters, large </a:t>
            </a:r>
            <a:r>
              <a:rPr lang="en-GB" dirty="0" err="1" smtClean="0"/>
              <a:t>numParam</a:t>
            </a:r>
            <a:r>
              <a:rPr lang="en-GB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We can now fit two different models, compute their AIC, and the resulting values give us a way to compare which model is more likely to have generated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Small values are better than large values!</a:t>
            </a:r>
          </a:p>
        </p:txBody>
      </p:sp>
      <p:sp>
        <p:nvSpPr>
          <p:cNvPr id="5" name="Oval 4"/>
          <p:cNvSpPr/>
          <p:nvPr/>
        </p:nvSpPr>
        <p:spPr>
          <a:xfrm>
            <a:off x="1760169" y="4572327"/>
            <a:ext cx="996843" cy="914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α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757012" y="5042289"/>
            <a:ext cx="1094624" cy="2542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851636" y="4572326"/>
            <a:ext cx="1454158" cy="9144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</a:rPr>
              <a:t>Softmax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759997" y="4115126"/>
            <a:ext cx="996843" cy="914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α</a:t>
            </a:r>
            <a:r>
              <a:rPr lang="en-US" sz="3200" baseline="-25000" dirty="0" smtClean="0">
                <a:solidFill>
                  <a:srgbClr val="000000"/>
                </a:solidFill>
              </a:rPr>
              <a:t>1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>
            <a:stCxn id="8" idx="6"/>
            <a:endCxn id="10" idx="2"/>
          </p:cNvCxnSpPr>
          <p:nvPr/>
        </p:nvCxnSpPr>
        <p:spPr>
          <a:xfrm>
            <a:off x="7756840" y="4572326"/>
            <a:ext cx="1094624" cy="32316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8851464" y="4438292"/>
            <a:ext cx="1454158" cy="914400"/>
          </a:xfrm>
          <a:prstGeom prst="ellipse">
            <a:avLst/>
          </a:prstGeom>
          <a:noFill/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rgbClr val="000000"/>
                </a:solidFill>
              </a:rPr>
              <a:t>Softmax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6759997" y="5218657"/>
            <a:ext cx="996843" cy="9144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>
                <a:solidFill>
                  <a:srgbClr val="000000"/>
                </a:solidFill>
              </a:rPr>
              <a:t>α</a:t>
            </a:r>
            <a:r>
              <a:rPr lang="en-US" sz="3200" baseline="-25000" dirty="0">
                <a:solidFill>
                  <a:srgbClr val="000000"/>
                </a:solidFill>
              </a:rPr>
              <a:t>2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12" name="Straight Arrow Connector 11"/>
          <p:cNvCxnSpPr>
            <a:stCxn id="11" idx="6"/>
            <a:endCxn id="10" idx="2"/>
          </p:cNvCxnSpPr>
          <p:nvPr/>
        </p:nvCxnSpPr>
        <p:spPr>
          <a:xfrm flipV="1">
            <a:off x="7756840" y="4895492"/>
            <a:ext cx="1094624" cy="78036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5307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Worksheet: Part 3.4 (pages 9-10)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369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AIC difference 2 versus 3-parameter model across participants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762" y="1917190"/>
            <a:ext cx="9848476" cy="4082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999590"/>
            <a:ext cx="4296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What do we conclude from today’s session?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1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5365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That’s all for today! </a:t>
            </a:r>
            <a:br>
              <a:rPr lang="en-GB" dirty="0" smtClean="0"/>
            </a:br>
            <a:r>
              <a:rPr lang="en-GB" dirty="0" smtClean="0"/>
              <a:t>Thank you </a:t>
            </a:r>
            <a:r>
              <a:rPr lang="en-GB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357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ims for toda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Aims for today</a:t>
            </a:r>
          </a:p>
        </p:txBody>
      </p:sp>
      <p:sp>
        <p:nvSpPr>
          <p:cNvPr id="145" name="Get to grips with MATLAB (30 mins)…"/>
          <p:cNvSpPr txBox="1"/>
          <p:nvPr/>
        </p:nvSpPr>
        <p:spPr>
          <a:xfrm>
            <a:off x="1986410" y="2513029"/>
            <a:ext cx="8219181" cy="2582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marL="334851" indent="-334851">
              <a:buSzPct val="100000"/>
              <a:buAutoNum type="arabicPeriod"/>
              <a:defRPr sz="2900" b="0"/>
            </a:pPr>
            <a:r>
              <a:rPr lang="en-GB" sz="2039" dirty="0" smtClean="0"/>
              <a:t>Recap key hypotheses, RL, </a:t>
            </a:r>
            <a:r>
              <a:rPr lang="en-GB" sz="2039" dirty="0" err="1" smtClean="0"/>
              <a:t>Softmax</a:t>
            </a:r>
            <a:r>
              <a:rPr lang="en-GB" sz="2039" dirty="0" smtClean="0"/>
              <a:t>, Choice simulation</a:t>
            </a:r>
            <a:endParaRPr sz="2039" b="1" dirty="0"/>
          </a:p>
          <a:p>
            <a:pPr>
              <a:defRPr sz="2900" b="0"/>
            </a:pPr>
            <a:endParaRPr sz="2039" b="1" dirty="0"/>
          </a:p>
          <a:p>
            <a:pPr marL="334851" indent="-334851">
              <a:buSzPct val="100000"/>
              <a:buAutoNum type="arabicPeriod" startAt="2"/>
              <a:defRPr sz="2900" b="0"/>
            </a:pPr>
            <a:r>
              <a:rPr lang="en-GB" sz="2039" dirty="0" smtClean="0"/>
              <a:t>Initial inspection of the data (including choice accuracy, reaction times, win-stay/lose-stay and testing for ‘outlier participants’)</a:t>
            </a:r>
            <a:r>
              <a:rPr sz="2039" dirty="0"/>
              <a:t/>
            </a:r>
            <a:br>
              <a:rPr sz="2039" dirty="0"/>
            </a:br>
            <a:endParaRPr sz="2039" dirty="0"/>
          </a:p>
          <a:p>
            <a:pPr marL="334851" indent="-334851">
              <a:buSzPct val="100000"/>
              <a:buAutoNum type="arabicPeriod" startAt="2"/>
              <a:defRPr sz="2900" b="0"/>
            </a:pPr>
            <a:r>
              <a:rPr lang="en-GB" sz="2039" dirty="0" smtClean="0"/>
              <a:t>Model fitting using grid search and </a:t>
            </a:r>
            <a:r>
              <a:rPr lang="en-GB" sz="2039" dirty="0" err="1" smtClean="0"/>
              <a:t>fminsearch</a:t>
            </a:r>
            <a:endParaRPr lang="en-GB" sz="2039" dirty="0" smtClean="0"/>
          </a:p>
          <a:p>
            <a:pPr marL="334851" indent="-334851">
              <a:buSzPct val="100000"/>
              <a:buAutoNum type="arabicPeriod" startAt="2"/>
              <a:defRPr sz="2900" b="0"/>
            </a:pPr>
            <a:endParaRPr lang="en-GB" sz="2039" dirty="0"/>
          </a:p>
          <a:p>
            <a:pPr marL="334851" indent="-334851">
              <a:buSzPct val="100000"/>
              <a:buAutoNum type="arabicPeriod" startAt="2"/>
              <a:defRPr sz="2900" b="0"/>
            </a:pPr>
            <a:r>
              <a:rPr lang="en-GB" sz="2039" dirty="0" smtClean="0"/>
              <a:t>Model comparison using </a:t>
            </a:r>
            <a:r>
              <a:rPr lang="en-GB" sz="2039" dirty="0" err="1" smtClean="0"/>
              <a:t>Akaike</a:t>
            </a:r>
            <a:r>
              <a:rPr lang="en-GB" sz="2039" dirty="0" smtClean="0"/>
              <a:t> Information Criterion (AIC)</a:t>
            </a:r>
            <a:endParaRPr sz="2039" dirty="0"/>
          </a:p>
        </p:txBody>
      </p:sp>
    </p:spTree>
    <p:extLst>
      <p:ext uri="{BB962C8B-B14F-4D97-AF65-F5344CB8AC3E}">
        <p14:creationId xmlns:p14="http://schemas.microsoft.com/office/powerpoint/2010/main" val="294220784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What we’re aiming to model.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84886">
              <a:defRPr sz="6640"/>
            </a:lvl1pPr>
          </a:lstStyle>
          <a:p>
            <a:r>
              <a:rPr sz="4000" dirty="0"/>
              <a:t>What </a:t>
            </a:r>
            <a:r>
              <a:rPr lang="en-GB" sz="4000" dirty="0" smtClean="0"/>
              <a:t>are the critical manipulations in the task?</a:t>
            </a:r>
            <a:endParaRPr sz="4000" dirty="0"/>
          </a:p>
        </p:txBody>
      </p:sp>
      <p:pic>
        <p:nvPicPr>
          <p:cNvPr id="140" name="card_game.jpeg" descr="card_game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8636" y="1992529"/>
            <a:ext cx="4382197" cy="1671059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Behrens et al., Nature Neuroscience, 2007"/>
          <p:cNvSpPr txBox="1"/>
          <p:nvPr/>
        </p:nvSpPr>
        <p:spPr>
          <a:xfrm>
            <a:off x="2622593" y="3624057"/>
            <a:ext cx="2994282" cy="277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1900" b="0"/>
            </a:lvl1pPr>
          </a:lstStyle>
          <a:p>
            <a:r>
              <a:rPr sz="1336" dirty="0"/>
              <a:t>Behrens et al., Nature Neuroscience, 2007</a:t>
            </a:r>
          </a:p>
        </p:txBody>
      </p:sp>
      <p:sp>
        <p:nvSpPr>
          <p:cNvPr id="6" name="What we’re aiming to model."/>
          <p:cNvSpPr txBox="1">
            <a:spLocks/>
          </p:cNvSpPr>
          <p:nvPr/>
        </p:nvSpPr>
        <p:spPr>
          <a:xfrm>
            <a:off x="838695" y="39654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8488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smtClean="0"/>
              <a:t>What are our hypotheses?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862827187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50415" y="1690688"/>
            <a:ext cx="2565647" cy="12655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Data from ~80 participants</a:t>
            </a:r>
          </a:p>
          <a:p>
            <a:pPr algn="ctr"/>
            <a:r>
              <a:rPr lang="en-GB" dirty="0" smtClean="0"/>
              <a:t>or</a:t>
            </a:r>
          </a:p>
          <a:p>
            <a:pPr algn="ctr"/>
            <a:r>
              <a:rPr lang="en-GB" dirty="0" smtClean="0"/>
              <a:t>Simulated Data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988598" y="2323476"/>
            <a:ext cx="2219418" cy="2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08015" y="1690688"/>
            <a:ext cx="3098307" cy="1700582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Session 1</a:t>
            </a:r>
          </a:p>
          <a:p>
            <a:pPr algn="ctr"/>
            <a:r>
              <a:rPr lang="en-GB" dirty="0" smtClean="0"/>
              <a:t>Reinforcement learner</a:t>
            </a:r>
          </a:p>
          <a:p>
            <a:pPr algn="ctr"/>
            <a:r>
              <a:rPr lang="en-US" dirty="0" smtClean="0"/>
              <a:t>Free </a:t>
            </a:r>
            <a:r>
              <a:rPr lang="en-US" dirty="0" err="1" smtClean="0"/>
              <a:t>param</a:t>
            </a:r>
            <a:r>
              <a:rPr lang="en-US" dirty="0" smtClean="0"/>
              <a:t>: </a:t>
            </a:r>
            <a:r>
              <a:rPr lang="en-US" b="1" dirty="0" smtClean="0"/>
              <a:t>𝛼</a:t>
            </a:r>
            <a:r>
              <a:rPr lang="en-GB" b="1" dirty="0" smtClean="0"/>
              <a:t>=learning rate</a:t>
            </a:r>
          </a:p>
          <a:p>
            <a:pPr algn="ctr"/>
            <a:r>
              <a:rPr lang="en-US" dirty="0" smtClean="0"/>
              <a:t>Prediction error </a:t>
            </a:r>
            <a:r>
              <a:rPr lang="en-US" dirty="0" smtClean="0"/>
              <a:t>𝛿 </a:t>
            </a:r>
            <a:r>
              <a:rPr lang="en-US" dirty="0" smtClean="0"/>
              <a:t>: 𝛿</a:t>
            </a:r>
            <a:r>
              <a:rPr lang="en-US" baseline="-25000" dirty="0" smtClean="0"/>
              <a:t>t</a:t>
            </a:r>
            <a:r>
              <a:rPr lang="en-US" dirty="0" smtClean="0"/>
              <a:t> = 𝑜</a:t>
            </a:r>
            <a:r>
              <a:rPr lang="en-US" baseline="-25000" dirty="0" smtClean="0"/>
              <a:t>t</a:t>
            </a:r>
            <a:r>
              <a:rPr lang="en-US" dirty="0" smtClean="0"/>
              <a:t> − 𝑝</a:t>
            </a:r>
            <a:r>
              <a:rPr lang="en-US" baseline="-25000" dirty="0" smtClean="0"/>
              <a:t>t</a:t>
            </a:r>
          </a:p>
          <a:p>
            <a:pPr algn="ctr"/>
            <a:r>
              <a:rPr lang="en-US" dirty="0" smtClean="0"/>
              <a:t>Probability 𝑝</a:t>
            </a:r>
            <a:r>
              <a:rPr lang="en-US" baseline="-25000" dirty="0" smtClean="0"/>
              <a:t>t+1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𝑝</a:t>
            </a:r>
            <a:r>
              <a:rPr lang="en-US" baseline="-25000" dirty="0" smtClean="0"/>
              <a:t>t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𝛼𝛿</a:t>
            </a:r>
            <a:r>
              <a:rPr lang="en-US" baseline="-25000" dirty="0" smtClean="0"/>
              <a:t>t</a:t>
            </a:r>
          </a:p>
          <a:p>
            <a:pPr algn="ctr"/>
            <a:r>
              <a:rPr lang="en-US" dirty="0" smtClean="0"/>
              <a:t>𝑝Op2= 1-𝑝Op1</a:t>
            </a:r>
            <a:endParaRPr lang="en-US" baseline="-25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873" y="195442"/>
            <a:ext cx="1824888" cy="14354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753302" y="1713359"/>
            <a:ext cx="3098307" cy="170058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Session 2</a:t>
            </a:r>
          </a:p>
          <a:p>
            <a:pPr algn="ctr"/>
            <a:r>
              <a:rPr lang="en-GB" dirty="0" smtClean="0"/>
              <a:t>Combining reward magnitude and probability</a:t>
            </a:r>
          </a:p>
          <a:p>
            <a:pPr algn="ctr"/>
            <a:r>
              <a:rPr lang="en-GB" dirty="0" smtClean="0"/>
              <a:t>e.g. by multiplication</a:t>
            </a:r>
          </a:p>
          <a:p>
            <a:pPr algn="ctr"/>
            <a:r>
              <a:rPr lang="en-US" dirty="0" smtClean="0"/>
              <a:t>valueOp1 = 𝑝Op1*rewMagOp1</a:t>
            </a:r>
            <a:endParaRPr lang="en-GB" dirty="0" smtClean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7306327" y="2319534"/>
            <a:ext cx="446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365942" y="3413941"/>
            <a:ext cx="1748" cy="442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7753301" y="3856850"/>
            <a:ext cx="3098307" cy="170058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u="sng" dirty="0" smtClean="0"/>
              <a:t>Session 2</a:t>
            </a:r>
          </a:p>
          <a:p>
            <a:pPr algn="ctr"/>
            <a:r>
              <a:rPr lang="en-GB" dirty="0" smtClean="0"/>
              <a:t>Feed ‘decision variable’ into </a:t>
            </a:r>
            <a:r>
              <a:rPr lang="en-GB" dirty="0" err="1" smtClean="0"/>
              <a:t>softmax</a:t>
            </a:r>
            <a:r>
              <a:rPr lang="en-GB" dirty="0" smtClean="0"/>
              <a:t> to generate probability of choosing Op1:</a:t>
            </a:r>
          </a:p>
          <a:p>
            <a:pPr algn="ctr"/>
            <a:r>
              <a:rPr lang="en-GB" dirty="0" smtClean="0"/>
              <a:t>valueOp1-valueOp2</a:t>
            </a:r>
          </a:p>
          <a:p>
            <a:pPr algn="ctr"/>
            <a:r>
              <a:rPr lang="en-GB" dirty="0" smtClean="0"/>
              <a:t>Free </a:t>
            </a:r>
            <a:r>
              <a:rPr lang="en-GB" dirty="0" err="1" smtClean="0"/>
              <a:t>param</a:t>
            </a:r>
            <a:r>
              <a:rPr lang="en-GB" dirty="0" smtClean="0"/>
              <a:t>: </a:t>
            </a:r>
            <a:r>
              <a:rPr lang="en-GB" b="1" dirty="0" smtClean="0"/>
              <a:t>Temperature </a:t>
            </a:r>
            <a:r>
              <a:rPr lang="el-GR" b="1" dirty="0" smtClean="0"/>
              <a:t>β</a:t>
            </a:r>
            <a:endParaRPr lang="en-GB" dirty="0" smtClean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194" y="5570234"/>
            <a:ext cx="1585496" cy="1254322"/>
          </a:xfrm>
          <a:prstGeom prst="rect">
            <a:avLst/>
          </a:prstGeom>
        </p:spPr>
      </p:pic>
      <p:cxnSp>
        <p:nvCxnSpPr>
          <p:cNvPr id="20" name="Elbow Connector 19"/>
          <p:cNvCxnSpPr>
            <a:stCxn id="15" idx="1"/>
          </p:cNvCxnSpPr>
          <p:nvPr/>
        </p:nvCxnSpPr>
        <p:spPr>
          <a:xfrm rot="10800000">
            <a:off x="1491449" y="2956265"/>
            <a:ext cx="6261852" cy="1750877"/>
          </a:xfrm>
          <a:prstGeom prst="bentConnector3">
            <a:avLst>
              <a:gd name="adj1" fmla="val 10004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491448" y="4743705"/>
            <a:ext cx="6190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u="sng" dirty="0" err="1" smtClean="0"/>
              <a:t>Sess</a:t>
            </a:r>
            <a:r>
              <a:rPr lang="en-GB" sz="1400" u="sng" dirty="0" smtClean="0"/>
              <a:t> 2</a:t>
            </a:r>
            <a:r>
              <a:rPr lang="en-GB" sz="1400" dirty="0" smtClean="0"/>
              <a:t>: To simulate choices: use random numbers to set choice to 1/0 for each trial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1491955" y="4381807"/>
            <a:ext cx="5283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/>
              <a:t>TODAY</a:t>
            </a:r>
            <a:r>
              <a:rPr lang="en-GB" sz="1400" dirty="0" smtClean="0"/>
              <a:t>: To </a:t>
            </a:r>
            <a:r>
              <a:rPr lang="en-GB" sz="1400" b="1" dirty="0" smtClean="0"/>
              <a:t>fit </a:t>
            </a:r>
            <a:r>
              <a:rPr lang="en-GB" sz="1400" b="1" dirty="0"/>
              <a:t>choices</a:t>
            </a:r>
            <a:r>
              <a:rPr lang="en-GB" sz="1400" dirty="0"/>
              <a:t>: vary </a:t>
            </a:r>
            <a:r>
              <a:rPr lang="en-US" sz="1400" dirty="0"/>
              <a:t>𝛼</a:t>
            </a:r>
            <a:r>
              <a:rPr lang="en-GB" sz="1400" dirty="0"/>
              <a:t>  and </a:t>
            </a:r>
            <a:r>
              <a:rPr lang="el-GR" sz="1400" dirty="0" smtClean="0"/>
              <a:t>β</a:t>
            </a:r>
            <a:r>
              <a:rPr lang="en-GB" sz="1400" dirty="0" smtClean="0"/>
              <a:t> to get ‘closest’ to real choice data</a:t>
            </a:r>
            <a:r>
              <a:rPr lang="en-US" sz="1400" dirty="0" smtClean="0"/>
              <a:t> </a:t>
            </a:r>
            <a:endParaRPr lang="en-GB" sz="1400" dirty="0"/>
          </a:p>
        </p:txBody>
      </p:sp>
      <p:sp>
        <p:nvSpPr>
          <p:cNvPr id="37" name="Rectangle 36"/>
          <p:cNvSpPr/>
          <p:nvPr/>
        </p:nvSpPr>
        <p:spPr>
          <a:xfrm>
            <a:off x="5378955" y="3413304"/>
            <a:ext cx="1927367" cy="92105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RL learner with two learning rates</a:t>
            </a:r>
          </a:p>
          <a:p>
            <a:pPr algn="ctr"/>
            <a:r>
              <a:rPr lang="en-US" b="1" dirty="0" smtClean="0"/>
              <a:t>𝛼</a:t>
            </a:r>
            <a:r>
              <a:rPr lang="en-US" b="1" baseline="-25000" dirty="0" smtClean="0"/>
              <a:t>S </a:t>
            </a:r>
            <a:r>
              <a:rPr lang="en-US" b="1" dirty="0" smtClean="0"/>
              <a:t>𝛼</a:t>
            </a:r>
            <a:r>
              <a:rPr lang="en-US" b="1" baseline="-25000" dirty="0" smtClean="0"/>
              <a:t>V</a:t>
            </a:r>
            <a:r>
              <a:rPr lang="en-US" dirty="0" smtClean="0"/>
              <a:t>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9113656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32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simulating can be useful</a:t>
            </a:r>
            <a:endParaRPr lang="en-US" dirty="0"/>
          </a:p>
        </p:txBody>
      </p:sp>
      <p:pic>
        <p:nvPicPr>
          <p:cNvPr id="3" name="Picture 2" descr="ComplexDataSim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2010" y="2103475"/>
            <a:ext cx="4281082" cy="2880000"/>
          </a:xfrm>
          <a:prstGeom prst="rect">
            <a:avLst/>
          </a:prstGeom>
        </p:spPr>
      </p:pic>
      <p:sp>
        <p:nvSpPr>
          <p:cNvPr id="4" name="TextBox 6"/>
          <p:cNvSpPr txBox="1"/>
          <p:nvPr/>
        </p:nvSpPr>
        <p:spPr>
          <a:xfrm>
            <a:off x="3390437" y="1874526"/>
            <a:ext cx="554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Two alphas                                                               </a:t>
            </a:r>
            <a:r>
              <a:rPr lang="en-US" b="1" dirty="0"/>
              <a:t>O</a:t>
            </a:r>
            <a:r>
              <a:rPr lang="en-US" b="1" dirty="0" smtClean="0"/>
              <a:t>ne alpha</a:t>
            </a:r>
            <a:endParaRPr lang="en-US" b="1" dirty="0"/>
          </a:p>
        </p:txBody>
      </p:sp>
      <p:pic>
        <p:nvPicPr>
          <p:cNvPr id="5" name="Picture 4" descr="TwoAlphasOneAlphaModel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6456" y="2206156"/>
            <a:ext cx="3913534" cy="26789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5339" y="5175777"/>
            <a:ext cx="1064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Check that you can recover parameters that you know are ‘true’ because you generated the choices from them.</a:t>
            </a:r>
          </a:p>
          <a:p>
            <a:r>
              <a:rPr lang="en-GB" dirty="0" smtClean="0"/>
              <a:t>This may not work if e.g. you have too few trials or if your choices are very noisy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24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Worksheet: Parts 3.0 and 3.1 (pages 1-4)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405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Inspecting data quality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802" y="1435927"/>
            <a:ext cx="5439001" cy="4082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01" y="1435927"/>
            <a:ext cx="5439001" cy="4082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2925" y="5665799"/>
            <a:ext cx="111588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makes a ‘good’ subject, what makes a ‘bad’ subject? Try and express this in terms of the learning rate and </a:t>
            </a:r>
            <a:r>
              <a:rPr lang="en-GB" dirty="0" err="1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softmax</a:t>
            </a:r>
            <a:r>
              <a:rPr lang="en-GB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parameter…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1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are we defining accurate trials?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506022"/>
            <a:ext cx="6564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Different ways to illustrate variance in accuracy </a:t>
            </a:r>
            <a:r>
              <a:rPr lang="en-GB" dirty="0" smtClean="0"/>
              <a:t>across participants …</a:t>
            </a:r>
            <a:endParaRPr lang="en-GB" dirty="0" smtClean="0"/>
          </a:p>
          <a:p>
            <a:r>
              <a:rPr lang="en-GB" dirty="0" smtClean="0"/>
              <a:t>What do you expect for volatile versus stable?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201" y="2075698"/>
            <a:ext cx="5439001" cy="4082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65315"/>
            <a:ext cx="5439001" cy="408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2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5635</TotalTime>
  <Words>1463</Words>
  <Application>Microsoft Office PowerPoint</Application>
  <PresentationFormat>Widescreen</PresentationFormat>
  <Paragraphs>173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Computational modelling of decision making and action selection </vt:lpstr>
      <vt:lpstr>Plan for the 4 weeks</vt:lpstr>
      <vt:lpstr>Aims for today</vt:lpstr>
      <vt:lpstr>What are the critical manipulations in the task?</vt:lpstr>
      <vt:lpstr>Overview</vt:lpstr>
      <vt:lpstr>Why simulating can be useful</vt:lpstr>
      <vt:lpstr>Worksheet: Parts 3.0 and 3.1 (pages 1-4)</vt:lpstr>
      <vt:lpstr>Inspecting data quality</vt:lpstr>
      <vt:lpstr>How are we defining accurate trials?</vt:lpstr>
      <vt:lpstr>Looking at RTs…</vt:lpstr>
      <vt:lpstr>Who are the ‘outliers’ (if any)?</vt:lpstr>
      <vt:lpstr>Win-stay / Lose-stay</vt:lpstr>
      <vt:lpstr>Next section: model fitting</vt:lpstr>
      <vt:lpstr>Function RLmodel.m</vt:lpstr>
      <vt:lpstr>What makes a good fit (intuitively)?</vt:lpstr>
      <vt:lpstr>Worksheet: Part 3.2 (pages 4-beginning of 8)</vt:lpstr>
      <vt:lpstr>What makes a good fit (intuitively)?</vt:lpstr>
      <vt:lpstr>Negative log-likelihood</vt:lpstr>
      <vt:lpstr>Grid search</vt:lpstr>
      <vt:lpstr>Grid search for all subjects</vt:lpstr>
      <vt:lpstr>Why not always use grid search?</vt:lpstr>
      <vt:lpstr>PowerPoint Presentation</vt:lpstr>
      <vt:lpstr>Worksheet: Part 3.3 (page 8)</vt:lpstr>
      <vt:lpstr>Fitted learning rates</vt:lpstr>
      <vt:lpstr>What is model comparison?</vt:lpstr>
      <vt:lpstr>Akaike Information Criterion</vt:lpstr>
      <vt:lpstr>Worksheet: Part 3.4 (pages 9-10)</vt:lpstr>
      <vt:lpstr>AIC difference 2 versus 3-parameter model across participants</vt:lpstr>
      <vt:lpstr>That’s all for today!  Thank you </vt:lpstr>
    </vt:vector>
  </TitlesOfParts>
  <Company>University of Oxford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Miriam Klein-Flugge</dc:creator>
  <cp:lastModifiedBy>Miriam Klein-Flugge</cp:lastModifiedBy>
  <cp:revision>98</cp:revision>
  <dcterms:created xsi:type="dcterms:W3CDTF">2017-11-20T13:56:27Z</dcterms:created>
  <dcterms:modified xsi:type="dcterms:W3CDTF">2017-11-24T11:52:25Z</dcterms:modified>
</cp:coreProperties>
</file>