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6" r:id="rId15"/>
    <p:sldId id="278" r:id="rId16"/>
    <p:sldId id="283" r:id="rId17"/>
    <p:sldId id="279" r:id="rId18"/>
    <p:sldId id="280" r:id="rId19"/>
    <p:sldId id="282" r:id="rId20"/>
    <p:sldId id="281" r:id="rId21"/>
    <p:sldId id="284" r:id="rId22"/>
    <p:sldId id="285" r:id="rId23"/>
    <p:sldId id="259" r:id="rId24"/>
    <p:sldId id="260" r:id="rId25"/>
    <p:sldId id="261" r:id="rId26"/>
    <p:sldId id="262" r:id="rId27"/>
    <p:sldId id="263" r:id="rId28"/>
    <p:sldId id="264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22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475FF-B242-AF43-896B-7BEE15A6DE52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C26DD-12D5-1941-B358-5BB2C2481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11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E2C2E-4AE9-4B8D-AC59-F91F41260D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25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Gradient</a:t>
            </a:r>
            <a:r>
              <a:rPr lang="en-GB" baseline="0" dirty="0" smtClean="0"/>
              <a:t> descent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E2C2E-4AE9-4B8D-AC59-F91F41260D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55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assumptions</a:t>
            </a:r>
            <a:r>
              <a:rPr lang="en-US" baseline="0" dirty="0" smtClean="0"/>
              <a:t> of t-test: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Continuous data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Independent observations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No significant outliers and normal distribution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For independent samples t-test: homogeneity of variances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C26DD-12D5-1941-B358-5BB2C24813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87FB-1C6C-0945-B9CD-EFDF63272742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05F4-5F55-D444-B848-A92D14E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6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87FB-1C6C-0945-B9CD-EFDF63272742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05F4-5F55-D444-B848-A92D14E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7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87FB-1C6C-0945-B9CD-EFDF63272742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05F4-5F55-D444-B848-A92D14E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85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6624409"/>
      </p:ext>
    </p:extLst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87FB-1C6C-0945-B9CD-EFDF63272742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05F4-5F55-D444-B848-A92D14E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4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87FB-1C6C-0945-B9CD-EFDF63272742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05F4-5F55-D444-B848-A92D14E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87FB-1C6C-0945-B9CD-EFDF63272742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05F4-5F55-D444-B848-A92D14E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5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87FB-1C6C-0945-B9CD-EFDF63272742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05F4-5F55-D444-B848-A92D14E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5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87FB-1C6C-0945-B9CD-EFDF63272742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05F4-5F55-D444-B848-A92D14E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2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87FB-1C6C-0945-B9CD-EFDF63272742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05F4-5F55-D444-B848-A92D14E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87FB-1C6C-0945-B9CD-EFDF63272742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05F4-5F55-D444-B848-A92D14E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1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87FB-1C6C-0945-B9CD-EFDF63272742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05F4-5F55-D444-B848-A92D14E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9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587FB-1C6C-0945-B9CD-EFDF63272742}" type="datetimeFigureOut">
              <a:rPr lang="en-US" smtClean="0"/>
              <a:t>01/12/17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405F4-5F55-D444-B848-A92D14EAD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6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oxfordxpsy.az1.qualtrics.com/jfe/form/SV_a05eVps542UI1y5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Computational </a:t>
            </a:r>
            <a:r>
              <a:rPr lang="en-US" dirty="0" err="1" smtClean="0"/>
              <a:t>modelling</a:t>
            </a:r>
            <a:r>
              <a:rPr lang="en-US" dirty="0" smtClean="0"/>
              <a:t> block practical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defTabSz="479044">
              <a:defRPr sz="3034"/>
            </a:pPr>
            <a:r>
              <a:rPr lang="en-US" dirty="0"/>
              <a:t>Drs. Laurence </a:t>
            </a:r>
            <a:r>
              <a:rPr lang="en-US" dirty="0" smtClean="0"/>
              <a:t>Hunt, </a:t>
            </a:r>
            <a:r>
              <a:rPr lang="en-US" dirty="0"/>
              <a:t>Miriam Klein-</a:t>
            </a:r>
            <a:r>
              <a:rPr lang="en-US" dirty="0" err="1" smtClean="0"/>
              <a:t>Flügge</a:t>
            </a:r>
            <a:r>
              <a:rPr lang="en-US" dirty="0" smtClean="0"/>
              <a:t>, </a:t>
            </a:r>
            <a:r>
              <a:rPr lang="en-US" dirty="0"/>
              <a:t>Nils </a:t>
            </a:r>
            <a:r>
              <a:rPr lang="en-US" dirty="0" err="1"/>
              <a:t>Kolling</a:t>
            </a:r>
            <a:r>
              <a:rPr lang="en-US" dirty="0" smtClean="0"/>
              <a:t> </a:t>
            </a:r>
            <a:r>
              <a:rPr lang="en-US" dirty="0"/>
              <a:t>Jacquie Scholl</a:t>
            </a:r>
          </a:p>
        </p:txBody>
      </p:sp>
    </p:spTree>
    <p:extLst>
      <p:ext uri="{BB962C8B-B14F-4D97-AF65-F5344CB8AC3E}">
        <p14:creationId xmlns:p14="http://schemas.microsoft.com/office/powerpoint/2010/main" val="4022109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tests in </a:t>
            </a:r>
            <a:r>
              <a:rPr lang="en-US" dirty="0" err="1" smtClean="0"/>
              <a:t>Matlab</a:t>
            </a:r>
            <a:r>
              <a:rPr lang="en-US" dirty="0" smtClean="0"/>
              <a:t> - #1 T-tests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 smtClean="0"/>
              <a:t>test our two main hypotheses:</a:t>
            </a:r>
          </a:p>
          <a:p>
            <a:r>
              <a:rPr lang="en-US" dirty="0" smtClean="0"/>
              <a:t>Is the learning rate higher in the volatile than in the stable condition?</a:t>
            </a:r>
          </a:p>
          <a:p>
            <a:r>
              <a:rPr lang="en-US" dirty="0" smtClean="0"/>
              <a:t>Is this adaptation of the learning rate affected by the stress manipulation?</a:t>
            </a:r>
          </a:p>
        </p:txBody>
      </p:sp>
    </p:spTree>
    <p:extLst>
      <p:ext uri="{BB962C8B-B14F-4D97-AF65-F5344CB8AC3E}">
        <p14:creationId xmlns:p14="http://schemas.microsoft.com/office/powerpoint/2010/main" val="644023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tests in </a:t>
            </a:r>
            <a:r>
              <a:rPr lang="en-US" dirty="0" err="1" smtClean="0"/>
              <a:t>Matlab</a:t>
            </a:r>
            <a:r>
              <a:rPr lang="en-US" dirty="0" smtClean="0"/>
              <a:t> - #1 T-tests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1: Illustrate data in </a:t>
            </a:r>
            <a:r>
              <a:rPr lang="en-US" dirty="0" err="1" smtClean="0"/>
              <a:t>Matlab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9936"/>
            <a:ext cx="4622800" cy="3263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66387" y="3665296"/>
            <a:ext cx="2713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should you always do before running a statistical test?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385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tests in </a:t>
            </a:r>
            <a:r>
              <a:rPr lang="en-US" dirty="0" err="1" smtClean="0"/>
              <a:t>Matlab</a:t>
            </a:r>
            <a:r>
              <a:rPr lang="en-US" dirty="0" smtClean="0"/>
              <a:t> - #1 T-tests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2: Check the distribution of your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68" y="2209799"/>
            <a:ext cx="7094673" cy="276865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0668" y="5056461"/>
            <a:ext cx="7794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Why do we check the distribution? And what do we do now?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2231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tests in </a:t>
            </a:r>
            <a:r>
              <a:rPr lang="en-US" dirty="0" err="1" smtClean="0"/>
              <a:t>Matlab</a:t>
            </a:r>
            <a:r>
              <a:rPr lang="en-US" dirty="0" smtClean="0"/>
              <a:t> - #1 T-tests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3: Run the appropriate statistical tests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Functions:</a:t>
            </a:r>
          </a:p>
          <a:p>
            <a:pPr marL="0" indent="0">
              <a:buNone/>
            </a:pPr>
            <a:r>
              <a:rPr lang="en-US" dirty="0" err="1" smtClean="0"/>
              <a:t>Ttest</a:t>
            </a:r>
            <a:r>
              <a:rPr lang="en-US" dirty="0" smtClean="0"/>
              <a:t>, ttest2, </a:t>
            </a:r>
            <a:r>
              <a:rPr lang="en-US" dirty="0" err="1" smtClean="0"/>
              <a:t>signrank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1885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tests in </a:t>
            </a:r>
            <a:r>
              <a:rPr lang="en-US" dirty="0" err="1" smtClean="0"/>
              <a:t>Matlab</a:t>
            </a:r>
            <a:r>
              <a:rPr lang="en-US" dirty="0" smtClean="0"/>
              <a:t> - #1 T-tests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000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Step 4: Compute the effect size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Function: </a:t>
            </a:r>
            <a:r>
              <a:rPr lang="en-US" dirty="0" err="1" smtClean="0"/>
              <a:t>mes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extra toolbox that is included in the scripts folder for today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776429"/>
            <a:ext cx="9021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Q: Why should you compute the effect size? (Aren’t p-values enough?)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5636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tests in </a:t>
            </a:r>
            <a:r>
              <a:rPr lang="en-US" dirty="0" err="1" smtClean="0"/>
              <a:t>Matlab</a:t>
            </a:r>
            <a:r>
              <a:rPr lang="en-US" dirty="0" smtClean="0"/>
              <a:t> - #1 T-tests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Go through the </a:t>
            </a:r>
            <a:r>
              <a:rPr lang="en-GB" dirty="0" err="1" smtClean="0"/>
              <a:t>handout</a:t>
            </a:r>
            <a:r>
              <a:rPr lang="en-GB" dirty="0" smtClean="0"/>
              <a:t> until page 6 (i.e. up to including A.4)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79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82" y="207315"/>
            <a:ext cx="7721830" cy="55395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806838"/>
            <a:ext cx="8209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Did using a transformation of the learning rates help? What did you do then?</a:t>
            </a:r>
            <a:endParaRPr lang="en-US" sz="2000" dirty="0"/>
          </a:p>
          <a:p>
            <a:r>
              <a:rPr lang="en-US" sz="2000" dirty="0" smtClean="0"/>
              <a:t>Is the same problem there for the difference in learning rates?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5431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tests in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The stress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Reminder:</a:t>
            </a:r>
          </a:p>
          <a:p>
            <a:pPr>
              <a:buFontTx/>
              <a:buChar char="-"/>
            </a:pPr>
            <a:r>
              <a:rPr lang="en-GB" dirty="0" smtClean="0"/>
              <a:t>8 ratings of ‘how stressed do you feel?’</a:t>
            </a:r>
          </a:p>
          <a:p>
            <a:pPr>
              <a:buFontTx/>
              <a:buChar char="-"/>
            </a:pPr>
            <a:r>
              <a:rPr lang="en-GB" dirty="0" smtClean="0"/>
              <a:t>8 ratings of ‘how happy do you feel?’</a:t>
            </a:r>
          </a:p>
          <a:p>
            <a:pPr>
              <a:buFontTx/>
              <a:buChar char="-"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57199" y="3779372"/>
            <a:ext cx="77541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/>
              <a:t>Why did we ask participants to rate this?</a:t>
            </a:r>
          </a:p>
          <a:p>
            <a:r>
              <a:rPr lang="en-GB" sz="3200" dirty="0" smtClean="0"/>
              <a:t>Which measurement should we use?</a:t>
            </a:r>
          </a:p>
          <a:p>
            <a:r>
              <a:rPr lang="en-GB" sz="3200" dirty="0" smtClean="0"/>
              <a:t>Could there be a way to combine them?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541142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tests in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The stress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In the </a:t>
            </a:r>
            <a:r>
              <a:rPr lang="en-GB" dirty="0" err="1" smtClean="0"/>
              <a:t>handout</a:t>
            </a:r>
            <a:r>
              <a:rPr lang="en-GB" dirty="0" smtClean="0"/>
              <a:t>, skip the optional section on using Bayesian statistics to quantify evidence for the null hypothesis.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Jump directly to section B) and complete the exercises until you get to section C). Here you will learn how to do between-subject t-tests in </a:t>
            </a:r>
            <a:r>
              <a:rPr lang="en-GB" dirty="0" err="1" smtClean="0"/>
              <a:t>Matlab</a:t>
            </a:r>
            <a:r>
              <a:rPr lang="en-GB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5777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69" y="0"/>
            <a:ext cx="5963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91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n for next 4 wee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Plan for </a:t>
            </a:r>
            <a:r>
              <a:rPr lang="en-GB" dirty="0" smtClean="0"/>
              <a:t>the </a:t>
            </a:r>
            <a:r>
              <a:rPr dirty="0" smtClean="0"/>
              <a:t>4 </a:t>
            </a:r>
            <a:r>
              <a:rPr dirty="0"/>
              <a:t>weeks</a:t>
            </a:r>
          </a:p>
        </p:txBody>
      </p:sp>
      <p:sp>
        <p:nvSpPr>
          <p:cNvPr id="123" name="Today: setting up the task, collecting a dataset, building a learning model (Laurence Hunt)  by Friday 24th Nov: collect three more datasets…"/>
          <p:cNvSpPr txBox="1"/>
          <p:nvPr/>
        </p:nvSpPr>
        <p:spPr>
          <a:xfrm>
            <a:off x="86586" y="2170719"/>
            <a:ext cx="9036128" cy="3751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474372" indent="-474372">
              <a:buSzPct val="100000"/>
              <a:buAutoNum type="arabicPeriod"/>
              <a:defRPr sz="3400" b="0"/>
            </a:pPr>
            <a:r>
              <a:rPr lang="en-GB" sz="2391" dirty="0" smtClean="0"/>
              <a:t>Session 1</a:t>
            </a:r>
            <a:r>
              <a:rPr sz="2391" dirty="0" smtClean="0"/>
              <a:t>: </a:t>
            </a:r>
            <a:r>
              <a:rPr sz="2391" dirty="0"/>
              <a:t>setting up the task, collecting a dataset,</a:t>
            </a:r>
            <a:br>
              <a:rPr sz="2391" dirty="0"/>
            </a:br>
            <a:r>
              <a:rPr sz="2391" dirty="0"/>
              <a:t>building a learning model (Laurence Hunt)</a:t>
            </a:r>
            <a:br>
              <a:rPr sz="2391" dirty="0"/>
            </a:br>
            <a:endParaRPr sz="2391" dirty="0" smtClean="0"/>
          </a:p>
          <a:p>
            <a:pPr marL="474372" indent="-474372">
              <a:buSzPct val="100000"/>
              <a:buAutoNum type="arabicPeriod"/>
              <a:defRPr sz="3400"/>
            </a:pPr>
            <a:r>
              <a:rPr lang="en-GB" sz="2391" dirty="0" smtClean="0"/>
              <a:t>Session 2</a:t>
            </a:r>
            <a:r>
              <a:rPr sz="2391" dirty="0" smtClean="0"/>
              <a:t>: further modelling, regression analysis </a:t>
            </a:r>
            <a:br>
              <a:rPr sz="2391" dirty="0" smtClean="0"/>
            </a:br>
            <a:r>
              <a:rPr sz="2391" dirty="0" smtClean="0"/>
              <a:t>(Nils Kolling)</a:t>
            </a:r>
            <a:br>
              <a:rPr sz="2391" dirty="0" smtClean="0"/>
            </a:br>
            <a:endParaRPr sz="2391" dirty="0" smtClean="0"/>
          </a:p>
          <a:p>
            <a:pPr marL="474372" indent="-474372">
              <a:buSzPct val="100000"/>
              <a:buAutoNum type="arabicPeriod"/>
              <a:defRPr sz="3400"/>
            </a:pPr>
            <a:r>
              <a:rPr lang="en-GB" sz="2391" dirty="0" smtClean="0"/>
              <a:t>Session 3: </a:t>
            </a:r>
            <a:r>
              <a:rPr sz="2391" dirty="0" smtClean="0"/>
              <a:t>Friday 24</a:t>
            </a:r>
            <a:r>
              <a:rPr lang="en-GB" sz="2391" baseline="30000" dirty="0" err="1" smtClean="0"/>
              <a:t>th</a:t>
            </a:r>
            <a:r>
              <a:rPr lang="en-GB" sz="2391" dirty="0" smtClean="0"/>
              <a:t> </a:t>
            </a:r>
            <a:r>
              <a:rPr sz="2391" dirty="0" smtClean="0"/>
              <a:t>Nov</a:t>
            </a:r>
            <a:r>
              <a:rPr sz="2391" dirty="0"/>
              <a:t>: data analysis, model </a:t>
            </a:r>
            <a:r>
              <a:rPr sz="2391" dirty="0" smtClean="0"/>
              <a:t>fitting</a:t>
            </a:r>
            <a:r>
              <a:rPr lang="en-GB" sz="2391" dirty="0" smtClean="0"/>
              <a:t> &amp; comparison</a:t>
            </a:r>
            <a:r>
              <a:rPr sz="2391" dirty="0" smtClean="0"/>
              <a:t> </a:t>
            </a:r>
            <a:r>
              <a:rPr sz="2391" dirty="0"/>
              <a:t/>
            </a:r>
            <a:br>
              <a:rPr sz="2391" dirty="0"/>
            </a:br>
            <a:r>
              <a:rPr sz="2391" dirty="0"/>
              <a:t>(Miriam Klein-Flugge)</a:t>
            </a:r>
            <a:br>
              <a:rPr sz="2391" dirty="0"/>
            </a:br>
            <a:endParaRPr sz="2391" dirty="0"/>
          </a:p>
          <a:p>
            <a:pPr marL="474372" indent="-474372">
              <a:buSzPct val="100000"/>
              <a:buAutoNum type="arabicPeriod"/>
              <a:defRPr sz="3400"/>
            </a:pPr>
            <a:r>
              <a:rPr lang="en-GB" sz="2391" b="1" dirty="0" smtClean="0"/>
              <a:t>Today</a:t>
            </a:r>
            <a:r>
              <a:rPr sz="2391" b="1" dirty="0" smtClean="0"/>
              <a:t>: </a:t>
            </a:r>
            <a:r>
              <a:rPr sz="2391" b="1" dirty="0"/>
              <a:t>statistics and write-up </a:t>
            </a:r>
            <a:r>
              <a:rPr sz="2391" b="1" dirty="0" smtClean="0"/>
              <a:t>planning</a:t>
            </a:r>
            <a:r>
              <a:rPr lang="en-GB" sz="2391" b="1" dirty="0" smtClean="0"/>
              <a:t> </a:t>
            </a:r>
            <a:r>
              <a:rPr sz="2391" b="1" dirty="0" smtClean="0"/>
              <a:t>(</a:t>
            </a:r>
            <a:r>
              <a:rPr sz="2391" b="1" dirty="0"/>
              <a:t>Jacquie Scholl)</a:t>
            </a:r>
          </a:p>
        </p:txBody>
      </p:sp>
    </p:spTree>
    <p:extLst>
      <p:ext uri="{BB962C8B-B14F-4D97-AF65-F5344CB8AC3E}">
        <p14:creationId xmlns:p14="http://schemas.microsoft.com/office/powerpoint/2010/main" val="42493292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tests in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Correlations between reported stress and adaptation of learning rates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8456" y="1903236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First: visualize data to check for:</a:t>
            </a:r>
          </a:p>
          <a:p>
            <a:pPr lvl="1"/>
            <a:r>
              <a:rPr lang="en-US" dirty="0"/>
              <a:t>Outliers</a:t>
            </a:r>
          </a:p>
          <a:p>
            <a:pPr lvl="1"/>
            <a:r>
              <a:rPr lang="en-US" dirty="0"/>
              <a:t>Shape of the relationship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Second: run appropriate parametric or non-parametric </a:t>
            </a:r>
            <a:r>
              <a:rPr lang="en-US" dirty="0" smtClean="0"/>
              <a:t>correlation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Third: check whether omitting the outlier affects the relationship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316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tests in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Correlations between reported stress and adaptation of learning rates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8456" y="19032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Handout</a:t>
            </a:r>
            <a:r>
              <a:rPr lang="en-US" dirty="0" smtClean="0"/>
              <a:t>: do the exercises in section C)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892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Statistical tests in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Correlations between reported stress and adaptation of learning rates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828"/>
            <a:ext cx="4940087" cy="50115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86931" y="2467580"/>
            <a:ext cx="28998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do you note from the top graph?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Bottom graph: does omitting outliers change the correlation line?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9723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 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0582"/>
            <a:ext cx="8229600" cy="54273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Report format is a ‘mini-project’ for BPS accreditation</a:t>
            </a:r>
          </a:p>
          <a:p>
            <a:r>
              <a:rPr lang="en-US" b="1" dirty="0" smtClean="0"/>
              <a:t>Focus</a:t>
            </a:r>
            <a:r>
              <a:rPr lang="en-US" dirty="0" smtClean="0"/>
              <a:t>: clearly explain what methods you used to test your hypotheses, why you chose these methods, how you made sure they were appropriate, what you find and what limitations there are</a:t>
            </a:r>
          </a:p>
          <a:p>
            <a:r>
              <a:rPr lang="en-US" i="1" dirty="0" smtClean="0"/>
              <a:t>Turn to your </a:t>
            </a:r>
            <a:r>
              <a:rPr lang="en-US" i="1" dirty="0" err="1" smtClean="0"/>
              <a:t>neighbour</a:t>
            </a:r>
            <a:r>
              <a:rPr lang="en-US" i="1" dirty="0" smtClean="0"/>
              <a:t> and discuss:</a:t>
            </a:r>
          </a:p>
          <a:p>
            <a:pPr lvl="1"/>
            <a:r>
              <a:rPr lang="en-US" dirty="0" smtClean="0"/>
              <a:t>What were the main experimental hypotheses?</a:t>
            </a:r>
          </a:p>
          <a:p>
            <a:pPr lvl="1"/>
            <a:r>
              <a:rPr lang="en-US" dirty="0" smtClean="0"/>
              <a:t>Did we find evidence for them?</a:t>
            </a:r>
          </a:p>
          <a:p>
            <a:pPr lvl="1"/>
            <a:r>
              <a:rPr lang="en-US" dirty="0" smtClean="0"/>
              <a:t>Did anything surprising happen?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24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short (~120 words)</a:t>
            </a:r>
          </a:p>
          <a:p>
            <a:r>
              <a:rPr lang="en-US" dirty="0" smtClean="0"/>
              <a:t>No more than two sentences </a:t>
            </a:r>
            <a:r>
              <a:rPr lang="en-US" dirty="0" err="1" smtClean="0"/>
              <a:t>summarising</a:t>
            </a:r>
            <a:r>
              <a:rPr lang="en-US" dirty="0" smtClean="0"/>
              <a:t> each section (hypothesis, methods, results, implications)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7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this very short (200-400 words)</a:t>
            </a:r>
          </a:p>
          <a:p>
            <a:r>
              <a:rPr lang="en-US" dirty="0" smtClean="0"/>
              <a:t>Explain what each experimental question is</a:t>
            </a:r>
          </a:p>
          <a:p>
            <a:r>
              <a:rPr lang="en-US" dirty="0" smtClean="0"/>
              <a:t>Why you have asked these experimental questions based on past literature</a:t>
            </a:r>
          </a:p>
          <a:p>
            <a:r>
              <a:rPr lang="en-US" dirty="0" smtClean="0"/>
              <a:t>(See handout for literature recommendations)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9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6862"/>
            <a:ext cx="8229600" cy="1143000"/>
          </a:xfrm>
        </p:spPr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613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is a key section</a:t>
            </a:r>
          </a:p>
          <a:p>
            <a:r>
              <a:rPr lang="en-US" dirty="0" smtClean="0"/>
              <a:t>Summaries the task design (you can copy this from session 2 and 3)</a:t>
            </a:r>
          </a:p>
          <a:p>
            <a:r>
              <a:rPr lang="en-US" dirty="0" smtClean="0"/>
              <a:t>Do not just list what you did, but </a:t>
            </a:r>
            <a:r>
              <a:rPr lang="en-US" b="1" dirty="0" smtClean="0"/>
              <a:t>explain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hy the method (e.g. computational model) that you have chosen is appropriate</a:t>
            </a:r>
          </a:p>
          <a:p>
            <a:pPr lvl="1"/>
            <a:r>
              <a:rPr lang="en-US" dirty="0" smtClean="0"/>
              <a:t>How exactly the model works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you have validated the approach</a:t>
            </a:r>
          </a:p>
          <a:p>
            <a:pPr lvl="1"/>
            <a:r>
              <a:rPr lang="en-US" dirty="0" smtClean="0"/>
              <a:t>How you have chose your statistical test and ensured that assumptions are </a:t>
            </a:r>
            <a:r>
              <a:rPr lang="en-US" dirty="0" smtClean="0"/>
              <a:t>met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127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should follow the same structure that you have introduced in the methods section</a:t>
            </a:r>
          </a:p>
          <a:p>
            <a:r>
              <a:rPr lang="en-US" dirty="0" smtClean="0"/>
              <a:t>For each result, briefly recap what the aim of the analysis is.</a:t>
            </a:r>
          </a:p>
          <a:p>
            <a:r>
              <a:rPr lang="en-US" dirty="0" smtClean="0"/>
              <a:t>You </a:t>
            </a:r>
            <a:r>
              <a:rPr lang="en-US" dirty="0" smtClean="0"/>
              <a:t>should be </a:t>
            </a:r>
            <a:r>
              <a:rPr lang="en-US" dirty="0" smtClean="0"/>
              <a:t>able to make most figures that you need using the script from today’s session. But don’t forget to add labels etc.</a:t>
            </a:r>
          </a:p>
          <a:p>
            <a:r>
              <a:rPr lang="en-US" dirty="0" smtClean="0"/>
              <a:t>Report statistical tests including sample sizes. Optional: Bayesian statistics</a:t>
            </a:r>
          </a:p>
        </p:txBody>
      </p:sp>
    </p:spTree>
    <p:extLst>
      <p:ext uri="{BB962C8B-B14F-4D97-AF65-F5344CB8AC3E}">
        <p14:creationId xmlns:p14="http://schemas.microsoft.com/office/powerpoint/2010/main" val="2005841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Start with a short summary of your findings</a:t>
            </a:r>
          </a:p>
          <a:p>
            <a:r>
              <a:rPr lang="en-US" dirty="0" smtClean="0"/>
              <a:t>Were the results as expected (based on previous literature)?</a:t>
            </a:r>
          </a:p>
          <a:p>
            <a:r>
              <a:rPr lang="en-US" dirty="0" smtClean="0"/>
              <a:t>Is there anything about either our data or about our analyses that could explain the differences? (i.e. what are the limitations of our study)</a:t>
            </a:r>
          </a:p>
          <a:p>
            <a:r>
              <a:rPr lang="en-US" dirty="0" smtClean="0"/>
              <a:t>Future analyses: if you had had more time, what analyses would you have liked to do and why?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5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9463" y="2459504"/>
            <a:ext cx="7310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hlinkClick r:id="rId2"/>
              </a:rPr>
              <a:t>https://oxfordxpsy.az1.qualtrics.com/jfe/form/SV_a05eVps542UI1y5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3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3113"/>
            <a:ext cx="8229600" cy="1143000"/>
          </a:xfrm>
        </p:spPr>
        <p:txBody>
          <a:bodyPr/>
          <a:lstStyle/>
          <a:p>
            <a:r>
              <a:rPr lang="en-US" dirty="0" smtClean="0"/>
              <a:t>Plan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887"/>
            <a:ext cx="8229600" cy="531830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Recap: Model fitting and model comparison</a:t>
            </a:r>
          </a:p>
          <a:p>
            <a:r>
              <a:rPr lang="en-US" dirty="0" smtClean="0"/>
              <a:t>How to do statistical tests in </a:t>
            </a:r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Within-subject t-tests to test for effects between blocks</a:t>
            </a:r>
          </a:p>
          <a:p>
            <a:pPr lvl="1"/>
            <a:r>
              <a:rPr lang="en-US" dirty="0" smtClean="0"/>
              <a:t>Between-subject t-tests to test for effects of the group manipulation</a:t>
            </a:r>
          </a:p>
          <a:p>
            <a:pPr lvl="1"/>
            <a:r>
              <a:rPr lang="en-US" dirty="0" smtClean="0"/>
              <a:t>Correlations between stress level and learning</a:t>
            </a:r>
          </a:p>
          <a:p>
            <a:r>
              <a:rPr lang="en-US" dirty="0" smtClean="0"/>
              <a:t>Writing your report</a:t>
            </a:r>
          </a:p>
          <a:p>
            <a:r>
              <a:rPr lang="en-US" dirty="0" smtClean="0"/>
              <a:t>If we have time: How to quantify evidence for the null hypothesis using </a:t>
            </a:r>
            <a:r>
              <a:rPr lang="en-US" dirty="0" smtClean="0"/>
              <a:t>JASP (And why Bayesian statistics are awesome)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03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2701"/>
            <a:ext cx="8229600" cy="1143000"/>
          </a:xfrm>
        </p:spPr>
        <p:txBody>
          <a:bodyPr/>
          <a:lstStyle/>
          <a:p>
            <a:r>
              <a:rPr lang="en-US" dirty="0" smtClean="0"/>
              <a:t>Bayesian Statistics with JASP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69" y="2670459"/>
            <a:ext cx="8229600" cy="1840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Many advantages of the Bayesian framework:</a:t>
            </a:r>
          </a:p>
          <a:p>
            <a:pPr marL="0" indent="0">
              <a:buNone/>
            </a:pPr>
            <a:r>
              <a:rPr lang="en-US" dirty="0" smtClean="0"/>
              <a:t>See Eric-Jan </a:t>
            </a:r>
            <a:r>
              <a:rPr lang="en-US" dirty="0" err="1" smtClean="0"/>
              <a:t>Wagenmakers</a:t>
            </a:r>
            <a:r>
              <a:rPr lang="en-US" dirty="0" smtClean="0"/>
              <a:t> (2007); or for an easy read: </a:t>
            </a:r>
            <a:r>
              <a:rPr lang="en-US" b="1" dirty="0" smtClean="0"/>
              <a:t>Regina </a:t>
            </a:r>
            <a:r>
              <a:rPr lang="en-US" b="1" dirty="0" err="1" smtClean="0"/>
              <a:t>Nuzzo</a:t>
            </a:r>
            <a:r>
              <a:rPr lang="en-US" b="1" dirty="0" smtClean="0"/>
              <a:t> </a:t>
            </a:r>
            <a:r>
              <a:rPr lang="en-US" dirty="0" smtClean="0"/>
              <a:t>(2014, ‘Scientific method: Statistical errors’)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7051"/>
          <a:stretch/>
        </p:blipFill>
        <p:spPr>
          <a:xfrm>
            <a:off x="211869" y="634297"/>
            <a:ext cx="6761469" cy="202852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404648"/>
            <a:ext cx="8229600" cy="119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1869" y="4734453"/>
            <a:ext cx="89321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Example: Which study provides more evidence against the null hypothesis?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p=0.05 with 20 participants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P=0.05 with 1000 participants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3395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0299"/>
            <a:ext cx="8345862" cy="55200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Main appeal for our data:</a:t>
            </a:r>
          </a:p>
          <a:p>
            <a:r>
              <a:rPr lang="en-US" dirty="0" smtClean="0"/>
              <a:t>Bayesian statistics allow you to quantify how strong the evidence </a:t>
            </a:r>
            <a:r>
              <a:rPr lang="en-US" b="1" dirty="0" smtClean="0"/>
              <a:t>for</a:t>
            </a:r>
            <a:r>
              <a:rPr lang="en-US" dirty="0" smtClean="0"/>
              <a:t> the null hypothesis is</a:t>
            </a:r>
          </a:p>
          <a:p>
            <a:r>
              <a:rPr lang="en-US" dirty="0" smtClean="0"/>
              <a:t>Bayes Factor: ‘How much more likely is my hypothesis to be true than the null hypothesis given my data’ (or vice versa to express evidence for the null hypothesis)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vs</a:t>
            </a:r>
            <a:r>
              <a:rPr lang="en-US" dirty="0" smtClean="0"/>
              <a:t> p-value: ‘If the null hypothesis were true, I would only be x% likely to observe data at least as extreme as the data I have’). No way to quantify evidence </a:t>
            </a:r>
            <a:r>
              <a:rPr lang="en-US" b="1" dirty="0" smtClean="0"/>
              <a:t>for </a:t>
            </a:r>
            <a:r>
              <a:rPr lang="en-US" dirty="0" smtClean="0"/>
              <a:t>the null hypothesis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-172701"/>
            <a:ext cx="8229600" cy="1143000"/>
          </a:xfrm>
        </p:spPr>
        <p:txBody>
          <a:bodyPr/>
          <a:lstStyle/>
          <a:p>
            <a:r>
              <a:rPr lang="en-US" dirty="0" smtClean="0"/>
              <a:t>Bayesian Statistics with JASP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579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7051"/>
          <a:stretch/>
        </p:blipFill>
        <p:spPr>
          <a:xfrm>
            <a:off x="0" y="0"/>
            <a:ext cx="6761469" cy="2028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881" y="1350181"/>
            <a:ext cx="71374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05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9813"/>
            <a:ext cx="9144000" cy="613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20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5080" t="17425" r="1519"/>
          <a:stretch/>
        </p:blipFill>
        <p:spPr>
          <a:xfrm>
            <a:off x="2121395" y="0"/>
            <a:ext cx="5368424" cy="685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81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Model fitting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6226" y="1690687"/>
            <a:ext cx="1859599" cy="174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from 64 participants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5693" y="1813734"/>
            <a:ext cx="2742937" cy="24143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Reinforcement learner</a:t>
            </a:r>
          </a:p>
          <a:p>
            <a:pPr algn="ctr"/>
            <a:r>
              <a:rPr lang="en-US" dirty="0" smtClean="0"/>
              <a:t>Free parameters: </a:t>
            </a:r>
            <a:endParaRPr lang="en-US" b="1" dirty="0" smtClean="0"/>
          </a:p>
          <a:p>
            <a:pPr algn="ctr"/>
            <a:r>
              <a:rPr lang="en-US" b="1" dirty="0" smtClean="0"/>
              <a:t>𝛼</a:t>
            </a:r>
            <a:r>
              <a:rPr lang="en-GB" b="1" dirty="0" smtClean="0"/>
              <a:t>=learning rate (one or two)</a:t>
            </a:r>
          </a:p>
          <a:p>
            <a:pPr algn="ctr"/>
            <a:r>
              <a:rPr lang="en-GB" b="1" dirty="0" smtClean="0"/>
              <a:t>β=inverse temperature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294569" y="2440880"/>
            <a:ext cx="3506794" cy="0"/>
          </a:xfrm>
          <a:prstGeom prst="straightConnector1">
            <a:avLst/>
          </a:prstGeom>
          <a:ln w="57150" cmpd="sng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99107" y="2603413"/>
            <a:ext cx="31723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Fit the model to the data</a:t>
            </a:r>
          </a:p>
          <a:p>
            <a:r>
              <a:rPr lang="en-US" sz="2400" dirty="0" smtClean="0"/>
              <a:t>= for each person find ‘their’ parameters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007352" y="4675417"/>
            <a:ext cx="2983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does this mean?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8488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Model fitting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6226" y="1690687"/>
            <a:ext cx="1859599" cy="174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from 64 participants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5693" y="1813734"/>
            <a:ext cx="2742937" cy="24143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Reinforcement learner</a:t>
            </a:r>
          </a:p>
          <a:p>
            <a:pPr algn="ctr"/>
            <a:r>
              <a:rPr lang="en-US" dirty="0" smtClean="0"/>
              <a:t>Free parameters: </a:t>
            </a:r>
            <a:endParaRPr lang="en-US" b="1" dirty="0" smtClean="0"/>
          </a:p>
          <a:p>
            <a:pPr algn="ctr"/>
            <a:r>
              <a:rPr lang="en-US" b="1" dirty="0" smtClean="0"/>
              <a:t>𝛼</a:t>
            </a:r>
            <a:r>
              <a:rPr lang="en-GB" b="1" dirty="0" smtClean="0"/>
              <a:t>=learning rate (one or two)</a:t>
            </a:r>
          </a:p>
          <a:p>
            <a:pPr algn="ctr"/>
            <a:r>
              <a:rPr lang="en-GB" b="1" dirty="0" smtClean="0"/>
              <a:t>β=inverse temperature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294569" y="2440880"/>
            <a:ext cx="3506794" cy="0"/>
          </a:xfrm>
          <a:prstGeom prst="straightConnector1">
            <a:avLst/>
          </a:prstGeom>
          <a:ln w="57150" cmpd="sng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99107" y="2603413"/>
            <a:ext cx="31723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Fit the model to the data</a:t>
            </a:r>
          </a:p>
          <a:p>
            <a:r>
              <a:rPr lang="en-US" sz="2400" dirty="0" smtClean="0"/>
              <a:t>= for each person find ‘their’ parameters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" y="4444584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Best fitting parameters = parameters for which the predicted </a:t>
            </a:r>
            <a:r>
              <a:rPr lang="en-US" sz="2400" dirty="0" err="1" smtClean="0"/>
              <a:t>behaviour</a:t>
            </a:r>
            <a:r>
              <a:rPr lang="en-US" sz="2400" dirty="0" smtClean="0"/>
              <a:t> matches most closely the observed </a:t>
            </a:r>
            <a:r>
              <a:rPr lang="en-US" sz="2400" dirty="0" err="1" smtClean="0"/>
              <a:t>behaviour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How?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9220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Recap: Model fitting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6226" y="1690687"/>
            <a:ext cx="1859599" cy="1743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from 64 participants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5693" y="1813734"/>
            <a:ext cx="2742937" cy="241434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Reinforcement learner</a:t>
            </a:r>
          </a:p>
          <a:p>
            <a:pPr algn="ctr"/>
            <a:r>
              <a:rPr lang="en-US" dirty="0" smtClean="0"/>
              <a:t>Free parameters: </a:t>
            </a:r>
            <a:endParaRPr lang="en-US" b="1" dirty="0" smtClean="0"/>
          </a:p>
          <a:p>
            <a:pPr algn="ctr"/>
            <a:r>
              <a:rPr lang="en-US" b="1" dirty="0" smtClean="0"/>
              <a:t>𝛼</a:t>
            </a:r>
            <a:r>
              <a:rPr lang="en-GB" b="1" dirty="0" smtClean="0"/>
              <a:t>=learning rate (one or two)</a:t>
            </a:r>
          </a:p>
          <a:p>
            <a:pPr algn="ctr"/>
            <a:r>
              <a:rPr lang="en-GB" b="1" dirty="0" smtClean="0"/>
              <a:t>β=inverse temperature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294569" y="2440880"/>
            <a:ext cx="3506794" cy="0"/>
          </a:xfrm>
          <a:prstGeom prst="straightConnector1">
            <a:avLst/>
          </a:prstGeom>
          <a:ln w="57150" cmpd="sng">
            <a:solidFill>
              <a:srgbClr val="4F81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99107" y="2603413"/>
            <a:ext cx="31723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Fit the model to the data</a:t>
            </a:r>
          </a:p>
          <a:p>
            <a:r>
              <a:rPr lang="en-US" sz="2400" dirty="0" smtClean="0"/>
              <a:t>= for each person find ‘their’ parameters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57200" y="4444584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Best fitting parameters = parameters for which the predicted </a:t>
            </a:r>
            <a:r>
              <a:rPr lang="en-US" sz="2400" dirty="0" err="1" smtClean="0"/>
              <a:t>behaviour</a:t>
            </a:r>
            <a:r>
              <a:rPr lang="en-US" sz="2400" dirty="0" smtClean="0"/>
              <a:t> matches most closely the observed </a:t>
            </a:r>
            <a:r>
              <a:rPr lang="en-US" sz="2400" dirty="0" err="1" smtClean="0"/>
              <a:t>behaviour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Fminsearch</a:t>
            </a:r>
            <a:r>
              <a:rPr lang="en-US" sz="2400" dirty="0" smtClean="0"/>
              <a:t> in </a:t>
            </a:r>
            <a:r>
              <a:rPr lang="en-US" sz="2400" dirty="0" err="1" smtClean="0"/>
              <a:t>Matlab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606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Negative log-likelihood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631" y="1585354"/>
            <a:ext cx="5793919" cy="32785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81637" y="1437383"/>
            <a:ext cx="40122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 for each trial = log(</a:t>
            </a:r>
            <a:r>
              <a:rPr lang="en-GB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probChoice</a:t>
            </a:r>
            <a:r>
              <a:rPr lang="en-GB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908756" y="2864438"/>
            <a:ext cx="3557484" cy="8499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minimize error: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 = -1*sum(log(</a:t>
            </a:r>
            <a:r>
              <a:rPr lang="en-GB" sz="2000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probChoice</a:t>
            </a:r>
            <a:r>
              <a:rPr lang="en-GB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3837" y="5239105"/>
            <a:ext cx="7617512" cy="107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 this error for either all possible parameter value combinations (</a:t>
            </a:r>
            <a:r>
              <a:rPr lang="en-GB" sz="20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 search) </a:t>
            </a:r>
            <a:r>
              <a:rPr lang="en-GB" sz="20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using a ‘trick’ that means you focus on evaluating ‘interesting’ combinations of parameters (=regions in parameter space)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266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00365" y="699261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One possible trick: gradient descent </a:t>
            </a:r>
            <a:endParaRPr lang="en-US" sz="2400" dirty="0"/>
          </a:p>
          <a:p>
            <a:pPr algn="ctr"/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82813" y="1463311"/>
            <a:ext cx="5974822" cy="4647111"/>
            <a:chOff x="1059792" y="1886820"/>
            <a:chExt cx="7966429" cy="4647111"/>
          </a:xfrm>
        </p:grpSpPr>
        <p:pic>
          <p:nvPicPr>
            <p:cNvPr id="3" name="Picture 2" descr="grad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100" r="5470" b="6871"/>
            <a:stretch/>
          </p:blipFill>
          <p:spPr>
            <a:xfrm>
              <a:off x="1059792" y="1886820"/>
              <a:ext cx="7966429" cy="4629594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2583793" y="6166069"/>
              <a:ext cx="744483" cy="367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579710" y="5815724"/>
              <a:ext cx="744483" cy="367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971363" y="5723571"/>
            <a:ext cx="268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one (e.g. alpha)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12037" y="5772337"/>
            <a:ext cx="231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two (e.g. inverse T)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1472810" y="3660040"/>
            <a:ext cx="378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log likelihood (badness of fit)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044" y="2585075"/>
            <a:ext cx="2183243" cy="218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2974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</a:t>
            </a:r>
            <a:endParaRPr lang="en-US" dirty="0"/>
          </a:p>
        </p:txBody>
      </p:sp>
      <p:pic>
        <p:nvPicPr>
          <p:cNvPr id="4" name="Picture 4" descr="Image result for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16" y="2032922"/>
            <a:ext cx="67151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462" y="1417638"/>
            <a:ext cx="6088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Which is the best model? (How do they differ)?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83006" y="4364765"/>
            <a:ext cx="7985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AIC: takes into account how well predicted and real data align </a:t>
            </a:r>
            <a:r>
              <a:rPr lang="en-US" sz="2400" b="1" dirty="0" smtClean="0"/>
              <a:t>and</a:t>
            </a:r>
            <a:r>
              <a:rPr lang="en-US" sz="2400" dirty="0" smtClean="0"/>
              <a:t> how many parameters the model uses.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2312" y="5408498"/>
            <a:ext cx="5022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Why do we need to compare models?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0051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1427</Words>
  <Application>Microsoft Macintosh PowerPoint</Application>
  <PresentationFormat>On-screen Show (4:3)</PresentationFormat>
  <Paragraphs>168</Paragraphs>
  <Slides>34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Computational modelling block practical</vt:lpstr>
      <vt:lpstr>Plan for the 4 weeks</vt:lpstr>
      <vt:lpstr>Plan for today</vt:lpstr>
      <vt:lpstr>Recap: Model fitting</vt:lpstr>
      <vt:lpstr>Recap: Model fitting</vt:lpstr>
      <vt:lpstr>Recap: Model fitting</vt:lpstr>
      <vt:lpstr>Negative log-likelihood</vt:lpstr>
      <vt:lpstr>PowerPoint Presentation</vt:lpstr>
      <vt:lpstr>Model comparison</vt:lpstr>
      <vt:lpstr>Statistical tests in Matlab - #1 T-tests</vt:lpstr>
      <vt:lpstr>Statistical tests in Matlab - #1 T-tests</vt:lpstr>
      <vt:lpstr>Statistical tests in Matlab - #1 T-tests</vt:lpstr>
      <vt:lpstr>Statistical tests in Matlab - #1 T-tests</vt:lpstr>
      <vt:lpstr>Statistical tests in Matlab - #1 T-tests</vt:lpstr>
      <vt:lpstr>Statistical tests in Matlab - #1 T-tests</vt:lpstr>
      <vt:lpstr>PowerPoint Presentation</vt:lpstr>
      <vt:lpstr>Statistical tests in Matlab – The stress manipulation</vt:lpstr>
      <vt:lpstr>Statistical tests in Matlab – The stress manipulation</vt:lpstr>
      <vt:lpstr>PowerPoint Presentation</vt:lpstr>
      <vt:lpstr>Statistical tests in Matlab – Correlations between reported stress and adaptation of learning rates</vt:lpstr>
      <vt:lpstr>Statistical tests in Matlab – Correlations between reported stress and adaptation of learning rates</vt:lpstr>
      <vt:lpstr>Statistical tests in Matlab – Correlations between reported stress and adaptation of learning rates</vt:lpstr>
      <vt:lpstr>Writing your report</vt:lpstr>
      <vt:lpstr>Abstract</vt:lpstr>
      <vt:lpstr>Introduction</vt:lpstr>
      <vt:lpstr>Methods</vt:lpstr>
      <vt:lpstr>Results</vt:lpstr>
      <vt:lpstr>Discussion</vt:lpstr>
      <vt:lpstr>Feedback</vt:lpstr>
      <vt:lpstr>Bayesian Statistics with JASP</vt:lpstr>
      <vt:lpstr>Bayesian Statistics with JASP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modelling block practical</dc:title>
  <dc:creator>Jacqueline Scholl</dc:creator>
  <cp:lastModifiedBy>Jacqueline Scholl</cp:lastModifiedBy>
  <cp:revision>82</cp:revision>
  <dcterms:created xsi:type="dcterms:W3CDTF">2017-11-30T14:11:16Z</dcterms:created>
  <dcterms:modified xsi:type="dcterms:W3CDTF">2017-12-01T11:27:36Z</dcterms:modified>
</cp:coreProperties>
</file>