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70" r:id="rId3"/>
    <p:sldId id="391" r:id="rId4"/>
    <p:sldId id="390" r:id="rId5"/>
  </p:sldIdLst>
  <p:sldSz cx="10058400" cy="6858000"/>
  <p:notesSz cx="100584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65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D1427-4C25-4D32-A405-6BEB2A3A204B}" v="12" dt="2020-02-26T07:10:43.1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9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do Weiner" userId="80b30c83-28d4-4815-8cdb-b5ee921557be" providerId="ADAL" clId="{0E8F9DD6-DE1E-4A2B-B478-92BC175EBB97}"/>
    <pc:docChg chg="custSel addSld delSld modSld">
      <pc:chgData name="Iddo Weiner" userId="80b30c83-28d4-4815-8cdb-b5ee921557be" providerId="ADAL" clId="{0E8F9DD6-DE1E-4A2B-B478-92BC175EBB97}" dt="2020-02-26T12:04:58.493" v="2964" actId="20577"/>
      <pc:docMkLst>
        <pc:docMk/>
      </pc:docMkLst>
      <pc:sldChg chg="modSp mod">
        <pc:chgData name="Iddo Weiner" userId="80b30c83-28d4-4815-8cdb-b5ee921557be" providerId="ADAL" clId="{0E8F9DD6-DE1E-4A2B-B478-92BC175EBB97}" dt="2020-02-26T06:12:09.080" v="30" actId="1076"/>
        <pc:sldMkLst>
          <pc:docMk/>
          <pc:sldMk cId="0" sldId="256"/>
        </pc:sldMkLst>
        <pc:spChg chg="mod">
          <ac:chgData name="Iddo Weiner" userId="80b30c83-28d4-4815-8cdb-b5ee921557be" providerId="ADAL" clId="{0E8F9DD6-DE1E-4A2B-B478-92BC175EBB97}" dt="2020-02-26T06:12:09.080" v="30" actId="1076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">
        <pc:chgData name="Iddo Weiner" userId="80b30c83-28d4-4815-8cdb-b5ee921557be" providerId="ADAL" clId="{0E8F9DD6-DE1E-4A2B-B478-92BC175EBB97}" dt="2020-02-26T12:04:58.493" v="2964" actId="20577"/>
        <pc:sldMkLst>
          <pc:docMk/>
          <pc:sldMk cId="1103626000" sldId="370"/>
        </pc:sldMkLst>
        <pc:spChg chg="mod">
          <ac:chgData name="Iddo Weiner" userId="80b30c83-28d4-4815-8cdb-b5ee921557be" providerId="ADAL" clId="{0E8F9DD6-DE1E-4A2B-B478-92BC175EBB97}" dt="2020-02-26T06:33:03.047" v="1137" actId="20577"/>
          <ac:spMkLst>
            <pc:docMk/>
            <pc:sldMk cId="1103626000" sldId="370"/>
            <ac:spMk id="2" creationId="{2687D8FC-F077-4725-A65D-3B315F344557}"/>
          </ac:spMkLst>
        </pc:spChg>
        <pc:spChg chg="add mod">
          <ac:chgData name="Iddo Weiner" userId="80b30c83-28d4-4815-8cdb-b5ee921557be" providerId="ADAL" clId="{0E8F9DD6-DE1E-4A2B-B478-92BC175EBB97}" dt="2020-02-26T12:04:58.493" v="2964" actId="20577"/>
          <ac:spMkLst>
            <pc:docMk/>
            <pc:sldMk cId="1103626000" sldId="370"/>
            <ac:spMk id="3" creationId="{DDBFA299-BEA4-43D8-AA4C-7DFFC15B7B64}"/>
          </ac:spMkLst>
        </pc:spChg>
        <pc:spChg chg="del">
          <ac:chgData name="Iddo Weiner" userId="80b30c83-28d4-4815-8cdb-b5ee921557be" providerId="ADAL" clId="{0E8F9DD6-DE1E-4A2B-B478-92BC175EBB97}" dt="2020-02-26T06:12:17.347" v="31" actId="478"/>
          <ac:spMkLst>
            <pc:docMk/>
            <pc:sldMk cId="1103626000" sldId="370"/>
            <ac:spMk id="4" creationId="{92BC8027-46A3-41E8-A682-2BEE15DA10E6}"/>
          </ac:spMkLst>
        </pc:spChg>
        <pc:spChg chg="add del">
          <ac:chgData name="Iddo Weiner" userId="80b30c83-28d4-4815-8cdb-b5ee921557be" providerId="ADAL" clId="{0E8F9DD6-DE1E-4A2B-B478-92BC175EBB97}" dt="2020-02-26T07:10:43.148" v="2559"/>
          <ac:spMkLst>
            <pc:docMk/>
            <pc:sldMk cId="1103626000" sldId="370"/>
            <ac:spMk id="5" creationId="{E1928D99-5BC3-4531-98B7-27603A816868}"/>
          </ac:spMkLst>
        </pc:spChg>
        <pc:picChg chg="del">
          <ac:chgData name="Iddo Weiner" userId="80b30c83-28d4-4815-8cdb-b5ee921557be" providerId="ADAL" clId="{0E8F9DD6-DE1E-4A2B-B478-92BC175EBB97}" dt="2020-02-26T06:12:17.347" v="31" actId="478"/>
          <ac:picMkLst>
            <pc:docMk/>
            <pc:sldMk cId="1103626000" sldId="370"/>
            <ac:picMk id="11266" creationId="{8310F8B5-6A2F-4B6C-B2A6-9900DF3D0D8B}"/>
          </ac:picMkLst>
        </pc:picChg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3567844190" sldId="372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1059678731" sldId="373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3895803723" sldId="374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2190754102" sldId="375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3084899064" sldId="376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3368840598" sldId="377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3623813598" sldId="378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492696321" sldId="379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475576180" sldId="380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3437179180" sldId="381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4264605499" sldId="383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3368341996" sldId="384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3000470022" sldId="385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1855140262" sldId="386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68010524" sldId="387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2869089412" sldId="388"/>
        </pc:sldMkLst>
      </pc:sldChg>
      <pc:sldChg chg="del">
        <pc:chgData name="Iddo Weiner" userId="80b30c83-28d4-4815-8cdb-b5ee921557be" providerId="ADAL" clId="{0E8F9DD6-DE1E-4A2B-B478-92BC175EBB97}" dt="2020-02-26T06:25:55.988" v="658" actId="47"/>
        <pc:sldMkLst>
          <pc:docMk/>
          <pc:sldMk cId="1214262526" sldId="389"/>
        </pc:sldMkLst>
      </pc:sldChg>
      <pc:sldChg chg="modSp add mod">
        <pc:chgData name="Iddo Weiner" userId="80b30c83-28d4-4815-8cdb-b5ee921557be" providerId="ADAL" clId="{0E8F9DD6-DE1E-4A2B-B478-92BC175EBB97}" dt="2020-02-26T12:03:19.989" v="2921" actId="20577"/>
        <pc:sldMkLst>
          <pc:docMk/>
          <pc:sldMk cId="1245244559" sldId="390"/>
        </pc:sldMkLst>
        <pc:spChg chg="mod">
          <ac:chgData name="Iddo Weiner" userId="80b30c83-28d4-4815-8cdb-b5ee921557be" providerId="ADAL" clId="{0E8F9DD6-DE1E-4A2B-B478-92BC175EBB97}" dt="2020-02-26T06:26:00.167" v="660" actId="20577"/>
          <ac:spMkLst>
            <pc:docMk/>
            <pc:sldMk cId="1245244559" sldId="390"/>
            <ac:spMk id="2" creationId="{2687D8FC-F077-4725-A65D-3B315F344557}"/>
          </ac:spMkLst>
        </pc:spChg>
        <pc:spChg chg="mod">
          <ac:chgData name="Iddo Weiner" userId="80b30c83-28d4-4815-8cdb-b5ee921557be" providerId="ADAL" clId="{0E8F9DD6-DE1E-4A2B-B478-92BC175EBB97}" dt="2020-02-26T12:03:19.989" v="2921" actId="20577"/>
          <ac:spMkLst>
            <pc:docMk/>
            <pc:sldMk cId="1245244559" sldId="390"/>
            <ac:spMk id="3" creationId="{DDBFA299-BEA4-43D8-AA4C-7DFFC15B7B64}"/>
          </ac:spMkLst>
        </pc:spChg>
      </pc:sldChg>
      <pc:sldChg chg="modSp add mod">
        <pc:chgData name="Iddo Weiner" userId="80b30c83-28d4-4815-8cdb-b5ee921557be" providerId="ADAL" clId="{0E8F9DD6-DE1E-4A2B-B478-92BC175EBB97}" dt="2020-02-26T07:18:05.604" v="2793" actId="20577"/>
        <pc:sldMkLst>
          <pc:docMk/>
          <pc:sldMk cId="521246817" sldId="391"/>
        </pc:sldMkLst>
        <pc:spChg chg="mod">
          <ac:chgData name="Iddo Weiner" userId="80b30c83-28d4-4815-8cdb-b5ee921557be" providerId="ADAL" clId="{0E8F9DD6-DE1E-4A2B-B478-92BC175EBB97}" dt="2020-02-26T07:18:05.604" v="2793" actId="20577"/>
          <ac:spMkLst>
            <pc:docMk/>
            <pc:sldMk cId="521246817" sldId="391"/>
            <ac:spMk id="3" creationId="{DDBFA299-BEA4-43D8-AA4C-7DFFC15B7B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FA5FA-BD31-472D-A217-F198562DBA97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857250"/>
            <a:ext cx="33940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300413"/>
            <a:ext cx="804545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5927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6513513"/>
            <a:ext cx="4359275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53D1B-F65C-44F4-913A-1646BC13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10058400" cy="577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570665"/>
            <a:ext cx="9169400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object 31"/>
          <p:cNvSpPr/>
          <p:nvPr userDrawn="1"/>
        </p:nvSpPr>
        <p:spPr>
          <a:xfrm>
            <a:off x="457200" y="1162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38">
            <a:solidFill>
              <a:srgbClr val="BDC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1005840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570665"/>
            <a:ext cx="9169400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object 31"/>
          <p:cNvSpPr/>
          <p:nvPr userDrawn="1"/>
        </p:nvSpPr>
        <p:spPr>
          <a:xfrm>
            <a:off x="457200" y="1162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38">
            <a:solidFill>
              <a:srgbClr val="BDC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90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/>
          <p:nvPr userDrawn="1"/>
        </p:nvSpPr>
        <p:spPr>
          <a:xfrm>
            <a:off x="0" y="0"/>
            <a:ext cx="10055860" cy="5778500"/>
          </a:xfrm>
          <a:custGeom>
            <a:avLst/>
            <a:gdLst/>
            <a:ahLst/>
            <a:cxnLst/>
            <a:rect l="l" t="t" r="r" b="b"/>
            <a:pathLst>
              <a:path w="10055860" h="5778500">
                <a:moveTo>
                  <a:pt x="0" y="5778500"/>
                </a:moveTo>
                <a:lnTo>
                  <a:pt x="10055428" y="5778500"/>
                </a:lnTo>
                <a:lnTo>
                  <a:pt x="10055428" y="0"/>
                </a:lnTo>
                <a:lnTo>
                  <a:pt x="0" y="0"/>
                </a:lnTo>
                <a:lnTo>
                  <a:pt x="0" y="5778500"/>
                </a:lnTo>
                <a:close/>
              </a:path>
            </a:pathLst>
          </a:custGeom>
          <a:solidFill>
            <a:srgbClr val="2E3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570665"/>
            <a:ext cx="9169400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object 31"/>
          <p:cNvSpPr/>
          <p:nvPr userDrawn="1"/>
        </p:nvSpPr>
        <p:spPr>
          <a:xfrm>
            <a:off x="457200" y="1162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38">
            <a:solidFill>
              <a:srgbClr val="BDC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111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>
          <a:xfrm>
            <a:off x="0" y="0"/>
            <a:ext cx="10055860" cy="5778500"/>
          </a:xfrm>
          <a:custGeom>
            <a:avLst/>
            <a:gdLst/>
            <a:ahLst/>
            <a:cxnLst/>
            <a:rect l="l" t="t" r="r" b="b"/>
            <a:pathLst>
              <a:path w="10055860" h="5778500">
                <a:moveTo>
                  <a:pt x="0" y="5778500"/>
                </a:moveTo>
                <a:lnTo>
                  <a:pt x="10055428" y="5778500"/>
                </a:lnTo>
                <a:lnTo>
                  <a:pt x="10055428" y="0"/>
                </a:lnTo>
                <a:lnTo>
                  <a:pt x="0" y="0"/>
                </a:lnTo>
                <a:lnTo>
                  <a:pt x="0" y="5778500"/>
                </a:lnTo>
                <a:close/>
              </a:path>
            </a:pathLst>
          </a:custGeom>
          <a:solidFill>
            <a:srgbClr val="1658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570665"/>
            <a:ext cx="9169400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object 31"/>
          <p:cNvSpPr/>
          <p:nvPr userDrawn="1"/>
        </p:nvSpPr>
        <p:spPr>
          <a:xfrm>
            <a:off x="457200" y="1162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38">
            <a:solidFill>
              <a:srgbClr val="BDC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0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10055860" cy="5778500"/>
          </a:xfrm>
          <a:custGeom>
            <a:avLst/>
            <a:gdLst/>
            <a:ahLst/>
            <a:cxnLst/>
            <a:rect l="l" t="t" r="r" b="b"/>
            <a:pathLst>
              <a:path w="10055860" h="5778500">
                <a:moveTo>
                  <a:pt x="0" y="5778500"/>
                </a:moveTo>
                <a:lnTo>
                  <a:pt x="10055415" y="5778500"/>
                </a:lnTo>
                <a:lnTo>
                  <a:pt x="10055415" y="0"/>
                </a:lnTo>
                <a:lnTo>
                  <a:pt x="0" y="0"/>
                </a:lnTo>
                <a:lnTo>
                  <a:pt x="0" y="5778500"/>
                </a:lnTo>
                <a:close/>
              </a:path>
            </a:pathLst>
          </a:custGeom>
          <a:solidFill>
            <a:srgbClr val="43B1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570665"/>
            <a:ext cx="9169400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object 31"/>
          <p:cNvSpPr/>
          <p:nvPr userDrawn="1"/>
        </p:nvSpPr>
        <p:spPr>
          <a:xfrm>
            <a:off x="457200" y="1162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38">
            <a:solidFill>
              <a:srgbClr val="BDC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60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 userDrawn="1"/>
        </p:nvSpPr>
        <p:spPr>
          <a:xfrm>
            <a:off x="0" y="0"/>
            <a:ext cx="10058400" cy="5791200"/>
          </a:xfrm>
          <a:custGeom>
            <a:avLst/>
            <a:gdLst/>
            <a:ahLst/>
            <a:cxnLst/>
            <a:rect l="l" t="t" r="r" b="b"/>
            <a:pathLst>
              <a:path w="10058400" h="5791200">
                <a:moveTo>
                  <a:pt x="10058400" y="5791200"/>
                </a:moveTo>
                <a:lnTo>
                  <a:pt x="10058400" y="0"/>
                </a:lnTo>
                <a:lnTo>
                  <a:pt x="0" y="0"/>
                </a:lnTo>
                <a:lnTo>
                  <a:pt x="0" y="5791200"/>
                </a:lnTo>
                <a:lnTo>
                  <a:pt x="10058400" y="5791200"/>
                </a:lnTo>
                <a:close/>
              </a:path>
            </a:pathLst>
          </a:custGeom>
          <a:solidFill>
            <a:srgbClr val="E3E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570665"/>
            <a:ext cx="9169400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4" name="object 31"/>
          <p:cNvSpPr/>
          <p:nvPr userDrawn="1"/>
        </p:nvSpPr>
        <p:spPr>
          <a:xfrm>
            <a:off x="457200" y="1162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38">
            <a:solidFill>
              <a:srgbClr val="BDC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68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57200" y="5944642"/>
            <a:ext cx="1619885" cy="627379"/>
          </a:xfrm>
          <a:prstGeom prst="rect">
            <a:avLst/>
          </a:prstGeom>
        </p:spPr>
        <p:txBody>
          <a:bodyPr lIns="0" tIns="0" rIns="0" bIns="0"/>
          <a:lstStyle>
            <a:lvl1pPr>
              <a:defRPr sz="3550" b="1" i="0">
                <a:solidFill>
                  <a:srgbClr val="161F4B"/>
                </a:solidFill>
                <a:latin typeface="Montserrat-Black"/>
                <a:cs typeface="Montserrat-Black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55" dirty="0"/>
              <a:t>Biom</a:t>
            </a:r>
            <a:r>
              <a:rPr spc="85" dirty="0">
                <a:solidFill>
                  <a:srgbClr val="45B8B3"/>
                </a:solidFill>
              </a:rPr>
              <a:t>X</a:t>
            </a:r>
            <a:r>
              <a:rPr sz="700" b="0" spc="5" dirty="0">
                <a:solidFill>
                  <a:srgbClr val="45B8B3"/>
                </a:solidFill>
                <a:latin typeface="Open Sans"/>
                <a:cs typeface="Open Sans"/>
              </a:rPr>
              <a:t>®</a:t>
            </a:r>
            <a:endParaRPr sz="700" dirty="0">
              <a:latin typeface="Open Sans"/>
              <a:cs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354" y="570665"/>
            <a:ext cx="92036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813" y="1942619"/>
            <a:ext cx="9182772" cy="359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61E4B"/>
                </a:solidFill>
                <a:latin typeface="OpenSans-Light"/>
                <a:cs typeface="OpenSans-Light"/>
              </a:defRPr>
            </a:lvl1pPr>
          </a:lstStyle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57200" y="6096000"/>
            <a:ext cx="1485900" cy="381000"/>
          </a:xfrm>
          <a:prstGeom prst="rect">
            <a:avLst/>
          </a:prstGeom>
        </p:spPr>
      </p:pic>
      <p:sp>
        <p:nvSpPr>
          <p:cNvPr id="12" name="object 6"/>
          <p:cNvSpPr/>
          <p:nvPr userDrawn="1"/>
        </p:nvSpPr>
        <p:spPr>
          <a:xfrm>
            <a:off x="457200" y="1162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38">
            <a:solidFill>
              <a:srgbClr val="BDC5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66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 descr="header-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6934200"/>
          </a:xfrm>
          <a:prstGeom prst="rect">
            <a:avLst/>
          </a:prstGeom>
        </p:spPr>
      </p:pic>
      <p:sp>
        <p:nvSpPr>
          <p:cNvPr id="80" name="object 80"/>
          <p:cNvSpPr txBox="1">
            <a:spLocks noGrp="1"/>
          </p:cNvSpPr>
          <p:nvPr>
            <p:ph type="title" idx="4294967295"/>
          </p:nvPr>
        </p:nvSpPr>
        <p:spPr>
          <a:xfrm>
            <a:off x="604747" y="2743200"/>
            <a:ext cx="6096000" cy="1267270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 marR="5080" algn="ctr" rtl="0">
              <a:lnSpc>
                <a:spcPct val="140300"/>
              </a:lnSpc>
              <a:spcBef>
                <a:spcPts val="5"/>
              </a:spcBef>
            </a:pPr>
            <a:r>
              <a:rPr lang="en-US" sz="5400" spc="-10" dirty="0">
                <a:solidFill>
                  <a:schemeClr val="tx2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OpenSans-Light"/>
              </a:rPr>
              <a:t>Bioinformatics @</a:t>
            </a:r>
            <a:endParaRPr sz="5400" dirty="0">
              <a:solidFill>
                <a:schemeClr val="tx2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OpenSans-Ligh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35569" y="381000"/>
            <a:ext cx="264668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spc="40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Open Sans"/>
              </a:rPr>
              <a:t>Home task</a:t>
            </a:r>
            <a:endParaRPr sz="2400" dirty="0">
              <a:latin typeface="Segoe UI Black" panose="020B0A02040204020203" pitchFamily="34" charset="0"/>
              <a:ea typeface="Segoe UI Black" panose="020B0A02040204020203" pitchFamily="34" charset="0"/>
              <a:cs typeface="Open Sans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949" y="3293583"/>
            <a:ext cx="2422251" cy="5926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D8FC-F077-4725-A65D-3B315F344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381000"/>
            <a:ext cx="9169400" cy="477054"/>
          </a:xfrm>
        </p:spPr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General comments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FA299-BEA4-43D8-AA4C-7DFFC15B7B64}"/>
              </a:ext>
            </a:extLst>
          </p:cNvPr>
          <p:cNvSpPr txBox="1"/>
          <p:nvPr/>
        </p:nvSpPr>
        <p:spPr>
          <a:xfrm>
            <a:off x="152400" y="1171346"/>
            <a:ext cx="946150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Code should be written in Python 3.x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Any Python package can be used (clearly state its import in the code you submit)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code will mainly be evaluated for performance (i.e. whether it does what it’s supposed to do), whereas runtime, memory and conciseness are less critical for these tasks.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Having said that – these tasks do not require a very large amount of code; they were devised to be solvable with a relatively short code.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Code readability is important (“simple is better than complex”, </a:t>
            </a:r>
            <a:r>
              <a:rPr lang="en-US" i="1" dirty="0"/>
              <a:t>The Zen of Python</a:t>
            </a:r>
            <a:r>
              <a:rPr lang="en-US" dirty="0"/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want - you can add 2-3 sentences (no more than 3 sentences per task, please) to explain what your code does and how you handle some of the edge cases mentioned in the task definition.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Send your code to iddow@biomx.com</a:t>
            </a:r>
          </a:p>
        </p:txBody>
      </p:sp>
    </p:spTree>
    <p:extLst>
      <p:ext uri="{BB962C8B-B14F-4D97-AF65-F5344CB8AC3E}">
        <p14:creationId xmlns:p14="http://schemas.microsoft.com/office/powerpoint/2010/main" val="110362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D8FC-F077-4725-A65D-3B315F344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381000"/>
            <a:ext cx="9169400" cy="477054"/>
          </a:xfrm>
        </p:spPr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Task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FA299-BEA4-43D8-AA4C-7DFFC15B7B64}"/>
              </a:ext>
            </a:extLst>
          </p:cNvPr>
          <p:cNvSpPr txBox="1"/>
          <p:nvPr/>
        </p:nvSpPr>
        <p:spPr>
          <a:xfrm>
            <a:off x="152400" y="1295400"/>
            <a:ext cx="9461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Python 3.x function that receives as input a name of a celebrity*, and returns two outputs:</a:t>
            </a:r>
          </a:p>
          <a:p>
            <a:endParaRPr lang="en-US" dirty="0"/>
          </a:p>
          <a:p>
            <a:r>
              <a:rPr lang="en-US" dirty="0"/>
              <a:t>1. A link to the Wikipedia page of the input celebrity</a:t>
            </a:r>
          </a:p>
          <a:p>
            <a:r>
              <a:rPr lang="en-US" dirty="0"/>
              <a:t>2. The year in which the input celebrity was born </a:t>
            </a:r>
          </a:p>
          <a:p>
            <a:endParaRPr lang="en-US" dirty="0"/>
          </a:p>
          <a:p>
            <a:r>
              <a:rPr lang="en-US" u="sng" dirty="0"/>
              <a:t>For example:</a:t>
            </a:r>
          </a:p>
          <a:p>
            <a:r>
              <a:rPr lang="en-US" dirty="0"/>
              <a:t>&gt; </a:t>
            </a:r>
            <a:r>
              <a:rPr lang="en-US" dirty="0" err="1"/>
              <a:t>my_celebrity_function</a:t>
            </a:r>
            <a:r>
              <a:rPr lang="en-US" dirty="0"/>
              <a:t>('George </a:t>
            </a:r>
            <a:r>
              <a:rPr lang="en-US" dirty="0" err="1"/>
              <a:t>Cloony</a:t>
            </a:r>
            <a:r>
              <a:rPr lang="en-US" dirty="0"/>
              <a:t>')</a:t>
            </a:r>
          </a:p>
          <a:p>
            <a:r>
              <a:rPr lang="en-US" dirty="0"/>
              <a:t>('https://en.wikipedia.org/wiki/</a:t>
            </a:r>
            <a:r>
              <a:rPr lang="en-US" dirty="0" err="1"/>
              <a:t>George_Clooney</a:t>
            </a:r>
            <a:r>
              <a:rPr lang="en-US" dirty="0"/>
              <a:t>', 1961)</a:t>
            </a:r>
          </a:p>
          <a:p>
            <a:endParaRPr lang="en-US" dirty="0"/>
          </a:p>
          <a:p>
            <a:r>
              <a:rPr lang="en-US" dirty="0"/>
              <a:t>In your code, mind the following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obvious user typos (e.g. ‘George </a:t>
            </a:r>
            <a:r>
              <a:rPr lang="en-US" dirty="0" err="1"/>
              <a:t>Kloony</a:t>
            </a:r>
            <a:r>
              <a:rPr lang="en-US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user inputs that are not celebrities (e.g. ‘Stam Someone’)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Note: you can assume that your code will be run from a computer with internet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*for the sake of this task, let’s assume that celebrity = someone who has a Wikipedia page</a:t>
            </a:r>
          </a:p>
        </p:txBody>
      </p:sp>
    </p:spTree>
    <p:extLst>
      <p:ext uri="{BB962C8B-B14F-4D97-AF65-F5344CB8AC3E}">
        <p14:creationId xmlns:p14="http://schemas.microsoft.com/office/powerpoint/2010/main" val="52124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D8FC-F077-4725-A65D-3B315F344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500" y="381000"/>
            <a:ext cx="9169400" cy="477054"/>
          </a:xfrm>
        </p:spPr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Task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FA299-BEA4-43D8-AA4C-7DFFC15B7B64}"/>
              </a:ext>
            </a:extLst>
          </p:cNvPr>
          <p:cNvSpPr txBox="1"/>
          <p:nvPr/>
        </p:nvSpPr>
        <p:spPr>
          <a:xfrm>
            <a:off x="152400" y="1295400"/>
            <a:ext cx="9461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Python 3.x function that simulates paired-end sequencing data of a given genome. </a:t>
            </a:r>
          </a:p>
          <a:p>
            <a:endParaRPr lang="en-US" dirty="0"/>
          </a:p>
          <a:p>
            <a:r>
              <a:rPr lang="en-US" dirty="0"/>
              <a:t>As input, this function will receive a genome (string of A/C/G/T, we can assume for the sake of this task that the genome is 10,000 bp long) and three integers: </a:t>
            </a:r>
          </a:p>
          <a:p>
            <a:pPr marL="342900" indent="-342900">
              <a:buAutoNum type="arabicPeriod"/>
            </a:pPr>
            <a:r>
              <a:rPr lang="en-US" dirty="0"/>
              <a:t>Average length of DNA chunk “broken” out of the genome (default value if no value was given = 400)</a:t>
            </a:r>
          </a:p>
          <a:p>
            <a:pPr marL="342900" indent="-342900">
              <a:buAutoNum type="arabicPeriod"/>
            </a:pPr>
            <a:r>
              <a:rPr lang="en-US" dirty="0"/>
              <a:t>Average read length (default value if no value was given = 150)</a:t>
            </a:r>
          </a:p>
          <a:p>
            <a:pPr marL="342900" indent="-342900">
              <a:buAutoNum type="arabicPeriod"/>
            </a:pPr>
            <a:r>
              <a:rPr lang="en-US" dirty="0"/>
              <a:t>Total number of paired-end reads (default value if no value was given = 100)</a:t>
            </a:r>
          </a:p>
          <a:p>
            <a:endParaRPr lang="en-US" dirty="0"/>
          </a:p>
          <a:p>
            <a:r>
              <a:rPr lang="en-US" dirty="0"/>
              <a:t>The output should be valid NGS crude data files.</a:t>
            </a:r>
          </a:p>
          <a:p>
            <a:endParaRPr lang="en-US" dirty="0"/>
          </a:p>
          <a:p>
            <a:r>
              <a:rPr lang="en-US" dirty="0"/>
              <a:t>Mind the following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should the NGS crude data files look like? (hint: there should be exactly two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cases  of user input might cause an error?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4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2984</TotalTime>
  <Words>470</Words>
  <Application>Microsoft Office PowerPoint</Application>
  <PresentationFormat>Custom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Montserrat-Black</vt:lpstr>
      <vt:lpstr>Open Sans</vt:lpstr>
      <vt:lpstr>OpenSans-Light</vt:lpstr>
      <vt:lpstr>Segoe UI Black</vt:lpstr>
      <vt:lpstr>Office Theme</vt:lpstr>
      <vt:lpstr>Bioinformatics @</vt:lpstr>
      <vt:lpstr>General comments</vt:lpstr>
      <vt:lpstr>Task 1</vt:lpstr>
      <vt:lpstr>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biomx_presentation_no numbers</dc:title>
  <dc:creator>Assaf Oron</dc:creator>
  <cp:lastModifiedBy>Iddo Weiner</cp:lastModifiedBy>
  <cp:revision>84</cp:revision>
  <dcterms:created xsi:type="dcterms:W3CDTF">2017-05-09T00:30:25Z</dcterms:created>
  <dcterms:modified xsi:type="dcterms:W3CDTF">2020-02-26T12:05:02Z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2017-05-09T00:00:00Z</vt:filetime>
  </property>
  <property fmtid="{D5CDD505-2E9C-101B-9397-08002B2CF9AE}" pid="3" name="Creator">
    <vt:lpwstr>Adobe Illustrator CC 2017 (Macintosh)</vt:lpwstr>
  </property>
  <property fmtid="{D5CDD505-2E9C-101B-9397-08002B2CF9AE}" pid="4" name="LastSaved">
    <vt:filetime>2017-05-08T00:00:00Z</vt:filetime>
  </property>
</Properties>
</file>