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1A35"/>
    <a:srgbClr val="BD18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280" autoAdjust="0"/>
  </p:normalViewPr>
  <p:slideViewPr>
    <p:cSldViewPr snapToGrid="0" snapToObjects="1">
      <p:cViewPr>
        <p:scale>
          <a:sx n="140" d="100"/>
          <a:sy n="140" d="100"/>
        </p:scale>
        <p:origin x="-3432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my.Metelsky\Documents\Projects\PBS%20Weekly\PBS%20Templat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my.Metelsky\Documents\Projects\PBS%20Weekly\PBS%20Templat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my.Metelsky\Documents\Projects\PBS%20Weekly\PBS%20Templat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my.Metelsky\Documents\Projects\PBS%20Weekly\PBS%20Templat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Sheet1!$A$43</c:f>
              <c:strCache>
                <c:ptCount val="1"/>
                <c:pt idx="0">
                  <c:v>Visits 1/6-1/12</c:v>
                </c:pt>
              </c:strCache>
            </c:strRef>
          </c:tx>
          <c:marker>
            <c:symbol val="none"/>
          </c:marker>
          <c:cat>
            <c:strRef>
              <c:f>Sheet1!$B$2:$H$2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Sheet1!$B$43:$H$43</c:f>
              <c:numCache>
                <c:formatCode>#,##0</c:formatCode>
                <c:ptCount val="7"/>
                <c:pt idx="0">
                  <c:v>8557.0</c:v>
                </c:pt>
                <c:pt idx="1">
                  <c:v>6505.0</c:v>
                </c:pt>
                <c:pt idx="2">
                  <c:v>4007.0</c:v>
                </c:pt>
                <c:pt idx="3">
                  <c:v>3794.0</c:v>
                </c:pt>
                <c:pt idx="4">
                  <c:v>2829.0</c:v>
                </c:pt>
                <c:pt idx="5">
                  <c:v>2510.0</c:v>
                </c:pt>
                <c:pt idx="6">
                  <c:v>3360.0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Sheet1!$A$35</c:f>
              <c:strCache>
                <c:ptCount val="1"/>
                <c:pt idx="0">
                  <c:v>Visits 12/30-1/5</c:v>
                </c:pt>
              </c:strCache>
            </c:strRef>
          </c:tx>
          <c:marker>
            <c:symbol val="none"/>
          </c:marker>
          <c:cat>
            <c:strRef>
              <c:f>Sheet1!$B$2:$H$2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Sheet1!$B$35:$H$35</c:f>
              <c:numCache>
                <c:formatCode>#,##0</c:formatCode>
                <c:ptCount val="7"/>
                <c:pt idx="0">
                  <c:v>5419.0</c:v>
                </c:pt>
                <c:pt idx="1">
                  <c:v>4023.0</c:v>
                </c:pt>
                <c:pt idx="2">
                  <c:v>4341.0</c:v>
                </c:pt>
                <c:pt idx="3">
                  <c:v>3585.0</c:v>
                </c:pt>
                <c:pt idx="4">
                  <c:v>3696.0</c:v>
                </c:pt>
                <c:pt idx="5">
                  <c:v>5583.0</c:v>
                </c:pt>
                <c:pt idx="6">
                  <c:v>4974.0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1038728"/>
        <c:axId val="-2110976536"/>
      </c:lineChart>
      <c:catAx>
        <c:axId val="-2111038728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0976536"/>
        <c:crosses val="autoZero"/>
        <c:auto val="1"/>
        <c:lblAlgn val="ctr"/>
        <c:lblOffset val="100"/>
        <c:noMultiLvlLbl val="0"/>
      </c:catAx>
      <c:valAx>
        <c:axId val="-2110976536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crossAx val="-21110387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81126652227597"/>
          <c:y val="0.0228136882129278"/>
          <c:w val="0.582939092767645"/>
          <c:h val="0.738505733361277"/>
        </c:manualLayout>
      </c:layout>
      <c:lineChart>
        <c:grouping val="standard"/>
        <c:varyColors val="0"/>
        <c:ser>
          <c:idx val="0"/>
          <c:order val="0"/>
          <c:tx>
            <c:strRef>
              <c:f>Sheet1!$A$44</c:f>
              <c:strCache>
                <c:ptCount val="1"/>
                <c:pt idx="0">
                  <c:v>Views  1/6-1/12</c:v>
                </c:pt>
              </c:strCache>
            </c:strRef>
          </c:tx>
          <c:marker>
            <c:symbol val="none"/>
          </c:marker>
          <c:cat>
            <c:strRef>
              <c:f>Sheet1!$B$2:$H$2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Sheet1!$B$44:$H$44</c:f>
              <c:numCache>
                <c:formatCode>#,##0</c:formatCode>
                <c:ptCount val="7"/>
                <c:pt idx="0">
                  <c:v>18387.0</c:v>
                </c:pt>
                <c:pt idx="1">
                  <c:v>14268.0</c:v>
                </c:pt>
                <c:pt idx="2">
                  <c:v>8899.0</c:v>
                </c:pt>
                <c:pt idx="3">
                  <c:v>7872.0</c:v>
                </c:pt>
                <c:pt idx="4">
                  <c:v>6077.0</c:v>
                </c:pt>
                <c:pt idx="5">
                  <c:v>5509.0</c:v>
                </c:pt>
                <c:pt idx="6">
                  <c:v>6942.0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Sheet1!$A$36</c:f>
              <c:strCache>
                <c:ptCount val="1"/>
                <c:pt idx="0">
                  <c:v>Views  12/30-1/5</c:v>
                </c:pt>
              </c:strCache>
            </c:strRef>
          </c:tx>
          <c:marker>
            <c:symbol val="none"/>
          </c:marker>
          <c:cat>
            <c:strRef>
              <c:f>Sheet1!$B$2:$H$2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Sheet1!$B$36:$H$36</c:f>
              <c:numCache>
                <c:formatCode>#,##0</c:formatCode>
                <c:ptCount val="7"/>
                <c:pt idx="0">
                  <c:v>11209.0</c:v>
                </c:pt>
                <c:pt idx="1">
                  <c:v>9776.0</c:v>
                </c:pt>
                <c:pt idx="2">
                  <c:v>8568.0</c:v>
                </c:pt>
                <c:pt idx="3">
                  <c:v>6204.0</c:v>
                </c:pt>
                <c:pt idx="4">
                  <c:v>6678.0</c:v>
                </c:pt>
                <c:pt idx="5">
                  <c:v>10522.0</c:v>
                </c:pt>
                <c:pt idx="6">
                  <c:v>9535.0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9900968"/>
        <c:axId val="-2129523320"/>
      </c:lineChart>
      <c:catAx>
        <c:axId val="2089900968"/>
        <c:scaling>
          <c:orientation val="minMax"/>
        </c:scaling>
        <c:delete val="0"/>
        <c:axPos val="b"/>
        <c:majorTickMark val="out"/>
        <c:minorTickMark val="none"/>
        <c:tickLblPos val="nextTo"/>
        <c:crossAx val="-2129523320"/>
        <c:crosses val="autoZero"/>
        <c:auto val="1"/>
        <c:lblAlgn val="ctr"/>
        <c:lblOffset val="100"/>
        <c:noMultiLvlLbl val="0"/>
      </c:catAx>
      <c:valAx>
        <c:axId val="-2129523320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crossAx val="20899009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31650514839491"/>
          <c:y val="0.377921292289766"/>
          <c:w val="0.245913587724611"/>
          <c:h val="0.311667946000081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Sheet1!$A$45</c:f>
              <c:strCache>
                <c:ptCount val="1"/>
                <c:pt idx="0">
                  <c:v>Orders  1/6-1/12</c:v>
                </c:pt>
              </c:strCache>
            </c:strRef>
          </c:tx>
          <c:marker>
            <c:symbol val="none"/>
          </c:marker>
          <c:cat>
            <c:strRef>
              <c:f>Sheet1!$B$2:$H$2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Sheet1!$B$45:$H$45</c:f>
              <c:numCache>
                <c:formatCode>#,##0</c:formatCode>
                <c:ptCount val="7"/>
                <c:pt idx="0">
                  <c:v>75.0</c:v>
                </c:pt>
                <c:pt idx="1">
                  <c:v>59.0</c:v>
                </c:pt>
                <c:pt idx="2">
                  <c:v>30.0</c:v>
                </c:pt>
                <c:pt idx="3">
                  <c:v>33.0</c:v>
                </c:pt>
                <c:pt idx="4">
                  <c:v>27.0</c:v>
                </c:pt>
                <c:pt idx="5">
                  <c:v>27.0</c:v>
                </c:pt>
                <c:pt idx="6">
                  <c:v>25.0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Sheet1!$A$37</c:f>
              <c:strCache>
                <c:ptCount val="1"/>
                <c:pt idx="0">
                  <c:v>Orders  12/30-1/5</c:v>
                </c:pt>
              </c:strCache>
            </c:strRef>
          </c:tx>
          <c:marker>
            <c:symbol val="none"/>
          </c:marker>
          <c:cat>
            <c:strRef>
              <c:f>Sheet1!$B$2:$H$2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Sheet1!$B$37:$H$37</c:f>
              <c:numCache>
                <c:formatCode>#,##0</c:formatCode>
                <c:ptCount val="7"/>
                <c:pt idx="0">
                  <c:v>52.0</c:v>
                </c:pt>
                <c:pt idx="1">
                  <c:v>67.0</c:v>
                </c:pt>
                <c:pt idx="2">
                  <c:v>25.0</c:v>
                </c:pt>
                <c:pt idx="3">
                  <c:v>20.0</c:v>
                </c:pt>
                <c:pt idx="4">
                  <c:v>14.0</c:v>
                </c:pt>
                <c:pt idx="5">
                  <c:v>44.0</c:v>
                </c:pt>
                <c:pt idx="6">
                  <c:v>37.0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95861320"/>
        <c:axId val="-2095858344"/>
      </c:lineChart>
      <c:catAx>
        <c:axId val="-2095861320"/>
        <c:scaling>
          <c:orientation val="minMax"/>
        </c:scaling>
        <c:delete val="0"/>
        <c:axPos val="b"/>
        <c:majorTickMark val="out"/>
        <c:minorTickMark val="none"/>
        <c:tickLblPos val="nextTo"/>
        <c:crossAx val="-2095858344"/>
        <c:crosses val="autoZero"/>
        <c:auto val="1"/>
        <c:lblAlgn val="ctr"/>
        <c:lblOffset val="100"/>
        <c:noMultiLvlLbl val="0"/>
      </c:catAx>
      <c:valAx>
        <c:axId val="-2095858344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crossAx val="-20958613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1476882697355"/>
          <c:y val="0.0745049323150785"/>
          <c:w val="0.530830809610337"/>
          <c:h val="0.538086539685995"/>
        </c:manualLayout>
      </c:layout>
      <c:lineChart>
        <c:grouping val="standard"/>
        <c:varyColors val="0"/>
        <c:ser>
          <c:idx val="0"/>
          <c:order val="0"/>
          <c:tx>
            <c:strRef>
              <c:f>Sheet1!$A$46</c:f>
              <c:strCache>
                <c:ptCount val="1"/>
                <c:pt idx="0">
                  <c:v>Revenue   1/6-1/12</c:v>
                </c:pt>
              </c:strCache>
            </c:strRef>
          </c:tx>
          <c:marker>
            <c:symbol val="none"/>
          </c:marker>
          <c:cat>
            <c:strRef>
              <c:f>Sheet1!$B$2:$H$2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Sheet1!$B$46:$H$46</c:f>
              <c:numCache>
                <c:formatCode>"$"#,##0_);\("$"#,##0\)</c:formatCode>
                <c:ptCount val="7"/>
                <c:pt idx="0">
                  <c:v>3984.05</c:v>
                </c:pt>
                <c:pt idx="1">
                  <c:v>3211.26</c:v>
                </c:pt>
                <c:pt idx="2">
                  <c:v>1780.59</c:v>
                </c:pt>
                <c:pt idx="3">
                  <c:v>1642.57</c:v>
                </c:pt>
                <c:pt idx="4">
                  <c:v>1589.61</c:v>
                </c:pt>
                <c:pt idx="5">
                  <c:v>1290.61</c:v>
                </c:pt>
                <c:pt idx="6">
                  <c:v>1184.66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Sheet1!$A$38</c:f>
              <c:strCache>
                <c:ptCount val="1"/>
                <c:pt idx="0">
                  <c:v>Revenue  12/30-1/5</c:v>
                </c:pt>
              </c:strCache>
            </c:strRef>
          </c:tx>
          <c:marker>
            <c:symbol val="none"/>
          </c:marker>
          <c:cat>
            <c:strRef>
              <c:f>Sheet1!$B$2:$H$2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Sheet1!$B$38:$H$38</c:f>
              <c:numCache>
                <c:formatCode>"$"#,##0_);\("$"#,##0\)</c:formatCode>
                <c:ptCount val="7"/>
                <c:pt idx="0">
                  <c:v>2740.32</c:v>
                </c:pt>
                <c:pt idx="1">
                  <c:v>3994.06</c:v>
                </c:pt>
                <c:pt idx="2">
                  <c:v>1210.09</c:v>
                </c:pt>
                <c:pt idx="3">
                  <c:v>983.8</c:v>
                </c:pt>
                <c:pt idx="4">
                  <c:v>707.8399999999997</c:v>
                </c:pt>
                <c:pt idx="5">
                  <c:v>2071.44</c:v>
                </c:pt>
                <c:pt idx="6">
                  <c:v>1671.49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6662760"/>
        <c:axId val="-2097074168"/>
      </c:lineChart>
      <c:catAx>
        <c:axId val="-2106662760"/>
        <c:scaling>
          <c:orientation val="minMax"/>
        </c:scaling>
        <c:delete val="0"/>
        <c:axPos val="b"/>
        <c:majorTickMark val="out"/>
        <c:minorTickMark val="none"/>
        <c:tickLblPos val="nextTo"/>
        <c:crossAx val="-2097074168"/>
        <c:crosses val="autoZero"/>
        <c:auto val="1"/>
        <c:lblAlgn val="ctr"/>
        <c:lblOffset val="100"/>
        <c:noMultiLvlLbl val="0"/>
      </c:catAx>
      <c:valAx>
        <c:axId val="-2097074168"/>
        <c:scaling>
          <c:orientation val="minMax"/>
        </c:scaling>
        <c:delete val="0"/>
        <c:axPos val="l"/>
        <c:majorGridlines/>
        <c:numFmt formatCode="&quot;$&quot;#,##0_);\(&quot;$&quot;#,##0\)" sourceLinked="1"/>
        <c:majorTickMark val="out"/>
        <c:minorTickMark val="none"/>
        <c:tickLblPos val="nextTo"/>
        <c:crossAx val="-210666276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30769230769231"/>
          <c:y val="0.284146684920997"/>
          <c:w val="0.25"/>
          <c:h val="0.418284836242067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0E4B5-850D-3645-A6D0-25B46C684DE5}" type="datetime1">
              <a:rPr lang="en-US" smtClean="0"/>
              <a:t>1/14/13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31E7C-8B45-D042-92F1-96FB193F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02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14648-84C5-6544-8B1C-512D039685D8}" type="datetime1">
              <a:rPr lang="en-US" smtClean="0"/>
              <a:t>1/14/13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049E9-54C3-624D-82F8-F3F2AF10C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1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Adjust the size</a:t>
            </a:r>
            <a:r>
              <a:rPr lang="en-US" baseline="0" dirty="0" smtClean="0"/>
              <a:t> to spread across the line and logo</a:t>
            </a:r>
          </a:p>
          <a:p>
            <a:r>
              <a:rPr lang="en-US" baseline="0" dirty="0" smtClean="0"/>
              <a:t>Arial, BOLD</a:t>
            </a:r>
          </a:p>
          <a:p>
            <a:r>
              <a:rPr lang="en-US" baseline="0" dirty="0" smtClean="0"/>
              <a:t>Keep it a simple one liner</a:t>
            </a:r>
          </a:p>
          <a:p>
            <a:r>
              <a:rPr lang="en-US" baseline="0" dirty="0" smtClean="0"/>
              <a:t>All Caps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049E9-54C3-624D-82F8-F3F2AF10C6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72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page, no text necessary;</a:t>
            </a:r>
          </a:p>
          <a:p>
            <a:r>
              <a:rPr lang="en-US" dirty="0" smtClean="0"/>
              <a:t>Simply</a:t>
            </a:r>
            <a:r>
              <a:rPr lang="en-US" baseline="0" dirty="0" smtClean="0"/>
              <a:t> replace the Page Title text but keep it this size, caps and bold</a:t>
            </a:r>
            <a:r>
              <a:rPr lang="en-US" baseline="0" dirty="0" smtClean="0"/>
              <a:t>;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049E9-54C3-624D-82F8-F3F2AF10C6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2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Text is always Arial</a:t>
            </a:r>
          </a:p>
          <a:p>
            <a:r>
              <a:rPr lang="en-US" baseline="0" dirty="0" smtClean="0"/>
              <a:t>If </a:t>
            </a:r>
            <a:r>
              <a:rPr lang="en-US" baseline="0" dirty="0" smtClean="0"/>
              <a:t>image requires a title keep it CAPS and below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049E9-54C3-624D-82F8-F3F2AF10C6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26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Subtitle is</a:t>
            </a:r>
            <a:r>
              <a:rPr lang="en-US" baseline="0" dirty="0" smtClean="0"/>
              <a:t> Arial 14 bold</a:t>
            </a:r>
          </a:p>
          <a:p>
            <a:r>
              <a:rPr lang="en-US" baseline="0" dirty="0" smtClean="0"/>
              <a:t>Text/bullets are Arial 14 regular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049E9-54C3-624D-82F8-F3F2AF10C6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97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B7A9-7292-EC42-A631-7B18CC538E16}" type="datetime1">
              <a:rPr lang="en-US" smtClean="0"/>
              <a:t>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F59E-2D3E-4F4F-A2C8-2ADC8D2A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E870-D0F8-0447-94DB-792393F2D699}" type="datetime1">
              <a:rPr lang="en-US" smtClean="0"/>
              <a:t>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F59E-2D3E-4F4F-A2C8-2ADC8D2A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7E25F-F45F-0049-B5EB-35119FBF8BDF}" type="datetime1">
              <a:rPr lang="en-US" smtClean="0"/>
              <a:t>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F59E-2D3E-4F4F-A2C8-2ADC8D2A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019E-1067-144C-A289-6BE236AF4626}" type="datetime1">
              <a:rPr lang="en-US" smtClean="0"/>
              <a:t>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F59E-2D3E-4F4F-A2C8-2ADC8D2A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0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4C4B-2940-AC4D-805E-6F30A8955246}" type="datetime1">
              <a:rPr lang="en-US" smtClean="0"/>
              <a:t>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F59E-2D3E-4F4F-A2C8-2ADC8D2A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4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46C2-F8C1-664E-8849-586B6F52B99F}" type="datetime1">
              <a:rPr lang="en-US" smtClean="0"/>
              <a:t>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F59E-2D3E-4F4F-A2C8-2ADC8D2A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2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208A-BB8A-6047-A8FB-EFD4A3AD119F}" type="datetime1">
              <a:rPr lang="en-US" smtClean="0"/>
              <a:t>1/14/13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F59E-2D3E-4F4F-A2C8-2ADC8D2A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5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FE97-8C98-6F49-AEB9-BF976D0231E4}" type="datetime1">
              <a:rPr lang="en-US" smtClean="0"/>
              <a:t>1/14/13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F59E-2D3E-4F4F-A2C8-2ADC8D2A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4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3FB9-1CC0-7542-82BE-9A08475A3DEA}" type="datetime1">
              <a:rPr lang="en-US" smtClean="0"/>
              <a:t>1/14/13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F59E-2D3E-4F4F-A2C8-2ADC8D2A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9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103F-F5C0-5A45-A969-D891A34426D3}" type="datetime1">
              <a:rPr lang="en-US" smtClean="0"/>
              <a:t>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F59E-2D3E-4F4F-A2C8-2ADC8D2A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75F-B052-D641-A84D-B847BA8413E4}" type="datetime1">
              <a:rPr lang="en-US" smtClean="0"/>
              <a:t>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F59E-2D3E-4F4F-A2C8-2ADC8D2A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3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B3CB7-3B90-1940-B845-D1C73EF29FAC}" type="datetime1">
              <a:rPr lang="en-US" smtClean="0"/>
              <a:t>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4F59E-2D3E-4F4F-A2C8-2ADC8D2A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3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chart" Target="../charts/chart1.xml"/><Relationship Id="rId5" Type="http://schemas.openxmlformats.org/officeDocument/2006/relationships/chart" Target="../charts/chart2.xml"/><Relationship Id="rId6" Type="http://schemas.openxmlformats.org/officeDocument/2006/relationships/chart" Target="../charts/chart3.xml"/><Relationship Id="rId7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b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28" y="1807273"/>
            <a:ext cx="3593115" cy="120611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801328" y="3242732"/>
            <a:ext cx="3593115" cy="0"/>
          </a:xfrm>
          <a:prstGeom prst="line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01328" y="3332287"/>
            <a:ext cx="35931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/>
                <a:cs typeface="Arial"/>
              </a:rPr>
              <a:t>WEEKLY REPORT</a:t>
            </a:r>
          </a:p>
          <a:p>
            <a:pPr algn="ctr"/>
            <a:r>
              <a:rPr lang="en-US" sz="2000" dirty="0" smtClean="0">
                <a:latin typeface="Arial"/>
                <a:cs typeface="Arial"/>
              </a:rPr>
              <a:t>1.6.2013 – 1.12.2013</a:t>
            </a: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0174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196" y="237059"/>
            <a:ext cx="447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WEEKLY DATA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237059"/>
            <a:ext cx="2133600" cy="365125"/>
          </a:xfrm>
        </p:spPr>
        <p:txBody>
          <a:bodyPr/>
          <a:lstStyle/>
          <a:p>
            <a:fld id="{4AF85343-9AAA-0B4C-9DBB-AEA77B8D429B}" type="slidenum">
              <a:rPr lang="en-US" sz="1000" smtClean="0">
                <a:latin typeface="Arial"/>
                <a:cs typeface="Arial"/>
              </a:rPr>
              <a:t>2</a:t>
            </a:fld>
            <a:endParaRPr lang="en-US" sz="1000" dirty="0">
              <a:latin typeface="Arial"/>
              <a:cs typeface="Arial"/>
            </a:endParaRPr>
          </a:p>
        </p:txBody>
      </p:sp>
      <p:graphicFrame>
        <p:nvGraphicFramePr>
          <p:cNvPr id="12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9255891"/>
              </p:ext>
            </p:extLst>
          </p:nvPr>
        </p:nvGraphicFramePr>
        <p:xfrm>
          <a:off x="457200" y="1371600"/>
          <a:ext cx="8167149" cy="384048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422146"/>
                <a:gridCol w="499557"/>
                <a:gridCol w="499557"/>
                <a:gridCol w="499557"/>
                <a:gridCol w="587714"/>
                <a:gridCol w="499557"/>
                <a:gridCol w="577588"/>
                <a:gridCol w="499557"/>
                <a:gridCol w="829806"/>
                <a:gridCol w="621272"/>
                <a:gridCol w="687780"/>
                <a:gridCol w="943058"/>
              </a:tblGrid>
              <a:tr h="151421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12/30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12/31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1/1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1/2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1/3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1/4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1/5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Weekly Total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Weekly Average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Full Site Total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Mobile Site as % of Full Site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Visits 12/30-1/5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5,419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4,023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4,341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3,585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3,696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5,583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4,974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31,621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4,517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153,073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20.66%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2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Views  12/30-1/5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11,209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9,776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8,568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6,204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6,678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10,522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9,535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62,492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8,927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589,301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10.60%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2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Orders  12/30-1/5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52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44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37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259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37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6,582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3.93%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85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Revenue  12/30-1/5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$2,740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$3,994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$1,210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$984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$708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$2,071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$1,671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$13,379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$1,911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$374,439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3.57%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142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AOV   12/30-1/5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$52.70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$59.61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$48.40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$49.19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$50.56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$47.08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$45.18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$51.66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$51.66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$56.89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90.80%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Conversion  12/30-1/5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0.96%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1.67%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0.58%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0.56%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0.38%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0.79%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0.74%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0.82%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0.82%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4.30%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19.05%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7190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421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1/6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1/7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1/8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1/9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1/10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1/11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1/12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Weekly Total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Weekly Average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Full Site Total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Mobile Site as % of Full Site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2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Visits 1/6-1/12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8,557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6,505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4,007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3,794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2,829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2,510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3,360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31,562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4,509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238,096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13.26%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2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Views  1/6-1/12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18,387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14,268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8,899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7,872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6,077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5,509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6,942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67,954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9,708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899,064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7.56%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Orders  1/6-1/12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75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33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276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39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10,716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2.58%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567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Revenue   1/6-1/12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$3,984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$3,211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$1,781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$1,643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$1,590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$1,291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$1,185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$14,683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$2,098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$597,134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2.46%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142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AOV    1/6-1/12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$53.12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$54.43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$59.35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$49.77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$58.87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$47.80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$47.39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$53.20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$53.20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$55.72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95.47%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Conversion   1/6-1/12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0.88%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0.91%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0.75%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0.87%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0.95%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1.08%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0.74%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0.87%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0.87%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4.50%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19.43%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57200" y="5241176"/>
            <a:ext cx="3335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/>
                <a:cs typeface="Arial"/>
              </a:rPr>
              <a:t>SOURCE: GOOGLE ANALYTICS (MOBILE SITE &amp; FULL SITE)</a:t>
            </a:r>
            <a:endParaRPr lang="en-US" sz="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0302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196" y="237059"/>
            <a:ext cx="447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WEEKLY COMPARISON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0196" y="896521"/>
            <a:ext cx="84412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January 6 – January 12 vs. December 30 – January 5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241266"/>
            <a:ext cx="2133600" cy="365125"/>
          </a:xfrm>
        </p:spPr>
        <p:txBody>
          <a:bodyPr/>
          <a:lstStyle/>
          <a:p>
            <a:fld id="{3404F59E-2D3E-4F4F-A2C8-2ADC8D2A76F0}" type="slidenum">
              <a:rPr lang="en-US" sz="1000" smtClean="0">
                <a:latin typeface="Arial"/>
                <a:cs typeface="Arial"/>
              </a:rPr>
              <a:t>3</a:t>
            </a:fld>
            <a:endParaRPr lang="en-US" sz="1000" dirty="0">
              <a:latin typeface="Arial"/>
              <a:cs typeface="Arial"/>
            </a:endParaRPr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1582581003"/>
              </p:ext>
            </p:extLst>
          </p:nvPr>
        </p:nvGraphicFramePr>
        <p:xfrm>
          <a:off x="389466" y="1422400"/>
          <a:ext cx="3648075" cy="1881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5597398"/>
              </p:ext>
            </p:extLst>
          </p:nvPr>
        </p:nvGraphicFramePr>
        <p:xfrm>
          <a:off x="4809066" y="1346200"/>
          <a:ext cx="3962400" cy="1881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6803483"/>
              </p:ext>
            </p:extLst>
          </p:nvPr>
        </p:nvGraphicFramePr>
        <p:xfrm>
          <a:off x="465666" y="3937000"/>
          <a:ext cx="3648075" cy="1816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9105876"/>
              </p:ext>
            </p:extLst>
          </p:nvPr>
        </p:nvGraphicFramePr>
        <p:xfrm>
          <a:off x="4656666" y="3784600"/>
          <a:ext cx="3962400" cy="1892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899484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196" y="237059"/>
            <a:ext cx="447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OVERVIEW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3332" y="882650"/>
            <a:ext cx="388619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Traffic Growth </a:t>
            </a:r>
            <a:r>
              <a:rPr lang="en-US" sz="1400" b="1" dirty="0" smtClean="0">
                <a:latin typeface="Arial"/>
                <a:cs typeface="Arial"/>
              </a:rPr>
              <a:t>(vs. Previous </a:t>
            </a:r>
            <a:r>
              <a:rPr lang="en-US" sz="1400" b="1" dirty="0">
                <a:latin typeface="Arial"/>
                <a:cs typeface="Arial"/>
              </a:rPr>
              <a:t>W</a:t>
            </a:r>
            <a:r>
              <a:rPr lang="en-US" sz="1400" b="1" dirty="0" smtClean="0">
                <a:latin typeface="Arial"/>
                <a:cs typeface="Arial"/>
              </a:rPr>
              <a:t>eek)</a:t>
            </a:r>
            <a:endParaRPr lang="en-US" sz="1400" b="1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Arial"/>
                <a:cs typeface="Arial"/>
              </a:rPr>
              <a:t>Mobile Site Visits:</a:t>
            </a:r>
          </a:p>
          <a:p>
            <a:r>
              <a:rPr lang="en-US" sz="1400" dirty="0" smtClean="0">
                <a:latin typeface="Arial"/>
                <a:cs typeface="Arial"/>
              </a:rPr>
              <a:t>	</a:t>
            </a:r>
            <a:r>
              <a:rPr lang="en-US" sz="1400" dirty="0" smtClean="0">
                <a:solidFill>
                  <a:srgbClr val="C21A35"/>
                </a:solidFill>
                <a:latin typeface="Arial"/>
                <a:cs typeface="Arial"/>
              </a:rPr>
              <a:t>-.19%</a:t>
            </a:r>
          </a:p>
          <a:p>
            <a:r>
              <a:rPr lang="en-US" sz="1400" dirty="0" smtClean="0">
                <a:latin typeface="Arial"/>
                <a:cs typeface="Arial"/>
              </a:rPr>
              <a:t>	(31.562 vs. 31,621)</a:t>
            </a:r>
            <a:endParaRPr lang="en-US" sz="1400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1400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Arial"/>
                <a:cs typeface="Arial"/>
              </a:rPr>
              <a:t>Mobile Site </a:t>
            </a:r>
            <a:r>
              <a:rPr lang="en-US" sz="1400" dirty="0" err="1" smtClean="0">
                <a:latin typeface="Arial"/>
                <a:cs typeface="Arial"/>
              </a:rPr>
              <a:t>Pageview</a:t>
            </a:r>
            <a:r>
              <a:rPr lang="en-US" sz="1400" dirty="0" err="1" smtClean="0">
                <a:latin typeface="Arial"/>
                <a:cs typeface="Arial"/>
              </a:rPr>
              <a:t>s</a:t>
            </a:r>
            <a:r>
              <a:rPr lang="en-US" sz="1400" dirty="0" smtClean="0">
                <a:latin typeface="Arial"/>
                <a:cs typeface="Arial"/>
              </a:rPr>
              <a:t>:</a:t>
            </a:r>
          </a:p>
          <a:p>
            <a:r>
              <a:rPr lang="en-US" sz="1400" dirty="0" smtClean="0">
                <a:latin typeface="Arial"/>
                <a:cs typeface="Arial"/>
              </a:rPr>
              <a:t>	</a:t>
            </a:r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8.74%</a:t>
            </a:r>
          </a:p>
          <a:p>
            <a:r>
              <a:rPr lang="en-US" sz="1400" dirty="0" smtClean="0">
                <a:latin typeface="Arial"/>
                <a:cs typeface="Arial"/>
              </a:rPr>
              <a:t>	(67,954 vs. 62,492)</a:t>
            </a:r>
          </a:p>
          <a:p>
            <a:endParaRPr lang="en-US" sz="1400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Arial"/>
                <a:cs typeface="Arial"/>
              </a:rPr>
              <a:t>Mobile Site </a:t>
            </a:r>
            <a:r>
              <a:rPr lang="en-US" sz="1400" dirty="0" err="1" smtClean="0">
                <a:latin typeface="Arial"/>
                <a:cs typeface="Arial"/>
              </a:rPr>
              <a:t>Pageviews</a:t>
            </a:r>
            <a:r>
              <a:rPr lang="en-US" sz="1400" dirty="0" smtClean="0">
                <a:latin typeface="Arial"/>
                <a:cs typeface="Arial"/>
              </a:rPr>
              <a:t> (as % of Desktop Visits):</a:t>
            </a:r>
          </a:p>
          <a:p>
            <a:r>
              <a:rPr lang="en-US" sz="1400" dirty="0" smtClean="0">
                <a:latin typeface="Arial"/>
                <a:cs typeface="Arial"/>
              </a:rPr>
              <a:t>	</a:t>
            </a:r>
            <a:r>
              <a:rPr lang="en-US" sz="1400" dirty="0" smtClean="0">
                <a:solidFill>
                  <a:srgbClr val="C21A35"/>
                </a:solidFill>
                <a:latin typeface="Arial"/>
                <a:cs typeface="Arial"/>
              </a:rPr>
              <a:t>-35.83%</a:t>
            </a:r>
          </a:p>
          <a:p>
            <a:r>
              <a:rPr lang="en-US" sz="1400" dirty="0" smtClean="0">
                <a:latin typeface="Arial"/>
                <a:cs typeface="Arial"/>
              </a:rPr>
              <a:t>	(13.26% vs. 20.66%)</a:t>
            </a:r>
          </a:p>
          <a:p>
            <a:endParaRPr lang="en-US" sz="1400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Arial"/>
                <a:cs typeface="Arial"/>
              </a:rPr>
              <a:t>Mobile Site </a:t>
            </a:r>
            <a:r>
              <a:rPr lang="en-US" sz="1400" dirty="0" err="1" smtClean="0">
                <a:latin typeface="Arial"/>
                <a:cs typeface="Arial"/>
              </a:rPr>
              <a:t>Pageviews</a:t>
            </a:r>
            <a:r>
              <a:rPr lang="en-US" sz="1400" dirty="0" smtClean="0">
                <a:latin typeface="Arial"/>
                <a:cs typeface="Arial"/>
              </a:rPr>
              <a:t> (as % of Desktop </a:t>
            </a:r>
            <a:r>
              <a:rPr lang="en-US" sz="1400" dirty="0" err="1" smtClean="0">
                <a:latin typeface="Arial"/>
                <a:cs typeface="Arial"/>
              </a:rPr>
              <a:t>Pageviews</a:t>
            </a:r>
            <a:r>
              <a:rPr lang="en-US" sz="1400" dirty="0" smtClean="0">
                <a:latin typeface="Arial"/>
                <a:cs typeface="Arial"/>
              </a:rPr>
              <a:t>):</a:t>
            </a:r>
          </a:p>
          <a:p>
            <a:pPr lvl="1"/>
            <a:r>
              <a:rPr lang="en-US" sz="1400" dirty="0" smtClean="0">
                <a:solidFill>
                  <a:srgbClr val="C21A35"/>
                </a:solidFill>
                <a:latin typeface="Arial"/>
                <a:cs typeface="Arial"/>
              </a:rPr>
              <a:t>-28.73%</a:t>
            </a:r>
          </a:p>
          <a:p>
            <a:pPr lvl="1"/>
            <a:r>
              <a:rPr lang="en-US" sz="1400" dirty="0" smtClean="0">
                <a:latin typeface="Arial"/>
                <a:cs typeface="Arial"/>
              </a:rPr>
              <a:t>(7.56% vs. 10.60%)</a:t>
            </a:r>
            <a:endParaRPr lang="en-US" sz="1400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1400" dirty="0" smtClean="0">
              <a:latin typeface="Arial"/>
              <a:cs typeface="Arial"/>
            </a:endParaRPr>
          </a:p>
          <a:p>
            <a:endParaRPr lang="en-US" sz="1400" dirty="0" smtClean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237059"/>
            <a:ext cx="2133600" cy="365125"/>
          </a:xfrm>
        </p:spPr>
        <p:txBody>
          <a:bodyPr/>
          <a:lstStyle/>
          <a:p>
            <a:fld id="{3404F59E-2D3E-4F4F-A2C8-2ADC8D2A76F0}" type="slidenum">
              <a:rPr lang="en-US" sz="1000" smtClean="0">
                <a:latin typeface="Arial"/>
                <a:cs typeface="Arial"/>
              </a:rPr>
              <a:t>4</a:t>
            </a:fld>
            <a:r>
              <a:rPr lang="en-US" dirty="0" smtClean="0">
                <a:latin typeface="Arial"/>
                <a:cs typeface="Arial"/>
              </a:rPr>
              <a:t>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00596" y="882650"/>
            <a:ext cx="38862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E-Commerce</a:t>
            </a:r>
            <a:r>
              <a:rPr lang="en-US" sz="1400" b="1" dirty="0" smtClean="0">
                <a:latin typeface="Arial"/>
                <a:cs typeface="Arial"/>
              </a:rPr>
              <a:t> Growth </a:t>
            </a:r>
            <a:r>
              <a:rPr lang="en-US" sz="1400" b="1" dirty="0" smtClean="0">
                <a:latin typeface="Arial"/>
                <a:cs typeface="Arial"/>
              </a:rPr>
              <a:t>(vs. Previous </a:t>
            </a:r>
            <a:r>
              <a:rPr lang="en-US" sz="1400" b="1" dirty="0">
                <a:latin typeface="Arial"/>
                <a:cs typeface="Arial"/>
              </a:rPr>
              <a:t>W</a:t>
            </a:r>
            <a:r>
              <a:rPr lang="en-US" sz="1400" b="1" dirty="0" smtClean="0">
                <a:latin typeface="Arial"/>
                <a:cs typeface="Arial"/>
              </a:rPr>
              <a:t>eek)</a:t>
            </a:r>
            <a:endParaRPr lang="en-US" sz="1400" b="1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Arial"/>
                <a:cs typeface="Arial"/>
              </a:rPr>
              <a:t>Conversion Rate:</a:t>
            </a:r>
          </a:p>
          <a:p>
            <a:r>
              <a:rPr lang="en-US" sz="1400" dirty="0" smtClean="0">
                <a:latin typeface="Arial"/>
                <a:cs typeface="Arial"/>
              </a:rPr>
              <a:t>	</a:t>
            </a:r>
            <a:r>
              <a:rPr lang="en-US" sz="1400" dirty="0" smtClean="0">
                <a:solidFill>
                  <a:srgbClr val="77933C"/>
                </a:solidFill>
                <a:latin typeface="Arial"/>
                <a:cs typeface="Arial"/>
              </a:rPr>
              <a:t>6.76%</a:t>
            </a:r>
          </a:p>
          <a:p>
            <a:r>
              <a:rPr lang="en-US" sz="1400" dirty="0">
                <a:latin typeface="Arial"/>
                <a:cs typeface="Arial"/>
              </a:rPr>
              <a:t>	</a:t>
            </a:r>
            <a:r>
              <a:rPr lang="en-US" sz="1400" dirty="0" smtClean="0">
                <a:latin typeface="Arial"/>
                <a:cs typeface="Arial"/>
              </a:rPr>
              <a:t>(.87% vs. </a:t>
            </a:r>
            <a:r>
              <a:rPr lang="en-US" sz="1400" dirty="0" smtClean="0">
                <a:latin typeface="Arial"/>
                <a:cs typeface="Arial"/>
              </a:rPr>
              <a:t>.82%)</a:t>
            </a:r>
            <a:endParaRPr lang="en-US" sz="1400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1400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Arial"/>
                <a:cs typeface="Arial"/>
              </a:rPr>
              <a:t>Conversion </a:t>
            </a:r>
            <a:r>
              <a:rPr lang="en-US" sz="1400" dirty="0">
                <a:latin typeface="Arial"/>
                <a:cs typeface="Arial"/>
              </a:rPr>
              <a:t>Rate (as % of </a:t>
            </a:r>
            <a:r>
              <a:rPr lang="en-US" sz="1400" dirty="0" smtClean="0">
                <a:latin typeface="Arial"/>
                <a:cs typeface="Arial"/>
              </a:rPr>
              <a:t>Desktop)</a:t>
            </a:r>
          </a:p>
          <a:p>
            <a:r>
              <a:rPr lang="en-US" sz="1400" dirty="0" smtClean="0">
                <a:latin typeface="Arial"/>
                <a:cs typeface="Arial"/>
              </a:rPr>
              <a:t>	</a:t>
            </a:r>
            <a:r>
              <a:rPr lang="en-US" sz="1400" dirty="0" smtClean="0">
                <a:solidFill>
                  <a:srgbClr val="77933C"/>
                </a:solidFill>
                <a:latin typeface="Arial"/>
                <a:cs typeface="Arial"/>
              </a:rPr>
              <a:t>2.00%</a:t>
            </a:r>
          </a:p>
          <a:p>
            <a:r>
              <a:rPr lang="en-US" sz="1400" dirty="0" smtClean="0">
                <a:latin typeface="Arial"/>
                <a:cs typeface="Arial"/>
              </a:rPr>
              <a:t>	(19.43% vs. 19.05%)</a:t>
            </a:r>
          </a:p>
          <a:p>
            <a:endParaRPr lang="en-US" sz="1400" dirty="0">
              <a:latin typeface="Arial"/>
              <a:cs typeface="Arial"/>
            </a:endParaRPr>
          </a:p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*Industry Standard = 20%</a:t>
            </a:r>
          </a:p>
          <a:p>
            <a:endParaRPr lang="en-US" sz="1400" dirty="0" smtClean="0">
              <a:latin typeface="Arial"/>
              <a:cs typeface="Arial"/>
            </a:endParaRPr>
          </a:p>
          <a:p>
            <a:endParaRPr lang="en-US" sz="1400" dirty="0" smtClean="0">
              <a:latin typeface="Arial"/>
              <a:cs typeface="Arial"/>
            </a:endParaRPr>
          </a:p>
          <a:p>
            <a:endParaRPr lang="en-US" sz="1400" dirty="0" smtClean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0196" y="6004446"/>
            <a:ext cx="3335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/>
                <a:cs typeface="Arial"/>
              </a:rPr>
              <a:t>SOURCE: GOOGLE ANALYTICS (MOBILE SITE &amp; FULL SITE)</a:t>
            </a:r>
            <a:endParaRPr lang="en-US" sz="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1821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517</Words>
  <Application>Microsoft Macintosh PowerPoint</Application>
  <PresentationFormat>On-screen Show (4:3)</PresentationFormat>
  <Paragraphs>220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Miami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Nomiki Frangopoulos</dc:creator>
  <cp:lastModifiedBy>Nikki Orsborn</cp:lastModifiedBy>
  <cp:revision>29</cp:revision>
  <dcterms:created xsi:type="dcterms:W3CDTF">2012-12-06T14:51:50Z</dcterms:created>
  <dcterms:modified xsi:type="dcterms:W3CDTF">2013-01-14T21:09:06Z</dcterms:modified>
</cp:coreProperties>
</file>