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71" r:id="rId3"/>
    <p:sldId id="372" r:id="rId4"/>
    <p:sldId id="370" r:id="rId5"/>
    <p:sldId id="373" r:id="rId6"/>
    <p:sldId id="351" r:id="rId7"/>
    <p:sldId id="375" r:id="rId8"/>
    <p:sldId id="374" r:id="rId9"/>
    <p:sldId id="376" r:id="rId10"/>
    <p:sldId id="382" r:id="rId11"/>
    <p:sldId id="265" r:id="rId12"/>
    <p:sldId id="377" r:id="rId13"/>
    <p:sldId id="378" r:id="rId14"/>
    <p:sldId id="379" r:id="rId15"/>
    <p:sldId id="380" r:id="rId16"/>
    <p:sldId id="263" r:id="rId17"/>
  </p:sldIdLst>
  <p:sldSz cx="20104100" cy="11309350"/>
  <p:notesSz cx="20104100" cy="1130935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erriweather" panose="020B0604020202020204" charset="0"/>
      <p:regular r:id="rId23"/>
      <p:bold r:id="rId24"/>
      <p:italic r:id="rId25"/>
      <p:boldItalic r:id="rId26"/>
    </p:embeddedFont>
    <p:embeddedFont>
      <p:font typeface="Robo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9" roundtripDataSignature="AMtx7mhfeU21RRATvNnBd8mejQsmmjLG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AAE1"/>
    <a:srgbClr val="E5BE1B"/>
    <a:srgbClr val="EA9815"/>
    <a:srgbClr val="315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6" autoAdjust="0"/>
    <p:restoredTop sz="94660"/>
  </p:normalViewPr>
  <p:slideViewPr>
    <p:cSldViewPr snapToGrid="0">
      <p:cViewPr varScale="1">
        <p:scale>
          <a:sx n="69" d="100"/>
          <a:sy n="69" d="100"/>
        </p:scale>
        <p:origin x="282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10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99" Type="http://customschemas.google.com/relationships/presentationmetadata" Target="metadata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10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351350" y="848200"/>
            <a:ext cx="13403400" cy="424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6150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6316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0539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6538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4081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1074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1951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1680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92223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0701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3046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83637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4931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171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8379cc4f9d_0_772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g8379cc4f9d_0_772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g8379cc4f9d_0_772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rgbClr val="31589D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379cc4f9d_0_764"/>
          <p:cNvSpPr/>
          <p:nvPr/>
        </p:nvSpPr>
        <p:spPr>
          <a:xfrm>
            <a:off x="0" y="0"/>
            <a:ext cx="7919700" cy="11308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8379cc4f9d_0_764"/>
          <p:cNvSpPr/>
          <p:nvPr/>
        </p:nvSpPr>
        <p:spPr>
          <a:xfrm>
            <a:off x="7919643" y="0"/>
            <a:ext cx="12185015" cy="11308715"/>
          </a:xfrm>
          <a:custGeom>
            <a:avLst/>
            <a:gdLst/>
            <a:ahLst/>
            <a:cxnLst/>
            <a:rect l="l" t="t" r="r" b="b"/>
            <a:pathLst>
              <a:path w="12185015" h="11308715" extrusionOk="0">
                <a:moveTo>
                  <a:pt x="0" y="11308556"/>
                </a:moveTo>
                <a:lnTo>
                  <a:pt x="12184445" y="11308556"/>
                </a:lnTo>
                <a:lnTo>
                  <a:pt x="12184445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315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8379cc4f9d_0_764"/>
          <p:cNvSpPr txBox="1">
            <a:spLocks noGrp="1"/>
          </p:cNvSpPr>
          <p:nvPr>
            <p:ph type="ctrTitle"/>
          </p:nvPr>
        </p:nvSpPr>
        <p:spPr>
          <a:xfrm>
            <a:off x="3586298" y="2374990"/>
            <a:ext cx="129315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77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8379cc4f9d_0_764"/>
          <p:cNvSpPr txBox="1">
            <a:spLocks noGrp="1"/>
          </p:cNvSpPr>
          <p:nvPr>
            <p:ph type="subTitle" idx="1"/>
          </p:nvPr>
        </p:nvSpPr>
        <p:spPr>
          <a:xfrm>
            <a:off x="3528513" y="5771526"/>
            <a:ext cx="13047000" cy="12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7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8379cc4f9d_0_764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g8379cc4f9d_0_764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g8379cc4f9d_0_764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8379cc4f9d_0_706"/>
          <p:cNvSpPr/>
          <p:nvPr/>
        </p:nvSpPr>
        <p:spPr>
          <a:xfrm>
            <a:off x="-275" y="0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7" name="Google Shape;27;g8379cc4f9d_0_706"/>
          <p:cNvSpPr txBox="1">
            <a:spLocks noGrp="1"/>
          </p:cNvSpPr>
          <p:nvPr>
            <p:ph type="ctr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28" name="Google Shape;28;g8379cc4f9d_0_706"/>
          <p:cNvSpPr txBox="1">
            <a:spLocks noGrp="1"/>
          </p:cNvSpPr>
          <p:nvPr>
            <p:ph type="subTitle" idx="1"/>
          </p:nvPr>
        </p:nvSpPr>
        <p:spPr>
          <a:xfrm>
            <a:off x="685307" y="4130513"/>
            <a:ext cx="93279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g8379cc4f9d_0_706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bg>
      <p:bgPr>
        <a:solidFill>
          <a:srgbClr val="31589D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8379cc4f9d_0_757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315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g8379cc4f9d_0_757"/>
          <p:cNvSpPr txBox="1">
            <a:spLocks noGrp="1"/>
          </p:cNvSpPr>
          <p:nvPr>
            <p:ph type="title"/>
          </p:nvPr>
        </p:nvSpPr>
        <p:spPr>
          <a:xfrm>
            <a:off x="1503420" y="442569"/>
            <a:ext cx="170973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77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8379cc4f9d_0_757"/>
          <p:cNvSpPr txBox="1">
            <a:spLocks noGrp="1"/>
          </p:cNvSpPr>
          <p:nvPr>
            <p:ph type="body" idx="1"/>
          </p:nvPr>
        </p:nvSpPr>
        <p:spPr>
          <a:xfrm>
            <a:off x="1503420" y="3779458"/>
            <a:ext cx="17097300" cy="40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3pPr>
            <a:lvl4pPr marL="1828800" lvl="3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4pPr>
            <a:lvl5pPr marL="2286000" lvl="4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5pPr>
            <a:lvl6pPr marL="2743200" lvl="5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6pPr>
            <a:lvl7pPr marL="3200400" lvl="6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7pPr>
            <a:lvl8pPr marL="3657600" lvl="7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8pPr>
            <a:lvl9pPr marL="4114800" lvl="8" indent="-2286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8379cc4f9d_0_757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g8379cc4f9d_0_757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g8379cc4f9d_0_757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8379cc4f9d_0_711"/>
          <p:cNvSpPr/>
          <p:nvPr/>
        </p:nvSpPr>
        <p:spPr>
          <a:xfrm>
            <a:off x="0" y="105759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9" name="Google Shape;39;g8379cc4f9d_0_711"/>
          <p:cNvSpPr/>
          <p:nvPr/>
        </p:nvSpPr>
        <p:spPr>
          <a:xfrm>
            <a:off x="0" y="0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0" name="Google Shape;40;g8379cc4f9d_0_711"/>
          <p:cNvSpPr txBox="1">
            <a:spLocks noGrp="1"/>
          </p:cNvSpPr>
          <p:nvPr>
            <p:ph type="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41" name="Google Shape;41;g8379cc4f9d_0_711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8379cc4f9d_0_716"/>
          <p:cNvSpPr/>
          <p:nvPr/>
        </p:nvSpPr>
        <p:spPr>
          <a:xfrm>
            <a:off x="0" y="0"/>
            <a:ext cx="94848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8379cc4f9d_0_716"/>
          <p:cNvSpPr/>
          <p:nvPr/>
        </p:nvSpPr>
        <p:spPr>
          <a:xfrm>
            <a:off x="0" y="97021"/>
            <a:ext cx="9483936" cy="9673346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5" name="Google Shape;45;g8379cc4f9d_0_716"/>
          <p:cNvSpPr/>
          <p:nvPr/>
        </p:nvSpPr>
        <p:spPr>
          <a:xfrm>
            <a:off x="-275" y="0"/>
            <a:ext cx="9491136" cy="9665045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6" name="Google Shape;46;g8379cc4f9d_0_716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8149200" cy="55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8379cc4f9d_0_716"/>
          <p:cNvSpPr txBox="1">
            <a:spLocks noGrp="1"/>
          </p:cNvSpPr>
          <p:nvPr>
            <p:ph type="body" idx="1"/>
          </p:nvPr>
        </p:nvSpPr>
        <p:spPr>
          <a:xfrm>
            <a:off x="10211834" y="1101417"/>
            <a:ext cx="9160200" cy="9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g8379cc4f9d_0_716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379cc4f9d_0_729"/>
          <p:cNvSpPr/>
          <p:nvPr/>
        </p:nvSpPr>
        <p:spPr>
          <a:xfrm>
            <a:off x="0" y="0"/>
            <a:ext cx="20104200" cy="28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8379cc4f9d_0_729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18733500" cy="13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8379cc4f9d_0_729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379cc4f9d_0_733"/>
          <p:cNvSpPr/>
          <p:nvPr/>
        </p:nvSpPr>
        <p:spPr>
          <a:xfrm>
            <a:off x="0" y="0"/>
            <a:ext cx="82764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8379cc4f9d_0_733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6876300" cy="40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g8379cc4f9d_0_733"/>
          <p:cNvSpPr txBox="1">
            <a:spLocks noGrp="1"/>
          </p:cNvSpPr>
          <p:nvPr>
            <p:ph type="body" idx="1"/>
          </p:nvPr>
        </p:nvSpPr>
        <p:spPr>
          <a:xfrm>
            <a:off x="685307" y="5256479"/>
            <a:ext cx="6876300" cy="50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g8379cc4f9d_0_733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379cc4f9d_0_738"/>
          <p:cNvSpPr txBox="1">
            <a:spLocks noGrp="1"/>
          </p:cNvSpPr>
          <p:nvPr>
            <p:ph type="title"/>
          </p:nvPr>
        </p:nvSpPr>
        <p:spPr>
          <a:xfrm>
            <a:off x="685252" y="1755934"/>
            <a:ext cx="13736400" cy="77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60" name="Google Shape;60;g8379cc4f9d_0_738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379cc4f9d_0_741"/>
          <p:cNvSpPr/>
          <p:nvPr/>
        </p:nvSpPr>
        <p:spPr>
          <a:xfrm>
            <a:off x="0" y="0"/>
            <a:ext cx="100521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8379cc4f9d_0_741"/>
          <p:cNvSpPr txBox="1">
            <a:spLocks noGrp="1"/>
          </p:cNvSpPr>
          <p:nvPr>
            <p:ph type="title"/>
          </p:nvPr>
        </p:nvSpPr>
        <p:spPr>
          <a:xfrm>
            <a:off x="684428" y="1101417"/>
            <a:ext cx="8144400" cy="4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g8379cc4f9d_0_741"/>
          <p:cNvSpPr txBox="1">
            <a:spLocks noGrp="1"/>
          </p:cNvSpPr>
          <p:nvPr>
            <p:ph type="subTitle" idx="1"/>
          </p:nvPr>
        </p:nvSpPr>
        <p:spPr>
          <a:xfrm>
            <a:off x="670137" y="5775552"/>
            <a:ext cx="8144400" cy="20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g8379cc4f9d_0_741"/>
          <p:cNvSpPr txBox="1">
            <a:spLocks noGrp="1"/>
          </p:cNvSpPr>
          <p:nvPr>
            <p:ph type="body" idx="2"/>
          </p:nvPr>
        </p:nvSpPr>
        <p:spPr>
          <a:xfrm>
            <a:off x="10727079" y="1101417"/>
            <a:ext cx="8693400" cy="90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g8379cc4f9d_0_741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rgbClr val="31589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379cc4f9d_0_702"/>
          <p:cNvSpPr txBox="1">
            <a:spLocks noGrp="1"/>
          </p:cNvSpPr>
          <p:nvPr>
            <p:ph type="title"/>
          </p:nvPr>
        </p:nvSpPr>
        <p:spPr>
          <a:xfrm>
            <a:off x="685307" y="978506"/>
            <a:ext cx="187335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g8379cc4f9d_0_702"/>
          <p:cNvSpPr txBox="1">
            <a:spLocks noGrp="1"/>
          </p:cNvSpPr>
          <p:nvPr>
            <p:ph type="body" idx="1"/>
          </p:nvPr>
        </p:nvSpPr>
        <p:spPr>
          <a:xfrm>
            <a:off x="685307" y="2534022"/>
            <a:ext cx="18733500" cy="7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●"/>
              <a:defRPr sz="2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8379cc4f9d_0_702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hyperlink" Target="https://app.diagrams.ne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hyperlink" Target="https://www.lucidchart.com/blog/pt" TargetMode="Externa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gif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gif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asana.com/pt/resources/what-is-a-flowchart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69785D0-7B1B-4D2A-8952-238F67AED6CA}"/>
              </a:ext>
            </a:extLst>
          </p:cNvPr>
          <p:cNvSpPr/>
          <p:nvPr/>
        </p:nvSpPr>
        <p:spPr>
          <a:xfrm>
            <a:off x="11554833" y="0"/>
            <a:ext cx="3532767" cy="11309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Fluxograma :: Gestão de Produção :: Automação Industrial">
            <a:extLst>
              <a:ext uri="{FF2B5EF4-FFF2-40B4-BE49-F238E27FC236}">
                <a16:creationId xmlns:a16="http://schemas.microsoft.com/office/drawing/2014/main" id="{9BDE441E-BA44-41C0-8E66-012846C18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3"/>
          <a:stretch/>
        </p:blipFill>
        <p:spPr bwMode="auto">
          <a:xfrm>
            <a:off x="13011681" y="0"/>
            <a:ext cx="10837334" cy="1130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Google Shape;86;p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1000" y="1231275"/>
            <a:ext cx="3973805" cy="1363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 descr="Fundo preto com letras brancas&#10;&#10;Descrição gerada com alta confiança"/>
          <p:cNvPicPr preferRelativeResize="0"/>
          <p:nvPr/>
        </p:nvPicPr>
        <p:blipFill rotWithShape="1">
          <a:blip r:embed="rId5">
            <a:alphaModFix amt="30000"/>
          </a:blip>
          <a:srcRect/>
          <a:stretch/>
        </p:blipFill>
        <p:spPr>
          <a:xfrm>
            <a:off x="17459123" y="619378"/>
            <a:ext cx="1942450" cy="6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>
            <a:off x="9262533" y="5654675"/>
            <a:ext cx="4584600" cy="5654700"/>
          </a:xfrm>
          <a:prstGeom prst="parallelogram">
            <a:avLst>
              <a:gd name="adj" fmla="val 4998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9262534" y="0"/>
            <a:ext cx="4584600" cy="5654700"/>
          </a:xfrm>
          <a:prstGeom prst="parallelogram">
            <a:avLst>
              <a:gd name="adj" fmla="val 4998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title" idx="4294967295"/>
          </p:nvPr>
        </p:nvSpPr>
        <p:spPr>
          <a:xfrm>
            <a:off x="1465162" y="3212125"/>
            <a:ext cx="13157200" cy="966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Fluxogramas</a:t>
            </a:r>
            <a:endParaRPr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2444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b="1" dirty="0"/>
              <a:t>Ferramentas online para desenvolver um fluxograma</a:t>
            </a: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98550" y="3934082"/>
            <a:ext cx="17906999" cy="60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just"/>
            <a:endParaRPr lang="pt-BR" sz="3600" b="1" dirty="0">
              <a:solidFill>
                <a:schemeClr val="tx1"/>
              </a:solidFill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hlinkClick r:id="rId5"/>
            <a:extLst>
              <a:ext uri="{FF2B5EF4-FFF2-40B4-BE49-F238E27FC236}">
                <a16:creationId xmlns:a16="http://schemas.microsoft.com/office/drawing/2014/main" id="{70BD0EE8-A7E5-490F-851C-9786BCCE4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566" y="4290827"/>
            <a:ext cx="5225143" cy="274047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E362D05B-5B3A-41A0-A29A-906A6B3CE728}"/>
              </a:ext>
            </a:extLst>
          </p:cNvPr>
          <p:cNvGrpSpPr/>
          <p:nvPr/>
        </p:nvGrpSpPr>
        <p:grpSpPr>
          <a:xfrm>
            <a:off x="11222367" y="4284436"/>
            <a:ext cx="5823133" cy="2740477"/>
            <a:chOff x="10341429" y="3934082"/>
            <a:chExt cx="5225143" cy="2528295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9BE2050C-2CAB-4444-ACB9-6ACCD6F28279}"/>
                </a:ext>
              </a:extLst>
            </p:cNvPr>
            <p:cNvSpPr/>
            <p:nvPr/>
          </p:nvSpPr>
          <p:spPr>
            <a:xfrm>
              <a:off x="10341429" y="3939978"/>
              <a:ext cx="5225143" cy="24442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8" name="Picture 4" descr="Microsoft Apps">
              <a:hlinkClick r:id="rId7"/>
              <a:extLst>
                <a:ext uri="{FF2B5EF4-FFF2-40B4-BE49-F238E27FC236}">
                  <a16:creationId xmlns:a16="http://schemas.microsoft.com/office/drawing/2014/main" id="{770E649A-A43B-403D-9356-ECE9E29D13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1429" y="3934082"/>
              <a:ext cx="5225143" cy="2528295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8316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5" y="1049775"/>
            <a:ext cx="17817588" cy="149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</a:pPr>
            <a:r>
              <a:rPr lang="pt-BR" sz="9600" b="1" dirty="0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Exercício 1 – Lixo pra fora</a:t>
            </a:r>
            <a:endParaRPr sz="9600" b="1" dirty="0">
              <a:solidFill>
                <a:srgbClr val="3158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7;p8">
            <a:extLst>
              <a:ext uri="{FF2B5EF4-FFF2-40B4-BE49-F238E27FC236}">
                <a16:creationId xmlns:a16="http://schemas.microsoft.com/office/drawing/2014/main" id="{C8EC3D38-0615-40F4-95A8-97FC323D8B2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98550" y="2961667"/>
            <a:ext cx="17906999" cy="112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r>
              <a:rPr lang="pt-BR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Considere a tarefa de coletar e levar o lixo para fora, elabore um fluxograma com os</a:t>
            </a:r>
          </a:p>
          <a:p>
            <a:r>
              <a:rPr lang="pt-BR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passos necessários para fazê-lo.</a:t>
            </a:r>
            <a:endParaRPr lang="pt-BR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646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5" y="1049775"/>
            <a:ext cx="17817588" cy="149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</a:pPr>
            <a:r>
              <a:rPr lang="pt-BR" sz="9600" b="1" dirty="0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Exercício 1 – Lixo pra fora</a:t>
            </a:r>
            <a:endParaRPr sz="9600" b="1" dirty="0">
              <a:solidFill>
                <a:srgbClr val="3158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A236771B-21F0-454D-AA90-259566A625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09"/>
          <a:stretch/>
        </p:blipFill>
        <p:spPr bwMode="auto">
          <a:xfrm>
            <a:off x="459316" y="2834949"/>
            <a:ext cx="11460915" cy="784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CBB9DA1-13FA-486C-9033-D1B6738AD3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86" r="52100" b="-1"/>
          <a:stretch/>
        </p:blipFill>
        <p:spPr bwMode="auto">
          <a:xfrm>
            <a:off x="5393001" y="2687438"/>
            <a:ext cx="6211170" cy="814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529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5" y="1049775"/>
            <a:ext cx="17817588" cy="149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</a:pPr>
            <a:r>
              <a:rPr lang="pt-BR" sz="9600" b="1" dirty="0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Exercício 2 – </a:t>
            </a:r>
            <a:r>
              <a:rPr lang="pt-BR" sz="8800" b="1" dirty="0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Soma de dois valores</a:t>
            </a:r>
            <a:endParaRPr sz="9600" b="1" dirty="0">
              <a:solidFill>
                <a:srgbClr val="3158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7;p8">
            <a:extLst>
              <a:ext uri="{FF2B5EF4-FFF2-40B4-BE49-F238E27FC236}">
                <a16:creationId xmlns:a16="http://schemas.microsoft.com/office/drawing/2014/main" id="{C8EC3D38-0615-40F4-95A8-97FC323D8B2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98550" y="3991414"/>
            <a:ext cx="17906999" cy="1663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r>
              <a:rPr lang="pt-BR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Considere a tarefa de fazer um programa que receba dois valores digitados pelo usuário,</a:t>
            </a:r>
          </a:p>
          <a:p>
            <a:r>
              <a:rPr lang="pt-BR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some os valores e mostre o resultado na tela, elabore um fluxograma e descrição narrativa</a:t>
            </a:r>
          </a:p>
          <a:p>
            <a:r>
              <a:rPr lang="pt-BR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 os passos necessários para fazê-lo.</a:t>
            </a:r>
            <a:endParaRPr lang="pt-BR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742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5" y="1049775"/>
            <a:ext cx="17817588" cy="149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</a:pPr>
            <a:r>
              <a:rPr lang="pt-BR" sz="9600" b="1" dirty="0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Exercício 2 – </a:t>
            </a:r>
            <a:r>
              <a:rPr lang="pt-BR" sz="8800" b="1" dirty="0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Soma de dois valores</a:t>
            </a:r>
            <a:endParaRPr sz="9600" b="1" dirty="0">
              <a:solidFill>
                <a:srgbClr val="3158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9D5E06E2-2424-49F7-A00F-964003BF2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221CD3D-8DAB-40D1-951D-771AC37018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98"/>
          <a:stretch/>
        </p:blipFill>
        <p:spPr bwMode="auto">
          <a:xfrm>
            <a:off x="702537" y="2984533"/>
            <a:ext cx="13200247" cy="832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863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5" y="1049775"/>
            <a:ext cx="17817588" cy="149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</a:pPr>
            <a:r>
              <a:rPr lang="pt-BR" sz="9600" b="1" dirty="0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Exercício 2 – </a:t>
            </a:r>
            <a:r>
              <a:rPr lang="pt-BR" sz="8800" b="1" dirty="0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Soma de dois valores</a:t>
            </a:r>
            <a:endParaRPr sz="9600" b="1" dirty="0">
              <a:solidFill>
                <a:srgbClr val="3158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9D5E06E2-2424-49F7-A00F-964003BF2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9C478E1-679C-4B1E-A210-7B9BED8B9B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84" b="1"/>
          <a:stretch/>
        </p:blipFill>
        <p:spPr bwMode="auto">
          <a:xfrm>
            <a:off x="685307" y="2917371"/>
            <a:ext cx="13200247" cy="839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887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1589D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1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0524" y="5060923"/>
            <a:ext cx="4211127" cy="1326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08798" y="5060902"/>
            <a:ext cx="3864785" cy="132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270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b="1" dirty="0"/>
              <a:t>Fluxogramas</a:t>
            </a:r>
            <a:br>
              <a:rPr lang="pt-BR" b="1" dirty="0"/>
            </a:b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3740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b="1" i="0" spc="3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 fluxograma ilustra as etapas, sequências e decisões de um processo ou fluxo de</a:t>
            </a:r>
          </a:p>
          <a:p>
            <a:pPr>
              <a:lnSpc>
                <a:spcPct val="150000"/>
              </a:lnSpc>
            </a:pPr>
            <a:r>
              <a:rPr lang="pt-BR" sz="3200" b="1" i="0" spc="3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trabalho. Embora haja vários outros tipos, um fluxograma básico é a forma mais</a:t>
            </a:r>
          </a:p>
          <a:p>
            <a:pPr>
              <a:lnSpc>
                <a:spcPct val="150000"/>
              </a:lnSpc>
            </a:pPr>
            <a:r>
              <a:rPr lang="pt-BR" sz="3200" b="1" i="0" spc="3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simples de um </a:t>
            </a:r>
            <a:r>
              <a:rPr lang="pt-BR" sz="3200" b="1" i="0" strike="noStrike" spc="3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mapa de processo</a:t>
            </a:r>
            <a:r>
              <a:rPr lang="pt-BR" sz="3200" b="1" i="0" spc="3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Trata-se de uma ferramenta robusta para</a:t>
            </a:r>
          </a:p>
          <a:p>
            <a:pPr>
              <a:lnSpc>
                <a:spcPct val="150000"/>
              </a:lnSpc>
            </a:pPr>
            <a:r>
              <a:rPr lang="pt-BR" sz="3200" b="1" i="0" spc="3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planejar, visualizar, documentar e otimizar processos em diversas áreas de</a:t>
            </a:r>
          </a:p>
          <a:p>
            <a:pPr>
              <a:lnSpc>
                <a:spcPct val="150000"/>
              </a:lnSpc>
            </a:pPr>
            <a:r>
              <a:rPr lang="pt-BR" sz="3200" b="1" i="0" spc="3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conhecimento.</a:t>
            </a:r>
            <a:endParaRPr lang="pt-BR" sz="3200" b="1" spc="3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6264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49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96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Quando usar Fluxogramas</a:t>
            </a: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AutoShape 4" descr="Quando usar fluxogramas">
            <a:extLst>
              <a:ext uri="{FF2B5EF4-FFF2-40B4-BE49-F238E27FC236}">
                <a16:creationId xmlns:a16="http://schemas.microsoft.com/office/drawing/2014/main" id="{3CCE4688-AB20-4005-83B0-E858CC6428BF}"/>
              </a:ext>
            </a:extLst>
          </p:cNvPr>
          <p:cNvSpPr>
            <a:spLocks noGrp="1" noChangeAspect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8" name="AutoShape 6" descr="Quando usar fluxogramas">
            <a:extLst>
              <a:ext uri="{FF2B5EF4-FFF2-40B4-BE49-F238E27FC236}">
                <a16:creationId xmlns:a16="http://schemas.microsoft.com/office/drawing/2014/main" id="{ABA87AA9-BDDD-469B-B77A-800E29E5EE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99650" y="5502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>
            <a:hlinkClick r:id="rId5"/>
            <a:extLst>
              <a:ext uri="{FF2B5EF4-FFF2-40B4-BE49-F238E27FC236}">
                <a16:creationId xmlns:a16="http://schemas.microsoft.com/office/drawing/2014/main" id="{759A3878-1F78-4922-8CEA-06C35B6B6A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3428" y="2617348"/>
            <a:ext cx="8815360" cy="808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78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270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b="1" dirty="0"/>
              <a:t>Fluxogramas</a:t>
            </a:r>
            <a:br>
              <a:rPr lang="pt-BR" b="1" dirty="0"/>
            </a:b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2201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Um fluxograma de programação é usado para ilustrar a sequência de instruções</a:t>
            </a:r>
          </a:p>
          <a:p>
            <a:r>
              <a:rPr lang="pt-BR" b="1" dirty="0">
                <a:solidFill>
                  <a:schemeClr val="tx1"/>
                </a:solidFill>
              </a:rPr>
              <a:t>codificadas que um computador usa para realizar operações específicas. Similar a um</a:t>
            </a:r>
          </a:p>
          <a:p>
            <a:r>
              <a:rPr lang="pt-BR" b="1" dirty="0">
                <a:solidFill>
                  <a:schemeClr val="tx1"/>
                </a:solidFill>
              </a:rPr>
              <a:t>fluxograma comum, as formas são usadas para representar as operações em particular, </a:t>
            </a:r>
          </a:p>
          <a:p>
            <a:r>
              <a:rPr lang="pt-BR" b="1" dirty="0">
                <a:solidFill>
                  <a:schemeClr val="tx1"/>
                </a:solidFill>
              </a:rPr>
              <a:t>e a sequência e a relação entre elas são mostradas com linhas conectoras.</a:t>
            </a: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7;p8">
            <a:extLst>
              <a:ext uri="{FF2B5EF4-FFF2-40B4-BE49-F238E27FC236}">
                <a16:creationId xmlns:a16="http://schemas.microsoft.com/office/drawing/2014/main" id="{F513C024-8A6C-4EA8-B5FE-CD7A6274C2FA}"/>
              </a:ext>
            </a:extLst>
          </p:cNvPr>
          <p:cNvSpPr txBox="1">
            <a:spLocks/>
          </p:cNvSpPr>
          <p:nvPr/>
        </p:nvSpPr>
        <p:spPr>
          <a:xfrm>
            <a:off x="1065211" y="5940300"/>
            <a:ext cx="17906999" cy="2201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l"/>
            <a:r>
              <a:rPr lang="pt-BR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pt-BR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ão úteis para ajudarem os desenvolvedores a mapear as sequências antes de elas serem</a:t>
            </a:r>
          </a:p>
          <a:p>
            <a:pPr algn="l"/>
            <a:r>
              <a:rPr lang="pt-BR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implementadas. Adicionalmente, eles podem ser úteis para identificar quaisquer bugs</a:t>
            </a:r>
          </a:p>
          <a:p>
            <a:pPr algn="l"/>
            <a:r>
              <a:rPr lang="pt-BR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antes da implementação. Eles também podem agir como uma planta do sistema em geral</a:t>
            </a:r>
          </a:p>
          <a:p>
            <a:pPr algn="l"/>
            <a:r>
              <a:rPr lang="pt-BR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para os desenvolvedores, permitindo que trabalhem mais eficientemente.</a:t>
            </a:r>
          </a:p>
        </p:txBody>
      </p:sp>
    </p:spTree>
    <p:extLst>
      <p:ext uri="{BB962C8B-B14F-4D97-AF65-F5344CB8AC3E}">
        <p14:creationId xmlns:p14="http://schemas.microsoft.com/office/powerpoint/2010/main" val="99238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270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b="1" dirty="0"/>
              <a:t>Fluxogramas</a:t>
            </a:r>
            <a:br>
              <a:rPr lang="pt-BR" b="1" dirty="0"/>
            </a:b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5EFF7B85-9FE0-4804-A46C-511AF6348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 descr="Formas utilizadas em fluxogramas">
            <a:extLst>
              <a:ext uri="{FF2B5EF4-FFF2-40B4-BE49-F238E27FC236}">
                <a16:creationId xmlns:a16="http://schemas.microsoft.com/office/drawing/2014/main" id="{9D7D1E02-2298-45B4-B01B-FF0685F43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105" y="2665945"/>
            <a:ext cx="11135632" cy="1193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ormas utilizadas em fluxogramas">
            <a:extLst>
              <a:ext uri="{FF2B5EF4-FFF2-40B4-BE49-F238E27FC236}">
                <a16:creationId xmlns:a16="http://schemas.microsoft.com/office/drawing/2014/main" id="{8818E928-80B9-410F-B13B-C9068BB6E4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4" t="73612"/>
          <a:stretch/>
        </p:blipFill>
        <p:spPr bwMode="auto">
          <a:xfrm>
            <a:off x="12353779" y="5978619"/>
            <a:ext cx="10276618" cy="315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431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luxograma, representação gráfica de um algoritmo | by Valk Castellani |  Medium">
            <a:extLst>
              <a:ext uri="{FF2B5EF4-FFF2-40B4-BE49-F238E27FC236}">
                <a16:creationId xmlns:a16="http://schemas.microsoft.com/office/drawing/2014/main" id="{7DBE2A4F-A035-474A-A09D-91699833B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23" y="605134"/>
            <a:ext cx="14934792" cy="1036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oogle Shape;13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3015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2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b="1" dirty="0"/>
              <a:t>Um domingo qualquer</a:t>
            </a: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170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just"/>
            <a:r>
              <a:rPr lang="pt-BR" sz="3600" b="1" dirty="0">
                <a:solidFill>
                  <a:schemeClr val="tx1"/>
                </a:solidFill>
              </a:rPr>
              <a:t>Vamos mostrar agora como ficaria um fluxograma para ilustrar um dia de domingo de</a:t>
            </a:r>
          </a:p>
          <a:p>
            <a:pPr algn="just"/>
            <a:r>
              <a:rPr lang="pt-BR" sz="3600" b="1" dirty="0">
                <a:solidFill>
                  <a:schemeClr val="tx1"/>
                </a:solidFill>
              </a:rPr>
              <a:t>uma certa pessoa, que conterá passos que serão realizados durante o dia e uma</a:t>
            </a:r>
          </a:p>
          <a:p>
            <a:pPr algn="just"/>
            <a:r>
              <a:rPr lang="pt-BR" sz="3600" b="1" dirty="0">
                <a:solidFill>
                  <a:schemeClr val="tx1"/>
                </a:solidFill>
              </a:rPr>
              <a:t>condição que dependendo do caso dará uma resposta diferente.</a:t>
            </a: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2011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Exemplo de fluxograma de um dia de domingo">
            <a:extLst>
              <a:ext uri="{FF2B5EF4-FFF2-40B4-BE49-F238E27FC236}">
                <a16:creationId xmlns:a16="http://schemas.microsoft.com/office/drawing/2014/main" id="{F904DCA3-8766-4D9A-B1A6-FB48359A7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743" y="382447"/>
            <a:ext cx="5270579" cy="1078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700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iagrama de bloco - Edson Emiliano">
            <a:extLst>
              <a:ext uri="{FF2B5EF4-FFF2-40B4-BE49-F238E27FC236}">
                <a16:creationId xmlns:a16="http://schemas.microsoft.com/office/drawing/2014/main" id="{15C89A0E-2170-47DF-9B98-829748BDC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050" y="287565"/>
            <a:ext cx="6428109" cy="1073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oogle Shape;13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Diagrama de bloco - Edson Emiliano">
            <a:extLst>
              <a:ext uri="{FF2B5EF4-FFF2-40B4-BE49-F238E27FC236}">
                <a16:creationId xmlns:a16="http://schemas.microsoft.com/office/drawing/2014/main" id="{E3584E7C-2AB7-4A0B-8B1C-F70841421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8882743" cy="1128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347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3620</TotalTime>
  <Words>313</Words>
  <Application>Microsoft Office PowerPoint</Application>
  <PresentationFormat>Personalizar</PresentationFormat>
  <Paragraphs>33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Roboto</vt:lpstr>
      <vt:lpstr>Arial</vt:lpstr>
      <vt:lpstr>Calibri</vt:lpstr>
      <vt:lpstr>Merriweather</vt:lpstr>
      <vt:lpstr>Paradigm</vt:lpstr>
      <vt:lpstr>Fluxogramas</vt:lpstr>
      <vt:lpstr>Fluxogramas </vt:lpstr>
      <vt:lpstr>Quando usar Fluxogramas</vt:lpstr>
      <vt:lpstr>Fluxogramas </vt:lpstr>
      <vt:lpstr>Fluxogramas </vt:lpstr>
      <vt:lpstr>Apresentação do PowerPoint</vt:lpstr>
      <vt:lpstr>Um domingo qualquer</vt:lpstr>
      <vt:lpstr>Apresentação do PowerPoint</vt:lpstr>
      <vt:lpstr>Apresentação do PowerPoint</vt:lpstr>
      <vt:lpstr>Ferramentas online para desenvolver um fluxograma</vt:lpstr>
      <vt:lpstr>Exercício 1 – Lixo pra fora</vt:lpstr>
      <vt:lpstr>Exercício 1 – Lixo pra fora</vt:lpstr>
      <vt:lpstr>Exercício 2 – Soma de dois valores</vt:lpstr>
      <vt:lpstr>Exercício 2 – Soma de dois valores</vt:lpstr>
      <vt:lpstr>Exercício 2 – Soma de dois valores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</dc:title>
  <cp:lastModifiedBy>Ramon de Holanda Nascimento</cp:lastModifiedBy>
  <cp:revision>87</cp:revision>
  <dcterms:created xsi:type="dcterms:W3CDTF">2020-03-16T15:58:52Z</dcterms:created>
  <dcterms:modified xsi:type="dcterms:W3CDTF">2025-02-27T20:32:12Z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2020-03-11T00:00:00Z</vt:filetime>
  </property>
  <property fmtid="{D5CDD505-2E9C-101B-9397-08002B2CF9AE}" pid="3" name="Creator">
    <vt:lpwstr>Adobe Illustrator 24.0 (Windows)</vt:lpwstr>
  </property>
  <property fmtid="{D5CDD505-2E9C-101B-9397-08002B2CF9AE}" pid="4" name="LastSaved">
    <vt:filetime>2020-03-16T00:00:00Z</vt:filetime>
  </property>
</Properties>
</file>