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3" r:id="rId2"/>
  </p:sldMasterIdLst>
  <p:notesMasterIdLst>
    <p:notesMasterId r:id="rId16"/>
  </p:notesMasterIdLst>
  <p:sldIdLst>
    <p:sldId id="256" r:id="rId3"/>
    <p:sldId id="371" r:id="rId4"/>
    <p:sldId id="400" r:id="rId5"/>
    <p:sldId id="401" r:id="rId6"/>
    <p:sldId id="406" r:id="rId7"/>
    <p:sldId id="408" r:id="rId8"/>
    <p:sldId id="405" r:id="rId9"/>
    <p:sldId id="404" r:id="rId10"/>
    <p:sldId id="407" r:id="rId11"/>
    <p:sldId id="403" r:id="rId12"/>
    <p:sldId id="409" r:id="rId13"/>
    <p:sldId id="410" r:id="rId14"/>
    <p:sldId id="263" r:id="rId15"/>
  </p:sldIdLst>
  <p:sldSz cx="20104100" cy="11309350"/>
  <p:notesSz cx="20104100" cy="1130935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Merriweather" panose="020B060402020202020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9" roundtripDataSignature="AMtx7mhfeU21RRATvNnBd8mejQsmmjL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89D"/>
    <a:srgbClr val="27AAE1"/>
    <a:srgbClr val="E5BE1B"/>
    <a:srgbClr val="EA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10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10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10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494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8688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3699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195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8688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9545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9435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6797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1805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21123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751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79cc4f9d_0_77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8379cc4f9d_0_77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8379cc4f9d_0_77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1589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79cc4f9d_0_764"/>
          <p:cNvSpPr/>
          <p:nvPr/>
        </p:nvSpPr>
        <p:spPr>
          <a:xfrm>
            <a:off x="0" y="0"/>
            <a:ext cx="7919700" cy="1130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8379cc4f9d_0_764"/>
          <p:cNvSpPr/>
          <p:nvPr/>
        </p:nvSpPr>
        <p:spPr>
          <a:xfrm>
            <a:off x="7919643" y="0"/>
            <a:ext cx="12185015" cy="11308715"/>
          </a:xfrm>
          <a:custGeom>
            <a:avLst/>
            <a:gdLst/>
            <a:ahLst/>
            <a:cxnLst/>
            <a:rect l="l" t="t" r="r" b="b"/>
            <a:pathLst>
              <a:path w="12185015" h="11308715" extrusionOk="0">
                <a:moveTo>
                  <a:pt x="0" y="11308556"/>
                </a:moveTo>
                <a:lnTo>
                  <a:pt x="12184445" y="11308556"/>
                </a:lnTo>
                <a:lnTo>
                  <a:pt x="121844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8379cc4f9d_0_764"/>
          <p:cNvSpPr txBox="1">
            <a:spLocks noGrp="1"/>
          </p:cNvSpPr>
          <p:nvPr>
            <p:ph type="ctrTitle"/>
          </p:nvPr>
        </p:nvSpPr>
        <p:spPr>
          <a:xfrm>
            <a:off x="3586298" y="2374990"/>
            <a:ext cx="129315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379cc4f9d_0_764"/>
          <p:cNvSpPr txBox="1">
            <a:spLocks noGrp="1"/>
          </p:cNvSpPr>
          <p:nvPr>
            <p:ph type="subTitle" idx="1"/>
          </p:nvPr>
        </p:nvSpPr>
        <p:spPr>
          <a:xfrm>
            <a:off x="3528513" y="5771526"/>
            <a:ext cx="130470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379cc4f9d_0_76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8379cc4f9d_0_76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8379cc4f9d_0_76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17A0C-BA21-4A74-85AF-D90BC342B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013" y="1850860"/>
            <a:ext cx="15078075" cy="3937329"/>
          </a:xfrm>
        </p:spPr>
        <p:txBody>
          <a:bodyPr anchor="b"/>
          <a:lstStyle>
            <a:lvl1pPr algn="ctr">
              <a:defRPr sz="9894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C4D16E-8E96-4A2D-8837-0783F4935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013" y="5940028"/>
            <a:ext cx="15078075" cy="2730474"/>
          </a:xfrm>
        </p:spPr>
        <p:txBody>
          <a:bodyPr/>
          <a:lstStyle>
            <a:lvl1pPr marL="0" indent="0" algn="ctr">
              <a:buNone/>
              <a:defRPr sz="3958"/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D305B6-6E7C-4D7D-AE4C-0059FF023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0F4C-9767-494D-8C55-8354D0F05D26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AC9DD-7538-4698-8F8D-D9DCBB6D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30A75-E062-4E48-A90B-CAEE8D82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6261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7220A-8F73-4BD2-AE6F-8E0E340B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CDE818-3A15-47F0-BBF7-3F038B50C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78D3DD-061A-4257-B2BB-5037E729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0F4C-9767-494D-8C55-8354D0F05D26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627393-269E-4EA1-BD84-7513D4AD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3A7CE7-879E-4F92-B50C-393A880C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2352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E65A6-986D-4692-8253-C4BE45FBD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86" y="2819485"/>
            <a:ext cx="17339786" cy="4704375"/>
          </a:xfrm>
        </p:spPr>
        <p:txBody>
          <a:bodyPr anchor="b"/>
          <a:lstStyle>
            <a:lvl1pPr>
              <a:defRPr sz="9894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2686DF-C0EE-4ABA-9770-FD30EEE74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86" y="7568366"/>
            <a:ext cx="17339786" cy="2473919"/>
          </a:xfrm>
        </p:spPr>
        <p:txBody>
          <a:bodyPr/>
          <a:lstStyle>
            <a:lvl1pPr marL="0" indent="0">
              <a:buNone/>
              <a:defRPr sz="3958">
                <a:solidFill>
                  <a:schemeClr val="tx1">
                    <a:tint val="75000"/>
                  </a:schemeClr>
                </a:solidFill>
              </a:defRPr>
            </a:lvl1pPr>
            <a:lvl2pPr marL="753923" indent="0">
              <a:buNone/>
              <a:defRPr sz="329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C40942-4CE7-4000-8F73-740A8C79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0F4C-9767-494D-8C55-8354D0F05D26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CCFB27-CA30-46B7-AAB2-5FB58597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B98BAA-F9A3-4A8B-8FAA-E7E87E19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722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EFBCD-6C73-46A4-9829-898E780C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18EE52-3E51-453C-87FD-2AEBAE8EE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2157" y="3010591"/>
            <a:ext cx="8544243" cy="7175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C0A60C-8DEF-4F7D-AE95-BC3B0725A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7700" y="3010591"/>
            <a:ext cx="8544243" cy="71756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A6D92A-9AF0-4C6A-9D0C-2ED383A6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0F4C-9767-494D-8C55-8354D0F05D26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69DEFC-F587-42B6-AAD3-BF7F59D2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C2A8B2-534A-4780-9478-567A4010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0736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146D5-91CB-4A14-812B-AE23C983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602119"/>
            <a:ext cx="17339786" cy="2185952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334DF7-2291-41AA-82E6-B45901216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4776" y="2772362"/>
            <a:ext cx="8504976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0B20A5-9A6C-4110-BD32-02DA3AC37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4776" y="4131054"/>
            <a:ext cx="8504976" cy="60761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749246-EEDE-4EBE-B317-5BE5A65C2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77701" y="2772362"/>
            <a:ext cx="8546861" cy="1358692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4703BA-F53F-4617-A669-35F5DAAF7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177701" y="4131054"/>
            <a:ext cx="8546861" cy="60761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5857DC-9947-41ED-8B5A-B119F678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0F4C-9767-494D-8C55-8354D0F05D26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068F73-725E-4BBC-91E2-EA57496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9FD021-9422-432F-90E1-9282393E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5929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112A7-46FA-4C9A-A2D0-948ED7CF7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C2D92B8-94A7-4964-8AD1-57EE4C493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0F4C-9767-494D-8C55-8354D0F05D26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4624FB-A0C0-42E7-B79B-58AE24C0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FDDD479-6FA2-4015-99D9-CE70244D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2295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DF359C-E3C5-4216-9490-06F5B566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0F4C-9767-494D-8C55-8354D0F05D26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35BFA7B-1473-42BB-866F-B55D89F2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E10358-D64E-4059-8E84-9AEF72C3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14927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5C44C-054C-4C90-B3A4-D4B935AA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809B7-C8DE-4385-B5CB-8014B5A41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>
              <a:defRPr sz="5277"/>
            </a:lvl1pPr>
            <a:lvl2pPr>
              <a:defRPr sz="4617"/>
            </a:lvl2pPr>
            <a:lvl3pPr>
              <a:defRPr sz="3958"/>
            </a:lvl3pPr>
            <a:lvl4pPr>
              <a:defRPr sz="3298"/>
            </a:lvl4pPr>
            <a:lvl5pPr>
              <a:defRPr sz="3298"/>
            </a:lvl5pPr>
            <a:lvl6pPr>
              <a:defRPr sz="3298"/>
            </a:lvl6pPr>
            <a:lvl7pPr>
              <a:defRPr sz="3298"/>
            </a:lvl7pPr>
            <a:lvl8pPr>
              <a:defRPr sz="3298"/>
            </a:lvl8pPr>
            <a:lvl9pPr>
              <a:defRPr sz="329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56CA9C-FF6A-4C04-90A8-29F655767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D0A72A5-6E9E-4826-98EA-3DB44BE3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0F4C-9767-494D-8C55-8354D0F05D26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01C24B-C801-46E4-A105-6EF18A69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F15E04-9CC1-4AB2-B41A-66D7E670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67538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325BD-BAE2-4632-B970-CC34230C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A38EFED-1F46-4AAC-BE2E-47EA7D0BB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62AD45-7168-40A6-8AE7-A8DBFF0DF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4776" y="3392805"/>
            <a:ext cx="6484095" cy="6285591"/>
          </a:xfrm>
        </p:spPr>
        <p:txBody>
          <a:bodyPr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C4AE64-B3E4-4D53-AE55-295401EC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0F4C-9767-494D-8C55-8354D0F05D26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4463F3-D07B-446E-B7C7-21781F14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B3DA86-ADA2-4E47-B053-CA7F5816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5646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79cc4f9d_0_706"/>
          <p:cNvSpPr/>
          <p:nvPr/>
        </p:nvSpPr>
        <p:spPr>
          <a:xfrm>
            <a:off x="-275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g8379cc4f9d_0_706"/>
          <p:cNvSpPr txBox="1">
            <a:spLocks noGrp="1"/>
          </p:cNvSpPr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28" name="Google Shape;28;g8379cc4f9d_0_706"/>
          <p:cNvSpPr txBox="1">
            <a:spLocks noGrp="1"/>
          </p:cNvSpPr>
          <p:nvPr>
            <p:ph type="subTitle" idx="1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8379cc4f9d_0_70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60999-2F1F-4140-912B-8C8D8398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66A7D6-510D-4ED6-9BAD-B254436D0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FFEEB7-E9AE-4E25-8BF7-FA63F721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0F4C-9767-494D-8C55-8354D0F05D26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E1FBA7-7304-45B9-9E83-132930BC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5ABE95-AB90-42F0-B3ED-D9D5D540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50501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A2A323-D605-48A3-ABA1-6DE689861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4386996" y="602118"/>
            <a:ext cx="4334947" cy="958415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820E70-EBD1-4C6C-99A9-3A1ABC6B8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82157" y="602118"/>
            <a:ext cx="12753538" cy="958415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B7E83B-4EE8-493F-BBAC-47AA960B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50F4C-9767-494D-8C55-8354D0F05D26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10B53C-BE59-402B-BACF-CACE4868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31772B-FBE0-4015-ACC9-8177299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0984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rgbClr val="31589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379cc4f9d_0_75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8379cc4f9d_0_757"/>
          <p:cNvSpPr txBox="1">
            <a:spLocks noGrp="1"/>
          </p:cNvSpPr>
          <p:nvPr>
            <p:ph type="title"/>
          </p:nvPr>
        </p:nvSpPr>
        <p:spPr>
          <a:xfrm>
            <a:off x="1503420" y="442569"/>
            <a:ext cx="170973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8379cc4f9d_0_757"/>
          <p:cNvSpPr txBox="1">
            <a:spLocks noGrp="1"/>
          </p:cNvSpPr>
          <p:nvPr>
            <p:ph type="body" idx="1"/>
          </p:nvPr>
        </p:nvSpPr>
        <p:spPr>
          <a:xfrm>
            <a:off x="1503420" y="3779458"/>
            <a:ext cx="170973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379cc4f9d_0_75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8379cc4f9d_0_75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8379cc4f9d_0_75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379cc4f9d_0_711"/>
          <p:cNvSpPr/>
          <p:nvPr/>
        </p:nvSpPr>
        <p:spPr>
          <a:xfrm>
            <a:off x="0" y="105759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" name="Google Shape;39;g8379cc4f9d_0_711"/>
          <p:cNvSpPr/>
          <p:nvPr/>
        </p:nvSpPr>
        <p:spPr>
          <a:xfrm>
            <a:off x="0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0" name="Google Shape;40;g8379cc4f9d_0_711"/>
          <p:cNvSpPr txBox="1">
            <a:spLocks noGrp="1"/>
          </p:cNvSpPr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41" name="Google Shape;41;g8379cc4f9d_0_71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79cc4f9d_0_716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379cc4f9d_0_716"/>
          <p:cNvSpPr/>
          <p:nvPr/>
        </p:nvSpPr>
        <p:spPr>
          <a:xfrm>
            <a:off x="0" y="97021"/>
            <a:ext cx="9483936" cy="9673346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Google Shape;45;g8379cc4f9d_0_716"/>
          <p:cNvSpPr/>
          <p:nvPr/>
        </p:nvSpPr>
        <p:spPr>
          <a:xfrm>
            <a:off x="-275" y="0"/>
            <a:ext cx="9491136" cy="9665045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6" name="Google Shape;46;g8379cc4f9d_0_716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79cc4f9d_0_716"/>
          <p:cNvSpPr txBox="1">
            <a:spLocks noGrp="1"/>
          </p:cNvSpPr>
          <p:nvPr>
            <p:ph type="body" idx="1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379cc4f9d_0_71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79cc4f9d_0_729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8379cc4f9d_0_729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79cc4f9d_0_729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9cc4f9d_0_733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9cc4f9d_0_73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379cc4f9d_0_733"/>
          <p:cNvSpPr txBox="1">
            <a:spLocks noGrp="1"/>
          </p:cNvSpPr>
          <p:nvPr>
            <p:ph type="body" idx="1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379cc4f9d_0_73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9cc4f9d_0_738"/>
          <p:cNvSpPr txBox="1">
            <a:spLocks noGrp="1"/>
          </p:cNvSpPr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60" name="Google Shape;60;g8379cc4f9d_0_738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9cc4f9d_0_741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379cc4f9d_0_741"/>
          <p:cNvSpPr txBox="1">
            <a:spLocks noGrp="1"/>
          </p:cNvSpPr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8379cc4f9d_0_741"/>
          <p:cNvSpPr txBox="1">
            <a:spLocks noGrp="1"/>
          </p:cNvSpPr>
          <p:nvPr>
            <p:ph type="subTitle" idx="1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8379cc4f9d_0_741"/>
          <p:cNvSpPr txBox="1">
            <a:spLocks noGrp="1"/>
          </p:cNvSpPr>
          <p:nvPr>
            <p:ph type="body" idx="2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8379cc4f9d_0_74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3158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79cc4f9d_0_702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8379cc4f9d_0_702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79cc4f9d_0_702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C77D82-58AD-4089-9A95-5577E0FE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2185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5C4A7D-185A-48F5-A315-94D300D44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2157" y="3010591"/>
            <a:ext cx="17339786" cy="71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2DB946-CC51-4259-8F42-6865D5A14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0F4C-9767-494D-8C55-8354D0F05D26}" type="datetimeFigureOut">
              <a:rPr lang="pt-BR" smtClean="0"/>
              <a:t>24/03/2025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E8E2B2-576F-4C9C-993A-0AD0FC306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9425CA-0287-4E58-B1A9-676C83A98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198520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73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7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4617" kern="1200">
          <a:solidFill>
            <a:schemeClr val="tx1"/>
          </a:solidFill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958" kern="1200">
          <a:solidFill>
            <a:schemeClr val="tx1"/>
          </a:solidFill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8" kern="1200">
          <a:solidFill>
            <a:schemeClr val="tx1"/>
          </a:solidFill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hyperlink" Target="https://visualg3.com.br/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t.wikipedia.org/wiki/Software" TargetMode="External"/><Relationship Id="rId7" Type="http://schemas.openxmlformats.org/officeDocument/2006/relationships/hyperlink" Target="https://www.google.com/search?q=visualg+desenvolvedor&amp;sa=X&amp;ved=2ahUKEwifoaizqOn-AhWPppUCHREmATEQ6BMoAHoECFoQA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Programa%C3%A7%C3%A3o_de_computadores" TargetMode="External"/><Relationship Id="rId5" Type="http://schemas.openxmlformats.org/officeDocument/2006/relationships/hyperlink" Target="https://pt.wikipedia.org/wiki/Portugol" TargetMode="External"/><Relationship Id="rId4" Type="http://schemas.openxmlformats.org/officeDocument/2006/relationships/hyperlink" Target="https://pt.wikipedia.org/wiki/Algoritmo" TargetMode="Externa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1000" y="1231275"/>
            <a:ext cx="3973805" cy="136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17459123" y="619378"/>
            <a:ext cx="1942450" cy="6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VISUALG 3.0 download | SourceForge.net">
            <a:extLst>
              <a:ext uri="{FF2B5EF4-FFF2-40B4-BE49-F238E27FC236}">
                <a16:creationId xmlns:a16="http://schemas.microsoft.com/office/drawing/2014/main" id="{85479B03-79E9-4F11-A1E4-6F978A531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833" y="-189187"/>
            <a:ext cx="21236761" cy="1199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Google Shape;88;p1"/>
          <p:cNvSpPr/>
          <p:nvPr/>
        </p:nvSpPr>
        <p:spPr>
          <a:xfrm>
            <a:off x="9262533" y="5654675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262534" y="0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title" idx="4294967295"/>
          </p:nvPr>
        </p:nvSpPr>
        <p:spPr>
          <a:xfrm>
            <a:off x="1465162" y="3212125"/>
            <a:ext cx="13157200" cy="192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Variáveis</a:t>
            </a:r>
            <a:br>
              <a:rPr lang="pt-BR" dirty="0">
                <a:solidFill>
                  <a:schemeClr val="bg1"/>
                </a:solidFill>
              </a:rPr>
            </a:br>
            <a:endParaRPr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AutoShape 2" descr="O algoritmo está mudando a maneira de consumir e de produzir conteúdo?">
            <a:extLst>
              <a:ext uri="{FF2B5EF4-FFF2-40B4-BE49-F238E27FC236}">
                <a16:creationId xmlns:a16="http://schemas.microsoft.com/office/drawing/2014/main" id="{B7D436B1-F8F1-420D-8009-DC92CB87D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Onde programar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60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endParaRPr lang="pt-BR" sz="3600" b="1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Apoio Informática - A Tela Principal do VisuAlg">
            <a:hlinkClick r:id="rId5"/>
            <a:extLst>
              <a:ext uri="{FF2B5EF4-FFF2-40B4-BE49-F238E27FC236}">
                <a16:creationId xmlns:a16="http://schemas.microsoft.com/office/drawing/2014/main" id="{B624CBF0-4D32-4CA7-9491-AADAE120E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74" y="2692448"/>
            <a:ext cx="10961812" cy="828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939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 algn="l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Entrada e Saída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201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jus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Entrada/saída é um termo utilizado quase que exclusivamente no ramo da computação</a:t>
            </a:r>
          </a:p>
          <a:p>
            <a:pPr algn="jus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(ou informática), indicando entrada (inserção) de dados por meio de algum código ou programa,</a:t>
            </a:r>
          </a:p>
          <a:p>
            <a:pPr algn="jus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bem como a sua saída (obtenção de dados) ou retorno de dados, como resultado de alguma</a:t>
            </a:r>
          </a:p>
          <a:p>
            <a:pPr algn="jus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operação de algum programa, consequentemente resultado de alguma entrada.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3359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 algn="l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Entrada e Saída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287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jus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 instrução de </a:t>
            </a:r>
            <a:r>
              <a:rPr lang="pt-BR" sz="4000" b="1" i="1" u="sng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entrada</a:t>
            </a:r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de dados possibilita que o algoritmo capture dados</a:t>
            </a:r>
          </a:p>
          <a:p>
            <a:pPr algn="jus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provenientes do ambiente (externo fora da máquina) e armazene em variáveis. Assim um</a:t>
            </a:r>
          </a:p>
          <a:p>
            <a:pPr algn="jus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algoritmo consegue representar e realizar operações em informações que foram fornecidas por</a:t>
            </a:r>
          </a:p>
          <a:p>
            <a:pPr algn="jus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um usuário tais como: nome, idade, salário, sexo, etc.</a:t>
            </a:r>
          </a:p>
          <a:p>
            <a:pPr algn="just">
              <a:lnSpc>
                <a:spcPct val="150000"/>
              </a:lnSpc>
            </a:pPr>
            <a:endParaRPr lang="pt-BR" sz="32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A83BC9B7-6240-4257-BF66-EC66FD48089D}"/>
              </a:ext>
            </a:extLst>
          </p:cNvPr>
          <p:cNvSpPr txBox="1">
            <a:spLocks/>
          </p:cNvSpPr>
          <p:nvPr/>
        </p:nvSpPr>
        <p:spPr>
          <a:xfrm>
            <a:off x="1065211" y="6346826"/>
            <a:ext cx="17906999" cy="1894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jus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 instrução de </a:t>
            </a:r>
            <a:r>
              <a:rPr lang="pt-BR" sz="4000" b="1" i="1" u="sng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saída</a:t>
            </a:r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de dados permite ao algoritmo exibir dados na tela do computador. Ela é</a:t>
            </a:r>
          </a:p>
          <a:p>
            <a:pPr algn="jus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utilizada para exibir mensagens, resultados de cálculos, informações contidas nas variáveis, etc.</a:t>
            </a:r>
          </a:p>
          <a:p>
            <a:pPr algn="just">
              <a:lnSpc>
                <a:spcPct val="150000"/>
              </a:lnSpc>
            </a:pPr>
            <a:endParaRPr lang="pt-BR" sz="32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47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1589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524" y="5060923"/>
            <a:ext cx="4211127" cy="13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8798" y="5060902"/>
            <a:ext cx="3864785" cy="1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Variável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226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1. que varia ou pode variar; inconstante, mutável</a:t>
            </a:r>
          </a:p>
          <a:p>
            <a:pPr algn="l" fontAlgn="t"/>
            <a:r>
              <a:rPr lang="pt-BR" sz="3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2. que pode tomar diferentes valores ou aspetos, em situações ou contextos distintos</a:t>
            </a:r>
          </a:p>
          <a:p>
            <a:pPr algn="l" fontAlgn="t"/>
            <a:r>
              <a:rPr lang="pt-BR" sz="3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3. </a:t>
            </a:r>
            <a:r>
              <a:rPr lang="pt-BR" sz="3600" b="1" i="0" cap="small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GRAMÁTICA</a:t>
            </a:r>
            <a:r>
              <a:rPr lang="pt-BR" sz="3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diz-se da palavra cuja terminação sofre alteração, conforme o género, o número, o tempo e a pessoa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6264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Variável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70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Na programação, uma variável é um objeto capaz de reter e representar um valor ou</a:t>
            </a:r>
          </a:p>
          <a:p>
            <a:pPr algn="l" fontAlgn="t"/>
            <a:r>
              <a:rPr lang="pt-BR" sz="3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expressão. Enquanto as variáveis só "existem" em tempo de execução, elas são</a:t>
            </a:r>
          </a:p>
          <a:p>
            <a:pPr algn="l" fontAlgn="t"/>
            <a:r>
              <a:rPr lang="pt-BR" sz="36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associadas a "nomes", chamados identificadores, durante o tempo de desenvolvimento.</a:t>
            </a: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3017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Tipos de variável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FF11741-AFB2-43F2-8150-6E4C9CB21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C8C3F8-37C5-465D-B862-44F285F61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74" y="2705283"/>
            <a:ext cx="12374047" cy="860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211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Nomeação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4356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just"/>
            <a:r>
              <a:rPr lang="pt-BR" sz="4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 sintaxe para se declarar uma variável é o tipo da variável, o nome da variável</a:t>
            </a:r>
          </a:p>
          <a:p>
            <a:pPr algn="just"/>
            <a:r>
              <a:rPr lang="pt-BR" sz="4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ou das variáveis (separadas por virgula cada uma) e opcionalmente pode ser</a:t>
            </a:r>
          </a:p>
          <a:p>
            <a:pPr algn="just"/>
            <a:r>
              <a:rPr lang="pt-BR" sz="4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atribuído a ela um valor de inicialização (exceto se for declarado mais de uma</a:t>
            </a:r>
          </a:p>
          <a:p>
            <a:pPr algn="just"/>
            <a:r>
              <a:rPr lang="pt-BR" sz="4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na mesma linha)</a:t>
            </a:r>
          </a:p>
          <a:p>
            <a:pPr algn="just"/>
            <a:r>
              <a:rPr lang="pt-BR" sz="4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É importante ressaltar que o nome de cada variável deve ser explicativo,</a:t>
            </a:r>
          </a:p>
          <a:p>
            <a:pPr algn="just"/>
            <a:r>
              <a:rPr lang="pt-BR" sz="40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facilitando assim a compreensão do conteúdo que está armazenado nela.</a:t>
            </a:r>
          </a:p>
          <a:p>
            <a:pPr algn="just"/>
            <a:endParaRPr lang="pt-BR" sz="4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2008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Nomeação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743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just"/>
            <a:r>
              <a:rPr lang="pt-BR" sz="4000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Algumas regras para a nomeação:</a:t>
            </a:r>
          </a:p>
          <a:p>
            <a:pPr marL="387350" indent="-342900" algn="just">
              <a:buFont typeface="Arial" panose="020B0604020202020204" pitchFamily="34" charset="0"/>
              <a:buChar char="•"/>
            </a:pPr>
            <a:r>
              <a:rPr lang="pt-BR" sz="4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 identificador sempre deve iniciar com uma letra; </a:t>
            </a:r>
          </a:p>
          <a:p>
            <a:pPr marL="844550" lvl="1" indent="-342900" algn="just">
              <a:buFont typeface="Arial" panose="020B0604020202020204" pitchFamily="34" charset="0"/>
              <a:buChar char="•"/>
            </a:pPr>
            <a:r>
              <a:rPr lang="pt-BR" sz="40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</a:t>
            </a:r>
            <a:r>
              <a:rPr lang="pt-BR" sz="40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x</a:t>
            </a:r>
            <a:r>
              <a:rPr lang="pt-BR" sz="4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1nome, nome</a:t>
            </a:r>
            <a:endParaRPr lang="pt-BR" sz="4000" b="0" i="0" dirty="0">
              <a:solidFill>
                <a:srgbClr val="20212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615950" indent="-571500" algn="just">
              <a:buFont typeface="Arial" panose="020B0604020202020204" pitchFamily="34" charset="0"/>
              <a:buChar char="•"/>
            </a:pPr>
            <a:r>
              <a:rPr lang="pt-BR" sz="4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Não utilizar nenhum símbolo exceto </a:t>
            </a:r>
            <a:r>
              <a:rPr lang="pt-BR" sz="40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underline</a:t>
            </a:r>
            <a:r>
              <a:rPr lang="pt-BR" sz="4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;</a:t>
            </a:r>
          </a:p>
          <a:p>
            <a:pPr marL="615950" indent="-571500" algn="just">
              <a:buFont typeface="Arial" panose="020B0604020202020204" pitchFamily="34" charset="0"/>
              <a:buChar char="•"/>
            </a:pPr>
            <a:r>
              <a:rPr lang="pt-BR" sz="40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</a:t>
            </a:r>
            <a:r>
              <a:rPr lang="pt-BR" sz="4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1nome*sobrenome, </a:t>
            </a:r>
            <a:r>
              <a:rPr lang="pt-BR" sz="40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nome_Completo</a:t>
            </a:r>
            <a:endParaRPr lang="pt-BR" sz="4000" dirty="0">
              <a:solidFill>
                <a:srgbClr val="20212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615950" indent="-571500" algn="just">
              <a:buFont typeface="Arial" panose="020B0604020202020204" pitchFamily="34" charset="0"/>
              <a:buChar char="•"/>
            </a:pPr>
            <a:r>
              <a:rPr lang="pt-BR" sz="4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Não pode conter espaço em branco;</a:t>
            </a:r>
          </a:p>
          <a:p>
            <a:pPr marL="615950" indent="-571500" algn="just">
              <a:buFont typeface="Arial" panose="020B0604020202020204" pitchFamily="34" charset="0"/>
              <a:buChar char="•"/>
            </a:pPr>
            <a:r>
              <a:rPr lang="pt-BR" sz="40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</a:t>
            </a:r>
            <a:r>
              <a:rPr lang="pt-BR" sz="4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valor vida, </a:t>
            </a:r>
            <a:r>
              <a:rPr lang="pt-BR" sz="40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valorVida</a:t>
            </a:r>
            <a:endParaRPr lang="pt-BR" sz="4000" b="0" i="0" dirty="0">
              <a:solidFill>
                <a:srgbClr val="202124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615950" indent="-571500" algn="just">
              <a:buFont typeface="Arial" panose="020B0604020202020204" pitchFamily="34" charset="0"/>
              <a:buChar char="•"/>
            </a:pPr>
            <a:r>
              <a:rPr lang="pt-BR" sz="4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Não pode conter acentos;</a:t>
            </a:r>
          </a:p>
          <a:p>
            <a:pPr marL="615950" indent="-571500" algn="just">
              <a:buFont typeface="Arial" panose="020B0604020202020204" pitchFamily="34" charset="0"/>
              <a:buChar char="•"/>
            </a:pPr>
            <a:r>
              <a:rPr lang="pt-BR" sz="40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</a:t>
            </a:r>
            <a:r>
              <a:rPr lang="pt-BR" sz="4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condição, </a:t>
            </a:r>
            <a:r>
              <a:rPr lang="pt-BR" sz="40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condicao</a:t>
            </a:r>
            <a:endParaRPr lang="pt-BR" sz="4000" dirty="0">
              <a:solidFill>
                <a:srgbClr val="20212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615950" indent="-571500" algn="just">
              <a:buFont typeface="Arial" panose="020B0604020202020204" pitchFamily="34" charset="0"/>
              <a:buChar char="•"/>
            </a:pPr>
            <a:r>
              <a:rPr lang="pt-BR" sz="4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Não pode conter palavras reservadas da linguagem de programação.</a:t>
            </a:r>
          </a:p>
          <a:p>
            <a:pPr marL="615950" indent="-571500" algn="just">
              <a:buFont typeface="Arial" panose="020B0604020202020204" pitchFamily="34" charset="0"/>
              <a:buChar char="•"/>
            </a:pPr>
            <a:r>
              <a:rPr lang="pt-BR" sz="4000" dirty="0" err="1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</a:t>
            </a:r>
            <a:r>
              <a:rPr lang="pt-BR" sz="4000" dirty="0">
                <a:solidFill>
                  <a:srgbClr val="2021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e, ou, para</a:t>
            </a:r>
            <a:endParaRPr lang="pt-BR" sz="40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/>
            <a:endParaRPr lang="pt-BR" sz="4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0809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Nomeação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3125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Estilo Camelo (</a:t>
            </a:r>
            <a:r>
              <a:rPr lang="pt-BR" sz="40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Camel</a:t>
            </a:r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Case): Uma palavra com a primeira letra minúscula e a primeira letra de cada palavra parte subsequente em maiúscula.</a:t>
            </a:r>
          </a:p>
          <a:p>
            <a:pPr algn="l" fontAlgn="t"/>
            <a:endParaRPr lang="pt-BR" sz="4000" b="1" dirty="0">
              <a:solidFill>
                <a:schemeClr val="tx1"/>
              </a:solidFill>
              <a:latin typeface="Roboto" panose="02000000000000000000" pitchFamily="2" charset="0"/>
            </a:endParaRPr>
          </a:p>
          <a:p>
            <a:pPr algn="l" fontAlgn="t"/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Estilo Pascal (Pascal Case): Um palavra com a primeira letra maiúscula e a primeira letra de cada palavra parte subsequente em maiúscula.</a:t>
            </a:r>
            <a:endParaRPr lang="pt-BR" sz="13800" b="1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57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70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Onde programar</a:t>
            </a:r>
            <a:br>
              <a:rPr lang="pt-BR" b="1" dirty="0"/>
            </a:b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4479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VisuAlg</a:t>
            </a:r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é uma </a:t>
            </a:r>
            <a:r>
              <a:rPr lang="pt-BR" sz="4000" b="1" i="0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 tooltip="Softwar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aplicação</a:t>
            </a:r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 de uso gratuito para edição, interpretação e execução</a:t>
            </a:r>
          </a:p>
          <a:p>
            <a:pPr algn="l" fontAlgn="t"/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 </a:t>
            </a:r>
            <a:r>
              <a:rPr lang="pt-BR" sz="4000" b="1" i="0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4" tooltip="Algoritm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algoritmos</a:t>
            </a:r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 como uma variação da linguagem </a:t>
            </a:r>
            <a:r>
              <a:rPr lang="pt-BR" sz="4000" b="1" i="0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5" tooltip="Portug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Portugol</a:t>
            </a:r>
            <a:r>
              <a:rPr lang="pt-BR" sz="4000" b="1" i="0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5" tooltip="Portug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(português</a:t>
            </a:r>
          </a:p>
          <a:p>
            <a:pPr algn="l" fontAlgn="t"/>
            <a:r>
              <a:rPr lang="pt-BR" sz="4000" b="1" i="0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5" tooltip="Portugo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estruturado)</a:t>
            </a:r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 É utilizado em diversas instituições de ensino no Brasil para o</a:t>
            </a:r>
          </a:p>
          <a:p>
            <a:pPr algn="l" fontAlgn="t"/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ensino de lógica de </a:t>
            </a:r>
            <a:r>
              <a:rPr lang="pt-BR" sz="4000" b="1" i="0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6" tooltip="Programação de computador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programação</a:t>
            </a:r>
            <a:r>
              <a:rPr lang="pt-BR" sz="40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l" fontAlgn="t"/>
            <a:endParaRPr lang="pt-BR" sz="4000" b="1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 fontAlgn="t"/>
            <a:r>
              <a:rPr lang="pt-BR" sz="4400" b="1" i="0" u="sng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Desenvolvedor</a:t>
            </a:r>
            <a:r>
              <a:rPr lang="pt-BR" sz="44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 Cláudio Morgado de Souza </a:t>
            </a:r>
            <a:r>
              <a:rPr lang="pt-BR" sz="44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Antonio</a:t>
            </a:r>
            <a:r>
              <a:rPr lang="pt-BR" sz="44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Carlos </a:t>
            </a:r>
            <a:r>
              <a:rPr lang="pt-BR" sz="4400" b="1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Nicolodi</a:t>
            </a:r>
            <a:r>
              <a:rPr lang="pt-BR" sz="4400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						(v3.0.7 - atual)</a:t>
            </a:r>
            <a:endParaRPr lang="pt-BR" sz="7200" b="1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5448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Tipagem</a:t>
            </a:r>
            <a:endParaRPr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4479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just"/>
            <a:r>
              <a:rPr lang="pt-BR" sz="3600" b="1" dirty="0">
                <a:solidFill>
                  <a:schemeClr val="tx1"/>
                </a:solidFill>
              </a:rPr>
              <a:t>O </a:t>
            </a:r>
            <a:r>
              <a:rPr lang="pt-BR" sz="3600" b="1" dirty="0" err="1">
                <a:solidFill>
                  <a:schemeClr val="tx1"/>
                </a:solidFill>
              </a:rPr>
              <a:t>VisuAlg</a:t>
            </a:r>
            <a:r>
              <a:rPr lang="pt-BR" sz="3600" b="1" dirty="0">
                <a:solidFill>
                  <a:schemeClr val="tx1"/>
                </a:solidFill>
              </a:rPr>
              <a:t> prevê quatro tipos de dados: inteiro, real, cadeia de caracteres e lógico (ou</a:t>
            </a:r>
          </a:p>
          <a:p>
            <a:pPr algn="just"/>
            <a:r>
              <a:rPr lang="pt-BR" sz="3600" b="1" dirty="0">
                <a:solidFill>
                  <a:schemeClr val="tx1"/>
                </a:solidFill>
              </a:rPr>
              <a:t>booleano). As palavras-chave que os definem são as seguintes (observe que elas não</a:t>
            </a:r>
          </a:p>
          <a:p>
            <a:pPr algn="just"/>
            <a:r>
              <a:rPr lang="pt-BR" sz="3600" b="1" dirty="0">
                <a:solidFill>
                  <a:schemeClr val="tx1"/>
                </a:solidFill>
              </a:rPr>
              <a:t>tem acentuação):</a:t>
            </a:r>
          </a:p>
          <a:p>
            <a:pPr algn="just"/>
            <a:r>
              <a:rPr lang="pt-BR" sz="3600" b="1" dirty="0">
                <a:solidFill>
                  <a:schemeClr val="tx1"/>
                </a:solidFill>
              </a:rPr>
              <a:t> </a:t>
            </a:r>
            <a:r>
              <a:rPr lang="pt-BR" sz="3600" b="1" i="1" u="sng" dirty="0">
                <a:solidFill>
                  <a:schemeClr val="tx1"/>
                </a:solidFill>
              </a:rPr>
              <a:t>• inteiro: </a:t>
            </a:r>
            <a:r>
              <a:rPr lang="pt-BR" sz="3600" b="1" dirty="0">
                <a:solidFill>
                  <a:schemeClr val="tx1"/>
                </a:solidFill>
              </a:rPr>
              <a:t>define variáveis numéricas do tipo inteiro, ou seja, sem casas</a:t>
            </a:r>
          </a:p>
          <a:p>
            <a:pPr algn="just"/>
            <a:r>
              <a:rPr lang="pt-BR" sz="3600" b="1" dirty="0">
                <a:solidFill>
                  <a:schemeClr val="tx1"/>
                </a:solidFill>
              </a:rPr>
              <a:t>decimais. </a:t>
            </a:r>
          </a:p>
          <a:p>
            <a:pPr algn="just"/>
            <a:r>
              <a:rPr lang="pt-BR" sz="3600" b="1" i="1" u="sng" dirty="0">
                <a:solidFill>
                  <a:schemeClr val="tx1"/>
                </a:solidFill>
              </a:rPr>
              <a:t>• real: </a:t>
            </a:r>
            <a:r>
              <a:rPr lang="pt-BR" sz="3600" b="1" dirty="0">
                <a:solidFill>
                  <a:schemeClr val="tx1"/>
                </a:solidFill>
              </a:rPr>
              <a:t>define variáveis numéricas do tipo real, ou seja, com casas decimais. </a:t>
            </a:r>
          </a:p>
          <a:p>
            <a:pPr algn="just"/>
            <a:r>
              <a:rPr lang="pt-BR" sz="3600" b="1" i="1" u="sng" dirty="0">
                <a:solidFill>
                  <a:schemeClr val="tx1"/>
                </a:solidFill>
              </a:rPr>
              <a:t>•caractere: </a:t>
            </a:r>
            <a:r>
              <a:rPr lang="pt-BR" sz="3600" b="1" dirty="0">
                <a:solidFill>
                  <a:schemeClr val="tx1"/>
                </a:solidFill>
              </a:rPr>
              <a:t>define variáveis do tipo </a:t>
            </a:r>
            <a:r>
              <a:rPr lang="pt-BR" sz="3600" b="1" dirty="0" err="1">
                <a:solidFill>
                  <a:schemeClr val="tx1"/>
                </a:solidFill>
              </a:rPr>
              <a:t>string</a:t>
            </a:r>
            <a:r>
              <a:rPr lang="pt-BR" sz="3600" b="1" dirty="0">
                <a:solidFill>
                  <a:schemeClr val="tx1"/>
                </a:solidFill>
              </a:rPr>
              <a:t>, ou seja, cadeia de caracteres. </a:t>
            </a:r>
          </a:p>
          <a:p>
            <a:pPr algn="just"/>
            <a:r>
              <a:rPr lang="pt-BR" sz="3600" b="1" i="1" u="sng" dirty="0">
                <a:solidFill>
                  <a:schemeClr val="tx1"/>
                </a:solidFill>
              </a:rPr>
              <a:t>• logico: </a:t>
            </a:r>
            <a:r>
              <a:rPr lang="pt-BR" sz="3600" b="1" dirty="0">
                <a:solidFill>
                  <a:schemeClr val="tx1"/>
                </a:solidFill>
              </a:rPr>
              <a:t>define variáveis do tipo booleano, ou seja, com valor VERDADEIRO ou FALSO.</a:t>
            </a:r>
            <a:endParaRPr lang="pt-BR" sz="6000" b="1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0407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3686</TotalTime>
  <Words>656</Words>
  <Application>Microsoft Office PowerPoint</Application>
  <PresentationFormat>Personalizar</PresentationFormat>
  <Paragraphs>62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Merriweather</vt:lpstr>
      <vt:lpstr>Roboto</vt:lpstr>
      <vt:lpstr>Calibri Light</vt:lpstr>
      <vt:lpstr>Paradigm</vt:lpstr>
      <vt:lpstr>Tema do Office</vt:lpstr>
      <vt:lpstr>Variáveis </vt:lpstr>
      <vt:lpstr>Variável </vt:lpstr>
      <vt:lpstr>Variável </vt:lpstr>
      <vt:lpstr>Tipos de variável </vt:lpstr>
      <vt:lpstr>Nomeação</vt:lpstr>
      <vt:lpstr>Nomeação</vt:lpstr>
      <vt:lpstr>Nomeação</vt:lpstr>
      <vt:lpstr>Onde programar </vt:lpstr>
      <vt:lpstr>Tipagem</vt:lpstr>
      <vt:lpstr>Onde programar</vt:lpstr>
      <vt:lpstr>Entrada e Saída</vt:lpstr>
      <vt:lpstr>Entrada e Saída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cp:lastModifiedBy>Ramon de Holanda Nascimento</cp:lastModifiedBy>
  <cp:revision>95</cp:revision>
  <dcterms:created xsi:type="dcterms:W3CDTF">2020-03-16T15:58:52Z</dcterms:created>
  <dcterms:modified xsi:type="dcterms:W3CDTF">2025-03-24T16:38:21Z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2020-03-16T00:00:00Z</vt:filetime>
  </property>
</Properties>
</file>