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23" r:id="rId3"/>
    <p:sldId id="424" r:id="rId4"/>
    <p:sldId id="407" r:id="rId5"/>
    <p:sldId id="402" r:id="rId6"/>
    <p:sldId id="403" r:id="rId7"/>
    <p:sldId id="412" r:id="rId8"/>
    <p:sldId id="404" r:id="rId9"/>
    <p:sldId id="413" r:id="rId10"/>
    <p:sldId id="405" r:id="rId11"/>
    <p:sldId id="410" r:id="rId12"/>
    <p:sldId id="411" r:id="rId13"/>
    <p:sldId id="414" r:id="rId14"/>
    <p:sldId id="406" r:id="rId15"/>
    <p:sldId id="418" r:id="rId16"/>
    <p:sldId id="415" r:id="rId17"/>
    <p:sldId id="419" r:id="rId18"/>
    <p:sldId id="420" r:id="rId19"/>
    <p:sldId id="421" r:id="rId20"/>
    <p:sldId id="422" r:id="rId21"/>
    <p:sldId id="425" r:id="rId22"/>
    <p:sldId id="263" r:id="rId23"/>
  </p:sldIdLst>
  <p:sldSz cx="20104100" cy="11309350"/>
  <p:notesSz cx="20104100" cy="1130935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erriweather" panose="020B0604020202020204" charset="0"/>
      <p:regular r:id="rId29"/>
      <p:bold r:id="rId30"/>
      <p:italic r:id="rId31"/>
      <p:boldItalic r:id="rId32"/>
    </p:embeddedFont>
    <p:embeddedFont>
      <p:font typeface="Robo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10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6198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97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9143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228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46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5328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3862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9960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910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733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042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61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338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639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451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581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71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275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365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pedia.pt/dicionarios/lingua-portuguesa/de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logica-de-programacao-com-portugol-studio-a-partir-do-zer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sontreinamentos.com.br/logica-de-programacao/06-logica-de-programacao-operadores-e-expressoes-aritmetica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73C5868-B814-4A09-85ED-77F1A669E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3" r="8482"/>
          <a:stretch/>
        </p:blipFill>
        <p:spPr>
          <a:xfrm>
            <a:off x="11567160" y="-127083"/>
            <a:ext cx="15586817" cy="11461775"/>
          </a:xfrm>
          <a:prstGeom prst="rect">
            <a:avLst/>
          </a:prstGeom>
        </p:spPr>
      </p:pic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5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287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Operadores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Funções aritméticas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F963318-B1DA-4668-A9C7-C72B3DCE1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458863"/>
              </p:ext>
            </p:extLst>
          </p:nvPr>
        </p:nvGraphicFramePr>
        <p:xfrm>
          <a:off x="685306" y="2736342"/>
          <a:ext cx="13574980" cy="794620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3392946">
                  <a:extLst>
                    <a:ext uri="{9D8B030D-6E8A-4147-A177-3AD203B41FA5}">
                      <a16:colId xmlns:a16="http://schemas.microsoft.com/office/drawing/2014/main" val="2491414561"/>
                    </a:ext>
                  </a:extLst>
                </a:gridCol>
                <a:gridCol w="3394544">
                  <a:extLst>
                    <a:ext uri="{9D8B030D-6E8A-4147-A177-3AD203B41FA5}">
                      <a16:colId xmlns:a16="http://schemas.microsoft.com/office/drawing/2014/main" val="1512335952"/>
                    </a:ext>
                  </a:extLst>
                </a:gridCol>
                <a:gridCol w="3392946">
                  <a:extLst>
                    <a:ext uri="{9D8B030D-6E8A-4147-A177-3AD203B41FA5}">
                      <a16:colId xmlns:a16="http://schemas.microsoft.com/office/drawing/2014/main" val="543555942"/>
                    </a:ext>
                  </a:extLst>
                </a:gridCol>
                <a:gridCol w="3394544">
                  <a:extLst>
                    <a:ext uri="{9D8B030D-6E8A-4147-A177-3AD203B41FA5}">
                      <a16:colId xmlns:a16="http://schemas.microsoft.com/office/drawing/2014/main" val="396709436"/>
                    </a:ext>
                  </a:extLst>
                </a:gridCol>
              </a:tblGrid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200">
                          <a:effectLst/>
                        </a:rPr>
                        <a:t>Função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200" dirty="0">
                          <a:effectLst/>
                        </a:rPr>
                        <a:t>O que é</a:t>
                      </a:r>
                      <a:endParaRPr lang="pt-BR" sz="2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200">
                          <a:effectLst/>
                        </a:rPr>
                        <a:t>Como usar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200">
                          <a:effectLst/>
                        </a:rPr>
                        <a:t>Exemplo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942165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Abs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Valor Absoluto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Abs(-10)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10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579246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Exp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Exponenciação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Exp(3,2)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9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698899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Int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Valor Inteiro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Int(3.9)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3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800449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RaizQ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Raiz Quadrada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RaizQ(25)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5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150412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Pi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Retorna Pi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Pi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3.14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436667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Sen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Seno (rad)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Sen(0.523)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800">
                          <a:effectLst/>
                        </a:rPr>
                        <a:t>0.5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944323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Cos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Cosseno (rad)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Cos(0.523)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0.86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3697516"/>
                  </a:ext>
                </a:extLst>
              </a:tr>
              <a:tr h="7944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Tan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Tangente (rad)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Tan(0.523)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0.57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330083"/>
                  </a:ext>
                </a:extLst>
              </a:tr>
              <a:tr h="7959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GraupRad 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Graus para Rad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>
                          <a:effectLst/>
                        </a:rPr>
                        <a:t>GraupRad(30)</a:t>
                      </a:r>
                      <a:endParaRPr lang="pt-BR" sz="24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800" dirty="0">
                          <a:effectLst/>
                        </a:rPr>
                        <a:t>0.52</a:t>
                      </a:r>
                      <a:endParaRPr lang="pt-BR" sz="2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22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85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relacionais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7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Os operadores relacionais trabalham como comparações, igualdades e desigualdades.</a:t>
            </a: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Eles verificam os valores dos operandos, que ficam cada um de um lado da operação,</a:t>
            </a: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retornando VERDADEIRO ou FALSO.</a:t>
            </a:r>
            <a:endParaRPr lang="pt-BR" sz="16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03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relacionais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6FBCDB3-0B0D-49C5-9827-5B3974EEA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D220D5C-D0FD-48FF-AA1D-3FAEDE863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53997"/>
              </p:ext>
            </p:extLst>
          </p:nvPr>
        </p:nvGraphicFramePr>
        <p:xfrm>
          <a:off x="1175204" y="2865242"/>
          <a:ext cx="12932682" cy="7134911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4310894">
                  <a:extLst>
                    <a:ext uri="{9D8B030D-6E8A-4147-A177-3AD203B41FA5}">
                      <a16:colId xmlns:a16="http://schemas.microsoft.com/office/drawing/2014/main" val="1878102616"/>
                    </a:ext>
                  </a:extLst>
                </a:gridCol>
                <a:gridCol w="4310894">
                  <a:extLst>
                    <a:ext uri="{9D8B030D-6E8A-4147-A177-3AD203B41FA5}">
                      <a16:colId xmlns:a16="http://schemas.microsoft.com/office/drawing/2014/main" val="1838512610"/>
                    </a:ext>
                  </a:extLst>
                </a:gridCol>
                <a:gridCol w="4310894">
                  <a:extLst>
                    <a:ext uri="{9D8B030D-6E8A-4147-A177-3AD203B41FA5}">
                      <a16:colId xmlns:a16="http://schemas.microsoft.com/office/drawing/2014/main" val="2088197043"/>
                    </a:ext>
                  </a:extLst>
                </a:gridCol>
              </a:tblGrid>
              <a:tr h="10192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OPERADOR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SIGNIFICADO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EXEMPLO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2228648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&gt; 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maior que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&gt; 4 = V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24899760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&lt; 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menor que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5 &lt; 4 = F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87940394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&gt;=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maior ou igual a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&gt;= 4 = V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46706074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&lt;=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menor ou igual a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&lt;= 4 = F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5665106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&lt;&gt; ou !=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diferente de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5 &lt;&gt; 4 = V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13496102"/>
                  </a:ext>
                </a:extLst>
              </a:tr>
              <a:tr h="10192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= ou == 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>
                          <a:effectLst/>
                        </a:rPr>
                        <a:t>igual a</a:t>
                      </a:r>
                      <a:endParaRPr lang="pt-BR" sz="32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3600" dirty="0">
                          <a:effectLst/>
                        </a:rPr>
                        <a:t>5 = 4 = F</a:t>
                      </a:r>
                      <a:endParaRPr lang="pt-BR" sz="32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757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27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relacionais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C2496-C65B-4291-A7BB-2A0AC0A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02709"/>
            <a:ext cx="19153807" cy="84830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1CA58C-945D-45A5-8861-A5F0BCCE4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05" y="2275847"/>
            <a:ext cx="19153807" cy="8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lógicos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92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Um operador lógico é um símbolo ou palavra usada para conectar duas ou mais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expressões de tal forma que o valor da expressão composta produzida depende apenas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daquela das expressões originais e do significado do operador.</a:t>
            </a:r>
          </a:p>
          <a:p>
            <a:pPr algn="l" fontAlgn="t"/>
            <a:endParaRPr lang="pt-BR" sz="3600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Temos três operações lógicas básicas: </a:t>
            </a:r>
            <a:r>
              <a:rPr lang="pt-BR" sz="3600" b="1" i="1" u="sng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 (AND), OU (OR) </a:t>
            </a:r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 </a:t>
            </a:r>
            <a:r>
              <a:rPr lang="pt-BR" sz="3600" b="1" i="1" u="sng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NÃO (NOT)</a:t>
            </a:r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 Para podermos</a:t>
            </a: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resolver expressões que contenham operações lógicas, precisamos consultar as</a:t>
            </a:r>
          </a:p>
          <a:p>
            <a:pPr algn="l" fontAlgn="t"/>
            <a:r>
              <a:rPr lang="pt-BR" sz="36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TABELAS VERDADE de cada um desses operadores.</a:t>
            </a:r>
            <a:endParaRPr lang="pt-BR" sz="3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574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lógicos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0413BE-64B8-4B68-84BB-88A00F974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63F9B90-0E4A-41F2-88E6-2DE6FAF0E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130" y="3361175"/>
            <a:ext cx="17559529" cy="51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3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E (AND)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03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Operador “E” ou “AND” resulta em um valor VERDADEIRO se os dois (ou mais) valores de entrada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 operação forem VERDADEIROS, caso contrário o resultado é FALSO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E55E02E-5236-48A3-A90D-6954479A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491"/>
              </p:ext>
            </p:extLst>
          </p:nvPr>
        </p:nvGraphicFramePr>
        <p:xfrm>
          <a:off x="1065212" y="5172416"/>
          <a:ext cx="13042674" cy="573506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347558">
                  <a:extLst>
                    <a:ext uri="{9D8B030D-6E8A-4147-A177-3AD203B41FA5}">
                      <a16:colId xmlns:a16="http://schemas.microsoft.com/office/drawing/2014/main" val="3104206843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650250072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1695922449"/>
                    </a:ext>
                  </a:extLst>
                </a:gridCol>
              </a:tblGrid>
              <a:tr h="1082088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OPERAÇÃO 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13945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894427884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1488269431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4118354108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244381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43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OU (OR)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1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Operador “OU” ou “OR” resulta em um valor VERDADEIRO se ao menos UM dos dois</a:t>
            </a:r>
          </a:p>
          <a:p>
            <a:pPr algn="l" fontAlgn="t"/>
            <a:r>
              <a:rPr lang="pt-BR" sz="36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valores de entrada da operação for VERDADEIRO, caso contrário o resultado é FALSO</a:t>
            </a:r>
            <a:endParaRPr lang="pt-BR" sz="6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E55E02E-5236-48A3-A90D-6954479A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438258"/>
              </p:ext>
            </p:extLst>
          </p:nvPr>
        </p:nvGraphicFramePr>
        <p:xfrm>
          <a:off x="1065212" y="5172416"/>
          <a:ext cx="13042674" cy="573506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347558">
                  <a:extLst>
                    <a:ext uri="{9D8B030D-6E8A-4147-A177-3AD203B41FA5}">
                      <a16:colId xmlns:a16="http://schemas.microsoft.com/office/drawing/2014/main" val="3104206843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650250072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1695922449"/>
                    </a:ext>
                  </a:extLst>
                </a:gridCol>
              </a:tblGrid>
              <a:tr h="1082088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OPERAÇÃO OU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13945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 dirty="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894427884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 dirty="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 dirty="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1488269431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  <a:endParaRPr lang="pt-BR" sz="3200" dirty="0">
                        <a:effectLst/>
                        <a:highlight>
                          <a:srgbClr val="00FF00"/>
                        </a:highlight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4118354108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244381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21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sym typeface="Roboto"/>
              </a:rPr>
              <a:t>NÃO (NOT)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Operador “NÃO” ou “NOT” é o único operador que recebe como entrada apenas um valor, e sua</a:t>
            </a:r>
          </a:p>
          <a:p>
            <a:pPr algn="l" fontAlgn="t"/>
            <a:r>
              <a:rPr lang="pt-BR" sz="32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função é simplesmente inverter os valores. Ou seja, se o valor de entrada for VERDADEIRO, o</a:t>
            </a:r>
          </a:p>
          <a:p>
            <a:pPr algn="l" fontAlgn="t"/>
            <a:r>
              <a:rPr lang="pt-BR" sz="3200" b="1" i="0" dirty="0">
                <a:solidFill>
                  <a:srgbClr val="35353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resultado será FALSO e se o valor de entrada for FALSO, o resultado será VERDADEIRO</a:t>
            </a:r>
            <a:endParaRPr lang="pt-BR" sz="54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E55E02E-5236-48A3-A90D-6954479A4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01233"/>
              </p:ext>
            </p:extLst>
          </p:nvPr>
        </p:nvGraphicFramePr>
        <p:xfrm>
          <a:off x="1065212" y="5172416"/>
          <a:ext cx="13042674" cy="340857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347558">
                  <a:extLst>
                    <a:ext uri="{9D8B030D-6E8A-4147-A177-3AD203B41FA5}">
                      <a16:colId xmlns:a16="http://schemas.microsoft.com/office/drawing/2014/main" val="3104206843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650250072"/>
                    </a:ext>
                  </a:extLst>
                </a:gridCol>
                <a:gridCol w="4347558">
                  <a:extLst>
                    <a:ext uri="{9D8B030D-6E8A-4147-A177-3AD203B41FA5}">
                      <a16:colId xmlns:a16="http://schemas.microsoft.com/office/drawing/2014/main" val="1695922449"/>
                    </a:ext>
                  </a:extLst>
                </a:gridCol>
              </a:tblGrid>
              <a:tr h="1082088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DE ENTRADA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OPERAÇÃO NÃO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VALOR DE ENTRADA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713945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894427884"/>
                  </a:ext>
                </a:extLst>
              </a:tr>
              <a:tr h="1163245"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00FF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VERDADEIRO</a:t>
                      </a:r>
                    </a:p>
                  </a:txBody>
                  <a:tcPr marR="9525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3200" b="1" dirty="0">
                          <a:effectLst/>
                          <a:highlight>
                            <a:srgbClr val="FF0000"/>
                          </a:highlight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FALSO</a:t>
                      </a:r>
                    </a:p>
                  </a:txBody>
                  <a:tcPr marR="95250" marT="57150" marB="57150" anchor="ctr"/>
                </a:tc>
                <a:extLst>
                  <a:ext uri="{0D108BD9-81ED-4DB2-BD59-A6C34878D82A}">
                    <a16:rowId xmlns:a16="http://schemas.microsoft.com/office/drawing/2014/main" val="148826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754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lógicos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C2496-C65B-4291-A7BB-2A0AC0A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02709"/>
            <a:ext cx="19153807" cy="84830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81CA58C-945D-45A5-8861-A5F0BCCE4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05" y="2275847"/>
            <a:ext cx="19153807" cy="84830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18BA30C-9169-4A12-870E-357B5900D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302" y="2293705"/>
            <a:ext cx="19153807" cy="8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8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7064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1.aquele que opera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2.responsável pelo funcionamento de algo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</a:t>
            </a:r>
            <a:r>
              <a:rPr lang="pt-BR" sz="3600" b="1" i="0" cap="small" dirty="0">
                <a:solidFill>
                  <a:srgbClr val="731E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MEDICINA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médico cirurgião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</a:t>
            </a:r>
            <a:r>
              <a:rPr lang="pt-BR" sz="3600" b="1" i="0" cap="small" dirty="0">
                <a:solidFill>
                  <a:srgbClr val="731E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MECÂNICA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órgão de uma ferramenta mecânica que executa o trabalho útil que a 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 </a:t>
            </a:r>
            <a:r>
              <a:rPr lang="pt-BR" sz="3600" b="1" i="0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produzir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5.empresa que explora determinados serviços, como as telecomunicações, a eletricidade, etc.; operadora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</a:t>
            </a:r>
            <a:r>
              <a:rPr lang="pt-BR" sz="3600" b="1" i="0" cap="small" dirty="0">
                <a:solidFill>
                  <a:srgbClr val="731E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MATEMÁTICA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símbolo matemático que indica uma operação a realizar</a:t>
            </a:r>
          </a:p>
          <a:p>
            <a:pPr algn="l" fontAlgn="t"/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7.</a:t>
            </a:r>
            <a:r>
              <a:rPr lang="pt-BR" sz="3600" b="1" i="0" cap="small" dirty="0">
                <a:solidFill>
                  <a:srgbClr val="731E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LÓGICA</a:t>
            </a:r>
            <a:r>
              <a:rPr lang="pt-BR" sz="36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símbolo, palavra, ou expressão que pertence a um determinado sistema linguístico (língua natural ou artificial) e que, anteposto a uma frase, gera uma outra mais complexa do que a inicial</a:t>
            </a:r>
          </a:p>
          <a:p>
            <a:pPr algn="just"/>
            <a:endParaRPr lang="pt-BR" sz="6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52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5ED6B34-94E9-4128-AFF2-DBD6D9060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" y="2708159"/>
            <a:ext cx="15776590" cy="7996057"/>
          </a:xfrm>
          <a:prstGeom prst="rect">
            <a:avLst/>
          </a:prstGeom>
        </p:spPr>
      </p:pic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Expressões lógicas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7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Outros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99D79F-0911-474D-8270-A2BC17242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16" y="2627296"/>
            <a:ext cx="19611826" cy="85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3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63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 </a:t>
            </a:r>
            <a:r>
              <a:rPr lang="pt-BR" sz="3600" b="1" i="0" u="none" strike="noStrike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Lógica de Programação</a:t>
            </a:r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e Algoritmos, Operadores são símbolos que dizem ao</a:t>
            </a:r>
          </a:p>
          <a:p>
            <a:pPr algn="jus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compilador para realizar manipulações (operações) matemáticas, lógicas e de</a:t>
            </a:r>
          </a:p>
          <a:p>
            <a:pPr algn="jus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comparação específicas.</a:t>
            </a:r>
          </a:p>
          <a:p>
            <a:pPr algn="just"/>
            <a:endParaRPr lang="pt-BR" sz="6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43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Aritméticos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03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 </a:t>
            </a:r>
            <a:r>
              <a:rPr lang="pt-BR" sz="3200" b="1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operadores aritméticos</a:t>
            </a:r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são usados na realização de cálculos aritméticos simples, usando as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quatro operações básicas da matemática mais operações como o módulo.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08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Aritméticos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14A354-B31A-4522-B042-ADA7FE9E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79945"/>
              </p:ext>
            </p:extLst>
          </p:nvPr>
        </p:nvGraphicFramePr>
        <p:xfrm>
          <a:off x="1583973" y="2533650"/>
          <a:ext cx="13002883" cy="8681880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1774133">
                  <a:extLst>
                    <a:ext uri="{9D8B030D-6E8A-4147-A177-3AD203B41FA5}">
                      <a16:colId xmlns:a16="http://schemas.microsoft.com/office/drawing/2014/main" val="849072303"/>
                    </a:ext>
                  </a:extLst>
                </a:gridCol>
                <a:gridCol w="2597261">
                  <a:extLst>
                    <a:ext uri="{9D8B030D-6E8A-4147-A177-3AD203B41FA5}">
                      <a16:colId xmlns:a16="http://schemas.microsoft.com/office/drawing/2014/main" val="1312034214"/>
                    </a:ext>
                  </a:extLst>
                </a:gridCol>
                <a:gridCol w="2415170">
                  <a:extLst>
                    <a:ext uri="{9D8B030D-6E8A-4147-A177-3AD203B41FA5}">
                      <a16:colId xmlns:a16="http://schemas.microsoft.com/office/drawing/2014/main" val="1447583897"/>
                    </a:ext>
                  </a:extLst>
                </a:gridCol>
                <a:gridCol w="6216319">
                  <a:extLst>
                    <a:ext uri="{9D8B030D-6E8A-4147-A177-3AD203B41FA5}">
                      <a16:colId xmlns:a16="http://schemas.microsoft.com/office/drawing/2014/main" val="3896321884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Operador</a:t>
                      </a:r>
                      <a:endParaRPr lang="pt-BR" sz="28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Operação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Como é usado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Explicação</a:t>
                      </a:r>
                      <a:endParaRPr lang="pt-BR" sz="28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210918818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+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Soma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+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Realiza a adição dos dois operandos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72997869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–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Subtração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–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Subtrai o operando da direita do operando à esquerda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9645933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*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Multiplicação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*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Realiza a multiplicação entre os dois operandos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35839223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/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/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Divide o operando à esquerda pelo operando à direita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50657816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\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Divisão inteira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\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apenas o valor inteiro da 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67913942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%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Módulo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%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o resto da divisão inteira do operando à esquerda pelo operando à direita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44594072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br>
                        <a:rPr lang="pt-BR" sz="2400" b="1" dirty="0">
                          <a:effectLst/>
                        </a:rPr>
                      </a:br>
                      <a:r>
                        <a:rPr lang="pt-BR" sz="2400" b="1" dirty="0">
                          <a:effectLst/>
                        </a:rPr>
                        <a:t>^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Exponenciação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^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o valor de a elevado a b: </a:t>
                      </a:r>
                      <a:r>
                        <a:rPr lang="pt-BR" sz="2400" b="1" dirty="0" err="1">
                          <a:effectLst/>
                        </a:rPr>
                        <a:t>a</a:t>
                      </a:r>
                      <a:r>
                        <a:rPr lang="pt-BR" sz="2400" b="1" baseline="30000" dirty="0" err="1">
                          <a:effectLst/>
                        </a:rPr>
                        <a:t>b</a:t>
                      </a:r>
                      <a:r>
                        <a:rPr lang="pt-BR" sz="2400" b="1" dirty="0">
                          <a:effectLst/>
                        </a:rPr>
                        <a:t> (potência)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146323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86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Aritméticos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14A354-B31A-4522-B042-ADA7FE9E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16133"/>
              </p:ext>
            </p:extLst>
          </p:nvPr>
        </p:nvGraphicFramePr>
        <p:xfrm>
          <a:off x="147057" y="2533650"/>
          <a:ext cx="14752364" cy="868188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30086">
                  <a:extLst>
                    <a:ext uri="{9D8B030D-6E8A-4147-A177-3AD203B41FA5}">
                      <a16:colId xmlns:a16="http://schemas.microsoft.com/office/drawing/2014/main" val="849072303"/>
                    </a:ext>
                  </a:extLst>
                </a:gridCol>
                <a:gridCol w="2094373">
                  <a:extLst>
                    <a:ext uri="{9D8B030D-6E8A-4147-A177-3AD203B41FA5}">
                      <a16:colId xmlns:a16="http://schemas.microsoft.com/office/drawing/2014/main" val="1312034214"/>
                    </a:ext>
                  </a:extLst>
                </a:gridCol>
                <a:gridCol w="2278740">
                  <a:extLst>
                    <a:ext uri="{9D8B030D-6E8A-4147-A177-3AD203B41FA5}">
                      <a16:colId xmlns:a16="http://schemas.microsoft.com/office/drawing/2014/main" val="1447583897"/>
                    </a:ext>
                  </a:extLst>
                </a:gridCol>
                <a:gridCol w="5865165">
                  <a:extLst>
                    <a:ext uri="{9D8B030D-6E8A-4147-A177-3AD203B41FA5}">
                      <a16:colId xmlns:a16="http://schemas.microsoft.com/office/drawing/2014/main" val="3896321884"/>
                    </a:ext>
                  </a:extLst>
                </a:gridCol>
                <a:gridCol w="2484000">
                  <a:extLst>
                    <a:ext uri="{9D8B030D-6E8A-4147-A177-3AD203B41FA5}">
                      <a16:colId xmlns:a16="http://schemas.microsoft.com/office/drawing/2014/main" val="4141203628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Operador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Operação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>
                          <a:effectLst/>
                        </a:rPr>
                        <a:t>Como é usado</a:t>
                      </a:r>
                      <a:endParaRPr lang="pt-BR" sz="280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Explicação</a:t>
                      </a:r>
                      <a:endParaRPr lang="pt-BR" sz="28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 err="1">
                          <a:effectLst/>
                        </a:rPr>
                        <a:t>Ex</a:t>
                      </a:r>
                      <a:r>
                        <a:rPr lang="pt-BR" sz="2800" b="1" dirty="0">
                          <a:effectLst/>
                        </a:rPr>
                        <a:t> </a:t>
                      </a:r>
                    </a:p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(a = 10, b = 5)</a:t>
                      </a:r>
                      <a:endParaRPr lang="pt-BR" sz="28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210918818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+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Soma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+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Realiza a adição dos dois operandos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+ b = 15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72997869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–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Subtração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–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Subtrai o operando da direita do operando à esquerda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– b = 5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9645933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*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Multiplicação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*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Realiza a multiplicação entre os dois operandos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* b = 50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35839223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/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/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Divide o operando à esquerda pelo operando à direita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/ b = 2.0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50657816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\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Divisão inteira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\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apenas o valor inteiro da 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\ b = 5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67913942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%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Módulo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>
                          <a:effectLst/>
                        </a:rPr>
                        <a:t>a % b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o resto da divisão inteira do operando à esquerda pelo operando à direita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% b = 0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445940727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br>
                        <a:rPr lang="pt-BR" sz="2400" b="1" dirty="0">
                          <a:effectLst/>
                        </a:rPr>
                      </a:br>
                      <a:r>
                        <a:rPr lang="pt-BR" sz="2400" b="1" dirty="0">
                          <a:effectLst/>
                        </a:rPr>
                        <a:t>^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>
                          <a:effectLst/>
                        </a:rPr>
                        <a:t>Exponenciação</a:t>
                      </a:r>
                      <a:endParaRPr lang="pt-BR" sz="2400" b="1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a ^ b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Retorna o valor de a elevado a b: </a:t>
                      </a:r>
                      <a:r>
                        <a:rPr lang="pt-BR" sz="2400" b="1" dirty="0" err="1">
                          <a:effectLst/>
                        </a:rPr>
                        <a:t>a</a:t>
                      </a:r>
                      <a:r>
                        <a:rPr lang="pt-BR" sz="2400" b="1" baseline="30000" dirty="0" err="1">
                          <a:effectLst/>
                        </a:rPr>
                        <a:t>b</a:t>
                      </a:r>
                      <a:r>
                        <a:rPr lang="pt-BR" sz="2400" b="1" dirty="0">
                          <a:effectLst/>
                        </a:rPr>
                        <a:t> (potência)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 ^ b = 100000</a:t>
                      </a: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146323325"/>
                  </a:ext>
                </a:extLst>
              </a:tr>
            </a:tbl>
          </a:graphicData>
        </a:graphic>
      </p:graphicFrame>
      <p:sp>
        <p:nvSpPr>
          <p:cNvPr id="5" name="Fluxograma: Processo Alternativo 4">
            <a:extLst>
              <a:ext uri="{FF2B5EF4-FFF2-40B4-BE49-F238E27FC236}">
                <a16:creationId xmlns:a16="http://schemas.microsoft.com/office/drawing/2014/main" id="{425EB3DC-616E-480A-A379-892D8DD8A59D}"/>
              </a:ext>
            </a:extLst>
          </p:cNvPr>
          <p:cNvSpPr/>
          <p:nvPr/>
        </p:nvSpPr>
        <p:spPr>
          <a:xfrm>
            <a:off x="15264991" y="6239492"/>
            <a:ext cx="4136572" cy="2514527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latin typeface="Roboto" panose="02000000000000000000" pitchFamily="2" charset="0"/>
                <a:ea typeface="Roboto" panose="02000000000000000000" pitchFamily="2" charset="0"/>
              </a:rPr>
              <a:t>IMPORTANTE</a:t>
            </a:r>
          </a:p>
          <a:p>
            <a:pPr algn="ctr"/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</a:rPr>
              <a:t>Quando usar o operador de divisão , o resultado sempre será tratado como Real, mesmo se a divisão não ter resto</a:t>
            </a:r>
          </a:p>
        </p:txBody>
      </p:sp>
    </p:spTree>
    <p:extLst>
      <p:ext uri="{BB962C8B-B14F-4D97-AF65-F5344CB8AC3E}">
        <p14:creationId xmlns:p14="http://schemas.microsoft.com/office/powerpoint/2010/main" val="3250881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Operadores Aritméticos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C2496-C65B-4291-A7BB-2A0AC0A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02709"/>
            <a:ext cx="19153807" cy="8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0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Ordem de precedência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114A354-B31A-4522-B042-ADA7FE9E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27462"/>
              </p:ext>
            </p:extLst>
          </p:nvPr>
        </p:nvGraphicFramePr>
        <p:xfrm>
          <a:off x="2900981" y="2577192"/>
          <a:ext cx="7189914" cy="536575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918031">
                  <a:extLst>
                    <a:ext uri="{9D8B030D-6E8A-4147-A177-3AD203B41FA5}">
                      <a16:colId xmlns:a16="http://schemas.microsoft.com/office/drawing/2014/main" val="849072303"/>
                    </a:ext>
                  </a:extLst>
                </a:gridCol>
                <a:gridCol w="4271883">
                  <a:extLst>
                    <a:ext uri="{9D8B030D-6E8A-4147-A177-3AD203B41FA5}">
                      <a16:colId xmlns:a16="http://schemas.microsoft.com/office/drawing/2014/main" val="1312034214"/>
                    </a:ext>
                  </a:extLst>
                </a:gridCol>
              </a:tblGrid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Operador</a:t>
                      </a:r>
                      <a:endParaRPr lang="pt-BR" sz="28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800" b="1" dirty="0">
                          <a:effectLst/>
                        </a:rPr>
                        <a:t>Operação</a:t>
                      </a:r>
                      <a:endParaRPr lang="pt-BR" sz="28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210918818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()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parênteses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72997869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br>
                        <a:rPr lang="pt-BR" sz="2400" b="1" dirty="0">
                          <a:effectLst/>
                        </a:rPr>
                      </a:br>
                      <a:r>
                        <a:rPr lang="pt-BR" sz="2400" b="1" dirty="0">
                          <a:effectLst/>
                        </a:rPr>
                        <a:t>^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Exponenciação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496459335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* e /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Multiplicação e Divisão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3358392230"/>
                  </a:ext>
                </a:extLst>
              </a:tr>
              <a:tr h="1073150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2400" b="1" dirty="0">
                          <a:effectLst/>
                        </a:rPr>
                        <a:t>+ e -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2400" b="1" dirty="0">
                          <a:effectLst/>
                        </a:rPr>
                        <a:t>Soma e subtração</a:t>
                      </a:r>
                      <a:endParaRPr lang="pt-BR" sz="2400" b="1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551" marR="72551" marT="36275" marB="36275" anchor="ctr"/>
                </a:tc>
                <a:extLst>
                  <a:ext uri="{0D108BD9-81ED-4DB2-BD59-A6C34878D82A}">
                    <a16:rowId xmlns:a16="http://schemas.microsoft.com/office/drawing/2014/main" val="150657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39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Ordem de precedência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EFE9089C-802B-4EF0-A8FC-DF399835E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8C2496-C65B-4291-A7BB-2A0AC0A2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7" y="2402709"/>
            <a:ext cx="19153807" cy="848300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206E3B-6A6D-42EB-89D3-C23DF5A464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7487"/>
          <a:stretch/>
        </p:blipFill>
        <p:spPr>
          <a:xfrm>
            <a:off x="685306" y="2275848"/>
            <a:ext cx="19153807" cy="86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6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964</Words>
  <Application>Microsoft Office PowerPoint</Application>
  <PresentationFormat>Personalizar</PresentationFormat>
  <Paragraphs>235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Times New Roman</vt:lpstr>
      <vt:lpstr>Roboto</vt:lpstr>
      <vt:lpstr>Arial</vt:lpstr>
      <vt:lpstr>Calibri</vt:lpstr>
      <vt:lpstr>Merriweather</vt:lpstr>
      <vt:lpstr>Paradigm</vt:lpstr>
      <vt:lpstr>Operadores  </vt:lpstr>
      <vt:lpstr>Operadores</vt:lpstr>
      <vt:lpstr>Operadores</vt:lpstr>
      <vt:lpstr>Operadores Aritméticos </vt:lpstr>
      <vt:lpstr>Operadores Aritméticos </vt:lpstr>
      <vt:lpstr>Operadores Aritméticos </vt:lpstr>
      <vt:lpstr>Operadores Aritméticos </vt:lpstr>
      <vt:lpstr>Ordem de precedência</vt:lpstr>
      <vt:lpstr>Ordem de precedência </vt:lpstr>
      <vt:lpstr>Funções aritméticas</vt:lpstr>
      <vt:lpstr>Operadores relacionais</vt:lpstr>
      <vt:lpstr>Operadores relacionais</vt:lpstr>
      <vt:lpstr>Operadores relacionais</vt:lpstr>
      <vt:lpstr>Operadores lógicos </vt:lpstr>
      <vt:lpstr>Operadores lógicos </vt:lpstr>
      <vt:lpstr>E (AND) </vt:lpstr>
      <vt:lpstr>OU (OR) </vt:lpstr>
      <vt:lpstr>NÃO (NOT) </vt:lpstr>
      <vt:lpstr>Operadores lógicos</vt:lpstr>
      <vt:lpstr>Expressões lógicas</vt:lpstr>
      <vt:lpstr>Outros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Ramon de Holanda Nascimento</cp:lastModifiedBy>
  <cp:revision>97</cp:revision>
  <dcterms:created xsi:type="dcterms:W3CDTF">2020-03-16T15:58:52Z</dcterms:created>
  <dcterms:modified xsi:type="dcterms:W3CDTF">2025-03-11T18:04:58Z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