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410" r:id="rId3"/>
    <p:sldId id="412" r:id="rId4"/>
    <p:sldId id="414" r:id="rId5"/>
    <p:sldId id="413" r:id="rId6"/>
    <p:sldId id="415" r:id="rId7"/>
    <p:sldId id="416" r:id="rId8"/>
    <p:sldId id="417" r:id="rId9"/>
    <p:sldId id="418" r:id="rId10"/>
    <p:sldId id="419" r:id="rId11"/>
    <p:sldId id="420" r:id="rId12"/>
    <p:sldId id="421" r:id="rId13"/>
    <p:sldId id="422" r:id="rId14"/>
    <p:sldId id="423" r:id="rId15"/>
    <p:sldId id="424" r:id="rId16"/>
    <p:sldId id="425" r:id="rId17"/>
    <p:sldId id="426" r:id="rId18"/>
    <p:sldId id="427" r:id="rId19"/>
    <p:sldId id="263" r:id="rId20"/>
  </p:sldIdLst>
  <p:sldSz cx="20104100" cy="11309350"/>
  <p:notesSz cx="20104100" cy="11309350"/>
  <p:embeddedFontLs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Merriweather" panose="020B0604020202020204" charset="0"/>
      <p:regular r:id="rId26"/>
      <p:bold r:id="rId27"/>
      <p:italic r:id="rId28"/>
      <p:boldItalic r:id="rId29"/>
    </p:embeddedFont>
    <p:embeddedFont>
      <p:font typeface="Roboto" panose="020B0604020202020204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99" roundtripDataSignature="AMtx7mhfeU21RRATvNnBd8mejQsmmjLGO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1589D"/>
    <a:srgbClr val="27AAE1"/>
    <a:srgbClr val="E5BE1B"/>
    <a:srgbClr val="EA98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Estilo Escuro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E25E649-3F16-4E02-A733-19D2CDBF48F0}" styleName="Estilo Médio 3 - Ênfase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456" autoAdjust="0"/>
    <p:restoredTop sz="94660"/>
  </p:normalViewPr>
  <p:slideViewPr>
    <p:cSldViewPr snapToGrid="0">
      <p:cViewPr varScale="1">
        <p:scale>
          <a:sx n="69" d="100"/>
          <a:sy n="69" d="100"/>
        </p:scale>
        <p:origin x="282" y="96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10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10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99" Type="http://customschemas.google.com/relationships/presentationmetadata" Target="metadata"/><Relationship Id="rId10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100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351350" y="848200"/>
            <a:ext cx="13403400" cy="4241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:notes"/>
          <p:cNvSpPr txBox="1">
            <a:spLocks noGrp="1"/>
          </p:cNvSpPr>
          <p:nvPr>
            <p:ph type="body" idx="1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1" name="Google Shape;8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283325" y="847725"/>
            <a:ext cx="7539038" cy="4241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:notes"/>
          <p:cNvSpPr txBox="1">
            <a:spLocks noGrp="1"/>
          </p:cNvSpPr>
          <p:nvPr>
            <p:ph type="body" idx="1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4" name="Google Shape;14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283325" y="847725"/>
            <a:ext cx="7539038" cy="4241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511008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:notes"/>
          <p:cNvSpPr txBox="1">
            <a:spLocks noGrp="1"/>
          </p:cNvSpPr>
          <p:nvPr>
            <p:ph type="body" idx="1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4" name="Google Shape;14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283325" y="847725"/>
            <a:ext cx="7539038" cy="4241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4136384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:notes"/>
          <p:cNvSpPr txBox="1">
            <a:spLocks noGrp="1"/>
          </p:cNvSpPr>
          <p:nvPr>
            <p:ph type="body" idx="1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4" name="Google Shape;14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283325" y="847725"/>
            <a:ext cx="7539038" cy="4241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2213369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:notes"/>
          <p:cNvSpPr txBox="1">
            <a:spLocks noGrp="1"/>
          </p:cNvSpPr>
          <p:nvPr>
            <p:ph type="body" idx="1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4" name="Google Shape;14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283325" y="847725"/>
            <a:ext cx="7539038" cy="4241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962051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:notes"/>
          <p:cNvSpPr txBox="1">
            <a:spLocks noGrp="1"/>
          </p:cNvSpPr>
          <p:nvPr>
            <p:ph type="body" idx="1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4" name="Google Shape;14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283325" y="847725"/>
            <a:ext cx="7539038" cy="4241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297942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:notes"/>
          <p:cNvSpPr txBox="1">
            <a:spLocks noGrp="1"/>
          </p:cNvSpPr>
          <p:nvPr>
            <p:ph type="body" idx="1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4" name="Google Shape;14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283325" y="847725"/>
            <a:ext cx="7539038" cy="4241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8276522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:notes"/>
          <p:cNvSpPr txBox="1">
            <a:spLocks noGrp="1"/>
          </p:cNvSpPr>
          <p:nvPr>
            <p:ph type="body" idx="1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4" name="Google Shape;14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283325" y="847725"/>
            <a:ext cx="7539038" cy="4241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611280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:notes"/>
          <p:cNvSpPr txBox="1">
            <a:spLocks noGrp="1"/>
          </p:cNvSpPr>
          <p:nvPr>
            <p:ph type="body" idx="1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4" name="Google Shape;14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283325" y="847725"/>
            <a:ext cx="7539038" cy="4241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327751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:notes"/>
          <p:cNvSpPr txBox="1">
            <a:spLocks noGrp="1"/>
          </p:cNvSpPr>
          <p:nvPr>
            <p:ph type="body" idx="1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4" name="Google Shape;14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283325" y="847725"/>
            <a:ext cx="7539038" cy="4241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410364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1:notes"/>
          <p:cNvSpPr txBox="1">
            <a:spLocks noGrp="1"/>
          </p:cNvSpPr>
          <p:nvPr>
            <p:ph type="body" idx="1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9" name="Google Shape;16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283325" y="847725"/>
            <a:ext cx="7539038" cy="4241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:notes"/>
          <p:cNvSpPr txBox="1">
            <a:spLocks noGrp="1"/>
          </p:cNvSpPr>
          <p:nvPr>
            <p:ph type="body" idx="1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4" name="Google Shape;14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283325" y="847725"/>
            <a:ext cx="7539038" cy="4241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389717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:notes"/>
          <p:cNvSpPr txBox="1">
            <a:spLocks noGrp="1"/>
          </p:cNvSpPr>
          <p:nvPr>
            <p:ph type="body" idx="1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4" name="Google Shape;14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283325" y="847725"/>
            <a:ext cx="7539038" cy="4241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19944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:notes"/>
          <p:cNvSpPr txBox="1">
            <a:spLocks noGrp="1"/>
          </p:cNvSpPr>
          <p:nvPr>
            <p:ph type="body" idx="1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4" name="Google Shape;14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283325" y="847725"/>
            <a:ext cx="7539038" cy="4241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927554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:notes"/>
          <p:cNvSpPr txBox="1">
            <a:spLocks noGrp="1"/>
          </p:cNvSpPr>
          <p:nvPr>
            <p:ph type="body" idx="1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4" name="Google Shape;14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283325" y="847725"/>
            <a:ext cx="7539038" cy="4241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6541387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:notes"/>
          <p:cNvSpPr txBox="1">
            <a:spLocks noGrp="1"/>
          </p:cNvSpPr>
          <p:nvPr>
            <p:ph type="body" idx="1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4" name="Google Shape;14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283325" y="847725"/>
            <a:ext cx="7539038" cy="4241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686815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:notes"/>
          <p:cNvSpPr txBox="1">
            <a:spLocks noGrp="1"/>
          </p:cNvSpPr>
          <p:nvPr>
            <p:ph type="body" idx="1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4" name="Google Shape;14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283325" y="847725"/>
            <a:ext cx="7539038" cy="4241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615941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:notes"/>
          <p:cNvSpPr txBox="1">
            <a:spLocks noGrp="1"/>
          </p:cNvSpPr>
          <p:nvPr>
            <p:ph type="body" idx="1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4" name="Google Shape;14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283325" y="847725"/>
            <a:ext cx="7539038" cy="4241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242854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:notes"/>
          <p:cNvSpPr txBox="1">
            <a:spLocks noGrp="1"/>
          </p:cNvSpPr>
          <p:nvPr>
            <p:ph type="body" idx="1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4" name="Google Shape;14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283325" y="847725"/>
            <a:ext cx="7539038" cy="4241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00536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8379cc4f9d_0_772"/>
          <p:cNvSpPr txBox="1">
            <a:spLocks noGrp="1"/>
          </p:cNvSpPr>
          <p:nvPr>
            <p:ph type="ftr" idx="11"/>
          </p:nvPr>
        </p:nvSpPr>
        <p:spPr>
          <a:xfrm>
            <a:off x="6835394" y="10517696"/>
            <a:ext cx="6433200" cy="5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g8379cc4f9d_0_772"/>
          <p:cNvSpPr txBox="1">
            <a:spLocks noGrp="1"/>
          </p:cNvSpPr>
          <p:nvPr>
            <p:ph type="dt" idx="10"/>
          </p:nvPr>
        </p:nvSpPr>
        <p:spPr>
          <a:xfrm>
            <a:off x="1005205" y="10517696"/>
            <a:ext cx="4623900" cy="5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g8379cc4f9d_0_772"/>
          <p:cNvSpPr txBox="1">
            <a:spLocks noGrp="1"/>
          </p:cNvSpPr>
          <p:nvPr>
            <p:ph type="sldNum" idx="12"/>
          </p:nvPr>
        </p:nvSpPr>
        <p:spPr>
          <a:xfrm>
            <a:off x="14474953" y="10517696"/>
            <a:ext cx="4623900" cy="5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>
  <p:cSld name="Title Slide">
    <p:bg>
      <p:bgPr>
        <a:solidFill>
          <a:srgbClr val="31589D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8379cc4f9d_0_764"/>
          <p:cNvSpPr/>
          <p:nvPr/>
        </p:nvSpPr>
        <p:spPr>
          <a:xfrm>
            <a:off x="0" y="0"/>
            <a:ext cx="7919700" cy="113085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g8379cc4f9d_0_764"/>
          <p:cNvSpPr/>
          <p:nvPr/>
        </p:nvSpPr>
        <p:spPr>
          <a:xfrm>
            <a:off x="7919643" y="0"/>
            <a:ext cx="12185015" cy="11308715"/>
          </a:xfrm>
          <a:custGeom>
            <a:avLst/>
            <a:gdLst/>
            <a:ahLst/>
            <a:cxnLst/>
            <a:rect l="l" t="t" r="r" b="b"/>
            <a:pathLst>
              <a:path w="12185015" h="11308715" extrusionOk="0">
                <a:moveTo>
                  <a:pt x="0" y="11308556"/>
                </a:moveTo>
                <a:lnTo>
                  <a:pt x="12184445" y="11308556"/>
                </a:lnTo>
                <a:lnTo>
                  <a:pt x="12184445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31589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g8379cc4f9d_0_764"/>
          <p:cNvSpPr txBox="1">
            <a:spLocks noGrp="1"/>
          </p:cNvSpPr>
          <p:nvPr>
            <p:ph type="ctrTitle"/>
          </p:nvPr>
        </p:nvSpPr>
        <p:spPr>
          <a:xfrm>
            <a:off x="3586298" y="2374990"/>
            <a:ext cx="12931500" cy="27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1775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g8379cc4f9d_0_764"/>
          <p:cNvSpPr txBox="1">
            <a:spLocks noGrp="1"/>
          </p:cNvSpPr>
          <p:nvPr>
            <p:ph type="subTitle" idx="1"/>
          </p:nvPr>
        </p:nvSpPr>
        <p:spPr>
          <a:xfrm>
            <a:off x="3528513" y="5771526"/>
            <a:ext cx="13047000" cy="12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7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None/>
              <a:defRPr/>
            </a:lvl2pPr>
            <a:lvl3pPr lvl="2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None/>
              <a:defRPr/>
            </a:lvl3pPr>
            <a:lvl4pPr lvl="3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None/>
              <a:defRPr/>
            </a:lvl4pPr>
            <a:lvl5pPr lvl="4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None/>
              <a:defRPr/>
            </a:lvl5pPr>
            <a:lvl6pPr lvl="5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None/>
              <a:defRPr/>
            </a:lvl6pPr>
            <a:lvl7pPr lvl="6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None/>
              <a:defRPr/>
            </a:lvl7pPr>
            <a:lvl8pPr lvl="7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None/>
              <a:defRPr/>
            </a:lvl8pPr>
            <a:lvl9pPr lvl="8" algn="l" rtl="0">
              <a:lnSpc>
                <a:spcPct val="115000"/>
              </a:lnSpc>
              <a:spcBef>
                <a:spcPts val="3500"/>
              </a:spcBef>
              <a:spcAft>
                <a:spcPts val="350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g8379cc4f9d_0_764"/>
          <p:cNvSpPr txBox="1">
            <a:spLocks noGrp="1"/>
          </p:cNvSpPr>
          <p:nvPr>
            <p:ph type="ftr" idx="11"/>
          </p:nvPr>
        </p:nvSpPr>
        <p:spPr>
          <a:xfrm>
            <a:off x="6835394" y="10517696"/>
            <a:ext cx="6433200" cy="5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Google Shape;77;g8379cc4f9d_0_764"/>
          <p:cNvSpPr txBox="1">
            <a:spLocks noGrp="1"/>
          </p:cNvSpPr>
          <p:nvPr>
            <p:ph type="dt" idx="10"/>
          </p:nvPr>
        </p:nvSpPr>
        <p:spPr>
          <a:xfrm>
            <a:off x="1005205" y="10517696"/>
            <a:ext cx="4623900" cy="5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8" name="Google Shape;78;g8379cc4f9d_0_764"/>
          <p:cNvSpPr txBox="1">
            <a:spLocks noGrp="1"/>
          </p:cNvSpPr>
          <p:nvPr>
            <p:ph type="sldNum" idx="12"/>
          </p:nvPr>
        </p:nvSpPr>
        <p:spPr>
          <a:xfrm>
            <a:off x="14474953" y="10517696"/>
            <a:ext cx="4623900" cy="5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8379cc4f9d_0_706"/>
          <p:cNvSpPr/>
          <p:nvPr/>
        </p:nvSpPr>
        <p:spPr>
          <a:xfrm>
            <a:off x="-275" y="0"/>
            <a:ext cx="20104548" cy="9670542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27" name="Google Shape;27;g8379cc4f9d_0_706"/>
          <p:cNvSpPr txBox="1">
            <a:spLocks noGrp="1"/>
          </p:cNvSpPr>
          <p:nvPr>
            <p:ph type="ctrTitle"/>
          </p:nvPr>
        </p:nvSpPr>
        <p:spPr>
          <a:xfrm>
            <a:off x="685307" y="1186729"/>
            <a:ext cx="18733500" cy="28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9pPr>
          </a:lstStyle>
          <a:p>
            <a:endParaRPr/>
          </a:p>
        </p:txBody>
      </p:sp>
      <p:sp>
        <p:nvSpPr>
          <p:cNvPr id="28" name="Google Shape;28;g8379cc4f9d_0_706"/>
          <p:cNvSpPr txBox="1">
            <a:spLocks noGrp="1"/>
          </p:cNvSpPr>
          <p:nvPr>
            <p:ph type="subTitle" idx="1"/>
          </p:nvPr>
        </p:nvSpPr>
        <p:spPr>
          <a:xfrm>
            <a:off x="685307" y="4130513"/>
            <a:ext cx="9327900" cy="16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None/>
              <a:defRPr sz="3500">
                <a:solidFill>
                  <a:schemeClr val="lt2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None/>
              <a:defRPr sz="3500">
                <a:solidFill>
                  <a:schemeClr val="lt2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None/>
              <a:defRPr sz="3500">
                <a:solidFill>
                  <a:schemeClr val="lt2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None/>
              <a:defRPr sz="3500">
                <a:solidFill>
                  <a:schemeClr val="lt2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None/>
              <a:defRPr sz="3500">
                <a:solidFill>
                  <a:schemeClr val="lt2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None/>
              <a:defRPr sz="3500">
                <a:solidFill>
                  <a:schemeClr val="lt2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None/>
              <a:defRPr sz="3500">
                <a:solidFill>
                  <a:schemeClr val="lt2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None/>
              <a:defRPr sz="3500">
                <a:solidFill>
                  <a:schemeClr val="lt2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None/>
              <a:defRPr sz="35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g8379cc4f9d_0_706"/>
          <p:cNvSpPr txBox="1">
            <a:spLocks noGrp="1"/>
          </p:cNvSpPr>
          <p:nvPr>
            <p:ph type="sldNum" idx="12"/>
          </p:nvPr>
        </p:nvSpPr>
        <p:spPr>
          <a:xfrm>
            <a:off x="18627641" y="10253320"/>
            <a:ext cx="1206300" cy="8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Content" type="obj">
  <p:cSld name="OBJECT">
    <p:bg>
      <p:bgPr>
        <a:solidFill>
          <a:srgbClr val="31589D"/>
        </a:solid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8379cc4f9d_0_757"/>
          <p:cNvSpPr/>
          <p:nvPr/>
        </p:nvSpPr>
        <p:spPr>
          <a:xfrm>
            <a:off x="0" y="0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 extrusionOk="0">
                <a:moveTo>
                  <a:pt x="0" y="11308556"/>
                </a:moveTo>
                <a:lnTo>
                  <a:pt x="20104099" y="11308556"/>
                </a:lnTo>
                <a:lnTo>
                  <a:pt x="2010409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31589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g8379cc4f9d_0_757"/>
          <p:cNvSpPr txBox="1">
            <a:spLocks noGrp="1"/>
          </p:cNvSpPr>
          <p:nvPr>
            <p:ph type="title"/>
          </p:nvPr>
        </p:nvSpPr>
        <p:spPr>
          <a:xfrm>
            <a:off x="1503420" y="442569"/>
            <a:ext cx="17097300" cy="27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1775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g8379cc4f9d_0_757"/>
          <p:cNvSpPr txBox="1">
            <a:spLocks noGrp="1"/>
          </p:cNvSpPr>
          <p:nvPr>
            <p:ph type="body" idx="1"/>
          </p:nvPr>
        </p:nvSpPr>
        <p:spPr>
          <a:xfrm>
            <a:off x="1503420" y="3779458"/>
            <a:ext cx="17097300" cy="40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b="0" i="0">
                <a:solidFill>
                  <a:schemeClr val="dk1"/>
                </a:solidFill>
              </a:defRPr>
            </a:lvl1pPr>
            <a:lvl2pPr marL="914400" lvl="1" indent="-2286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None/>
              <a:defRPr/>
            </a:lvl2pPr>
            <a:lvl3pPr marL="1371600" lvl="2" indent="-2286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None/>
              <a:defRPr/>
            </a:lvl3pPr>
            <a:lvl4pPr marL="1828800" lvl="3" indent="-2286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None/>
              <a:defRPr/>
            </a:lvl4pPr>
            <a:lvl5pPr marL="2286000" lvl="4" indent="-2286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None/>
              <a:defRPr/>
            </a:lvl5pPr>
            <a:lvl6pPr marL="2743200" lvl="5" indent="-2286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None/>
              <a:defRPr/>
            </a:lvl6pPr>
            <a:lvl7pPr marL="3200400" lvl="6" indent="-2286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None/>
              <a:defRPr/>
            </a:lvl7pPr>
            <a:lvl8pPr marL="3657600" lvl="7" indent="-2286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None/>
              <a:defRPr/>
            </a:lvl8pPr>
            <a:lvl9pPr marL="4114800" lvl="8" indent="-228600" algn="l" rtl="0">
              <a:lnSpc>
                <a:spcPct val="115000"/>
              </a:lnSpc>
              <a:spcBef>
                <a:spcPts val="3500"/>
              </a:spcBef>
              <a:spcAft>
                <a:spcPts val="350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g8379cc4f9d_0_757"/>
          <p:cNvSpPr txBox="1">
            <a:spLocks noGrp="1"/>
          </p:cNvSpPr>
          <p:nvPr>
            <p:ph type="ftr" idx="11"/>
          </p:nvPr>
        </p:nvSpPr>
        <p:spPr>
          <a:xfrm>
            <a:off x="6835394" y="10517696"/>
            <a:ext cx="6433200" cy="5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Google Shape;35;g8379cc4f9d_0_757"/>
          <p:cNvSpPr txBox="1">
            <a:spLocks noGrp="1"/>
          </p:cNvSpPr>
          <p:nvPr>
            <p:ph type="dt" idx="10"/>
          </p:nvPr>
        </p:nvSpPr>
        <p:spPr>
          <a:xfrm>
            <a:off x="1005205" y="10517696"/>
            <a:ext cx="4623900" cy="5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g8379cc4f9d_0_757"/>
          <p:cNvSpPr txBox="1">
            <a:spLocks noGrp="1"/>
          </p:cNvSpPr>
          <p:nvPr>
            <p:ph type="sldNum" idx="12"/>
          </p:nvPr>
        </p:nvSpPr>
        <p:spPr>
          <a:xfrm>
            <a:off x="14474953" y="10517696"/>
            <a:ext cx="4623900" cy="5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8379cc4f9d_0_711"/>
          <p:cNvSpPr/>
          <p:nvPr/>
        </p:nvSpPr>
        <p:spPr>
          <a:xfrm>
            <a:off x="0" y="105759"/>
            <a:ext cx="20104548" cy="9670542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39" name="Google Shape;39;g8379cc4f9d_0_711"/>
          <p:cNvSpPr/>
          <p:nvPr/>
        </p:nvSpPr>
        <p:spPr>
          <a:xfrm>
            <a:off x="0" y="0"/>
            <a:ext cx="20104548" cy="9670542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40" name="Google Shape;40;g8379cc4f9d_0_711"/>
          <p:cNvSpPr txBox="1">
            <a:spLocks noGrp="1"/>
          </p:cNvSpPr>
          <p:nvPr>
            <p:ph type="title"/>
          </p:nvPr>
        </p:nvSpPr>
        <p:spPr>
          <a:xfrm>
            <a:off x="685307" y="1186729"/>
            <a:ext cx="18733500" cy="28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9pPr>
          </a:lstStyle>
          <a:p>
            <a:endParaRPr/>
          </a:p>
        </p:txBody>
      </p:sp>
      <p:sp>
        <p:nvSpPr>
          <p:cNvPr id="41" name="Google Shape;41;g8379cc4f9d_0_711"/>
          <p:cNvSpPr txBox="1">
            <a:spLocks noGrp="1"/>
          </p:cNvSpPr>
          <p:nvPr>
            <p:ph type="sldNum" idx="12"/>
          </p:nvPr>
        </p:nvSpPr>
        <p:spPr>
          <a:xfrm>
            <a:off x="18627641" y="10253320"/>
            <a:ext cx="1206300" cy="8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8379cc4f9d_0_716"/>
          <p:cNvSpPr/>
          <p:nvPr/>
        </p:nvSpPr>
        <p:spPr>
          <a:xfrm>
            <a:off x="0" y="0"/>
            <a:ext cx="9484800" cy="11309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201025" tIns="201025" rIns="201025" bIns="2010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g8379cc4f9d_0_716"/>
          <p:cNvSpPr/>
          <p:nvPr/>
        </p:nvSpPr>
        <p:spPr>
          <a:xfrm>
            <a:off x="0" y="97021"/>
            <a:ext cx="9483936" cy="9673346"/>
          </a:xfrm>
          <a:custGeom>
            <a:avLst/>
            <a:gdLst/>
            <a:ahLst/>
            <a:cxnLst/>
            <a:rect l="l" t="t" r="r" b="b"/>
            <a:pathLst>
              <a:path w="172545" h="175975" extrusionOk="0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45" name="Google Shape;45;g8379cc4f9d_0_716"/>
          <p:cNvSpPr/>
          <p:nvPr/>
        </p:nvSpPr>
        <p:spPr>
          <a:xfrm>
            <a:off x="-275" y="0"/>
            <a:ext cx="9491136" cy="9665045"/>
          </a:xfrm>
          <a:custGeom>
            <a:avLst/>
            <a:gdLst/>
            <a:ahLst/>
            <a:cxnLst/>
            <a:rect l="l" t="t" r="r" b="b"/>
            <a:pathLst>
              <a:path w="172676" h="175824" extrusionOk="0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46" name="Google Shape;46;g8379cc4f9d_0_716"/>
          <p:cNvSpPr txBox="1">
            <a:spLocks noGrp="1"/>
          </p:cNvSpPr>
          <p:nvPr>
            <p:ph type="title"/>
          </p:nvPr>
        </p:nvSpPr>
        <p:spPr>
          <a:xfrm>
            <a:off x="685362" y="1101417"/>
            <a:ext cx="8149200" cy="55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g8379cc4f9d_0_716"/>
          <p:cNvSpPr txBox="1">
            <a:spLocks noGrp="1"/>
          </p:cNvSpPr>
          <p:nvPr>
            <p:ph type="body" idx="1"/>
          </p:nvPr>
        </p:nvSpPr>
        <p:spPr>
          <a:xfrm>
            <a:off x="10211834" y="1101417"/>
            <a:ext cx="9160200" cy="90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t" anchorCtr="0">
            <a:noAutofit/>
          </a:bodyPr>
          <a:lstStyle>
            <a:lvl1pPr marL="457200" lvl="0" indent="-412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900"/>
              <a:buChar char="●"/>
              <a:defRPr/>
            </a:lvl1pPr>
            <a:lvl2pPr marL="914400" lvl="1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algn="l" rtl="0">
              <a:lnSpc>
                <a:spcPct val="115000"/>
              </a:lnSpc>
              <a:spcBef>
                <a:spcPts val="3500"/>
              </a:spcBef>
              <a:spcAft>
                <a:spcPts val="35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g8379cc4f9d_0_716"/>
          <p:cNvSpPr txBox="1">
            <a:spLocks noGrp="1"/>
          </p:cNvSpPr>
          <p:nvPr>
            <p:ph type="sldNum" idx="12"/>
          </p:nvPr>
        </p:nvSpPr>
        <p:spPr>
          <a:xfrm>
            <a:off x="18627641" y="10253320"/>
            <a:ext cx="1206300" cy="8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8379cc4f9d_0_729"/>
          <p:cNvSpPr/>
          <p:nvPr/>
        </p:nvSpPr>
        <p:spPr>
          <a:xfrm>
            <a:off x="0" y="0"/>
            <a:ext cx="20104200" cy="280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201025" tIns="201025" rIns="201025" bIns="2010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g8379cc4f9d_0_729"/>
          <p:cNvSpPr txBox="1">
            <a:spLocks noGrp="1"/>
          </p:cNvSpPr>
          <p:nvPr>
            <p:ph type="title"/>
          </p:nvPr>
        </p:nvSpPr>
        <p:spPr>
          <a:xfrm>
            <a:off x="685362" y="1101417"/>
            <a:ext cx="18733500" cy="137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g8379cc4f9d_0_729"/>
          <p:cNvSpPr txBox="1">
            <a:spLocks noGrp="1"/>
          </p:cNvSpPr>
          <p:nvPr>
            <p:ph type="sldNum" idx="12"/>
          </p:nvPr>
        </p:nvSpPr>
        <p:spPr>
          <a:xfrm>
            <a:off x="18627641" y="10253320"/>
            <a:ext cx="1206300" cy="8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8379cc4f9d_0_733"/>
          <p:cNvSpPr/>
          <p:nvPr/>
        </p:nvSpPr>
        <p:spPr>
          <a:xfrm>
            <a:off x="0" y="0"/>
            <a:ext cx="8276400" cy="11309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201025" tIns="201025" rIns="201025" bIns="2010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g8379cc4f9d_0_733"/>
          <p:cNvSpPr txBox="1">
            <a:spLocks noGrp="1"/>
          </p:cNvSpPr>
          <p:nvPr>
            <p:ph type="title"/>
          </p:nvPr>
        </p:nvSpPr>
        <p:spPr>
          <a:xfrm>
            <a:off x="685362" y="1101417"/>
            <a:ext cx="6876300" cy="40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g8379cc4f9d_0_733"/>
          <p:cNvSpPr txBox="1">
            <a:spLocks noGrp="1"/>
          </p:cNvSpPr>
          <p:nvPr>
            <p:ph type="body" idx="1"/>
          </p:nvPr>
        </p:nvSpPr>
        <p:spPr>
          <a:xfrm>
            <a:off x="685307" y="5256479"/>
            <a:ext cx="6876300" cy="50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t" anchorCtr="0">
            <a:noAutofit/>
          </a:bodyPr>
          <a:lstStyle>
            <a:lvl1pPr marL="457200" lvl="0" indent="-412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9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381000" algn="l" rtl="0">
              <a:lnSpc>
                <a:spcPct val="115000"/>
              </a:lnSpc>
              <a:spcBef>
                <a:spcPts val="3500"/>
              </a:spcBef>
              <a:spcAft>
                <a:spcPts val="3500"/>
              </a:spcAft>
              <a:buClr>
                <a:schemeClr val="accent2"/>
              </a:buClr>
              <a:buSzPts val="24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g8379cc4f9d_0_733"/>
          <p:cNvSpPr txBox="1">
            <a:spLocks noGrp="1"/>
          </p:cNvSpPr>
          <p:nvPr>
            <p:ph type="sldNum" idx="12"/>
          </p:nvPr>
        </p:nvSpPr>
        <p:spPr>
          <a:xfrm>
            <a:off x="18627641" y="10253320"/>
            <a:ext cx="1206300" cy="8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8379cc4f9d_0_738"/>
          <p:cNvSpPr txBox="1">
            <a:spLocks noGrp="1"/>
          </p:cNvSpPr>
          <p:nvPr>
            <p:ph type="title"/>
          </p:nvPr>
        </p:nvSpPr>
        <p:spPr>
          <a:xfrm>
            <a:off x="685252" y="1755934"/>
            <a:ext cx="13736400" cy="77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9pPr>
          </a:lstStyle>
          <a:p>
            <a:endParaRPr/>
          </a:p>
        </p:txBody>
      </p:sp>
      <p:sp>
        <p:nvSpPr>
          <p:cNvPr id="60" name="Google Shape;60;g8379cc4f9d_0_738"/>
          <p:cNvSpPr txBox="1">
            <a:spLocks noGrp="1"/>
          </p:cNvSpPr>
          <p:nvPr>
            <p:ph type="sldNum" idx="12"/>
          </p:nvPr>
        </p:nvSpPr>
        <p:spPr>
          <a:xfrm>
            <a:off x="18627641" y="10253320"/>
            <a:ext cx="1206300" cy="8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8379cc4f9d_0_741"/>
          <p:cNvSpPr/>
          <p:nvPr/>
        </p:nvSpPr>
        <p:spPr>
          <a:xfrm>
            <a:off x="0" y="0"/>
            <a:ext cx="10052100" cy="11309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201025" tIns="201025" rIns="201025" bIns="2010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g8379cc4f9d_0_741"/>
          <p:cNvSpPr txBox="1">
            <a:spLocks noGrp="1"/>
          </p:cNvSpPr>
          <p:nvPr>
            <p:ph type="title"/>
          </p:nvPr>
        </p:nvSpPr>
        <p:spPr>
          <a:xfrm>
            <a:off x="684428" y="1101417"/>
            <a:ext cx="8144400" cy="45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g8379cc4f9d_0_741"/>
          <p:cNvSpPr txBox="1">
            <a:spLocks noGrp="1"/>
          </p:cNvSpPr>
          <p:nvPr>
            <p:ph type="subTitle" idx="1"/>
          </p:nvPr>
        </p:nvSpPr>
        <p:spPr>
          <a:xfrm>
            <a:off x="670137" y="5775552"/>
            <a:ext cx="8144400" cy="20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 sz="3500">
                <a:solidFill>
                  <a:schemeClr val="accent2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 sz="3500">
                <a:solidFill>
                  <a:schemeClr val="accent2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 sz="3500">
                <a:solidFill>
                  <a:schemeClr val="accent2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 sz="3500">
                <a:solidFill>
                  <a:schemeClr val="accent2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 sz="3500">
                <a:solidFill>
                  <a:schemeClr val="accent2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 sz="3500">
                <a:solidFill>
                  <a:schemeClr val="accent2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 sz="3500">
                <a:solidFill>
                  <a:schemeClr val="accent2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 sz="3500">
                <a:solidFill>
                  <a:schemeClr val="accent2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 sz="35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g8379cc4f9d_0_741"/>
          <p:cNvSpPr txBox="1">
            <a:spLocks noGrp="1"/>
          </p:cNvSpPr>
          <p:nvPr>
            <p:ph type="body" idx="2"/>
          </p:nvPr>
        </p:nvSpPr>
        <p:spPr>
          <a:xfrm>
            <a:off x="10727079" y="1101417"/>
            <a:ext cx="8693400" cy="90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t" anchorCtr="0">
            <a:noAutofit/>
          </a:bodyPr>
          <a:lstStyle>
            <a:lvl1pPr marL="457200" lvl="0" indent="-412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900"/>
              <a:buChar char="●"/>
              <a:defRPr/>
            </a:lvl1pPr>
            <a:lvl2pPr marL="914400" lvl="1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algn="l" rtl="0">
              <a:lnSpc>
                <a:spcPct val="115000"/>
              </a:lnSpc>
              <a:spcBef>
                <a:spcPts val="3500"/>
              </a:spcBef>
              <a:spcAft>
                <a:spcPts val="35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66" name="Google Shape;66;g8379cc4f9d_0_741"/>
          <p:cNvSpPr txBox="1">
            <a:spLocks noGrp="1"/>
          </p:cNvSpPr>
          <p:nvPr>
            <p:ph type="sldNum" idx="12"/>
          </p:nvPr>
        </p:nvSpPr>
        <p:spPr>
          <a:xfrm>
            <a:off x="18627641" y="10253320"/>
            <a:ext cx="1206300" cy="8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radigm">
    <p:bg>
      <p:bgPr>
        <a:solidFill>
          <a:srgbClr val="31589D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8379cc4f9d_0_702"/>
          <p:cNvSpPr txBox="1">
            <a:spLocks noGrp="1"/>
          </p:cNvSpPr>
          <p:nvPr>
            <p:ph type="title"/>
          </p:nvPr>
        </p:nvSpPr>
        <p:spPr>
          <a:xfrm>
            <a:off x="685307" y="978506"/>
            <a:ext cx="18733500" cy="125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200"/>
              <a:buFont typeface="Merriweather"/>
              <a:buNone/>
              <a:defRPr sz="62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200"/>
              <a:buFont typeface="Merriweather"/>
              <a:buNone/>
              <a:defRPr sz="62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200"/>
              <a:buFont typeface="Merriweather"/>
              <a:buNone/>
              <a:defRPr sz="62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200"/>
              <a:buFont typeface="Merriweather"/>
              <a:buNone/>
              <a:defRPr sz="62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200"/>
              <a:buFont typeface="Merriweather"/>
              <a:buNone/>
              <a:defRPr sz="62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200"/>
              <a:buFont typeface="Merriweather"/>
              <a:buNone/>
              <a:defRPr sz="62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200"/>
              <a:buFont typeface="Merriweather"/>
              <a:buNone/>
              <a:defRPr sz="62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200"/>
              <a:buFont typeface="Merriweather"/>
              <a:buNone/>
              <a:defRPr sz="62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200"/>
              <a:buFont typeface="Merriweather"/>
              <a:buNone/>
              <a:defRPr sz="62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g8379cc4f9d_0_702"/>
          <p:cNvSpPr txBox="1">
            <a:spLocks noGrp="1"/>
          </p:cNvSpPr>
          <p:nvPr>
            <p:ph type="body" idx="1"/>
          </p:nvPr>
        </p:nvSpPr>
        <p:spPr>
          <a:xfrm>
            <a:off x="685307" y="2534022"/>
            <a:ext cx="18733500" cy="75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t" anchorCtr="0">
            <a:noAutofit/>
          </a:bodyPr>
          <a:lstStyle>
            <a:lvl1pPr marL="457200" marR="0" lvl="0" indent="-412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900"/>
              <a:buFont typeface="Roboto"/>
              <a:buChar char="●"/>
              <a:defRPr sz="2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"/>
              <a:buChar char="○"/>
              <a:defRPr sz="2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"/>
              <a:buChar char="■"/>
              <a:defRPr sz="2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"/>
              <a:buChar char="●"/>
              <a:defRPr sz="2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"/>
              <a:buChar char="○"/>
              <a:defRPr sz="2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"/>
              <a:buChar char="■"/>
              <a:defRPr sz="2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"/>
              <a:buChar char="●"/>
              <a:defRPr sz="2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"/>
              <a:buChar char="○"/>
              <a:defRPr sz="2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3500"/>
              </a:spcBef>
              <a:spcAft>
                <a:spcPts val="3500"/>
              </a:spcAft>
              <a:buClr>
                <a:schemeClr val="dk2"/>
              </a:buClr>
              <a:buSzPts val="2400"/>
              <a:buFont typeface="Roboto"/>
              <a:buChar char="■"/>
              <a:defRPr sz="2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g8379cc4f9d_0_702"/>
          <p:cNvSpPr txBox="1">
            <a:spLocks noGrp="1"/>
          </p:cNvSpPr>
          <p:nvPr>
            <p:ph type="sldNum" idx="12"/>
          </p:nvPr>
        </p:nvSpPr>
        <p:spPr>
          <a:xfrm>
            <a:off x="18627641" y="10253320"/>
            <a:ext cx="1206300" cy="8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2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eg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javan - Se... (Ao Vivo) - YouTube">
            <a:extLst>
              <a:ext uri="{FF2B5EF4-FFF2-40B4-BE49-F238E27FC236}">
                <a16:creationId xmlns:a16="http://schemas.microsoft.com/office/drawing/2014/main" id="{BF3B102F-14E1-5E33-1E32-69E42DF0036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96" r="31955"/>
          <a:stretch/>
        </p:blipFill>
        <p:spPr bwMode="auto">
          <a:xfrm>
            <a:off x="11590020" y="397"/>
            <a:ext cx="8514080" cy="11308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6" name="Google Shape;86;p1" descr="Fundo preto com letras brancas&#10;&#10;Descrição gerada com alta confiança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81000" y="1231275"/>
            <a:ext cx="3973805" cy="1363909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" descr="Fundo preto com letras brancas&#10;&#10;Descrição gerada com alta confiança"/>
          <p:cNvPicPr preferRelativeResize="0"/>
          <p:nvPr/>
        </p:nvPicPr>
        <p:blipFill rotWithShape="1">
          <a:blip r:embed="rId5">
            <a:alphaModFix amt="30000"/>
          </a:blip>
          <a:srcRect/>
          <a:stretch/>
        </p:blipFill>
        <p:spPr>
          <a:xfrm>
            <a:off x="17459123" y="619378"/>
            <a:ext cx="1942450" cy="6119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"/>
          <p:cNvSpPr/>
          <p:nvPr/>
        </p:nvSpPr>
        <p:spPr>
          <a:xfrm>
            <a:off x="9262533" y="5654675"/>
            <a:ext cx="4584600" cy="5654700"/>
          </a:xfrm>
          <a:prstGeom prst="parallelogram">
            <a:avLst>
              <a:gd name="adj" fmla="val 49980"/>
            </a:avLst>
          </a:prstGeom>
          <a:solidFill>
            <a:srgbClr val="27AA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"/>
          <p:cNvSpPr/>
          <p:nvPr/>
        </p:nvSpPr>
        <p:spPr>
          <a:xfrm>
            <a:off x="9262534" y="0"/>
            <a:ext cx="4584600" cy="5654700"/>
          </a:xfrm>
          <a:prstGeom prst="parallelogram">
            <a:avLst>
              <a:gd name="adj" fmla="val 49980"/>
            </a:avLst>
          </a:prstGeom>
          <a:solidFill>
            <a:srgbClr val="27AA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"/>
          <p:cNvSpPr txBox="1">
            <a:spLocks noGrp="1"/>
          </p:cNvSpPr>
          <p:nvPr>
            <p:ph type="title" idx="4294967295"/>
          </p:nvPr>
        </p:nvSpPr>
        <p:spPr>
          <a:xfrm>
            <a:off x="1465162" y="3212125"/>
            <a:ext cx="13157200" cy="38292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Estruturas </a:t>
            </a:r>
            <a:br>
              <a:rPr lang="pt-BR" dirty="0">
                <a:solidFill>
                  <a:schemeClr val="bg1"/>
                </a:solidFill>
              </a:rPr>
            </a:br>
            <a:r>
              <a:rPr lang="pt-BR" dirty="0">
                <a:solidFill>
                  <a:schemeClr val="bg1"/>
                </a:solidFill>
              </a:rPr>
              <a:t>Condicionais</a:t>
            </a:r>
            <a:br>
              <a:rPr lang="pt-BR" dirty="0">
                <a:solidFill>
                  <a:schemeClr val="bg1"/>
                </a:solidFill>
              </a:rPr>
            </a:br>
            <a:br>
              <a:rPr lang="pt-BR" dirty="0">
                <a:solidFill>
                  <a:schemeClr val="bg1"/>
                </a:solidFill>
              </a:rPr>
            </a:br>
            <a:endParaRPr b="1" dirty="0">
              <a:solidFill>
                <a:schemeClr val="bg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" name="AutoShape 2" descr="O algoritmo está mudando a maneira de consumir e de produzir conteúdo?">
            <a:extLst>
              <a:ext uri="{FF2B5EF4-FFF2-40B4-BE49-F238E27FC236}">
                <a16:creationId xmlns:a16="http://schemas.microsoft.com/office/drawing/2014/main" id="{B7D436B1-F8F1-420D-8009-DC92CB87D7B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899650" y="55022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" name="AutoShape 2" descr="Você sabe usar os Operadores Aritméticos em programação? - { Dicas de  Programação }">
            <a:extLst>
              <a:ext uri="{FF2B5EF4-FFF2-40B4-BE49-F238E27FC236}">
                <a16:creationId xmlns:a16="http://schemas.microsoft.com/office/drawing/2014/main" id="{7D8D88CB-AC38-4108-9295-16A9AB023B3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052050" y="56546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"/>
          <p:cNvSpPr txBox="1">
            <a:spLocks noGrp="1"/>
          </p:cNvSpPr>
          <p:nvPr>
            <p:ph type="ctrTitle"/>
          </p:nvPr>
        </p:nvSpPr>
        <p:spPr>
          <a:xfrm>
            <a:off x="1583974" y="1049775"/>
            <a:ext cx="16145225" cy="1243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lvl="0"/>
            <a:r>
              <a:rPr lang="pt-BR" sz="8000" b="1" dirty="0">
                <a:solidFill>
                  <a:srgbClr val="31589D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Estruturas Condicionais Compostas</a:t>
            </a:r>
            <a:endParaRPr lang="pt-BR" sz="9600" b="1" dirty="0">
              <a:solidFill>
                <a:srgbClr val="31589D"/>
              </a:solidFill>
              <a:latin typeface="Roboto" panose="020B0604020202020204" charset="0"/>
              <a:ea typeface="Roboto" panose="020B0604020202020204" charset="0"/>
              <a:cs typeface="Roboto"/>
              <a:sym typeface="Roboto"/>
            </a:endParaRPr>
          </a:p>
        </p:txBody>
      </p:sp>
      <p:pic>
        <p:nvPicPr>
          <p:cNvPr id="6" name="Google Shape;138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70200" y="10011283"/>
            <a:ext cx="2175300" cy="692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39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92088" y="10000150"/>
            <a:ext cx="1909475" cy="682399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147;p8">
            <a:extLst>
              <a:ext uri="{FF2B5EF4-FFF2-40B4-BE49-F238E27FC236}">
                <a16:creationId xmlns:a16="http://schemas.microsoft.com/office/drawing/2014/main" id="{5F838252-75B0-47E1-A32F-6C45F6FFE576}"/>
              </a:ext>
            </a:extLst>
          </p:cNvPr>
          <p:cNvSpPr txBox="1">
            <a:spLocks/>
          </p:cNvSpPr>
          <p:nvPr/>
        </p:nvSpPr>
        <p:spPr>
          <a:xfrm>
            <a:off x="1059707" y="3396668"/>
            <a:ext cx="17906999" cy="6202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975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Roboto"/>
              <a:buNone/>
              <a:defRPr sz="35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Roboto"/>
              <a:buNone/>
              <a:defRPr sz="35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Roboto"/>
              <a:buNone/>
              <a:defRPr sz="35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Roboto"/>
              <a:buNone/>
              <a:defRPr sz="35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Roboto"/>
              <a:buNone/>
              <a:defRPr sz="35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Roboto"/>
              <a:buNone/>
              <a:defRPr sz="35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Roboto"/>
              <a:buNone/>
              <a:defRPr sz="35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Roboto"/>
              <a:buNone/>
              <a:defRPr sz="35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Roboto"/>
              <a:buNone/>
              <a:defRPr sz="35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fontAlgn="t"/>
            <a:r>
              <a:rPr lang="pt-BR" sz="4400" b="1" dirty="0">
                <a:solidFill>
                  <a:schemeClr val="tx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Em pseudocódigo:</a:t>
            </a:r>
          </a:p>
          <a:p>
            <a:pPr fontAlgn="t"/>
            <a:endParaRPr lang="pt-BR" sz="4400" b="1" dirty="0">
              <a:solidFill>
                <a:schemeClr val="tx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l" fontAlgn="base"/>
            <a:r>
              <a:rPr lang="pt-BR" sz="4000" b="1" i="0" dirty="0">
                <a:solidFill>
                  <a:schemeClr val="tx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1. INICIO ALGORITMO</a:t>
            </a:r>
          </a:p>
          <a:p>
            <a:pPr algn="l" fontAlgn="base"/>
            <a:r>
              <a:rPr lang="pt-BR" sz="4000" b="1" i="0" dirty="0">
                <a:solidFill>
                  <a:schemeClr val="tx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2. SE condição ENTAO</a:t>
            </a:r>
          </a:p>
          <a:p>
            <a:pPr algn="l" fontAlgn="base"/>
            <a:r>
              <a:rPr lang="pt-BR" sz="4000" b="1" i="0" dirty="0">
                <a:solidFill>
                  <a:schemeClr val="tx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3.      comando  A</a:t>
            </a:r>
          </a:p>
          <a:p>
            <a:pPr algn="l" fontAlgn="base"/>
            <a:r>
              <a:rPr lang="pt-BR" sz="4000" b="1" i="0" dirty="0">
                <a:solidFill>
                  <a:schemeClr val="tx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4. SENAO</a:t>
            </a:r>
          </a:p>
          <a:p>
            <a:pPr algn="l" fontAlgn="base"/>
            <a:r>
              <a:rPr lang="pt-BR" sz="4000" b="1" i="0" dirty="0">
                <a:solidFill>
                  <a:schemeClr val="tx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5.     comando B</a:t>
            </a:r>
          </a:p>
          <a:p>
            <a:pPr algn="l" fontAlgn="base"/>
            <a:r>
              <a:rPr lang="pt-BR" sz="4000" b="1" i="0" dirty="0">
                <a:solidFill>
                  <a:schemeClr val="tx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6. FIM SE</a:t>
            </a:r>
          </a:p>
          <a:p>
            <a:pPr algn="l" fontAlgn="base"/>
            <a:r>
              <a:rPr lang="pt-BR" sz="4000" b="1" i="0" dirty="0">
                <a:solidFill>
                  <a:schemeClr val="tx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7. FIM ALGORITMO</a:t>
            </a:r>
          </a:p>
          <a:p>
            <a:pPr fontAlgn="t"/>
            <a:endParaRPr lang="pt-BR" sz="3200" b="1" dirty="0">
              <a:solidFill>
                <a:schemeClr val="tx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026" name="Picture 2" descr="imagem2">
            <a:extLst>
              <a:ext uri="{FF2B5EF4-FFF2-40B4-BE49-F238E27FC236}">
                <a16:creationId xmlns:a16="http://schemas.microsoft.com/office/drawing/2014/main" id="{0622358B-D348-41F3-9A89-E7AE495096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3206" y="2740024"/>
            <a:ext cx="7389132" cy="681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imagem3">
            <a:extLst>
              <a:ext uri="{FF2B5EF4-FFF2-40B4-BE49-F238E27FC236}">
                <a16:creationId xmlns:a16="http://schemas.microsoft.com/office/drawing/2014/main" id="{9036123D-A0FF-4FCF-895A-4288051628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6397" y="2401862"/>
            <a:ext cx="11057996" cy="7150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02122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"/>
          <p:cNvSpPr txBox="1">
            <a:spLocks noGrp="1"/>
          </p:cNvSpPr>
          <p:nvPr>
            <p:ph type="ctrTitle"/>
          </p:nvPr>
        </p:nvSpPr>
        <p:spPr>
          <a:xfrm>
            <a:off x="1583974" y="1049775"/>
            <a:ext cx="16145225" cy="1243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lvl="0"/>
            <a:r>
              <a:rPr lang="pt-BR" sz="8000" b="1" dirty="0">
                <a:solidFill>
                  <a:srgbClr val="31589D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Estruturas Condicionais Compostas</a:t>
            </a:r>
            <a:endParaRPr lang="pt-BR" sz="9600" b="1" dirty="0">
              <a:solidFill>
                <a:srgbClr val="31589D"/>
              </a:solidFill>
              <a:latin typeface="Roboto" panose="020B0604020202020204" charset="0"/>
              <a:ea typeface="Roboto" panose="020B0604020202020204" charset="0"/>
              <a:cs typeface="Roboto"/>
              <a:sym typeface="Roboto"/>
            </a:endParaRPr>
          </a:p>
        </p:txBody>
      </p:sp>
      <p:pic>
        <p:nvPicPr>
          <p:cNvPr id="6" name="Google Shape;138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70200" y="10011283"/>
            <a:ext cx="2175300" cy="692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39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92088" y="10000150"/>
            <a:ext cx="1909475" cy="682399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147;p8">
            <a:extLst>
              <a:ext uri="{FF2B5EF4-FFF2-40B4-BE49-F238E27FC236}">
                <a16:creationId xmlns:a16="http://schemas.microsoft.com/office/drawing/2014/main" id="{5F838252-75B0-47E1-A32F-6C45F6FFE576}"/>
              </a:ext>
            </a:extLst>
          </p:cNvPr>
          <p:cNvSpPr txBox="1">
            <a:spLocks/>
          </p:cNvSpPr>
          <p:nvPr/>
        </p:nvSpPr>
        <p:spPr>
          <a:xfrm>
            <a:off x="1059707" y="3396668"/>
            <a:ext cx="17906999" cy="6202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975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Roboto"/>
              <a:buNone/>
              <a:defRPr sz="35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Roboto"/>
              <a:buNone/>
              <a:defRPr sz="35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Roboto"/>
              <a:buNone/>
              <a:defRPr sz="35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Roboto"/>
              <a:buNone/>
              <a:defRPr sz="35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Roboto"/>
              <a:buNone/>
              <a:defRPr sz="35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Roboto"/>
              <a:buNone/>
              <a:defRPr sz="35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Roboto"/>
              <a:buNone/>
              <a:defRPr sz="35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Roboto"/>
              <a:buNone/>
              <a:defRPr sz="35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Roboto"/>
              <a:buNone/>
              <a:defRPr sz="35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fontAlgn="t"/>
            <a:r>
              <a:rPr lang="pt-BR" sz="4400" b="1" dirty="0">
                <a:solidFill>
                  <a:schemeClr val="tx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Em pseudocódigo:</a:t>
            </a:r>
          </a:p>
          <a:p>
            <a:pPr fontAlgn="t"/>
            <a:endParaRPr lang="pt-BR" sz="4400" b="1" dirty="0">
              <a:solidFill>
                <a:schemeClr val="tx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l" fontAlgn="base"/>
            <a:r>
              <a:rPr lang="pt-BR" sz="4000" b="1" i="0" dirty="0">
                <a:solidFill>
                  <a:schemeClr val="tx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1. INICIO ALGORITMO</a:t>
            </a:r>
          </a:p>
          <a:p>
            <a:pPr algn="l" fontAlgn="base"/>
            <a:r>
              <a:rPr lang="pt-BR" sz="4000" b="1" i="0" dirty="0">
                <a:solidFill>
                  <a:schemeClr val="tx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2. SE (A&gt;B) ENTAO</a:t>
            </a:r>
          </a:p>
          <a:p>
            <a:pPr algn="l" fontAlgn="base"/>
            <a:r>
              <a:rPr lang="pt-BR" sz="4000" b="1" i="0" dirty="0">
                <a:solidFill>
                  <a:schemeClr val="tx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3.      </a:t>
            </a:r>
            <a:r>
              <a:rPr lang="pt-BR" sz="4000" b="1" i="0" dirty="0" err="1">
                <a:solidFill>
                  <a:schemeClr val="tx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Escreval</a:t>
            </a:r>
            <a:r>
              <a:rPr lang="pt-BR" sz="4000" b="1" i="0" dirty="0">
                <a:solidFill>
                  <a:schemeClr val="tx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(“A maior que B”)</a:t>
            </a:r>
          </a:p>
          <a:p>
            <a:pPr algn="l" fontAlgn="base"/>
            <a:r>
              <a:rPr lang="pt-BR" sz="4000" b="1" i="0" dirty="0">
                <a:solidFill>
                  <a:schemeClr val="tx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4. SENAO</a:t>
            </a:r>
          </a:p>
          <a:p>
            <a:pPr algn="l" fontAlgn="base"/>
            <a:r>
              <a:rPr lang="pt-BR" sz="4000" b="1" i="0" dirty="0">
                <a:solidFill>
                  <a:schemeClr val="tx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5.     </a:t>
            </a:r>
            <a:r>
              <a:rPr lang="pt-BR" sz="4000" b="1" i="0" dirty="0" err="1">
                <a:solidFill>
                  <a:schemeClr val="tx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Escreval</a:t>
            </a:r>
            <a:r>
              <a:rPr lang="pt-BR" sz="4000" b="1" i="0" dirty="0">
                <a:solidFill>
                  <a:schemeClr val="tx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(“A menor que B”)</a:t>
            </a:r>
          </a:p>
          <a:p>
            <a:pPr algn="l" fontAlgn="base"/>
            <a:r>
              <a:rPr lang="pt-BR" sz="4000" b="1" i="0" dirty="0">
                <a:solidFill>
                  <a:schemeClr val="tx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6. FIM SE</a:t>
            </a:r>
          </a:p>
          <a:p>
            <a:pPr algn="l" fontAlgn="base"/>
            <a:r>
              <a:rPr lang="pt-BR" sz="4000" b="1" i="0" dirty="0">
                <a:solidFill>
                  <a:schemeClr val="tx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7. FIM ALGORITMO</a:t>
            </a:r>
          </a:p>
          <a:p>
            <a:pPr fontAlgn="t"/>
            <a:endParaRPr lang="pt-BR" sz="3200" b="1" dirty="0">
              <a:solidFill>
                <a:schemeClr val="tx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2050" name="Picture 2" descr="Estruturas condicionais - simples (Se - IF)">
            <a:extLst>
              <a:ext uri="{FF2B5EF4-FFF2-40B4-BE49-F238E27FC236}">
                <a16:creationId xmlns:a16="http://schemas.microsoft.com/office/drawing/2014/main" id="{B18ED446-9A9D-42C7-8604-805FA3C7BB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62109" y="4145234"/>
            <a:ext cx="5909529" cy="4927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Estruturas Condicionais - Composta (senão - else)">
            <a:extLst>
              <a:ext uri="{FF2B5EF4-FFF2-40B4-BE49-F238E27FC236}">
                <a16:creationId xmlns:a16="http://schemas.microsoft.com/office/drawing/2014/main" id="{71C000C7-E3E9-4F95-B71F-3BC79574C3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9185" y="3221387"/>
            <a:ext cx="12044915" cy="6276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19445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"/>
          <p:cNvSpPr txBox="1">
            <a:spLocks noGrp="1"/>
          </p:cNvSpPr>
          <p:nvPr>
            <p:ph type="ctrTitle"/>
          </p:nvPr>
        </p:nvSpPr>
        <p:spPr>
          <a:xfrm>
            <a:off x="1583974" y="1049775"/>
            <a:ext cx="16145225" cy="1243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lvl="0"/>
            <a:r>
              <a:rPr lang="pt-BR" sz="8000" b="1" dirty="0">
                <a:solidFill>
                  <a:srgbClr val="31589D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Estruturas Condicionais Compostas</a:t>
            </a:r>
            <a:endParaRPr lang="pt-BR" sz="9600" b="1" dirty="0">
              <a:solidFill>
                <a:srgbClr val="31589D"/>
              </a:solidFill>
              <a:latin typeface="Roboto" panose="020B0604020202020204" charset="0"/>
              <a:ea typeface="Roboto" panose="020B0604020202020204" charset="0"/>
              <a:cs typeface="Roboto"/>
              <a:sym typeface="Roboto"/>
            </a:endParaRPr>
          </a:p>
        </p:txBody>
      </p:sp>
      <p:pic>
        <p:nvPicPr>
          <p:cNvPr id="6" name="Google Shape;138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70200" y="10011283"/>
            <a:ext cx="2175300" cy="692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39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92088" y="10000150"/>
            <a:ext cx="1909475" cy="682399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147;p8">
            <a:extLst>
              <a:ext uri="{FF2B5EF4-FFF2-40B4-BE49-F238E27FC236}">
                <a16:creationId xmlns:a16="http://schemas.microsoft.com/office/drawing/2014/main" id="{5F838252-75B0-47E1-A32F-6C45F6FFE576}"/>
              </a:ext>
            </a:extLst>
          </p:cNvPr>
          <p:cNvSpPr txBox="1">
            <a:spLocks/>
          </p:cNvSpPr>
          <p:nvPr/>
        </p:nvSpPr>
        <p:spPr>
          <a:xfrm>
            <a:off x="1059707" y="3396668"/>
            <a:ext cx="17906999" cy="5279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975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Roboto"/>
              <a:buNone/>
              <a:defRPr sz="35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Roboto"/>
              <a:buNone/>
              <a:defRPr sz="35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Roboto"/>
              <a:buNone/>
              <a:defRPr sz="35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Roboto"/>
              <a:buNone/>
              <a:defRPr sz="35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Roboto"/>
              <a:buNone/>
              <a:defRPr sz="35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Roboto"/>
              <a:buNone/>
              <a:defRPr sz="35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Roboto"/>
              <a:buNone/>
              <a:defRPr sz="35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Roboto"/>
              <a:buNone/>
              <a:defRPr sz="35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Roboto"/>
              <a:buNone/>
              <a:defRPr sz="35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fontAlgn="t"/>
            <a:r>
              <a:rPr lang="pt-BR" sz="4400" b="1" dirty="0">
                <a:solidFill>
                  <a:schemeClr val="tx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Em pseudocódigo:</a:t>
            </a:r>
          </a:p>
          <a:p>
            <a:pPr fontAlgn="t"/>
            <a:endParaRPr lang="pt-BR" sz="4400" b="1" dirty="0">
              <a:solidFill>
                <a:schemeClr val="tx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787400" indent="-742950" algn="l" fontAlgn="base">
              <a:buAutoNum type="arabicPeriod"/>
            </a:pPr>
            <a:r>
              <a:rPr lang="pt-BR" sz="4400" b="1" i="0" dirty="0">
                <a:solidFill>
                  <a:schemeClr val="tx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INICIO ALGORITMO</a:t>
            </a:r>
          </a:p>
          <a:p>
            <a:pPr algn="l" fontAlgn="base"/>
            <a:r>
              <a:rPr lang="pt-BR" sz="4400" b="1" i="0" dirty="0">
                <a:solidFill>
                  <a:schemeClr val="tx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2. SE (A&gt;B) ENTAO</a:t>
            </a:r>
          </a:p>
          <a:p>
            <a:pPr algn="l" fontAlgn="base"/>
            <a:r>
              <a:rPr lang="pt-BR" sz="4400" b="1" i="0" dirty="0">
                <a:solidFill>
                  <a:schemeClr val="tx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3.       </a:t>
            </a:r>
            <a:r>
              <a:rPr lang="pt-BR" sz="4400" b="1" i="0" dirty="0" err="1">
                <a:solidFill>
                  <a:schemeClr val="tx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Escreval</a:t>
            </a:r>
            <a:r>
              <a:rPr lang="pt-BR" sz="4400" b="1" i="0" dirty="0">
                <a:solidFill>
                  <a:schemeClr val="tx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(“A maior que B”)</a:t>
            </a:r>
          </a:p>
          <a:p>
            <a:pPr algn="l" fontAlgn="base"/>
            <a:r>
              <a:rPr lang="pt-BR" sz="4400" b="1" i="0" dirty="0">
                <a:solidFill>
                  <a:schemeClr val="tx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4. FIM SE</a:t>
            </a:r>
          </a:p>
          <a:p>
            <a:pPr algn="l" fontAlgn="base"/>
            <a:r>
              <a:rPr lang="pt-BR" sz="4400" b="1" i="0" dirty="0">
                <a:solidFill>
                  <a:schemeClr val="tx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5. FIM ALGORITMO</a:t>
            </a:r>
          </a:p>
          <a:p>
            <a:pPr fontAlgn="t"/>
            <a:endParaRPr lang="pt-BR" sz="3200" b="1" dirty="0">
              <a:solidFill>
                <a:schemeClr val="tx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026" name="Picture 2" descr="imagem2">
            <a:extLst>
              <a:ext uri="{FF2B5EF4-FFF2-40B4-BE49-F238E27FC236}">
                <a16:creationId xmlns:a16="http://schemas.microsoft.com/office/drawing/2014/main" id="{0622358B-D348-41F3-9A89-E7AE495096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3206" y="2740024"/>
            <a:ext cx="7389132" cy="681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Estruturas condicionais - simples (Se - IF)">
            <a:extLst>
              <a:ext uri="{FF2B5EF4-FFF2-40B4-BE49-F238E27FC236}">
                <a16:creationId xmlns:a16="http://schemas.microsoft.com/office/drawing/2014/main" id="{B18ED446-9A9D-42C7-8604-805FA3C7BB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0334" y="2639594"/>
            <a:ext cx="8411754" cy="7013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78F0F2AF-7720-433B-B7D5-1A0416EF909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3857" y="2293705"/>
            <a:ext cx="19418698" cy="8487643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AB48D2CB-44BF-4E49-AE20-DE4F78C3D9A7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b="6693"/>
          <a:stretch/>
        </p:blipFill>
        <p:spPr>
          <a:xfrm>
            <a:off x="284586" y="2268448"/>
            <a:ext cx="19418698" cy="851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1960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"/>
          <p:cNvSpPr txBox="1">
            <a:spLocks noGrp="1"/>
          </p:cNvSpPr>
          <p:nvPr>
            <p:ph type="ctrTitle"/>
          </p:nvPr>
        </p:nvSpPr>
        <p:spPr>
          <a:xfrm>
            <a:off x="1583974" y="1049775"/>
            <a:ext cx="16145225" cy="1243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lvl="0"/>
            <a:r>
              <a:rPr lang="pt-BR" sz="8000" b="1" dirty="0" err="1">
                <a:solidFill>
                  <a:srgbClr val="31589D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Indentação</a:t>
            </a:r>
            <a:endParaRPr lang="pt-BR" sz="9600" b="1" dirty="0">
              <a:solidFill>
                <a:srgbClr val="31589D"/>
              </a:solidFill>
              <a:latin typeface="Roboto" panose="020B0604020202020204" charset="0"/>
              <a:ea typeface="Roboto" panose="020B0604020202020204" charset="0"/>
              <a:cs typeface="Roboto"/>
              <a:sym typeface="Roboto"/>
            </a:endParaRPr>
          </a:p>
        </p:txBody>
      </p:sp>
      <p:sp>
        <p:nvSpPr>
          <p:cNvPr id="147" name="Google Shape;147;p8"/>
          <p:cNvSpPr txBox="1">
            <a:spLocks noGrp="1"/>
          </p:cNvSpPr>
          <p:nvPr>
            <p:ph type="subTitle" idx="1"/>
          </p:nvPr>
        </p:nvSpPr>
        <p:spPr>
          <a:xfrm>
            <a:off x="1065212" y="3489175"/>
            <a:ext cx="17906999" cy="3740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975" rIns="0" bIns="0" anchor="t" anchorCtr="0">
            <a:spAutoFit/>
          </a:bodyPr>
          <a:lstStyle/>
          <a:p>
            <a:pPr algn="l" fontAlgn="t"/>
            <a:r>
              <a:rPr lang="pt-BR" sz="4000" b="1" i="0" dirty="0">
                <a:solidFill>
                  <a:schemeClr val="tx1">
                    <a:lumMod val="50000"/>
                  </a:schemeClr>
                </a:solidFill>
                <a:effectLst/>
                <a:latin typeface="Roboto" panose="02000000000000000000" pitchFamily="2" charset="0"/>
              </a:rPr>
              <a:t>Ação de indentar, de afastar o texto da sua margem, geralmente inserindo</a:t>
            </a:r>
          </a:p>
          <a:p>
            <a:pPr algn="l" fontAlgn="t"/>
            <a:r>
              <a:rPr lang="pt-BR" sz="4000" b="1" i="0" dirty="0">
                <a:solidFill>
                  <a:schemeClr val="tx1">
                    <a:lumMod val="50000"/>
                  </a:schemeClr>
                </a:solidFill>
                <a:effectLst/>
                <a:latin typeface="Roboto" panose="02000000000000000000" pitchFamily="2" charset="0"/>
              </a:rPr>
              <a:t>espaços entre a margem e o começo do parágrafo.</a:t>
            </a:r>
          </a:p>
          <a:p>
            <a:pPr algn="l" fontAlgn="t"/>
            <a:endParaRPr lang="pt-BR" sz="4000" b="1" dirty="0">
              <a:solidFill>
                <a:schemeClr val="tx1">
                  <a:lumMod val="50000"/>
                </a:schemeClr>
              </a:solidFill>
              <a:latin typeface="Roboto" panose="02000000000000000000" pitchFamily="2" charset="0"/>
            </a:endParaRPr>
          </a:p>
          <a:p>
            <a:pPr algn="l" fontAlgn="t"/>
            <a:r>
              <a:rPr lang="pt-BR" sz="4000" b="1" i="0" dirty="0">
                <a:solidFill>
                  <a:schemeClr val="tx1">
                    <a:lumMod val="50000"/>
                  </a:schemeClr>
                </a:solidFill>
                <a:effectLst/>
                <a:latin typeface="Roboto" panose="02000000000000000000" pitchFamily="2" charset="0"/>
              </a:rPr>
              <a:t>[Informática] Em linguagem de programação, digitação dos códigos do</a:t>
            </a:r>
          </a:p>
          <a:p>
            <a:pPr algn="l" fontAlgn="t"/>
            <a:r>
              <a:rPr lang="pt-BR" sz="4000" b="1" i="0" dirty="0">
                <a:solidFill>
                  <a:schemeClr val="tx1">
                    <a:lumMod val="50000"/>
                  </a:schemeClr>
                </a:solidFill>
                <a:effectLst/>
                <a:latin typeface="Roboto" panose="02000000000000000000" pitchFamily="2" charset="0"/>
              </a:rPr>
              <a:t>programa, afastados por espaço da margem e dispostos hierarquicamente, para</a:t>
            </a:r>
          </a:p>
          <a:p>
            <a:pPr algn="l" fontAlgn="t"/>
            <a:r>
              <a:rPr lang="pt-BR" sz="4000" b="1" i="0" dirty="0">
                <a:solidFill>
                  <a:schemeClr val="tx1">
                    <a:lumMod val="50000"/>
                  </a:schemeClr>
                </a:solidFill>
                <a:effectLst/>
                <a:latin typeface="Roboto" panose="02000000000000000000" pitchFamily="2" charset="0"/>
              </a:rPr>
              <a:t>facilitar a visualização e percepção do programa.</a:t>
            </a:r>
            <a:endParaRPr lang="pt-BR" sz="4000" b="1" i="0" dirty="0">
              <a:solidFill>
                <a:schemeClr val="tx1">
                  <a:lumMod val="50000"/>
                </a:schemeClr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6" name="Google Shape;138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70200" y="10011283"/>
            <a:ext cx="2175300" cy="692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39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92088" y="10000150"/>
            <a:ext cx="1909475" cy="6823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533709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"/>
          <p:cNvSpPr txBox="1">
            <a:spLocks noGrp="1"/>
          </p:cNvSpPr>
          <p:nvPr>
            <p:ph type="ctrTitle"/>
          </p:nvPr>
        </p:nvSpPr>
        <p:spPr>
          <a:xfrm>
            <a:off x="1583974" y="1049775"/>
            <a:ext cx="16145225" cy="1243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lvl="0"/>
            <a:r>
              <a:rPr lang="pt-BR" sz="8000" b="1" dirty="0" err="1">
                <a:solidFill>
                  <a:srgbClr val="31589D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Indentação</a:t>
            </a:r>
            <a:endParaRPr lang="pt-BR" sz="9600" b="1" dirty="0">
              <a:solidFill>
                <a:srgbClr val="31589D"/>
              </a:solidFill>
              <a:latin typeface="Roboto" panose="020B0604020202020204" charset="0"/>
              <a:ea typeface="Roboto" panose="020B0604020202020204" charset="0"/>
              <a:cs typeface="Roboto"/>
              <a:sym typeface="Roboto"/>
            </a:endParaRPr>
          </a:p>
        </p:txBody>
      </p:sp>
      <p:sp>
        <p:nvSpPr>
          <p:cNvPr id="147" name="Google Shape;147;p8"/>
          <p:cNvSpPr txBox="1">
            <a:spLocks noGrp="1"/>
          </p:cNvSpPr>
          <p:nvPr>
            <p:ph type="subTitle" idx="1"/>
          </p:nvPr>
        </p:nvSpPr>
        <p:spPr>
          <a:xfrm>
            <a:off x="1065212" y="3489175"/>
            <a:ext cx="17906999" cy="2263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975" rIns="0" bIns="0" anchor="t" anchorCtr="0">
            <a:spAutoFit/>
          </a:bodyPr>
          <a:lstStyle/>
          <a:p>
            <a:pPr algn="l" fontAlgn="t"/>
            <a:r>
              <a:rPr lang="pt-BR" sz="3600" b="1" i="0" dirty="0">
                <a:solidFill>
                  <a:schemeClr val="tx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Em ciência da computação, </a:t>
            </a:r>
            <a:r>
              <a:rPr lang="pt-BR" sz="3600" b="1" i="0" dirty="0" err="1">
                <a:solidFill>
                  <a:schemeClr val="tx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indentação</a:t>
            </a:r>
            <a:r>
              <a:rPr lang="pt-BR" sz="3600" b="1" i="0" dirty="0">
                <a:solidFill>
                  <a:schemeClr val="tx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é um termo aplicado ao código fonte de um</a:t>
            </a:r>
          </a:p>
          <a:p>
            <a:pPr algn="l" fontAlgn="t"/>
            <a:r>
              <a:rPr lang="pt-BR" sz="3600" b="1" i="0" dirty="0">
                <a:solidFill>
                  <a:schemeClr val="tx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programa para ressaltar ou definir a estrutura do algoritmo. Na maioria das linguagens</a:t>
            </a:r>
          </a:p>
          <a:p>
            <a:pPr algn="l" fontAlgn="t"/>
            <a:r>
              <a:rPr lang="pt-BR" sz="3600" b="1" i="0" dirty="0">
                <a:solidFill>
                  <a:schemeClr val="tx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de programação, a </a:t>
            </a:r>
            <a:r>
              <a:rPr lang="pt-BR" sz="3600" b="1" i="0" dirty="0" err="1">
                <a:solidFill>
                  <a:schemeClr val="tx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indentação</a:t>
            </a:r>
            <a:r>
              <a:rPr lang="pt-BR" sz="3600" b="1" i="0" dirty="0">
                <a:solidFill>
                  <a:schemeClr val="tx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é empregada com o objetivo de ressaltar a estrutura do</a:t>
            </a:r>
          </a:p>
          <a:p>
            <a:pPr algn="l" fontAlgn="t"/>
            <a:r>
              <a:rPr lang="pt-BR" sz="3600" b="1" i="0" dirty="0">
                <a:solidFill>
                  <a:schemeClr val="tx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algoritmo, aumentando assim a legibilidade do código</a:t>
            </a:r>
          </a:p>
        </p:txBody>
      </p:sp>
      <p:pic>
        <p:nvPicPr>
          <p:cNvPr id="6" name="Google Shape;138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70200" y="10011283"/>
            <a:ext cx="2175300" cy="692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39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92088" y="10000150"/>
            <a:ext cx="1909475" cy="6823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20681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"/>
          <p:cNvSpPr txBox="1">
            <a:spLocks noGrp="1"/>
          </p:cNvSpPr>
          <p:nvPr>
            <p:ph type="ctrTitle"/>
          </p:nvPr>
        </p:nvSpPr>
        <p:spPr>
          <a:xfrm>
            <a:off x="1583974" y="1049775"/>
            <a:ext cx="16145225" cy="1243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lvl="0"/>
            <a:r>
              <a:rPr lang="pt-BR" sz="8000" b="1" dirty="0" err="1">
                <a:solidFill>
                  <a:srgbClr val="31589D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Indentação</a:t>
            </a:r>
            <a:endParaRPr lang="pt-BR" sz="9600" b="1" dirty="0">
              <a:solidFill>
                <a:srgbClr val="31589D"/>
              </a:solidFill>
              <a:latin typeface="Roboto" panose="020B0604020202020204" charset="0"/>
              <a:ea typeface="Roboto" panose="020B0604020202020204" charset="0"/>
              <a:cs typeface="Roboto"/>
              <a:sym typeface="Roboto"/>
            </a:endParaRPr>
          </a:p>
        </p:txBody>
      </p:sp>
      <p:pic>
        <p:nvPicPr>
          <p:cNvPr id="6" name="Google Shape;138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70200" y="10011283"/>
            <a:ext cx="2175300" cy="692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39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92088" y="10000150"/>
            <a:ext cx="1909475" cy="682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4DE2AAFE-3669-433B-9B0B-05E641119B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24036" y="2691395"/>
            <a:ext cx="16005163" cy="6124836"/>
          </a:xfrm>
          <a:prstGeom prst="rect">
            <a:avLst/>
          </a:prstGeom>
        </p:spPr>
      </p:pic>
      <p:sp>
        <p:nvSpPr>
          <p:cNvPr id="5" name="Subtítulo 4">
            <a:extLst>
              <a:ext uri="{FF2B5EF4-FFF2-40B4-BE49-F238E27FC236}">
                <a16:creationId xmlns:a16="http://schemas.microsoft.com/office/drawing/2014/main" id="{D98607D5-CE6F-421A-8DCF-D9BB181639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69138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"/>
          <p:cNvSpPr txBox="1">
            <a:spLocks noGrp="1"/>
          </p:cNvSpPr>
          <p:nvPr>
            <p:ph type="ctrTitle"/>
          </p:nvPr>
        </p:nvSpPr>
        <p:spPr>
          <a:xfrm>
            <a:off x="1583974" y="1049775"/>
            <a:ext cx="16145225" cy="1243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lvl="0"/>
            <a:r>
              <a:rPr lang="pt-BR" sz="8000" b="1" dirty="0" err="1">
                <a:solidFill>
                  <a:srgbClr val="31589D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Indentação</a:t>
            </a:r>
            <a:endParaRPr lang="pt-BR" sz="9600" b="1" dirty="0">
              <a:solidFill>
                <a:srgbClr val="31589D"/>
              </a:solidFill>
              <a:latin typeface="Roboto" panose="020B0604020202020204" charset="0"/>
              <a:ea typeface="Roboto" panose="020B0604020202020204" charset="0"/>
              <a:cs typeface="Roboto"/>
              <a:sym typeface="Roboto"/>
            </a:endParaRPr>
          </a:p>
        </p:txBody>
      </p:sp>
      <p:pic>
        <p:nvPicPr>
          <p:cNvPr id="6" name="Google Shape;138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70200" y="10011283"/>
            <a:ext cx="2175300" cy="692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39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92088" y="10000150"/>
            <a:ext cx="1909475" cy="68239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ubtítulo 4">
            <a:extLst>
              <a:ext uri="{FF2B5EF4-FFF2-40B4-BE49-F238E27FC236}">
                <a16:creationId xmlns:a16="http://schemas.microsoft.com/office/drawing/2014/main" id="{D98607D5-CE6F-421A-8DCF-D9BB181639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90CD730-CDD2-4B37-A95D-FB6D847448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45796" y="2399473"/>
            <a:ext cx="12764319" cy="7494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9568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"/>
          <p:cNvSpPr txBox="1">
            <a:spLocks noGrp="1"/>
          </p:cNvSpPr>
          <p:nvPr>
            <p:ph type="ctrTitle"/>
          </p:nvPr>
        </p:nvSpPr>
        <p:spPr>
          <a:xfrm>
            <a:off x="1583974" y="1049775"/>
            <a:ext cx="16145225" cy="1243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lvl="0"/>
            <a:r>
              <a:rPr lang="pt-BR" sz="8000" b="1" dirty="0" err="1">
                <a:solidFill>
                  <a:srgbClr val="31589D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Indentação</a:t>
            </a:r>
            <a:endParaRPr lang="pt-BR" sz="9600" b="1" dirty="0">
              <a:solidFill>
                <a:srgbClr val="31589D"/>
              </a:solidFill>
              <a:latin typeface="Roboto" panose="020B0604020202020204" charset="0"/>
              <a:ea typeface="Roboto" panose="020B0604020202020204" charset="0"/>
              <a:cs typeface="Roboto"/>
              <a:sym typeface="Roboto"/>
            </a:endParaRPr>
          </a:p>
        </p:txBody>
      </p:sp>
      <p:pic>
        <p:nvPicPr>
          <p:cNvPr id="6" name="Google Shape;138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70200" y="10011283"/>
            <a:ext cx="2175300" cy="692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39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92088" y="10000150"/>
            <a:ext cx="1909475" cy="68239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ubtítulo 4">
            <a:extLst>
              <a:ext uri="{FF2B5EF4-FFF2-40B4-BE49-F238E27FC236}">
                <a16:creationId xmlns:a16="http://schemas.microsoft.com/office/drawing/2014/main" id="{D98607D5-CE6F-421A-8DCF-D9BB181639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A03C00D-DC9E-46FC-B11A-05259AB3A2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25823" y="2293705"/>
            <a:ext cx="15461526" cy="8775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738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"/>
          <p:cNvSpPr txBox="1">
            <a:spLocks noGrp="1"/>
          </p:cNvSpPr>
          <p:nvPr>
            <p:ph type="ctrTitle"/>
          </p:nvPr>
        </p:nvSpPr>
        <p:spPr>
          <a:xfrm>
            <a:off x="1583974" y="1049775"/>
            <a:ext cx="16145225" cy="1243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lvl="0"/>
            <a:r>
              <a:rPr lang="pt-BR" sz="8000" b="1" dirty="0" err="1">
                <a:solidFill>
                  <a:srgbClr val="31589D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Indentação</a:t>
            </a:r>
            <a:endParaRPr lang="pt-BR" sz="9600" b="1" dirty="0">
              <a:solidFill>
                <a:srgbClr val="31589D"/>
              </a:solidFill>
              <a:latin typeface="Roboto" panose="020B0604020202020204" charset="0"/>
              <a:ea typeface="Roboto" panose="020B0604020202020204" charset="0"/>
              <a:cs typeface="Roboto"/>
              <a:sym typeface="Roboto"/>
            </a:endParaRPr>
          </a:p>
        </p:txBody>
      </p:sp>
      <p:pic>
        <p:nvPicPr>
          <p:cNvPr id="6" name="Google Shape;138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70200" y="10011283"/>
            <a:ext cx="2175300" cy="692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39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92088" y="10000150"/>
            <a:ext cx="1909475" cy="68239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ubtítulo 4">
            <a:extLst>
              <a:ext uri="{FF2B5EF4-FFF2-40B4-BE49-F238E27FC236}">
                <a16:creationId xmlns:a16="http://schemas.microsoft.com/office/drawing/2014/main" id="{D98607D5-CE6F-421A-8DCF-D9BB181639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122" name="Picture 2" descr="indentação">
            <a:extLst>
              <a:ext uri="{FF2B5EF4-FFF2-40B4-BE49-F238E27FC236}">
                <a16:creationId xmlns:a16="http://schemas.microsoft.com/office/drawing/2014/main" id="{47EF0A17-B18D-4C61-81F5-A6471E2B2E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6" t="22555" r="4365" b="12898"/>
          <a:stretch/>
        </p:blipFill>
        <p:spPr bwMode="auto">
          <a:xfrm>
            <a:off x="1627182" y="2473603"/>
            <a:ext cx="15641612" cy="8230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00622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31589D"/>
        </a:solid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11" descr="Fundo preto com letras brancas&#10;&#10;Descrição gerada com alta confianç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30524" y="5060923"/>
            <a:ext cx="4211127" cy="13265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11" descr="Fundo preto com letras brancas&#10;&#10;Descrição gerada com alta confiança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508798" y="5060902"/>
            <a:ext cx="3864785" cy="1326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"/>
          <p:cNvSpPr txBox="1">
            <a:spLocks noGrp="1"/>
          </p:cNvSpPr>
          <p:nvPr>
            <p:ph type="ctrTitle"/>
          </p:nvPr>
        </p:nvSpPr>
        <p:spPr>
          <a:xfrm>
            <a:off x="1583974" y="1049775"/>
            <a:ext cx="16145225" cy="1243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lvl="0"/>
            <a:r>
              <a:rPr lang="pt-BR" sz="8000" b="1" dirty="0">
                <a:solidFill>
                  <a:srgbClr val="31589D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Condicional</a:t>
            </a:r>
            <a:endParaRPr lang="pt-BR" sz="9600" b="1" dirty="0">
              <a:solidFill>
                <a:srgbClr val="31589D"/>
              </a:solidFill>
              <a:latin typeface="Roboto" panose="020B0604020202020204" charset="0"/>
              <a:ea typeface="Roboto" panose="020B0604020202020204" charset="0"/>
              <a:cs typeface="Roboto"/>
              <a:sym typeface="Roboto"/>
            </a:endParaRPr>
          </a:p>
        </p:txBody>
      </p:sp>
      <p:sp>
        <p:nvSpPr>
          <p:cNvPr id="147" name="Google Shape;147;p8"/>
          <p:cNvSpPr txBox="1">
            <a:spLocks noGrp="1"/>
          </p:cNvSpPr>
          <p:nvPr>
            <p:ph type="subTitle" idx="1"/>
          </p:nvPr>
        </p:nvSpPr>
        <p:spPr>
          <a:xfrm>
            <a:off x="1065212" y="3489175"/>
            <a:ext cx="17906999" cy="1524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975" rIns="0" bIns="0" anchor="t" anchorCtr="0">
            <a:spAutoFit/>
          </a:bodyPr>
          <a:lstStyle/>
          <a:p>
            <a:pPr algn="l" fontAlgn="t"/>
            <a:r>
              <a:rPr lang="pt-BR" sz="2800" b="1" i="0" dirty="0">
                <a:solidFill>
                  <a:srgbClr val="66666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Adjetivo</a:t>
            </a:r>
            <a:r>
              <a:rPr lang="pt-BR" sz="3200" b="1" i="0" dirty="0">
                <a:solidFill>
                  <a:srgbClr val="66666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pt-BR" sz="3200" b="1" i="0" dirty="0">
                <a:solidFill>
                  <a:schemeClr val="tx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Que depende de certas condições ou restrições; condicionado: decisão condicional do caso.</a:t>
            </a:r>
          </a:p>
          <a:p>
            <a:pPr algn="l" fontAlgn="t"/>
            <a:r>
              <a:rPr lang="pt-BR" sz="3200" b="1" i="0" dirty="0">
                <a:solidFill>
                  <a:schemeClr val="tx1">
                    <a:lumMod val="50000"/>
                  </a:schemeClr>
                </a:solidFill>
                <a:effectLst/>
                <a:latin typeface="Roboto" panose="02000000000000000000" pitchFamily="2" charset="0"/>
              </a:rPr>
              <a:t>		     </a:t>
            </a:r>
          </a:p>
          <a:p>
            <a:pPr algn="l" fontAlgn="t"/>
            <a:r>
              <a:rPr lang="pt-BR" sz="3200" b="1" dirty="0">
                <a:solidFill>
                  <a:schemeClr val="tx1">
                    <a:lumMod val="50000"/>
                  </a:schemeClr>
                </a:solidFill>
                <a:latin typeface="Roboto" panose="02000000000000000000" pitchFamily="2" charset="0"/>
              </a:rPr>
              <a:t>		     </a:t>
            </a:r>
            <a:r>
              <a:rPr lang="pt-BR" sz="3200" b="1" i="0" dirty="0">
                <a:solidFill>
                  <a:schemeClr val="tx1">
                    <a:lumMod val="50000"/>
                  </a:schemeClr>
                </a:solidFill>
                <a:effectLst/>
                <a:latin typeface="Roboto" panose="02000000000000000000" pitchFamily="2" charset="0"/>
              </a:rPr>
              <a:t>Que traz consigo uma condição, exigência, requisito.</a:t>
            </a:r>
            <a:endParaRPr lang="pt-BR" sz="3200" b="1" i="0" dirty="0">
              <a:solidFill>
                <a:schemeClr val="tx1">
                  <a:lumMod val="50000"/>
                </a:schemeClr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6" name="Google Shape;138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70200" y="10011283"/>
            <a:ext cx="2175300" cy="692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39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92088" y="10000150"/>
            <a:ext cx="1909475" cy="6823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380388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"/>
          <p:cNvSpPr txBox="1">
            <a:spLocks noGrp="1"/>
          </p:cNvSpPr>
          <p:nvPr>
            <p:ph type="ctrTitle"/>
          </p:nvPr>
        </p:nvSpPr>
        <p:spPr>
          <a:xfrm>
            <a:off x="1583974" y="1049775"/>
            <a:ext cx="16145225" cy="1243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lvl="0"/>
            <a:r>
              <a:rPr lang="pt-BR" sz="8000" b="1" dirty="0">
                <a:solidFill>
                  <a:srgbClr val="31589D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Estruturas Condicionais</a:t>
            </a:r>
            <a:endParaRPr lang="pt-BR" sz="9600" b="1" dirty="0">
              <a:solidFill>
                <a:srgbClr val="31589D"/>
              </a:solidFill>
              <a:latin typeface="Roboto" panose="020B0604020202020204" charset="0"/>
              <a:ea typeface="Roboto" panose="020B0604020202020204" charset="0"/>
              <a:cs typeface="Roboto"/>
              <a:sym typeface="Roboto"/>
            </a:endParaRPr>
          </a:p>
        </p:txBody>
      </p:sp>
      <p:sp>
        <p:nvSpPr>
          <p:cNvPr id="147" name="Google Shape;147;p8"/>
          <p:cNvSpPr txBox="1">
            <a:spLocks noGrp="1"/>
          </p:cNvSpPr>
          <p:nvPr>
            <p:ph type="subTitle" idx="1"/>
          </p:nvPr>
        </p:nvSpPr>
        <p:spPr>
          <a:xfrm>
            <a:off x="1065212" y="3489175"/>
            <a:ext cx="17906999" cy="20172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975" rIns="0" bIns="0" anchor="t" anchorCtr="0">
            <a:spAutoFit/>
          </a:bodyPr>
          <a:lstStyle/>
          <a:p>
            <a:pPr algn="l" fontAlgn="t"/>
            <a:r>
              <a:rPr lang="pt-BR" sz="3200" b="1" i="0" dirty="0">
                <a:solidFill>
                  <a:schemeClr val="tx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Quando falamos em lógica de programação, as estruturas condicionais são recursos oferecidos</a:t>
            </a:r>
          </a:p>
          <a:p>
            <a:pPr algn="l" fontAlgn="t"/>
            <a:r>
              <a:rPr lang="pt-BR" sz="3200" b="1" i="0" dirty="0">
                <a:solidFill>
                  <a:schemeClr val="tx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pelas linguagens para que seja possível verificar uma condição e alterar o fluxo de execução do</a:t>
            </a:r>
          </a:p>
          <a:p>
            <a:pPr algn="l" fontAlgn="t"/>
            <a:r>
              <a:rPr lang="pt-BR" sz="3200" b="1" i="0" dirty="0">
                <a:solidFill>
                  <a:schemeClr val="tx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algoritmo. Assim, é possível definir uma ação específica para diferentes cenários e obter</a:t>
            </a:r>
          </a:p>
          <a:p>
            <a:pPr algn="l" fontAlgn="t"/>
            <a:r>
              <a:rPr lang="pt-BR" sz="3200" b="1" i="0" dirty="0">
                <a:solidFill>
                  <a:schemeClr val="tx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exatamente o resultado esperado durante o desenvolvimento de um site ou de uma aplicação.</a:t>
            </a:r>
          </a:p>
        </p:txBody>
      </p:sp>
      <p:pic>
        <p:nvPicPr>
          <p:cNvPr id="6" name="Google Shape;138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70200" y="10011283"/>
            <a:ext cx="2175300" cy="692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39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92088" y="10000150"/>
            <a:ext cx="1909475" cy="682399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147;p8">
            <a:extLst>
              <a:ext uri="{FF2B5EF4-FFF2-40B4-BE49-F238E27FC236}">
                <a16:creationId xmlns:a16="http://schemas.microsoft.com/office/drawing/2014/main" id="{D72AB999-DD0F-49C1-AF98-D559DCEE2223}"/>
              </a:ext>
            </a:extLst>
          </p:cNvPr>
          <p:cNvSpPr txBox="1">
            <a:spLocks/>
          </p:cNvSpPr>
          <p:nvPr/>
        </p:nvSpPr>
        <p:spPr>
          <a:xfrm>
            <a:off x="1098550" y="5992890"/>
            <a:ext cx="17906999" cy="5464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975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Roboto"/>
              <a:buNone/>
              <a:defRPr sz="35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Roboto"/>
              <a:buNone/>
              <a:defRPr sz="35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Roboto"/>
              <a:buNone/>
              <a:defRPr sz="35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Roboto"/>
              <a:buNone/>
              <a:defRPr sz="35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Roboto"/>
              <a:buNone/>
              <a:defRPr sz="35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Roboto"/>
              <a:buNone/>
              <a:defRPr sz="35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Roboto"/>
              <a:buNone/>
              <a:defRPr sz="35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Roboto"/>
              <a:buNone/>
              <a:defRPr sz="35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Roboto"/>
              <a:buNone/>
              <a:defRPr sz="35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fontAlgn="t"/>
            <a:r>
              <a:rPr lang="pt-BR" sz="3200" b="1" dirty="0">
                <a:solidFill>
                  <a:schemeClr val="tx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Em descrição narrativa:</a:t>
            </a:r>
          </a:p>
          <a:p>
            <a:pPr fontAlgn="t"/>
            <a:endParaRPr lang="pt-BR" sz="3200" b="1" dirty="0">
              <a:solidFill>
                <a:schemeClr val="tx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fontAlgn="t"/>
            <a:r>
              <a:rPr lang="pt-BR" sz="3200" b="1" dirty="0">
                <a:solidFill>
                  <a:schemeClr val="tx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Inicio</a:t>
            </a:r>
          </a:p>
          <a:p>
            <a:pPr fontAlgn="t"/>
            <a:r>
              <a:rPr lang="pt-BR" sz="3200" b="1" dirty="0">
                <a:solidFill>
                  <a:schemeClr val="tx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Abrir o site</a:t>
            </a:r>
          </a:p>
          <a:p>
            <a:pPr fontAlgn="t"/>
            <a:r>
              <a:rPr lang="pt-BR" sz="3200" b="1" dirty="0">
                <a:solidFill>
                  <a:schemeClr val="tx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 eu tiver 1 milhão</a:t>
            </a:r>
          </a:p>
          <a:p>
            <a:pPr fontAlgn="t"/>
            <a:r>
              <a:rPr lang="pt-BR" sz="3200" b="1" dirty="0">
                <a:solidFill>
                  <a:schemeClr val="tx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Compro um </a:t>
            </a:r>
            <a:r>
              <a:rPr lang="pt-BR" sz="3200" b="1" dirty="0" err="1">
                <a:solidFill>
                  <a:schemeClr val="tx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pc</a:t>
            </a:r>
            <a:r>
              <a:rPr lang="pt-BR" sz="3200" b="1" dirty="0">
                <a:solidFill>
                  <a:schemeClr val="tx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gamer</a:t>
            </a:r>
          </a:p>
          <a:p>
            <a:pPr fontAlgn="t"/>
            <a:r>
              <a:rPr lang="pt-BR" sz="3200" b="1" dirty="0">
                <a:solidFill>
                  <a:schemeClr val="tx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Senão</a:t>
            </a:r>
          </a:p>
          <a:p>
            <a:pPr fontAlgn="t"/>
            <a:r>
              <a:rPr lang="pt-BR" sz="3200" b="1" dirty="0">
                <a:solidFill>
                  <a:schemeClr val="tx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Fecho o site e choro</a:t>
            </a:r>
          </a:p>
          <a:p>
            <a:pPr fontAlgn="t"/>
            <a:r>
              <a:rPr lang="pt-BR" sz="3200" b="1" dirty="0" err="1">
                <a:solidFill>
                  <a:schemeClr val="tx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FimSe</a:t>
            </a:r>
            <a:endParaRPr lang="pt-BR" sz="3200" b="1" dirty="0">
              <a:solidFill>
                <a:schemeClr val="tx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fontAlgn="t"/>
            <a:r>
              <a:rPr lang="pt-BR" sz="3200" b="1" dirty="0">
                <a:solidFill>
                  <a:schemeClr val="tx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Fim</a:t>
            </a:r>
          </a:p>
          <a:p>
            <a:pPr fontAlgn="t"/>
            <a:endParaRPr lang="pt-BR" sz="3200" b="1" dirty="0">
              <a:solidFill>
                <a:schemeClr val="tx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84147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"/>
          <p:cNvSpPr txBox="1">
            <a:spLocks noGrp="1"/>
          </p:cNvSpPr>
          <p:nvPr>
            <p:ph type="ctrTitle"/>
          </p:nvPr>
        </p:nvSpPr>
        <p:spPr>
          <a:xfrm>
            <a:off x="1583974" y="1049775"/>
            <a:ext cx="16145225" cy="1243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lvl="0"/>
            <a:r>
              <a:rPr lang="pt-BR" sz="8000" b="1" dirty="0">
                <a:solidFill>
                  <a:srgbClr val="31589D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Estruturas Condicionais</a:t>
            </a:r>
            <a:endParaRPr lang="pt-BR" sz="9600" b="1" dirty="0">
              <a:solidFill>
                <a:srgbClr val="31589D"/>
              </a:solidFill>
              <a:latin typeface="Roboto" panose="020B0604020202020204" charset="0"/>
              <a:ea typeface="Roboto" panose="020B0604020202020204" charset="0"/>
              <a:cs typeface="Roboto"/>
              <a:sym typeface="Roboto"/>
            </a:endParaRPr>
          </a:p>
        </p:txBody>
      </p:sp>
      <p:sp>
        <p:nvSpPr>
          <p:cNvPr id="147" name="Google Shape;147;p8"/>
          <p:cNvSpPr txBox="1">
            <a:spLocks noGrp="1"/>
          </p:cNvSpPr>
          <p:nvPr>
            <p:ph type="subTitle" idx="1"/>
          </p:nvPr>
        </p:nvSpPr>
        <p:spPr>
          <a:xfrm>
            <a:off x="1065212" y="3489175"/>
            <a:ext cx="17906999" cy="539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975" rIns="0" bIns="0" anchor="t" anchorCtr="0">
            <a:spAutoFit/>
          </a:bodyPr>
          <a:lstStyle/>
          <a:p>
            <a:pPr algn="l" fontAlgn="t"/>
            <a:r>
              <a:rPr lang="pt-BR" sz="3200" b="1" i="0" dirty="0">
                <a:solidFill>
                  <a:schemeClr val="tx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A Estrutura Condicional pode ser </a:t>
            </a:r>
            <a:r>
              <a:rPr lang="pt-BR" sz="3200" b="1" i="0" u="sng" dirty="0">
                <a:solidFill>
                  <a:schemeClr val="tx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Simples</a:t>
            </a:r>
            <a:r>
              <a:rPr lang="pt-BR" sz="3200" b="1" i="0" dirty="0">
                <a:solidFill>
                  <a:schemeClr val="tx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 ou </a:t>
            </a:r>
            <a:r>
              <a:rPr lang="pt-BR" sz="3200" b="1" i="0" u="sng" dirty="0">
                <a:solidFill>
                  <a:schemeClr val="tx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Composta</a:t>
            </a:r>
            <a:r>
              <a:rPr lang="pt-BR" sz="3200" b="1" i="0" dirty="0">
                <a:solidFill>
                  <a:schemeClr val="tx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</p:txBody>
      </p:sp>
      <p:pic>
        <p:nvPicPr>
          <p:cNvPr id="6" name="Google Shape;138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70200" y="10011283"/>
            <a:ext cx="2175300" cy="692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39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92088" y="10000150"/>
            <a:ext cx="1909475" cy="6823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660840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"/>
          <p:cNvSpPr txBox="1">
            <a:spLocks noGrp="1"/>
          </p:cNvSpPr>
          <p:nvPr>
            <p:ph type="ctrTitle"/>
          </p:nvPr>
        </p:nvSpPr>
        <p:spPr>
          <a:xfrm>
            <a:off x="1583974" y="1049775"/>
            <a:ext cx="16145225" cy="1243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lvl="0"/>
            <a:r>
              <a:rPr lang="pt-BR" sz="8000" b="1" dirty="0">
                <a:solidFill>
                  <a:srgbClr val="31589D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Estruturas Condicionais Simples</a:t>
            </a:r>
            <a:endParaRPr lang="pt-BR" sz="9600" b="1" dirty="0">
              <a:solidFill>
                <a:srgbClr val="31589D"/>
              </a:solidFill>
              <a:latin typeface="Roboto" panose="020B0604020202020204" charset="0"/>
              <a:ea typeface="Roboto" panose="020B0604020202020204" charset="0"/>
              <a:cs typeface="Roboto"/>
              <a:sym typeface="Roboto"/>
            </a:endParaRPr>
          </a:p>
        </p:txBody>
      </p:sp>
      <p:sp>
        <p:nvSpPr>
          <p:cNvPr id="147" name="Google Shape;147;p8"/>
          <p:cNvSpPr txBox="1">
            <a:spLocks noGrp="1"/>
          </p:cNvSpPr>
          <p:nvPr>
            <p:ph type="subTitle" idx="1"/>
          </p:nvPr>
        </p:nvSpPr>
        <p:spPr>
          <a:xfrm>
            <a:off x="1065212" y="3489175"/>
            <a:ext cx="17906999" cy="1524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975" rIns="0" bIns="0" anchor="t" anchorCtr="0">
            <a:spAutoFit/>
          </a:bodyPr>
          <a:lstStyle/>
          <a:p>
            <a:pPr algn="l" fontAlgn="t"/>
            <a:r>
              <a:rPr lang="pt-BR" sz="3200" b="1" i="0" dirty="0">
                <a:solidFill>
                  <a:schemeClr val="tx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A Estrutura Condicional Simples executa um comando ou vários comandos se a condição for</a:t>
            </a:r>
          </a:p>
          <a:p>
            <a:pPr algn="l" fontAlgn="t"/>
            <a:r>
              <a:rPr lang="pt-BR" sz="3200" b="1" i="0" dirty="0">
                <a:solidFill>
                  <a:schemeClr val="tx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verdadeira. Se a condição for falsa, a estrutura é finalizada sem executar os comandos. O comando</a:t>
            </a:r>
          </a:p>
          <a:p>
            <a:pPr algn="l" fontAlgn="t"/>
            <a:r>
              <a:rPr lang="pt-BR" sz="3200" b="1" i="0" dirty="0">
                <a:solidFill>
                  <a:schemeClr val="tx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que define a estrutura é representado pela palavra SE</a:t>
            </a:r>
          </a:p>
        </p:txBody>
      </p:sp>
      <p:pic>
        <p:nvPicPr>
          <p:cNvPr id="6" name="Google Shape;138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70200" y="10011283"/>
            <a:ext cx="2175300" cy="692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39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92088" y="10000150"/>
            <a:ext cx="1909475" cy="682399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147;p8">
            <a:extLst>
              <a:ext uri="{FF2B5EF4-FFF2-40B4-BE49-F238E27FC236}">
                <a16:creationId xmlns:a16="http://schemas.microsoft.com/office/drawing/2014/main" id="{5F838252-75B0-47E1-A32F-6C45F6FFE576}"/>
              </a:ext>
            </a:extLst>
          </p:cNvPr>
          <p:cNvSpPr txBox="1">
            <a:spLocks/>
          </p:cNvSpPr>
          <p:nvPr/>
        </p:nvSpPr>
        <p:spPr>
          <a:xfrm>
            <a:off x="1065211" y="5225468"/>
            <a:ext cx="17906999" cy="3986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975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Roboto"/>
              <a:buNone/>
              <a:defRPr sz="35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Roboto"/>
              <a:buNone/>
              <a:defRPr sz="35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Roboto"/>
              <a:buNone/>
              <a:defRPr sz="35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Roboto"/>
              <a:buNone/>
              <a:defRPr sz="35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Roboto"/>
              <a:buNone/>
              <a:defRPr sz="35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Roboto"/>
              <a:buNone/>
              <a:defRPr sz="35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Roboto"/>
              <a:buNone/>
              <a:defRPr sz="35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Roboto"/>
              <a:buNone/>
              <a:defRPr sz="35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Roboto"/>
              <a:buNone/>
              <a:defRPr sz="35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fontAlgn="t"/>
            <a:r>
              <a:rPr lang="pt-BR" sz="3200" b="1" dirty="0">
                <a:solidFill>
                  <a:schemeClr val="tx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Em descrição narrativa:</a:t>
            </a:r>
          </a:p>
          <a:p>
            <a:pPr fontAlgn="t"/>
            <a:endParaRPr lang="pt-BR" sz="3200" b="1" dirty="0">
              <a:solidFill>
                <a:schemeClr val="tx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fontAlgn="t"/>
            <a:r>
              <a:rPr lang="pt-BR" sz="3200" b="1" dirty="0">
                <a:solidFill>
                  <a:schemeClr val="tx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Inicio</a:t>
            </a:r>
          </a:p>
          <a:p>
            <a:pPr fontAlgn="t"/>
            <a:r>
              <a:rPr lang="pt-BR" sz="3200" b="1" dirty="0">
                <a:solidFill>
                  <a:schemeClr val="tx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 condição for atingida</a:t>
            </a:r>
          </a:p>
          <a:p>
            <a:pPr fontAlgn="t"/>
            <a:r>
              <a:rPr lang="pt-BR" sz="3200" b="1" dirty="0">
                <a:solidFill>
                  <a:schemeClr val="tx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faço uma ação</a:t>
            </a:r>
          </a:p>
          <a:p>
            <a:pPr fontAlgn="t"/>
            <a:r>
              <a:rPr lang="pt-BR" sz="3200" b="1" dirty="0" err="1">
                <a:solidFill>
                  <a:schemeClr val="tx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FimSe</a:t>
            </a:r>
            <a:endParaRPr lang="pt-BR" sz="3200" b="1" dirty="0">
              <a:solidFill>
                <a:schemeClr val="tx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fontAlgn="t"/>
            <a:r>
              <a:rPr lang="pt-BR" sz="3200" b="1" dirty="0">
                <a:solidFill>
                  <a:schemeClr val="tx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Fim</a:t>
            </a:r>
          </a:p>
          <a:p>
            <a:pPr fontAlgn="t"/>
            <a:endParaRPr lang="pt-BR" sz="3200" b="1" dirty="0">
              <a:solidFill>
                <a:schemeClr val="tx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86845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"/>
          <p:cNvSpPr txBox="1">
            <a:spLocks noGrp="1"/>
          </p:cNvSpPr>
          <p:nvPr>
            <p:ph type="ctrTitle"/>
          </p:nvPr>
        </p:nvSpPr>
        <p:spPr>
          <a:xfrm>
            <a:off x="1583974" y="1049775"/>
            <a:ext cx="16145225" cy="1243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lvl="0"/>
            <a:r>
              <a:rPr lang="pt-BR" sz="8000" b="1" dirty="0">
                <a:solidFill>
                  <a:srgbClr val="31589D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Estruturas Condicionais Simples</a:t>
            </a:r>
            <a:endParaRPr lang="pt-BR" sz="9600" b="1" dirty="0">
              <a:solidFill>
                <a:srgbClr val="31589D"/>
              </a:solidFill>
              <a:latin typeface="Roboto" panose="020B0604020202020204" charset="0"/>
              <a:ea typeface="Roboto" panose="020B0604020202020204" charset="0"/>
              <a:cs typeface="Roboto"/>
              <a:sym typeface="Roboto"/>
            </a:endParaRPr>
          </a:p>
        </p:txBody>
      </p:sp>
      <p:pic>
        <p:nvPicPr>
          <p:cNvPr id="6" name="Google Shape;138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70200" y="10011283"/>
            <a:ext cx="2175300" cy="692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39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92088" y="10000150"/>
            <a:ext cx="1909475" cy="682399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147;p8">
            <a:extLst>
              <a:ext uri="{FF2B5EF4-FFF2-40B4-BE49-F238E27FC236}">
                <a16:creationId xmlns:a16="http://schemas.microsoft.com/office/drawing/2014/main" id="{5F838252-75B0-47E1-A32F-6C45F6FFE576}"/>
              </a:ext>
            </a:extLst>
          </p:cNvPr>
          <p:cNvSpPr txBox="1">
            <a:spLocks/>
          </p:cNvSpPr>
          <p:nvPr/>
        </p:nvSpPr>
        <p:spPr>
          <a:xfrm>
            <a:off x="1059707" y="3396668"/>
            <a:ext cx="17906999" cy="5279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975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Roboto"/>
              <a:buNone/>
              <a:defRPr sz="35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Roboto"/>
              <a:buNone/>
              <a:defRPr sz="35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Roboto"/>
              <a:buNone/>
              <a:defRPr sz="35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Roboto"/>
              <a:buNone/>
              <a:defRPr sz="35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Roboto"/>
              <a:buNone/>
              <a:defRPr sz="35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Roboto"/>
              <a:buNone/>
              <a:defRPr sz="35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Roboto"/>
              <a:buNone/>
              <a:defRPr sz="35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Roboto"/>
              <a:buNone/>
              <a:defRPr sz="35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Roboto"/>
              <a:buNone/>
              <a:defRPr sz="35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fontAlgn="t"/>
            <a:r>
              <a:rPr lang="pt-BR" sz="4400" b="1" dirty="0">
                <a:solidFill>
                  <a:schemeClr val="tx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Em pseudocódigo:</a:t>
            </a:r>
          </a:p>
          <a:p>
            <a:pPr fontAlgn="t"/>
            <a:endParaRPr lang="pt-BR" sz="4400" b="1" dirty="0">
              <a:solidFill>
                <a:schemeClr val="tx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l" fontAlgn="base"/>
            <a:r>
              <a:rPr lang="pt-BR" sz="4400" b="1" i="0" dirty="0">
                <a:solidFill>
                  <a:schemeClr val="tx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1. INICIO ALGORITMO</a:t>
            </a:r>
          </a:p>
          <a:p>
            <a:pPr algn="l" fontAlgn="base"/>
            <a:r>
              <a:rPr lang="pt-BR" sz="4400" b="1" i="0" dirty="0">
                <a:solidFill>
                  <a:schemeClr val="tx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2. SE condição ENTAO</a:t>
            </a:r>
          </a:p>
          <a:p>
            <a:pPr algn="l" fontAlgn="base"/>
            <a:r>
              <a:rPr lang="pt-BR" sz="4400" b="1" i="0" dirty="0">
                <a:solidFill>
                  <a:schemeClr val="tx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3.       comando</a:t>
            </a:r>
          </a:p>
          <a:p>
            <a:pPr algn="l" fontAlgn="base"/>
            <a:r>
              <a:rPr lang="pt-BR" sz="4400" b="1" i="0" dirty="0">
                <a:solidFill>
                  <a:schemeClr val="tx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4. FIM SE</a:t>
            </a:r>
          </a:p>
          <a:p>
            <a:pPr algn="l" fontAlgn="base"/>
            <a:r>
              <a:rPr lang="pt-BR" sz="4400" b="1" i="0" dirty="0">
                <a:solidFill>
                  <a:schemeClr val="tx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5. FIM ALGORITMO</a:t>
            </a:r>
          </a:p>
          <a:p>
            <a:pPr fontAlgn="t"/>
            <a:endParaRPr lang="pt-BR" sz="3200" b="1" dirty="0">
              <a:solidFill>
                <a:schemeClr val="tx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026" name="Picture 2" descr="imagem2">
            <a:extLst>
              <a:ext uri="{FF2B5EF4-FFF2-40B4-BE49-F238E27FC236}">
                <a16:creationId xmlns:a16="http://schemas.microsoft.com/office/drawing/2014/main" id="{0622358B-D348-41F3-9A89-E7AE495096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3206" y="2740024"/>
            <a:ext cx="7389132" cy="681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82511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"/>
          <p:cNvSpPr txBox="1">
            <a:spLocks noGrp="1"/>
          </p:cNvSpPr>
          <p:nvPr>
            <p:ph type="ctrTitle"/>
          </p:nvPr>
        </p:nvSpPr>
        <p:spPr>
          <a:xfrm>
            <a:off x="1583974" y="1049775"/>
            <a:ext cx="16145225" cy="1243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lvl="0"/>
            <a:r>
              <a:rPr lang="pt-BR" sz="8000" b="1" dirty="0">
                <a:solidFill>
                  <a:srgbClr val="31589D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Estruturas Condicionais Simples</a:t>
            </a:r>
            <a:endParaRPr lang="pt-BR" sz="9600" b="1" dirty="0">
              <a:solidFill>
                <a:srgbClr val="31589D"/>
              </a:solidFill>
              <a:latin typeface="Roboto" panose="020B0604020202020204" charset="0"/>
              <a:ea typeface="Roboto" panose="020B0604020202020204" charset="0"/>
              <a:cs typeface="Roboto"/>
              <a:sym typeface="Roboto"/>
            </a:endParaRPr>
          </a:p>
        </p:txBody>
      </p:sp>
      <p:pic>
        <p:nvPicPr>
          <p:cNvPr id="6" name="Google Shape;138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70200" y="10011283"/>
            <a:ext cx="2175300" cy="692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39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92088" y="10000150"/>
            <a:ext cx="1909475" cy="682399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147;p8">
            <a:extLst>
              <a:ext uri="{FF2B5EF4-FFF2-40B4-BE49-F238E27FC236}">
                <a16:creationId xmlns:a16="http://schemas.microsoft.com/office/drawing/2014/main" id="{5F838252-75B0-47E1-A32F-6C45F6FFE576}"/>
              </a:ext>
            </a:extLst>
          </p:cNvPr>
          <p:cNvSpPr txBox="1">
            <a:spLocks/>
          </p:cNvSpPr>
          <p:nvPr/>
        </p:nvSpPr>
        <p:spPr>
          <a:xfrm>
            <a:off x="1059707" y="3396668"/>
            <a:ext cx="17906999" cy="5279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975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Roboto"/>
              <a:buNone/>
              <a:defRPr sz="35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Roboto"/>
              <a:buNone/>
              <a:defRPr sz="35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Roboto"/>
              <a:buNone/>
              <a:defRPr sz="35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Roboto"/>
              <a:buNone/>
              <a:defRPr sz="35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Roboto"/>
              <a:buNone/>
              <a:defRPr sz="35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Roboto"/>
              <a:buNone/>
              <a:defRPr sz="35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Roboto"/>
              <a:buNone/>
              <a:defRPr sz="35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Roboto"/>
              <a:buNone/>
              <a:defRPr sz="35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Roboto"/>
              <a:buNone/>
              <a:defRPr sz="35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fontAlgn="t"/>
            <a:r>
              <a:rPr lang="pt-BR" sz="4400" b="1" dirty="0">
                <a:solidFill>
                  <a:schemeClr val="tx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Em pseudocódigo:</a:t>
            </a:r>
          </a:p>
          <a:p>
            <a:pPr fontAlgn="t"/>
            <a:endParaRPr lang="pt-BR" sz="4400" b="1" dirty="0">
              <a:solidFill>
                <a:schemeClr val="tx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787400" indent="-742950" algn="l" fontAlgn="base">
              <a:buAutoNum type="arabicPeriod"/>
            </a:pPr>
            <a:r>
              <a:rPr lang="pt-BR" sz="4400" b="1" i="0" dirty="0">
                <a:solidFill>
                  <a:schemeClr val="tx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INICIO ALGORITMO</a:t>
            </a:r>
          </a:p>
          <a:p>
            <a:pPr algn="l" fontAlgn="base"/>
            <a:r>
              <a:rPr lang="pt-BR" sz="4400" b="1" i="0" dirty="0">
                <a:solidFill>
                  <a:schemeClr val="tx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2. SE (A&gt;B) ENTAO</a:t>
            </a:r>
          </a:p>
          <a:p>
            <a:pPr algn="l" fontAlgn="base"/>
            <a:r>
              <a:rPr lang="pt-BR" sz="4400" b="1" i="0" dirty="0">
                <a:solidFill>
                  <a:schemeClr val="tx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3.       </a:t>
            </a:r>
            <a:r>
              <a:rPr lang="pt-BR" sz="4400" b="1" i="0" dirty="0" err="1">
                <a:solidFill>
                  <a:schemeClr val="tx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Escreval</a:t>
            </a:r>
            <a:r>
              <a:rPr lang="pt-BR" sz="4400" b="1" i="0" dirty="0">
                <a:solidFill>
                  <a:schemeClr val="tx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(“A maior que B”)</a:t>
            </a:r>
          </a:p>
          <a:p>
            <a:pPr algn="l" fontAlgn="base"/>
            <a:r>
              <a:rPr lang="pt-BR" sz="4400" b="1" i="0" dirty="0">
                <a:solidFill>
                  <a:schemeClr val="tx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4. FIM SE</a:t>
            </a:r>
          </a:p>
          <a:p>
            <a:pPr algn="l" fontAlgn="base"/>
            <a:r>
              <a:rPr lang="pt-BR" sz="4400" b="1" i="0" dirty="0">
                <a:solidFill>
                  <a:schemeClr val="tx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5. FIM ALGORITMO</a:t>
            </a:r>
          </a:p>
          <a:p>
            <a:pPr fontAlgn="t"/>
            <a:endParaRPr lang="pt-BR" sz="3200" b="1" dirty="0">
              <a:solidFill>
                <a:schemeClr val="tx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026" name="Picture 2" descr="imagem2">
            <a:extLst>
              <a:ext uri="{FF2B5EF4-FFF2-40B4-BE49-F238E27FC236}">
                <a16:creationId xmlns:a16="http://schemas.microsoft.com/office/drawing/2014/main" id="{0622358B-D348-41F3-9A89-E7AE495096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3206" y="2740024"/>
            <a:ext cx="7389132" cy="681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Estruturas condicionais - simples (Se - IF)">
            <a:extLst>
              <a:ext uri="{FF2B5EF4-FFF2-40B4-BE49-F238E27FC236}">
                <a16:creationId xmlns:a16="http://schemas.microsoft.com/office/drawing/2014/main" id="{B18ED446-9A9D-42C7-8604-805FA3C7BB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0334" y="2639594"/>
            <a:ext cx="8411754" cy="7013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02491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"/>
          <p:cNvSpPr txBox="1">
            <a:spLocks noGrp="1"/>
          </p:cNvSpPr>
          <p:nvPr>
            <p:ph type="ctrTitle"/>
          </p:nvPr>
        </p:nvSpPr>
        <p:spPr>
          <a:xfrm>
            <a:off x="1583974" y="1049775"/>
            <a:ext cx="16145225" cy="1243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lvl="0"/>
            <a:r>
              <a:rPr lang="pt-BR" sz="8000" b="1" dirty="0">
                <a:solidFill>
                  <a:srgbClr val="31589D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Estruturas Condicionais Simples</a:t>
            </a:r>
            <a:endParaRPr lang="pt-BR" sz="9600" b="1" dirty="0">
              <a:solidFill>
                <a:srgbClr val="31589D"/>
              </a:solidFill>
              <a:latin typeface="Roboto" panose="020B0604020202020204" charset="0"/>
              <a:ea typeface="Roboto" panose="020B0604020202020204" charset="0"/>
              <a:cs typeface="Roboto"/>
              <a:sym typeface="Roboto"/>
            </a:endParaRPr>
          </a:p>
        </p:txBody>
      </p:sp>
      <p:pic>
        <p:nvPicPr>
          <p:cNvPr id="6" name="Google Shape;138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70200" y="10011283"/>
            <a:ext cx="2175300" cy="692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39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92088" y="10000150"/>
            <a:ext cx="1909475" cy="682399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147;p8">
            <a:extLst>
              <a:ext uri="{FF2B5EF4-FFF2-40B4-BE49-F238E27FC236}">
                <a16:creationId xmlns:a16="http://schemas.microsoft.com/office/drawing/2014/main" id="{5F838252-75B0-47E1-A32F-6C45F6FFE576}"/>
              </a:ext>
            </a:extLst>
          </p:cNvPr>
          <p:cNvSpPr txBox="1">
            <a:spLocks/>
          </p:cNvSpPr>
          <p:nvPr/>
        </p:nvSpPr>
        <p:spPr>
          <a:xfrm>
            <a:off x="1059707" y="3396668"/>
            <a:ext cx="17906999" cy="5279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975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Roboto"/>
              <a:buNone/>
              <a:defRPr sz="35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Roboto"/>
              <a:buNone/>
              <a:defRPr sz="35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Roboto"/>
              <a:buNone/>
              <a:defRPr sz="35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Roboto"/>
              <a:buNone/>
              <a:defRPr sz="35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Roboto"/>
              <a:buNone/>
              <a:defRPr sz="35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Roboto"/>
              <a:buNone/>
              <a:defRPr sz="35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Roboto"/>
              <a:buNone/>
              <a:defRPr sz="35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Roboto"/>
              <a:buNone/>
              <a:defRPr sz="35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Roboto"/>
              <a:buNone/>
              <a:defRPr sz="35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fontAlgn="t"/>
            <a:r>
              <a:rPr lang="pt-BR" sz="4400" b="1" dirty="0">
                <a:solidFill>
                  <a:schemeClr val="tx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Em pseudocódigo:</a:t>
            </a:r>
          </a:p>
          <a:p>
            <a:pPr fontAlgn="t"/>
            <a:endParaRPr lang="pt-BR" sz="4400" b="1" dirty="0">
              <a:solidFill>
                <a:schemeClr val="tx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787400" indent="-742950" algn="l" fontAlgn="base">
              <a:buAutoNum type="arabicPeriod"/>
            </a:pPr>
            <a:r>
              <a:rPr lang="pt-BR" sz="4400" b="1" i="0" dirty="0">
                <a:solidFill>
                  <a:schemeClr val="tx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INICIO ALGORITMO</a:t>
            </a:r>
          </a:p>
          <a:p>
            <a:pPr algn="l" fontAlgn="base"/>
            <a:r>
              <a:rPr lang="pt-BR" sz="4400" b="1" i="0" dirty="0">
                <a:solidFill>
                  <a:schemeClr val="tx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2. SE (A&gt;B) ENTAO</a:t>
            </a:r>
          </a:p>
          <a:p>
            <a:pPr algn="l" fontAlgn="base"/>
            <a:r>
              <a:rPr lang="pt-BR" sz="4400" b="1" i="0" dirty="0">
                <a:solidFill>
                  <a:schemeClr val="tx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3.       </a:t>
            </a:r>
            <a:r>
              <a:rPr lang="pt-BR" sz="4400" b="1" i="0" dirty="0" err="1">
                <a:solidFill>
                  <a:schemeClr val="tx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Escreval</a:t>
            </a:r>
            <a:r>
              <a:rPr lang="pt-BR" sz="4400" b="1" i="0" dirty="0">
                <a:solidFill>
                  <a:schemeClr val="tx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(“A maior que B”)</a:t>
            </a:r>
          </a:p>
          <a:p>
            <a:pPr algn="l" fontAlgn="base"/>
            <a:r>
              <a:rPr lang="pt-BR" sz="4400" b="1" i="0" dirty="0">
                <a:solidFill>
                  <a:schemeClr val="tx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4. FIM SE</a:t>
            </a:r>
          </a:p>
          <a:p>
            <a:pPr algn="l" fontAlgn="base"/>
            <a:r>
              <a:rPr lang="pt-BR" sz="4400" b="1" i="0" dirty="0">
                <a:solidFill>
                  <a:schemeClr val="tx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5. FIM ALGORITMO</a:t>
            </a:r>
          </a:p>
          <a:p>
            <a:pPr fontAlgn="t"/>
            <a:endParaRPr lang="pt-BR" sz="3200" b="1" dirty="0">
              <a:solidFill>
                <a:schemeClr val="tx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026" name="Picture 2" descr="imagem2">
            <a:extLst>
              <a:ext uri="{FF2B5EF4-FFF2-40B4-BE49-F238E27FC236}">
                <a16:creationId xmlns:a16="http://schemas.microsoft.com/office/drawing/2014/main" id="{0622358B-D348-41F3-9A89-E7AE495096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3206" y="2740024"/>
            <a:ext cx="7389132" cy="681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Estruturas condicionais - simples (Se - IF)">
            <a:extLst>
              <a:ext uri="{FF2B5EF4-FFF2-40B4-BE49-F238E27FC236}">
                <a16:creationId xmlns:a16="http://schemas.microsoft.com/office/drawing/2014/main" id="{B18ED446-9A9D-42C7-8604-805FA3C7BB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0334" y="2639594"/>
            <a:ext cx="8411754" cy="7013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78F0F2AF-7720-433B-B7D5-1A0416EF909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3857" y="2293705"/>
            <a:ext cx="19418698" cy="848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0420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"/>
          <p:cNvSpPr txBox="1">
            <a:spLocks noGrp="1"/>
          </p:cNvSpPr>
          <p:nvPr>
            <p:ph type="ctrTitle"/>
          </p:nvPr>
        </p:nvSpPr>
        <p:spPr>
          <a:xfrm>
            <a:off x="1583974" y="1049775"/>
            <a:ext cx="16145225" cy="1243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lvl="0"/>
            <a:r>
              <a:rPr lang="pt-BR" sz="8000" b="1" dirty="0">
                <a:solidFill>
                  <a:srgbClr val="31589D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Estruturas Condicionais Compostas</a:t>
            </a:r>
            <a:endParaRPr lang="pt-BR" sz="9600" b="1" dirty="0">
              <a:solidFill>
                <a:srgbClr val="31589D"/>
              </a:solidFill>
              <a:latin typeface="Roboto" panose="020B0604020202020204" charset="0"/>
              <a:ea typeface="Roboto" panose="020B0604020202020204" charset="0"/>
              <a:cs typeface="Roboto"/>
              <a:sym typeface="Roboto"/>
            </a:endParaRPr>
          </a:p>
        </p:txBody>
      </p:sp>
      <p:sp>
        <p:nvSpPr>
          <p:cNvPr id="147" name="Google Shape;147;p8"/>
          <p:cNvSpPr txBox="1">
            <a:spLocks noGrp="1"/>
          </p:cNvSpPr>
          <p:nvPr>
            <p:ph type="subTitle" idx="1"/>
          </p:nvPr>
        </p:nvSpPr>
        <p:spPr>
          <a:xfrm>
            <a:off x="1065212" y="3489175"/>
            <a:ext cx="17906999" cy="1524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975" rIns="0" bIns="0" anchor="t" anchorCtr="0">
            <a:spAutoFit/>
          </a:bodyPr>
          <a:lstStyle/>
          <a:p>
            <a:pPr algn="l" fontAlgn="t"/>
            <a:r>
              <a:rPr lang="pt-BR" sz="3200" b="1" i="0" dirty="0">
                <a:solidFill>
                  <a:schemeClr val="tx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 A Estrutura Condicional Composta segue o mesmo princípio da Estrutura Condicional Simples, com</a:t>
            </a:r>
          </a:p>
          <a:p>
            <a:pPr algn="l" fontAlgn="t"/>
            <a:r>
              <a:rPr lang="pt-BR" sz="3200" b="1" i="0" dirty="0">
                <a:solidFill>
                  <a:schemeClr val="tx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a diferença de que quando a condição não é satisfeita, será executado o outro comando. O</a:t>
            </a:r>
          </a:p>
          <a:p>
            <a:pPr algn="l" fontAlgn="t"/>
            <a:r>
              <a:rPr lang="pt-BR" sz="3200" b="1" i="0" dirty="0">
                <a:solidFill>
                  <a:schemeClr val="tx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comando que define a estrutura é representado pelas palavras SE e SE NÃO.</a:t>
            </a:r>
          </a:p>
        </p:txBody>
      </p:sp>
      <p:pic>
        <p:nvPicPr>
          <p:cNvPr id="6" name="Google Shape;138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70200" y="10011283"/>
            <a:ext cx="2175300" cy="692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39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92088" y="10000150"/>
            <a:ext cx="1909475" cy="682399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147;p8">
            <a:extLst>
              <a:ext uri="{FF2B5EF4-FFF2-40B4-BE49-F238E27FC236}">
                <a16:creationId xmlns:a16="http://schemas.microsoft.com/office/drawing/2014/main" id="{5F838252-75B0-47E1-A32F-6C45F6FFE576}"/>
              </a:ext>
            </a:extLst>
          </p:cNvPr>
          <p:cNvSpPr txBox="1">
            <a:spLocks/>
          </p:cNvSpPr>
          <p:nvPr/>
        </p:nvSpPr>
        <p:spPr>
          <a:xfrm>
            <a:off x="1065211" y="5225468"/>
            <a:ext cx="17906999" cy="4971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975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Roboto"/>
              <a:buNone/>
              <a:defRPr sz="35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Roboto"/>
              <a:buNone/>
              <a:defRPr sz="35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Roboto"/>
              <a:buNone/>
              <a:defRPr sz="35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Roboto"/>
              <a:buNone/>
              <a:defRPr sz="35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Roboto"/>
              <a:buNone/>
              <a:defRPr sz="35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Roboto"/>
              <a:buNone/>
              <a:defRPr sz="35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Roboto"/>
              <a:buNone/>
              <a:defRPr sz="35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Roboto"/>
              <a:buNone/>
              <a:defRPr sz="35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Roboto"/>
              <a:buNone/>
              <a:defRPr sz="35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fontAlgn="t"/>
            <a:r>
              <a:rPr lang="pt-BR" sz="3200" b="1" dirty="0">
                <a:solidFill>
                  <a:schemeClr val="tx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Em descrição narrativa:</a:t>
            </a:r>
          </a:p>
          <a:p>
            <a:pPr fontAlgn="t"/>
            <a:endParaRPr lang="pt-BR" sz="3200" b="1" dirty="0">
              <a:solidFill>
                <a:schemeClr val="tx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fontAlgn="t"/>
            <a:r>
              <a:rPr lang="pt-BR" sz="3200" b="1" dirty="0">
                <a:solidFill>
                  <a:schemeClr val="tx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Inicio</a:t>
            </a:r>
          </a:p>
          <a:p>
            <a:pPr fontAlgn="t"/>
            <a:r>
              <a:rPr lang="pt-BR" sz="3200" b="1" dirty="0">
                <a:solidFill>
                  <a:schemeClr val="tx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 condição for atingida</a:t>
            </a:r>
          </a:p>
          <a:p>
            <a:pPr fontAlgn="t"/>
            <a:r>
              <a:rPr lang="pt-BR" sz="3200" b="1" dirty="0">
                <a:solidFill>
                  <a:schemeClr val="tx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faço uma ação</a:t>
            </a:r>
          </a:p>
          <a:p>
            <a:pPr fontAlgn="t"/>
            <a:r>
              <a:rPr lang="pt-BR" sz="3200" b="1" dirty="0">
                <a:solidFill>
                  <a:schemeClr val="tx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Senão</a:t>
            </a:r>
          </a:p>
          <a:p>
            <a:pPr fontAlgn="t"/>
            <a:r>
              <a:rPr lang="pt-BR" sz="3200" b="1" dirty="0">
                <a:solidFill>
                  <a:schemeClr val="tx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faço outra ação</a:t>
            </a:r>
          </a:p>
          <a:p>
            <a:pPr fontAlgn="t"/>
            <a:r>
              <a:rPr lang="pt-BR" sz="3200" b="1" dirty="0" err="1">
                <a:solidFill>
                  <a:schemeClr val="tx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FimSe</a:t>
            </a:r>
            <a:endParaRPr lang="pt-BR" sz="3200" b="1" dirty="0">
              <a:solidFill>
                <a:schemeClr val="tx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fontAlgn="t"/>
            <a:r>
              <a:rPr lang="pt-BR" sz="3200" b="1" dirty="0">
                <a:solidFill>
                  <a:schemeClr val="tx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Fim</a:t>
            </a:r>
          </a:p>
          <a:p>
            <a:pPr fontAlgn="t"/>
            <a:endParaRPr lang="pt-BR" sz="3200" b="1" dirty="0">
              <a:solidFill>
                <a:schemeClr val="tx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973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3962</TotalTime>
  <Words>648</Words>
  <Application>Microsoft Office PowerPoint</Application>
  <PresentationFormat>Personalizar</PresentationFormat>
  <Paragraphs>114</Paragraphs>
  <Slides>19</Slides>
  <Notes>19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4" baseType="lpstr">
      <vt:lpstr>Merriweather</vt:lpstr>
      <vt:lpstr>Arial</vt:lpstr>
      <vt:lpstr>Calibri</vt:lpstr>
      <vt:lpstr>Roboto</vt:lpstr>
      <vt:lpstr>Paradigm</vt:lpstr>
      <vt:lpstr>Estruturas  Condicionais  </vt:lpstr>
      <vt:lpstr>Condicional</vt:lpstr>
      <vt:lpstr>Estruturas Condicionais</vt:lpstr>
      <vt:lpstr>Estruturas Condicionais</vt:lpstr>
      <vt:lpstr>Estruturas Condicionais Simples</vt:lpstr>
      <vt:lpstr>Estruturas Condicionais Simples</vt:lpstr>
      <vt:lpstr>Estruturas Condicionais Simples</vt:lpstr>
      <vt:lpstr>Estruturas Condicionais Simples</vt:lpstr>
      <vt:lpstr>Estruturas Condicionais Compostas</vt:lpstr>
      <vt:lpstr>Estruturas Condicionais Compostas</vt:lpstr>
      <vt:lpstr>Estruturas Condicionais Compostas</vt:lpstr>
      <vt:lpstr>Estruturas Condicionais Compostas</vt:lpstr>
      <vt:lpstr>Indentação</vt:lpstr>
      <vt:lpstr>Indentação</vt:lpstr>
      <vt:lpstr>Indentação</vt:lpstr>
      <vt:lpstr>Indentação</vt:lpstr>
      <vt:lpstr>Indentação</vt:lpstr>
      <vt:lpstr>Indentação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Lorem ipsum</dc:title>
  <dc:creator>Gregory - SENAI</dc:creator>
  <cp:lastModifiedBy>Ramon de Holanda Nascimento</cp:lastModifiedBy>
  <cp:revision>95</cp:revision>
  <dcterms:created xsi:type="dcterms:W3CDTF">2020-03-16T15:58:52Z</dcterms:created>
  <dcterms:modified xsi:type="dcterms:W3CDTF">2025-03-24T16:38:40Z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2020-03-11T00:00:00Z</vt:filetime>
  </property>
  <property fmtid="{D5CDD505-2E9C-101B-9397-08002B2CF9AE}" pid="3" name="Creator">
    <vt:lpwstr>Adobe Illustrator 24.0 (Windows)</vt:lpwstr>
  </property>
  <property fmtid="{D5CDD505-2E9C-101B-9397-08002B2CF9AE}" pid="4" name="LastSaved">
    <vt:filetime>2020-03-16T00:00:00Z</vt:filetime>
  </property>
</Properties>
</file>