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413" r:id="rId3"/>
    <p:sldId id="414" r:id="rId4"/>
    <p:sldId id="415" r:id="rId5"/>
    <p:sldId id="416" r:id="rId6"/>
    <p:sldId id="417" r:id="rId7"/>
    <p:sldId id="418" r:id="rId8"/>
    <p:sldId id="419" r:id="rId9"/>
    <p:sldId id="420" r:id="rId10"/>
    <p:sldId id="422" r:id="rId11"/>
    <p:sldId id="423" r:id="rId12"/>
    <p:sldId id="421" r:id="rId13"/>
    <p:sldId id="425" r:id="rId14"/>
    <p:sldId id="263" r:id="rId15"/>
  </p:sldIdLst>
  <p:sldSz cx="20104100" cy="11309350"/>
  <p:notesSz cx="20104100" cy="1130935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Merriweather" panose="020B0604020202020204" charset="0"/>
      <p:regular r:id="rId21"/>
      <p:bold r:id="rId22"/>
      <p:italic r:id="rId23"/>
      <p:boldItalic r:id="rId24"/>
    </p:embeddedFont>
    <p:embeddedFont>
      <p:font typeface="Roboto" panose="020B060402020202020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99" roundtripDataSignature="AMtx7mhfeU21RRATvNnBd8mejQsmmjLGO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589D"/>
    <a:srgbClr val="27AAE1"/>
    <a:srgbClr val="E5BE1B"/>
    <a:srgbClr val="EA98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Estilo E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E25E649-3F16-4E02-A733-19D2CDBF48F0}" styleName="Estilo Médio 3 - Ênfas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56" autoAdjust="0"/>
    <p:restoredTop sz="94660"/>
  </p:normalViewPr>
  <p:slideViewPr>
    <p:cSldViewPr snapToGrid="0">
      <p:cViewPr varScale="1">
        <p:scale>
          <a:sx n="69" d="100"/>
          <a:sy n="69" d="100"/>
        </p:scale>
        <p:origin x="144" y="9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10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10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99" Type="http://customschemas.google.com/relationships/presentationmetadata" Target="metadata"/><Relationship Id="rId10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10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351350" y="848200"/>
            <a:ext cx="13403400" cy="4241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1" name="Google Shape;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325892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07945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393777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358456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1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9" name="Google Shape;16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078533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3099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458473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242295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046390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123759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842844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2010400" y="5371925"/>
            <a:ext cx="16083275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283325" y="847725"/>
            <a:ext cx="7539038" cy="4241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81886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8379cc4f9d_0_772"/>
          <p:cNvSpPr txBox="1">
            <a:spLocks noGrp="1"/>
          </p:cNvSpPr>
          <p:nvPr>
            <p:ph type="ftr" idx="11"/>
          </p:nvPr>
        </p:nvSpPr>
        <p:spPr>
          <a:xfrm>
            <a:off x="6835394" y="10517696"/>
            <a:ext cx="64332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g8379cc4f9d_0_772"/>
          <p:cNvSpPr txBox="1">
            <a:spLocks noGrp="1"/>
          </p:cNvSpPr>
          <p:nvPr>
            <p:ph type="dt" idx="10"/>
          </p:nvPr>
        </p:nvSpPr>
        <p:spPr>
          <a:xfrm>
            <a:off x="1005205" y="10517696"/>
            <a:ext cx="46239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g8379cc4f9d_0_772"/>
          <p:cNvSpPr txBox="1">
            <a:spLocks noGrp="1"/>
          </p:cNvSpPr>
          <p:nvPr>
            <p:ph type="sldNum" idx="12"/>
          </p:nvPr>
        </p:nvSpPr>
        <p:spPr>
          <a:xfrm>
            <a:off x="14474953" y="10517696"/>
            <a:ext cx="46239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bg>
      <p:bgPr>
        <a:solidFill>
          <a:srgbClr val="31589D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8379cc4f9d_0_764"/>
          <p:cNvSpPr/>
          <p:nvPr/>
        </p:nvSpPr>
        <p:spPr>
          <a:xfrm>
            <a:off x="0" y="0"/>
            <a:ext cx="7919700" cy="113085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g8379cc4f9d_0_764"/>
          <p:cNvSpPr/>
          <p:nvPr/>
        </p:nvSpPr>
        <p:spPr>
          <a:xfrm>
            <a:off x="7919643" y="0"/>
            <a:ext cx="12185015" cy="11308715"/>
          </a:xfrm>
          <a:custGeom>
            <a:avLst/>
            <a:gdLst/>
            <a:ahLst/>
            <a:cxnLst/>
            <a:rect l="l" t="t" r="r" b="b"/>
            <a:pathLst>
              <a:path w="12185015" h="11308715" extrusionOk="0">
                <a:moveTo>
                  <a:pt x="0" y="11308556"/>
                </a:moveTo>
                <a:lnTo>
                  <a:pt x="12184445" y="11308556"/>
                </a:lnTo>
                <a:lnTo>
                  <a:pt x="12184445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31589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g8379cc4f9d_0_764"/>
          <p:cNvSpPr txBox="1">
            <a:spLocks noGrp="1"/>
          </p:cNvSpPr>
          <p:nvPr>
            <p:ph type="ctrTitle"/>
          </p:nvPr>
        </p:nvSpPr>
        <p:spPr>
          <a:xfrm>
            <a:off x="3586298" y="2374990"/>
            <a:ext cx="12931500" cy="27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1775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g8379cc4f9d_0_764"/>
          <p:cNvSpPr txBox="1">
            <a:spLocks noGrp="1"/>
          </p:cNvSpPr>
          <p:nvPr>
            <p:ph type="subTitle" idx="1"/>
          </p:nvPr>
        </p:nvSpPr>
        <p:spPr>
          <a:xfrm>
            <a:off x="3528513" y="5771526"/>
            <a:ext cx="13047000" cy="12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7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2pPr>
            <a:lvl3pPr lvl="2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3pPr>
            <a:lvl4pPr lvl="3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4pPr>
            <a:lvl5pPr lvl="4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5pPr>
            <a:lvl6pPr lvl="5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6pPr>
            <a:lvl7pPr lvl="6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7pPr>
            <a:lvl8pPr lvl="7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8pPr>
            <a:lvl9pPr lvl="8" algn="l" rtl="0">
              <a:lnSpc>
                <a:spcPct val="115000"/>
              </a:lnSpc>
              <a:spcBef>
                <a:spcPts val="3500"/>
              </a:spcBef>
              <a:spcAft>
                <a:spcPts val="350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g8379cc4f9d_0_764"/>
          <p:cNvSpPr txBox="1">
            <a:spLocks noGrp="1"/>
          </p:cNvSpPr>
          <p:nvPr>
            <p:ph type="ftr" idx="11"/>
          </p:nvPr>
        </p:nvSpPr>
        <p:spPr>
          <a:xfrm>
            <a:off x="6835394" y="10517696"/>
            <a:ext cx="64332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g8379cc4f9d_0_764"/>
          <p:cNvSpPr txBox="1">
            <a:spLocks noGrp="1"/>
          </p:cNvSpPr>
          <p:nvPr>
            <p:ph type="dt" idx="10"/>
          </p:nvPr>
        </p:nvSpPr>
        <p:spPr>
          <a:xfrm>
            <a:off x="1005205" y="10517696"/>
            <a:ext cx="46239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Google Shape;78;g8379cc4f9d_0_764"/>
          <p:cNvSpPr txBox="1">
            <a:spLocks noGrp="1"/>
          </p:cNvSpPr>
          <p:nvPr>
            <p:ph type="sldNum" idx="12"/>
          </p:nvPr>
        </p:nvSpPr>
        <p:spPr>
          <a:xfrm>
            <a:off x="14474953" y="10517696"/>
            <a:ext cx="46239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8379cc4f9d_0_706"/>
          <p:cNvSpPr/>
          <p:nvPr/>
        </p:nvSpPr>
        <p:spPr>
          <a:xfrm>
            <a:off x="-275" y="0"/>
            <a:ext cx="20104548" cy="9670542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27" name="Google Shape;27;g8379cc4f9d_0_706"/>
          <p:cNvSpPr txBox="1">
            <a:spLocks noGrp="1"/>
          </p:cNvSpPr>
          <p:nvPr>
            <p:ph type="ctrTitle"/>
          </p:nvPr>
        </p:nvSpPr>
        <p:spPr>
          <a:xfrm>
            <a:off x="685307" y="1186729"/>
            <a:ext cx="18733500" cy="28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9pPr>
          </a:lstStyle>
          <a:p>
            <a:endParaRPr/>
          </a:p>
        </p:txBody>
      </p:sp>
      <p:sp>
        <p:nvSpPr>
          <p:cNvPr id="28" name="Google Shape;28;g8379cc4f9d_0_706"/>
          <p:cNvSpPr txBox="1">
            <a:spLocks noGrp="1"/>
          </p:cNvSpPr>
          <p:nvPr>
            <p:ph type="subTitle" idx="1"/>
          </p:nvPr>
        </p:nvSpPr>
        <p:spPr>
          <a:xfrm>
            <a:off x="685307" y="4130513"/>
            <a:ext cx="9327900" cy="16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 sz="3500">
                <a:solidFill>
                  <a:schemeClr val="lt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 sz="3500">
                <a:solidFill>
                  <a:schemeClr val="lt2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 sz="3500">
                <a:solidFill>
                  <a:schemeClr val="lt2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 sz="3500">
                <a:solidFill>
                  <a:schemeClr val="lt2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 sz="3500">
                <a:solidFill>
                  <a:schemeClr val="lt2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 sz="3500">
                <a:solidFill>
                  <a:schemeClr val="lt2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 sz="3500">
                <a:solidFill>
                  <a:schemeClr val="lt2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 sz="3500">
                <a:solidFill>
                  <a:schemeClr val="lt2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None/>
              <a:defRPr sz="35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g8379cc4f9d_0_706"/>
          <p:cNvSpPr txBox="1">
            <a:spLocks noGrp="1"/>
          </p:cNvSpPr>
          <p:nvPr>
            <p:ph type="sldNum" idx="12"/>
          </p:nvPr>
        </p:nvSpPr>
        <p:spPr>
          <a:xfrm>
            <a:off x="18627641" y="10253320"/>
            <a:ext cx="1206300" cy="8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 type="obj">
  <p:cSld name="OBJECT">
    <p:bg>
      <p:bgPr>
        <a:solidFill>
          <a:srgbClr val="31589D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8379cc4f9d_0_757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 extrusionOk="0">
                <a:moveTo>
                  <a:pt x="0" y="11308556"/>
                </a:moveTo>
                <a:lnTo>
                  <a:pt x="20104099" y="11308556"/>
                </a:lnTo>
                <a:lnTo>
                  <a:pt x="20104099" y="0"/>
                </a:lnTo>
                <a:lnTo>
                  <a:pt x="0" y="0"/>
                </a:lnTo>
                <a:lnTo>
                  <a:pt x="0" y="11308556"/>
                </a:lnTo>
                <a:close/>
              </a:path>
            </a:pathLst>
          </a:custGeom>
          <a:solidFill>
            <a:srgbClr val="31589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g8379cc4f9d_0_757"/>
          <p:cNvSpPr txBox="1">
            <a:spLocks noGrp="1"/>
          </p:cNvSpPr>
          <p:nvPr>
            <p:ph type="title"/>
          </p:nvPr>
        </p:nvSpPr>
        <p:spPr>
          <a:xfrm>
            <a:off x="1503420" y="442569"/>
            <a:ext cx="17097300" cy="27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1775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g8379cc4f9d_0_757"/>
          <p:cNvSpPr txBox="1">
            <a:spLocks noGrp="1"/>
          </p:cNvSpPr>
          <p:nvPr>
            <p:ph type="body" idx="1"/>
          </p:nvPr>
        </p:nvSpPr>
        <p:spPr>
          <a:xfrm>
            <a:off x="1503420" y="3779458"/>
            <a:ext cx="17097300" cy="40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b="0" i="0">
                <a:solidFill>
                  <a:schemeClr val="dk1"/>
                </a:solidFill>
              </a:defRPr>
            </a:lvl1pPr>
            <a:lvl2pPr marL="914400" lvl="1" indent="-2286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2pPr>
            <a:lvl3pPr marL="1371600" lvl="2" indent="-2286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3pPr>
            <a:lvl4pPr marL="1828800" lvl="3" indent="-2286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4pPr>
            <a:lvl5pPr marL="2286000" lvl="4" indent="-2286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5pPr>
            <a:lvl6pPr marL="2743200" lvl="5" indent="-2286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6pPr>
            <a:lvl7pPr marL="3200400" lvl="6" indent="-2286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7pPr>
            <a:lvl8pPr marL="3657600" lvl="7" indent="-2286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None/>
              <a:defRPr/>
            </a:lvl8pPr>
            <a:lvl9pPr marL="4114800" lvl="8" indent="-228600" algn="l" rtl="0">
              <a:lnSpc>
                <a:spcPct val="115000"/>
              </a:lnSpc>
              <a:spcBef>
                <a:spcPts val="3500"/>
              </a:spcBef>
              <a:spcAft>
                <a:spcPts val="350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g8379cc4f9d_0_757"/>
          <p:cNvSpPr txBox="1">
            <a:spLocks noGrp="1"/>
          </p:cNvSpPr>
          <p:nvPr>
            <p:ph type="ftr" idx="11"/>
          </p:nvPr>
        </p:nvSpPr>
        <p:spPr>
          <a:xfrm>
            <a:off x="6835394" y="10517696"/>
            <a:ext cx="64332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g8379cc4f9d_0_757"/>
          <p:cNvSpPr txBox="1">
            <a:spLocks noGrp="1"/>
          </p:cNvSpPr>
          <p:nvPr>
            <p:ph type="dt" idx="10"/>
          </p:nvPr>
        </p:nvSpPr>
        <p:spPr>
          <a:xfrm>
            <a:off x="1005205" y="10517696"/>
            <a:ext cx="46239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g8379cc4f9d_0_757"/>
          <p:cNvSpPr txBox="1">
            <a:spLocks noGrp="1"/>
          </p:cNvSpPr>
          <p:nvPr>
            <p:ph type="sldNum" idx="12"/>
          </p:nvPr>
        </p:nvSpPr>
        <p:spPr>
          <a:xfrm>
            <a:off x="14474953" y="10517696"/>
            <a:ext cx="46239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8379cc4f9d_0_711"/>
          <p:cNvSpPr/>
          <p:nvPr/>
        </p:nvSpPr>
        <p:spPr>
          <a:xfrm>
            <a:off x="0" y="105759"/>
            <a:ext cx="20104548" cy="9670542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39" name="Google Shape;39;g8379cc4f9d_0_711"/>
          <p:cNvSpPr/>
          <p:nvPr/>
        </p:nvSpPr>
        <p:spPr>
          <a:xfrm>
            <a:off x="0" y="0"/>
            <a:ext cx="20104548" cy="9670542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40" name="Google Shape;40;g8379cc4f9d_0_711"/>
          <p:cNvSpPr txBox="1">
            <a:spLocks noGrp="1"/>
          </p:cNvSpPr>
          <p:nvPr>
            <p:ph type="title"/>
          </p:nvPr>
        </p:nvSpPr>
        <p:spPr>
          <a:xfrm>
            <a:off x="685307" y="1186729"/>
            <a:ext cx="18733500" cy="28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9pPr>
          </a:lstStyle>
          <a:p>
            <a:endParaRPr/>
          </a:p>
        </p:txBody>
      </p:sp>
      <p:sp>
        <p:nvSpPr>
          <p:cNvPr id="41" name="Google Shape;41;g8379cc4f9d_0_711"/>
          <p:cNvSpPr txBox="1">
            <a:spLocks noGrp="1"/>
          </p:cNvSpPr>
          <p:nvPr>
            <p:ph type="sldNum" idx="12"/>
          </p:nvPr>
        </p:nvSpPr>
        <p:spPr>
          <a:xfrm>
            <a:off x="18627641" y="10253320"/>
            <a:ext cx="1206300" cy="8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8379cc4f9d_0_716"/>
          <p:cNvSpPr/>
          <p:nvPr/>
        </p:nvSpPr>
        <p:spPr>
          <a:xfrm>
            <a:off x="0" y="0"/>
            <a:ext cx="9484800" cy="11309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g8379cc4f9d_0_716"/>
          <p:cNvSpPr/>
          <p:nvPr/>
        </p:nvSpPr>
        <p:spPr>
          <a:xfrm>
            <a:off x="0" y="97021"/>
            <a:ext cx="9483936" cy="9673346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45" name="Google Shape;45;g8379cc4f9d_0_716"/>
          <p:cNvSpPr/>
          <p:nvPr/>
        </p:nvSpPr>
        <p:spPr>
          <a:xfrm>
            <a:off x="-275" y="0"/>
            <a:ext cx="9491136" cy="9665045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46" name="Google Shape;46;g8379cc4f9d_0_716"/>
          <p:cNvSpPr txBox="1">
            <a:spLocks noGrp="1"/>
          </p:cNvSpPr>
          <p:nvPr>
            <p:ph type="title"/>
          </p:nvPr>
        </p:nvSpPr>
        <p:spPr>
          <a:xfrm>
            <a:off x="685362" y="1101417"/>
            <a:ext cx="8149200" cy="55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g8379cc4f9d_0_716"/>
          <p:cNvSpPr txBox="1">
            <a:spLocks noGrp="1"/>
          </p:cNvSpPr>
          <p:nvPr>
            <p:ph type="body" idx="1"/>
          </p:nvPr>
        </p:nvSpPr>
        <p:spPr>
          <a:xfrm>
            <a:off x="10211834" y="1101417"/>
            <a:ext cx="9160200" cy="90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marL="457200" lvl="0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  <a:defRPr/>
            </a:lvl1pPr>
            <a:lvl2pPr marL="914400" lvl="1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algn="l" rtl="0">
              <a:lnSpc>
                <a:spcPct val="115000"/>
              </a:lnSpc>
              <a:spcBef>
                <a:spcPts val="3500"/>
              </a:spcBef>
              <a:spcAft>
                <a:spcPts val="35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g8379cc4f9d_0_716"/>
          <p:cNvSpPr txBox="1">
            <a:spLocks noGrp="1"/>
          </p:cNvSpPr>
          <p:nvPr>
            <p:ph type="sldNum" idx="12"/>
          </p:nvPr>
        </p:nvSpPr>
        <p:spPr>
          <a:xfrm>
            <a:off x="18627641" y="10253320"/>
            <a:ext cx="1206300" cy="8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8379cc4f9d_0_729"/>
          <p:cNvSpPr/>
          <p:nvPr/>
        </p:nvSpPr>
        <p:spPr>
          <a:xfrm>
            <a:off x="0" y="0"/>
            <a:ext cx="20104200" cy="280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g8379cc4f9d_0_729"/>
          <p:cNvSpPr txBox="1">
            <a:spLocks noGrp="1"/>
          </p:cNvSpPr>
          <p:nvPr>
            <p:ph type="title"/>
          </p:nvPr>
        </p:nvSpPr>
        <p:spPr>
          <a:xfrm>
            <a:off x="685362" y="1101417"/>
            <a:ext cx="18733500" cy="13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g8379cc4f9d_0_729"/>
          <p:cNvSpPr txBox="1">
            <a:spLocks noGrp="1"/>
          </p:cNvSpPr>
          <p:nvPr>
            <p:ph type="sldNum" idx="12"/>
          </p:nvPr>
        </p:nvSpPr>
        <p:spPr>
          <a:xfrm>
            <a:off x="18627641" y="10253320"/>
            <a:ext cx="1206300" cy="8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8379cc4f9d_0_733"/>
          <p:cNvSpPr/>
          <p:nvPr/>
        </p:nvSpPr>
        <p:spPr>
          <a:xfrm>
            <a:off x="0" y="0"/>
            <a:ext cx="8276400" cy="11309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g8379cc4f9d_0_733"/>
          <p:cNvSpPr txBox="1">
            <a:spLocks noGrp="1"/>
          </p:cNvSpPr>
          <p:nvPr>
            <p:ph type="title"/>
          </p:nvPr>
        </p:nvSpPr>
        <p:spPr>
          <a:xfrm>
            <a:off x="685362" y="1101417"/>
            <a:ext cx="6876300" cy="40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g8379cc4f9d_0_733"/>
          <p:cNvSpPr txBox="1">
            <a:spLocks noGrp="1"/>
          </p:cNvSpPr>
          <p:nvPr>
            <p:ph type="body" idx="1"/>
          </p:nvPr>
        </p:nvSpPr>
        <p:spPr>
          <a:xfrm>
            <a:off x="685307" y="5256479"/>
            <a:ext cx="6876300" cy="50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marL="457200" lvl="0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9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381000" algn="l" rtl="0">
              <a:lnSpc>
                <a:spcPct val="115000"/>
              </a:lnSpc>
              <a:spcBef>
                <a:spcPts val="3500"/>
              </a:spcBef>
              <a:spcAft>
                <a:spcPts val="3500"/>
              </a:spcAft>
              <a:buClr>
                <a:schemeClr val="accent2"/>
              </a:buClr>
              <a:buSzPts val="24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g8379cc4f9d_0_733"/>
          <p:cNvSpPr txBox="1">
            <a:spLocks noGrp="1"/>
          </p:cNvSpPr>
          <p:nvPr>
            <p:ph type="sldNum" idx="12"/>
          </p:nvPr>
        </p:nvSpPr>
        <p:spPr>
          <a:xfrm>
            <a:off x="18627641" y="10253320"/>
            <a:ext cx="1206300" cy="8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8379cc4f9d_0_738"/>
          <p:cNvSpPr txBox="1">
            <a:spLocks noGrp="1"/>
          </p:cNvSpPr>
          <p:nvPr>
            <p:ph type="title"/>
          </p:nvPr>
        </p:nvSpPr>
        <p:spPr>
          <a:xfrm>
            <a:off x="685252" y="1755934"/>
            <a:ext cx="13736400" cy="77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9pPr>
          </a:lstStyle>
          <a:p>
            <a:endParaRPr/>
          </a:p>
        </p:txBody>
      </p:sp>
      <p:sp>
        <p:nvSpPr>
          <p:cNvPr id="60" name="Google Shape;60;g8379cc4f9d_0_738"/>
          <p:cNvSpPr txBox="1">
            <a:spLocks noGrp="1"/>
          </p:cNvSpPr>
          <p:nvPr>
            <p:ph type="sldNum" idx="12"/>
          </p:nvPr>
        </p:nvSpPr>
        <p:spPr>
          <a:xfrm>
            <a:off x="18627641" y="10253320"/>
            <a:ext cx="1206300" cy="8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379cc4f9d_0_741"/>
          <p:cNvSpPr/>
          <p:nvPr/>
        </p:nvSpPr>
        <p:spPr>
          <a:xfrm>
            <a:off x="0" y="0"/>
            <a:ext cx="10052100" cy="11309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g8379cc4f9d_0_741"/>
          <p:cNvSpPr txBox="1">
            <a:spLocks noGrp="1"/>
          </p:cNvSpPr>
          <p:nvPr>
            <p:ph type="title"/>
          </p:nvPr>
        </p:nvSpPr>
        <p:spPr>
          <a:xfrm>
            <a:off x="684428" y="1101417"/>
            <a:ext cx="8144400" cy="45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g8379cc4f9d_0_741"/>
          <p:cNvSpPr txBox="1">
            <a:spLocks noGrp="1"/>
          </p:cNvSpPr>
          <p:nvPr>
            <p:ph type="subTitle" idx="1"/>
          </p:nvPr>
        </p:nvSpPr>
        <p:spPr>
          <a:xfrm>
            <a:off x="670137" y="5775552"/>
            <a:ext cx="8144400" cy="20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 sz="3500">
                <a:solidFill>
                  <a:schemeClr val="accent2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 sz="3500">
                <a:solidFill>
                  <a:schemeClr val="accent2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 sz="3500">
                <a:solidFill>
                  <a:schemeClr val="accent2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 sz="3500">
                <a:solidFill>
                  <a:schemeClr val="accent2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 sz="3500">
                <a:solidFill>
                  <a:schemeClr val="accent2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 sz="3500">
                <a:solidFill>
                  <a:schemeClr val="accent2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 sz="3500">
                <a:solidFill>
                  <a:schemeClr val="accent2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 sz="3500">
                <a:solidFill>
                  <a:schemeClr val="accent2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 sz="35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g8379cc4f9d_0_741"/>
          <p:cNvSpPr txBox="1">
            <a:spLocks noGrp="1"/>
          </p:cNvSpPr>
          <p:nvPr>
            <p:ph type="body" idx="2"/>
          </p:nvPr>
        </p:nvSpPr>
        <p:spPr>
          <a:xfrm>
            <a:off x="10727079" y="1101417"/>
            <a:ext cx="8693400" cy="90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marL="457200" lvl="0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  <a:defRPr/>
            </a:lvl1pPr>
            <a:lvl2pPr marL="914400" lvl="1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algn="l" rtl="0">
              <a:lnSpc>
                <a:spcPct val="115000"/>
              </a:lnSpc>
              <a:spcBef>
                <a:spcPts val="3500"/>
              </a:spcBef>
              <a:spcAft>
                <a:spcPts val="35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66" name="Google Shape;66;g8379cc4f9d_0_741"/>
          <p:cNvSpPr txBox="1">
            <a:spLocks noGrp="1"/>
          </p:cNvSpPr>
          <p:nvPr>
            <p:ph type="sldNum" idx="12"/>
          </p:nvPr>
        </p:nvSpPr>
        <p:spPr>
          <a:xfrm>
            <a:off x="18627641" y="10253320"/>
            <a:ext cx="1206300" cy="8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rgbClr val="31589D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8379cc4f9d_0_702"/>
          <p:cNvSpPr txBox="1">
            <a:spLocks noGrp="1"/>
          </p:cNvSpPr>
          <p:nvPr>
            <p:ph type="title"/>
          </p:nvPr>
        </p:nvSpPr>
        <p:spPr>
          <a:xfrm>
            <a:off x="685307" y="978506"/>
            <a:ext cx="18733500" cy="12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200"/>
              <a:buFont typeface="Merriweather"/>
              <a:buNone/>
              <a:defRPr sz="62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200"/>
              <a:buFont typeface="Merriweather"/>
              <a:buNone/>
              <a:defRPr sz="62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200"/>
              <a:buFont typeface="Merriweather"/>
              <a:buNone/>
              <a:defRPr sz="62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200"/>
              <a:buFont typeface="Merriweather"/>
              <a:buNone/>
              <a:defRPr sz="62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200"/>
              <a:buFont typeface="Merriweather"/>
              <a:buNone/>
              <a:defRPr sz="62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200"/>
              <a:buFont typeface="Merriweather"/>
              <a:buNone/>
              <a:defRPr sz="62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200"/>
              <a:buFont typeface="Merriweather"/>
              <a:buNone/>
              <a:defRPr sz="62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200"/>
              <a:buFont typeface="Merriweather"/>
              <a:buNone/>
              <a:defRPr sz="62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200"/>
              <a:buFont typeface="Merriweather"/>
              <a:buNone/>
              <a:defRPr sz="62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g8379cc4f9d_0_702"/>
          <p:cNvSpPr txBox="1">
            <a:spLocks noGrp="1"/>
          </p:cNvSpPr>
          <p:nvPr>
            <p:ph type="body" idx="1"/>
          </p:nvPr>
        </p:nvSpPr>
        <p:spPr>
          <a:xfrm>
            <a:off x="685307" y="2534022"/>
            <a:ext cx="18733500" cy="7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t" anchorCtr="0">
            <a:noAutofit/>
          </a:bodyPr>
          <a:lstStyle>
            <a:lvl1pPr marL="457200" marR="0" lvl="0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Roboto"/>
              <a:buChar char="●"/>
              <a:defRPr sz="29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"/>
              <a:buChar char="○"/>
              <a:defRPr sz="2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"/>
              <a:buChar char="●"/>
              <a:defRPr sz="2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"/>
              <a:buChar char="○"/>
              <a:defRPr sz="2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"/>
              <a:buChar char="●"/>
              <a:defRPr sz="2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"/>
              <a:buChar char="○"/>
              <a:defRPr sz="2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3500"/>
              </a:spcBef>
              <a:spcAft>
                <a:spcPts val="3500"/>
              </a:spcAft>
              <a:buClr>
                <a:schemeClr val="dk2"/>
              </a:buClr>
              <a:buSzPts val="2400"/>
              <a:buFont typeface="Roboto"/>
              <a:buChar char="■"/>
              <a:defRPr sz="2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g8379cc4f9d_0_702"/>
          <p:cNvSpPr txBox="1">
            <a:spLocks noGrp="1"/>
          </p:cNvSpPr>
          <p:nvPr>
            <p:ph type="sldNum" idx="12"/>
          </p:nvPr>
        </p:nvSpPr>
        <p:spPr>
          <a:xfrm>
            <a:off x="18627641" y="10253320"/>
            <a:ext cx="1206300" cy="8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25" tIns="201025" rIns="201025" bIns="2010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2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hyperlink" Target="https://pt.stackoverflow.com/questions/58192/qual-a-diferen%C3%A7a-entre-switch-case-e-if-else" TargetMode="Externa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gif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" descr="Fundo preto com letras brancas&#10;&#10;Descrição gerada com alta confianç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81000" y="1231275"/>
            <a:ext cx="3973805" cy="1363909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" descr="Fundo preto com letras brancas&#10;&#10;Descrição gerada com alta confiança"/>
          <p:cNvPicPr preferRelativeResize="0"/>
          <p:nvPr/>
        </p:nvPicPr>
        <p:blipFill rotWithShape="1">
          <a:blip r:embed="rId4">
            <a:alphaModFix amt="30000"/>
          </a:blip>
          <a:srcRect/>
          <a:stretch/>
        </p:blipFill>
        <p:spPr>
          <a:xfrm>
            <a:off x="17459123" y="619378"/>
            <a:ext cx="1942450" cy="61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Estruturas condicionais e de repetição | Blog TreinaWeb">
            <a:extLst>
              <a:ext uri="{FF2B5EF4-FFF2-40B4-BE49-F238E27FC236}">
                <a16:creationId xmlns:a16="http://schemas.microsoft.com/office/drawing/2014/main" id="{72DFD9C5-C730-476E-AB2A-C68B23FCE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4833" y="0"/>
            <a:ext cx="9388475" cy="1130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Google Shape;88;p1"/>
          <p:cNvSpPr/>
          <p:nvPr/>
        </p:nvSpPr>
        <p:spPr>
          <a:xfrm>
            <a:off x="9262533" y="5654675"/>
            <a:ext cx="4584600" cy="5654700"/>
          </a:xfrm>
          <a:prstGeom prst="parallelogram">
            <a:avLst>
              <a:gd name="adj" fmla="val 49980"/>
            </a:avLst>
          </a:prstGeom>
          <a:solidFill>
            <a:srgbClr val="27AA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"/>
          <p:cNvSpPr/>
          <p:nvPr/>
        </p:nvSpPr>
        <p:spPr>
          <a:xfrm>
            <a:off x="9262534" y="0"/>
            <a:ext cx="4584600" cy="5654700"/>
          </a:xfrm>
          <a:prstGeom prst="parallelogram">
            <a:avLst>
              <a:gd name="adj" fmla="val 49980"/>
            </a:avLst>
          </a:prstGeom>
          <a:solidFill>
            <a:srgbClr val="27AA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"/>
          <p:cNvSpPr txBox="1">
            <a:spLocks noGrp="1"/>
          </p:cNvSpPr>
          <p:nvPr>
            <p:ph type="title" idx="4294967295"/>
          </p:nvPr>
        </p:nvSpPr>
        <p:spPr>
          <a:xfrm>
            <a:off x="1465162" y="3212125"/>
            <a:ext cx="13157200" cy="3829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Estruturas </a:t>
            </a:r>
            <a:br>
              <a:rPr lang="pt-BR" dirty="0">
                <a:solidFill>
                  <a:schemeClr val="bg1"/>
                </a:solidFill>
              </a:rPr>
            </a:br>
            <a:r>
              <a:rPr lang="pt-BR" dirty="0">
                <a:solidFill>
                  <a:schemeClr val="bg1"/>
                </a:solidFill>
              </a:rPr>
              <a:t>Condicionais</a:t>
            </a:r>
            <a:br>
              <a:rPr lang="pt-BR" dirty="0">
                <a:solidFill>
                  <a:schemeClr val="bg1"/>
                </a:solidFill>
              </a:rPr>
            </a:br>
            <a:br>
              <a:rPr lang="pt-BR" dirty="0">
                <a:solidFill>
                  <a:schemeClr val="bg1"/>
                </a:solidFill>
              </a:rPr>
            </a:br>
            <a:endParaRPr b="1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" name="AutoShape 2" descr="O algoritmo está mudando a maneira de consumir e de produzir conteúdo?">
            <a:extLst>
              <a:ext uri="{FF2B5EF4-FFF2-40B4-BE49-F238E27FC236}">
                <a16:creationId xmlns:a16="http://schemas.microsoft.com/office/drawing/2014/main" id="{B7D436B1-F8F1-420D-8009-DC92CB87D7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899650" y="55022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" name="AutoShape 2" descr="Você sabe usar os Operadores Aritméticos em programação? - { Dicas de  Programação }">
            <a:extLst>
              <a:ext uri="{FF2B5EF4-FFF2-40B4-BE49-F238E27FC236}">
                <a16:creationId xmlns:a16="http://schemas.microsoft.com/office/drawing/2014/main" id="{7D8D88CB-AC38-4108-9295-16A9AB023B3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052050" y="56546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ctrTitle"/>
          </p:nvPr>
        </p:nvSpPr>
        <p:spPr>
          <a:xfrm>
            <a:off x="1583974" y="1049775"/>
            <a:ext cx="16145225" cy="1243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lvl="0"/>
            <a:r>
              <a:rPr lang="pt-BR" sz="8000" b="1" dirty="0">
                <a:solidFill>
                  <a:srgbClr val="31589D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Escolha/caso</a:t>
            </a:r>
            <a:endParaRPr lang="pt-BR" sz="9600" b="1" dirty="0">
              <a:solidFill>
                <a:srgbClr val="31589D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pic>
        <p:nvPicPr>
          <p:cNvPr id="6" name="Google Shape;13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0200" y="10011283"/>
            <a:ext cx="2175300" cy="6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39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92088" y="10000150"/>
            <a:ext cx="1909475" cy="6823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D495A3AA-565F-483E-ABF0-24C78321E1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52DF638-FDE8-4103-BAB4-18CC84BD51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814" y="2511419"/>
            <a:ext cx="19166471" cy="838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7832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ctrTitle"/>
          </p:nvPr>
        </p:nvSpPr>
        <p:spPr>
          <a:xfrm>
            <a:off x="1583974" y="1049775"/>
            <a:ext cx="16145225" cy="2475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lvl="0"/>
            <a:r>
              <a:rPr lang="pt-BR" sz="8000" b="1" dirty="0">
                <a:solidFill>
                  <a:srgbClr val="31589D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Diferença de                           Se/</a:t>
            </a:r>
            <a:r>
              <a:rPr lang="pt-BR" sz="8000" b="1" dirty="0" err="1">
                <a:solidFill>
                  <a:srgbClr val="31589D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Senao</a:t>
            </a:r>
            <a:r>
              <a:rPr lang="pt-BR" sz="8000" b="1" dirty="0">
                <a:solidFill>
                  <a:srgbClr val="31589D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e Escolha/caso</a:t>
            </a:r>
            <a:endParaRPr lang="pt-BR" sz="9600" b="1" dirty="0">
              <a:solidFill>
                <a:srgbClr val="31589D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sp>
        <p:nvSpPr>
          <p:cNvPr id="147" name="Google Shape;147;p8"/>
          <p:cNvSpPr txBox="1">
            <a:spLocks noGrp="1"/>
          </p:cNvSpPr>
          <p:nvPr>
            <p:ph type="subTitle" idx="1"/>
          </p:nvPr>
        </p:nvSpPr>
        <p:spPr>
          <a:xfrm>
            <a:off x="1065212" y="3489175"/>
            <a:ext cx="17906999" cy="5218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975" rIns="0" bIns="0" anchor="t" anchorCtr="0">
            <a:spAutoFit/>
          </a:bodyPr>
          <a:lstStyle/>
          <a:p>
            <a:pPr marL="730250" indent="-685800" algn="l" fontAlgn="t">
              <a:buSzPct val="100000"/>
              <a:buFont typeface="Wingdings" panose="05000000000000000000" pitchFamily="2" charset="2"/>
              <a:buChar char="q"/>
            </a:pPr>
            <a:r>
              <a:rPr lang="pt-BR" sz="4800" b="1" i="0" dirty="0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Utilizado apenas para inteiros ou caracteres</a:t>
            </a:r>
          </a:p>
          <a:p>
            <a:pPr marL="730250" indent="-685800" algn="l" fontAlgn="t">
              <a:buSzPct val="100000"/>
              <a:buFont typeface="Wingdings" panose="05000000000000000000" pitchFamily="2" charset="2"/>
              <a:buChar char="q"/>
            </a:pPr>
            <a:r>
              <a:rPr lang="pt-BR" sz="4800" b="1" dirty="0">
                <a:solidFill>
                  <a:schemeClr val="tx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Só compara igualdade</a:t>
            </a:r>
          </a:p>
          <a:p>
            <a:pPr marL="730250" indent="-685800" algn="l" fontAlgn="t">
              <a:buSzPct val="100000"/>
              <a:buFont typeface="Wingdings" panose="05000000000000000000" pitchFamily="2" charset="2"/>
              <a:buChar char="q"/>
            </a:pPr>
            <a:r>
              <a:rPr lang="pt-BR" sz="4800" b="1" dirty="0">
                <a:solidFill>
                  <a:schemeClr val="tx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Não pode utilizar operadores lógicos (e/ou)</a:t>
            </a:r>
          </a:p>
          <a:p>
            <a:pPr marL="730250" indent="-685800" algn="l" fontAlgn="t">
              <a:buSzPct val="100000"/>
              <a:buFont typeface="Wingdings" panose="05000000000000000000" pitchFamily="2" charset="2"/>
              <a:buChar char="q"/>
            </a:pPr>
            <a:endParaRPr lang="pt-BR" sz="4800" b="1" i="0" dirty="0">
              <a:solidFill>
                <a:schemeClr val="tx1">
                  <a:lumMod val="50000"/>
                </a:schemeClr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730250" indent="-685800" fontAlgn="t">
              <a:buSzPct val="100000"/>
              <a:buFont typeface="Wingdings" panose="05000000000000000000" pitchFamily="2" charset="2"/>
              <a:buChar char="q"/>
            </a:pPr>
            <a:r>
              <a:rPr lang="pt-BR" sz="4800" b="1" dirty="0">
                <a:solidFill>
                  <a:schemeClr val="tx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Usa se escolha/caso quando os valores pra se comparar já são esperados, e não tão abrangentes que nem no Se/senão</a:t>
            </a:r>
            <a:endParaRPr lang="pt-BR" sz="4800" b="1" i="0" dirty="0">
              <a:solidFill>
                <a:schemeClr val="tx1">
                  <a:lumMod val="50000"/>
                </a:schemeClr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730250" indent="-685800" algn="l" fontAlgn="t">
              <a:buSzPct val="100000"/>
              <a:buFont typeface="Wingdings" panose="05000000000000000000" pitchFamily="2" charset="2"/>
              <a:buChar char="q"/>
            </a:pPr>
            <a:endParaRPr lang="pt-BR" sz="4800" b="1" i="0" dirty="0">
              <a:solidFill>
                <a:schemeClr val="tx1">
                  <a:lumMod val="50000"/>
                </a:schemeClr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6" name="Google Shape;13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0200" y="10011283"/>
            <a:ext cx="2175300" cy="6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39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92088" y="10000150"/>
            <a:ext cx="1909475" cy="6823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787822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ctrTitle"/>
          </p:nvPr>
        </p:nvSpPr>
        <p:spPr>
          <a:xfrm>
            <a:off x="1583974" y="1049775"/>
            <a:ext cx="16145225" cy="1243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lvl="0"/>
            <a:r>
              <a:rPr lang="pt-BR" sz="8000" b="1" dirty="0">
                <a:solidFill>
                  <a:srgbClr val="31589D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Escolha/caso</a:t>
            </a:r>
            <a:endParaRPr lang="pt-BR" sz="9600" b="1" dirty="0">
              <a:solidFill>
                <a:srgbClr val="31589D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pic>
        <p:nvPicPr>
          <p:cNvPr id="6" name="Google Shape;13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0200" y="10011283"/>
            <a:ext cx="2175300" cy="6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39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92088" y="10000150"/>
            <a:ext cx="1909475" cy="6823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D495A3AA-565F-483E-ABF0-24C78321E1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146" name="Picture 2" descr="MCO018703 2018 2 AULA04 - MediaWiki do Campus São José">
            <a:hlinkClick r:id="rId5"/>
            <a:extLst>
              <a:ext uri="{FF2B5EF4-FFF2-40B4-BE49-F238E27FC236}">
                <a16:creationId xmlns:a16="http://schemas.microsoft.com/office/drawing/2014/main" id="{BAFE691F-BA9A-4ADC-90D6-E3BB7F07ED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029" y="2119663"/>
            <a:ext cx="12748986" cy="9189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59327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ctrTitle"/>
          </p:nvPr>
        </p:nvSpPr>
        <p:spPr>
          <a:xfrm>
            <a:off x="1583974" y="1049775"/>
            <a:ext cx="16145225" cy="1243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lvl="0"/>
            <a:r>
              <a:rPr lang="pt-BR" sz="8000" b="1" dirty="0">
                <a:solidFill>
                  <a:srgbClr val="31589D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Desafio 2 – O inimigo agora é outro</a:t>
            </a:r>
            <a:endParaRPr lang="pt-BR" sz="9600" b="1" dirty="0">
              <a:solidFill>
                <a:srgbClr val="31589D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sp>
        <p:nvSpPr>
          <p:cNvPr id="147" name="Google Shape;147;p8"/>
          <p:cNvSpPr txBox="1">
            <a:spLocks noGrp="1"/>
          </p:cNvSpPr>
          <p:nvPr>
            <p:ph type="subTitle" idx="1"/>
          </p:nvPr>
        </p:nvSpPr>
        <p:spPr>
          <a:xfrm>
            <a:off x="1065212" y="3489175"/>
            <a:ext cx="17906999" cy="1032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975" rIns="0" bIns="0" anchor="t" anchorCtr="0">
            <a:spAutoFit/>
          </a:bodyPr>
          <a:lstStyle/>
          <a:p>
            <a:pPr algn="l" fontAlgn="t"/>
            <a:r>
              <a:rPr lang="pt-BR" sz="3200" b="1" dirty="0">
                <a:solidFill>
                  <a:schemeClr val="tx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Transforme o código do </a:t>
            </a:r>
            <a:r>
              <a:rPr lang="pt-BR" sz="3200" b="1" dirty="0" err="1">
                <a:solidFill>
                  <a:schemeClr val="tx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Jokenpo</a:t>
            </a:r>
            <a:r>
              <a:rPr lang="pt-BR" sz="3200" b="1" dirty="0">
                <a:solidFill>
                  <a:schemeClr val="tx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de um código feito com a estrutura se/senão para um código feito</a:t>
            </a:r>
          </a:p>
          <a:p>
            <a:pPr algn="l" fontAlgn="t"/>
            <a:r>
              <a:rPr lang="pt-BR" sz="3200" b="1" dirty="0">
                <a:solidFill>
                  <a:schemeClr val="tx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com a estrutura escolha/caso</a:t>
            </a:r>
            <a:endParaRPr lang="pt-BR" sz="8000" b="1" i="0" dirty="0">
              <a:solidFill>
                <a:schemeClr val="tx1">
                  <a:lumMod val="50000"/>
                </a:schemeClr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6" name="Google Shape;13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0200" y="10011283"/>
            <a:ext cx="2175300" cy="6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39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92088" y="10000150"/>
            <a:ext cx="1909475" cy="682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Top 30 Rock Paper Scisso GIFs | Find the best GIF on Gfycat">
            <a:extLst>
              <a:ext uri="{FF2B5EF4-FFF2-40B4-BE49-F238E27FC236}">
                <a16:creationId xmlns:a16="http://schemas.microsoft.com/office/drawing/2014/main" id="{2B7F4C57-34B7-4863-979C-CD8AD4B7732C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3101" y="4689929"/>
            <a:ext cx="8274731" cy="6206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38116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31589D"/>
        </a:soli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11" descr="Fundo preto com letras brancas&#10;&#10;Descrição gerada com alta confianç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30524" y="5060923"/>
            <a:ext cx="4211127" cy="13265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1" descr="Fundo preto com letras brancas&#10;&#10;Descrição gerada com alta confiança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508798" y="5060902"/>
            <a:ext cx="3864785" cy="1326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ctrTitle"/>
          </p:nvPr>
        </p:nvSpPr>
        <p:spPr>
          <a:xfrm>
            <a:off x="1583974" y="1049775"/>
            <a:ext cx="16145225" cy="1243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lvl="0"/>
            <a:r>
              <a:rPr lang="pt-BR" sz="8000" b="1" dirty="0">
                <a:solidFill>
                  <a:srgbClr val="31589D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Estruturas Condicionais Aninhadas</a:t>
            </a:r>
            <a:endParaRPr lang="pt-BR" sz="9600" b="1" dirty="0">
              <a:solidFill>
                <a:srgbClr val="31589D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sp>
        <p:nvSpPr>
          <p:cNvPr id="147" name="Google Shape;147;p8"/>
          <p:cNvSpPr txBox="1">
            <a:spLocks noGrp="1"/>
          </p:cNvSpPr>
          <p:nvPr>
            <p:ph type="subTitle" idx="1"/>
          </p:nvPr>
        </p:nvSpPr>
        <p:spPr>
          <a:xfrm>
            <a:off x="1065212" y="3489175"/>
            <a:ext cx="17906999" cy="1155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975" rIns="0" bIns="0" anchor="t" anchorCtr="0">
            <a:spAutoFit/>
          </a:bodyPr>
          <a:lstStyle/>
          <a:p>
            <a:pPr algn="l" fontAlgn="t"/>
            <a:r>
              <a:rPr lang="pt-BR" sz="3600" b="1" i="0" dirty="0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Estruturas Condicionais Aninhadas são várias condições em cascatas, ou seja, um IF</a:t>
            </a:r>
          </a:p>
          <a:p>
            <a:pPr algn="l" fontAlgn="t"/>
            <a:r>
              <a:rPr lang="pt-BR" sz="3600" b="1" i="0" dirty="0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dentro de outro IF. </a:t>
            </a:r>
            <a:endParaRPr lang="pt-BR" sz="6000" b="1" i="0" dirty="0">
              <a:solidFill>
                <a:schemeClr val="tx1">
                  <a:lumMod val="50000"/>
                </a:schemeClr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6" name="Google Shape;13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0200" y="10011283"/>
            <a:ext cx="2175300" cy="6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39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92088" y="10000150"/>
            <a:ext cx="1909475" cy="68239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47;p8">
            <a:extLst>
              <a:ext uri="{FF2B5EF4-FFF2-40B4-BE49-F238E27FC236}">
                <a16:creationId xmlns:a16="http://schemas.microsoft.com/office/drawing/2014/main" id="{D72AB999-DD0F-49C1-AF98-D559DCEE2223}"/>
              </a:ext>
            </a:extLst>
          </p:cNvPr>
          <p:cNvSpPr txBox="1">
            <a:spLocks/>
          </p:cNvSpPr>
          <p:nvPr/>
        </p:nvSpPr>
        <p:spPr>
          <a:xfrm>
            <a:off x="1098550" y="4581151"/>
            <a:ext cx="17906999" cy="7635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975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fontAlgn="t"/>
            <a:r>
              <a:rPr lang="pt-BR" sz="3200" b="1" dirty="0">
                <a:solidFill>
                  <a:schemeClr val="tx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Em descrição narrativa:</a:t>
            </a:r>
          </a:p>
          <a:p>
            <a:pPr fontAlgn="t"/>
            <a:r>
              <a:rPr lang="pt-BR" sz="3200" b="1" dirty="0">
                <a:solidFill>
                  <a:schemeClr val="tx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Inicio</a:t>
            </a:r>
          </a:p>
          <a:p>
            <a:pPr fontAlgn="t"/>
            <a:r>
              <a:rPr lang="pt-BR" sz="3200" b="1" dirty="0">
                <a:solidFill>
                  <a:schemeClr val="tx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Abrir o site</a:t>
            </a:r>
          </a:p>
          <a:p>
            <a:pPr fontAlgn="t"/>
            <a:r>
              <a:rPr lang="pt-BR" sz="3200" b="1" dirty="0">
                <a:solidFill>
                  <a:schemeClr val="tx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Se eu tiver 10 mil</a:t>
            </a:r>
          </a:p>
          <a:p>
            <a:pPr fontAlgn="t"/>
            <a:r>
              <a:rPr lang="pt-BR" sz="3200" b="1" dirty="0">
                <a:solidFill>
                  <a:schemeClr val="tx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Compro um </a:t>
            </a:r>
            <a:r>
              <a:rPr lang="pt-BR" sz="3200" b="1" dirty="0" err="1">
                <a:solidFill>
                  <a:schemeClr val="tx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pc</a:t>
            </a:r>
            <a:r>
              <a:rPr lang="pt-BR" sz="3200" b="1" dirty="0">
                <a:solidFill>
                  <a:schemeClr val="tx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gamer</a:t>
            </a:r>
          </a:p>
          <a:p>
            <a:pPr fontAlgn="t"/>
            <a:r>
              <a:rPr lang="pt-BR" sz="3200" b="1" dirty="0">
                <a:solidFill>
                  <a:schemeClr val="tx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Senão</a:t>
            </a:r>
          </a:p>
          <a:p>
            <a:pPr fontAlgn="t"/>
            <a:r>
              <a:rPr lang="pt-BR" sz="3200" b="1" dirty="0">
                <a:solidFill>
                  <a:schemeClr val="tx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Se eu tiver 200 reais</a:t>
            </a:r>
          </a:p>
          <a:p>
            <a:pPr fontAlgn="t"/>
            <a:r>
              <a:rPr lang="pt-BR" sz="3200" b="1" dirty="0">
                <a:solidFill>
                  <a:schemeClr val="tx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	Compro um fone</a:t>
            </a:r>
          </a:p>
          <a:p>
            <a:pPr fontAlgn="t"/>
            <a:r>
              <a:rPr lang="pt-BR" sz="3200" b="1" dirty="0">
                <a:solidFill>
                  <a:schemeClr val="tx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</a:t>
            </a:r>
            <a:r>
              <a:rPr lang="pt-BR" sz="3200" b="1" dirty="0" err="1">
                <a:solidFill>
                  <a:schemeClr val="tx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Senao</a:t>
            </a:r>
            <a:endParaRPr lang="pt-BR" sz="3200" b="1" dirty="0">
              <a:solidFill>
                <a:schemeClr val="tx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fontAlgn="t"/>
            <a:r>
              <a:rPr lang="pt-BR" sz="3200" b="1" dirty="0">
                <a:solidFill>
                  <a:schemeClr val="tx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	Fecho o site e choro</a:t>
            </a:r>
          </a:p>
          <a:p>
            <a:pPr fontAlgn="t"/>
            <a:r>
              <a:rPr lang="pt-BR" sz="3200" b="1" dirty="0">
                <a:solidFill>
                  <a:schemeClr val="tx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</a:t>
            </a:r>
            <a:r>
              <a:rPr lang="pt-BR" sz="3200" b="1" dirty="0" err="1">
                <a:solidFill>
                  <a:schemeClr val="tx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FimSe</a:t>
            </a:r>
            <a:endParaRPr lang="pt-BR" sz="3200" b="1" dirty="0">
              <a:solidFill>
                <a:schemeClr val="tx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fontAlgn="t"/>
            <a:r>
              <a:rPr lang="pt-BR" sz="3200" b="1" dirty="0">
                <a:solidFill>
                  <a:schemeClr val="tx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</a:t>
            </a:r>
            <a:r>
              <a:rPr lang="pt-BR" sz="3200" b="1" dirty="0" err="1">
                <a:solidFill>
                  <a:schemeClr val="tx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FimSe</a:t>
            </a:r>
            <a:endParaRPr lang="pt-BR" sz="3200" b="1" dirty="0">
              <a:solidFill>
                <a:schemeClr val="tx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fontAlgn="t"/>
            <a:r>
              <a:rPr lang="pt-BR" sz="3200" b="1" dirty="0">
                <a:solidFill>
                  <a:schemeClr val="tx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Fim</a:t>
            </a:r>
          </a:p>
          <a:p>
            <a:pPr fontAlgn="t"/>
            <a:endParaRPr lang="pt-BR" sz="3200" b="1" dirty="0">
              <a:solidFill>
                <a:schemeClr val="tx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5437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ctrTitle"/>
          </p:nvPr>
        </p:nvSpPr>
        <p:spPr>
          <a:xfrm>
            <a:off x="1583974" y="1049775"/>
            <a:ext cx="16145225" cy="1243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lvl="0"/>
            <a:r>
              <a:rPr lang="pt-BR" sz="8000" b="1" dirty="0">
                <a:solidFill>
                  <a:srgbClr val="31589D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Estruturas Condicionais Aninhadas</a:t>
            </a:r>
            <a:endParaRPr lang="pt-BR" sz="9600" b="1" dirty="0">
              <a:solidFill>
                <a:srgbClr val="31589D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pic>
        <p:nvPicPr>
          <p:cNvPr id="6" name="Google Shape;13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0200" y="10011283"/>
            <a:ext cx="2175300" cy="6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39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92088" y="10000150"/>
            <a:ext cx="1909475" cy="682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19D2FA05-0FAF-4E3B-B2F5-F1066551EB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677" y="2511321"/>
            <a:ext cx="18736436" cy="8192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8961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ctrTitle"/>
          </p:nvPr>
        </p:nvSpPr>
        <p:spPr>
          <a:xfrm>
            <a:off x="1583974" y="1049775"/>
            <a:ext cx="16145225" cy="1243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lvl="0"/>
            <a:r>
              <a:rPr lang="pt-BR" sz="8000" b="1" dirty="0">
                <a:solidFill>
                  <a:srgbClr val="31589D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JO KEN PO</a:t>
            </a:r>
            <a:endParaRPr lang="pt-BR" sz="9600" b="1" dirty="0">
              <a:solidFill>
                <a:srgbClr val="31589D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sp>
        <p:nvSpPr>
          <p:cNvPr id="147" name="Google Shape;147;p8"/>
          <p:cNvSpPr txBox="1">
            <a:spLocks noGrp="1"/>
          </p:cNvSpPr>
          <p:nvPr>
            <p:ph type="subTitle" idx="1"/>
          </p:nvPr>
        </p:nvSpPr>
        <p:spPr>
          <a:xfrm>
            <a:off x="1065212" y="3489175"/>
            <a:ext cx="17906999" cy="662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975" rIns="0" bIns="0" anchor="t" anchorCtr="0">
            <a:spAutoFit/>
          </a:bodyPr>
          <a:lstStyle/>
          <a:p>
            <a:pPr algn="l" fontAlgn="t"/>
            <a:r>
              <a:rPr lang="pt-BR" sz="4000" b="1" dirty="0">
                <a:solidFill>
                  <a:schemeClr val="tx1">
                    <a:lumMod val="50000"/>
                  </a:schemeClr>
                </a:solidFill>
              </a:rPr>
              <a:t>Crie um jogo de </a:t>
            </a:r>
            <a:r>
              <a:rPr lang="pt-BR" sz="4000" b="1" dirty="0" err="1">
                <a:solidFill>
                  <a:schemeClr val="tx1">
                    <a:lumMod val="50000"/>
                  </a:schemeClr>
                </a:solidFill>
              </a:rPr>
              <a:t>JoKenPo</a:t>
            </a:r>
            <a:r>
              <a:rPr lang="pt-BR" sz="4000" b="1" dirty="0">
                <a:solidFill>
                  <a:schemeClr val="tx1">
                    <a:lumMod val="50000"/>
                  </a:schemeClr>
                </a:solidFill>
              </a:rPr>
              <a:t> (Pedra-Papel-Tesoura)</a:t>
            </a:r>
            <a:endParaRPr lang="pt-BR" sz="9600" b="1" i="0" dirty="0">
              <a:solidFill>
                <a:schemeClr val="tx1">
                  <a:lumMod val="50000"/>
                </a:schemeClr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6" name="Google Shape;13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0200" y="10011283"/>
            <a:ext cx="2175300" cy="6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39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92088" y="10000150"/>
            <a:ext cx="1909475" cy="682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Jokenpo: Conheça o Pedra, papel e Tesoura!">
            <a:extLst>
              <a:ext uri="{FF2B5EF4-FFF2-40B4-BE49-F238E27FC236}">
                <a16:creationId xmlns:a16="http://schemas.microsoft.com/office/drawing/2014/main" id="{BC9D8A05-DED7-4E54-B240-038CC04E8B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30" b="28041"/>
          <a:stretch/>
        </p:blipFill>
        <p:spPr bwMode="auto">
          <a:xfrm>
            <a:off x="11665174" y="325193"/>
            <a:ext cx="7548185" cy="3416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EDRA, PAPEL, TESOURA!">
            <a:extLst>
              <a:ext uri="{FF2B5EF4-FFF2-40B4-BE49-F238E27FC236}">
                <a16:creationId xmlns:a16="http://schemas.microsoft.com/office/drawing/2014/main" id="{53E22D6E-A3E8-4553-9CE2-A051B223CF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9744" y="4554695"/>
            <a:ext cx="6344303" cy="6149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Jokenpo - Pedra Papel e Tesoura">
            <a:extLst>
              <a:ext uri="{FF2B5EF4-FFF2-40B4-BE49-F238E27FC236}">
                <a16:creationId xmlns:a16="http://schemas.microsoft.com/office/drawing/2014/main" id="{540C2EAE-6719-4AEB-B426-2153872716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4238" y="4569869"/>
            <a:ext cx="7582505" cy="5204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5711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ctrTitle"/>
          </p:nvPr>
        </p:nvSpPr>
        <p:spPr>
          <a:xfrm>
            <a:off x="1583974" y="1049775"/>
            <a:ext cx="16145225" cy="1243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lvl="0"/>
            <a:r>
              <a:rPr lang="pt-BR" sz="8000" b="1" dirty="0">
                <a:solidFill>
                  <a:srgbClr val="31589D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Desafio</a:t>
            </a:r>
            <a:endParaRPr lang="pt-BR" sz="9600" b="1" dirty="0">
              <a:solidFill>
                <a:srgbClr val="31589D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sp>
        <p:nvSpPr>
          <p:cNvPr id="147" name="Google Shape;147;p8"/>
          <p:cNvSpPr txBox="1">
            <a:spLocks noGrp="1"/>
          </p:cNvSpPr>
          <p:nvPr>
            <p:ph type="subTitle" idx="1"/>
          </p:nvPr>
        </p:nvSpPr>
        <p:spPr>
          <a:xfrm>
            <a:off x="1098550" y="2304080"/>
            <a:ext cx="17906999" cy="662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975" rIns="0" bIns="0" anchor="t" anchorCtr="0">
            <a:spAutoFit/>
          </a:bodyPr>
          <a:lstStyle/>
          <a:p>
            <a:pPr algn="l" fontAlgn="t"/>
            <a:r>
              <a:rPr lang="pt-BR" sz="4000" b="1" dirty="0">
                <a:solidFill>
                  <a:schemeClr val="tx1">
                    <a:lumMod val="50000"/>
                  </a:schemeClr>
                </a:solidFill>
              </a:rPr>
              <a:t>Incremente o código do </a:t>
            </a:r>
            <a:r>
              <a:rPr lang="pt-BR" sz="4000" b="1" dirty="0" err="1">
                <a:solidFill>
                  <a:schemeClr val="tx1">
                    <a:lumMod val="50000"/>
                  </a:schemeClr>
                </a:solidFill>
              </a:rPr>
              <a:t>jokenpo</a:t>
            </a:r>
            <a:r>
              <a:rPr lang="pt-BR" sz="4000" b="1" dirty="0">
                <a:solidFill>
                  <a:schemeClr val="tx1">
                    <a:lumMod val="50000"/>
                  </a:schemeClr>
                </a:solidFill>
              </a:rPr>
              <a:t> com duas novas opções de jogada</a:t>
            </a:r>
            <a:endParaRPr lang="pt-BR" sz="9600" b="1" i="0" dirty="0">
              <a:solidFill>
                <a:schemeClr val="tx1">
                  <a:lumMod val="50000"/>
                </a:schemeClr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6" name="Google Shape;13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0200" y="10011283"/>
            <a:ext cx="2175300" cy="6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39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92088" y="10000150"/>
            <a:ext cx="1909475" cy="682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 descr="GitHub - joacirsrjunior/btg-jokenpo: Desafio Jogo Jokenpo - API REST em  Java 11 e Spring. Testes de Serviço e API.">
            <a:extLst>
              <a:ext uri="{FF2B5EF4-FFF2-40B4-BE49-F238E27FC236}">
                <a16:creationId xmlns:a16="http://schemas.microsoft.com/office/drawing/2014/main" id="{24A923F0-B111-4D99-BB8D-49507B3FB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927" y="2967067"/>
            <a:ext cx="10538959" cy="8149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39950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ctrTitle"/>
          </p:nvPr>
        </p:nvSpPr>
        <p:spPr>
          <a:xfrm>
            <a:off x="1583974" y="1049775"/>
            <a:ext cx="16145225" cy="1243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lvl="0"/>
            <a:r>
              <a:rPr lang="pt-BR" sz="8000" b="1" dirty="0">
                <a:solidFill>
                  <a:srgbClr val="31589D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Desafio</a:t>
            </a:r>
            <a:endParaRPr lang="pt-BR" sz="9600" b="1" dirty="0">
              <a:solidFill>
                <a:srgbClr val="31589D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sp>
        <p:nvSpPr>
          <p:cNvPr id="147" name="Google Shape;147;p8"/>
          <p:cNvSpPr txBox="1">
            <a:spLocks noGrp="1"/>
          </p:cNvSpPr>
          <p:nvPr>
            <p:ph type="subTitle" idx="1"/>
          </p:nvPr>
        </p:nvSpPr>
        <p:spPr>
          <a:xfrm>
            <a:off x="1098550" y="2304080"/>
            <a:ext cx="17906999" cy="662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975" rIns="0" bIns="0" anchor="t" anchorCtr="0">
            <a:spAutoFit/>
          </a:bodyPr>
          <a:lstStyle/>
          <a:p>
            <a:pPr algn="l" fontAlgn="t"/>
            <a:r>
              <a:rPr lang="pt-BR" sz="4000" b="1" dirty="0">
                <a:solidFill>
                  <a:schemeClr val="tx1">
                    <a:lumMod val="50000"/>
                  </a:schemeClr>
                </a:solidFill>
              </a:rPr>
              <a:t>Incremente o código do </a:t>
            </a:r>
            <a:r>
              <a:rPr lang="pt-BR" sz="4000" b="1" dirty="0" err="1">
                <a:solidFill>
                  <a:schemeClr val="tx1">
                    <a:lumMod val="50000"/>
                  </a:schemeClr>
                </a:solidFill>
              </a:rPr>
              <a:t>jokenpo</a:t>
            </a:r>
            <a:r>
              <a:rPr lang="pt-BR" sz="4000" b="1" dirty="0">
                <a:solidFill>
                  <a:schemeClr val="tx1">
                    <a:lumMod val="50000"/>
                  </a:schemeClr>
                </a:solidFill>
              </a:rPr>
              <a:t> com duas novas opções de jogada</a:t>
            </a:r>
            <a:endParaRPr lang="pt-BR" sz="9600" b="1" i="0" dirty="0">
              <a:solidFill>
                <a:schemeClr val="tx1">
                  <a:lumMod val="50000"/>
                </a:schemeClr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6" name="Google Shape;13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0200" y="10011283"/>
            <a:ext cx="2175300" cy="6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39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92088" y="10000150"/>
            <a:ext cx="1909475" cy="682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6" name="Picture 4" descr="Vamos jogar pedra-papel-tesoura? | Dicas de Merda">
            <a:extLst>
              <a:ext uri="{FF2B5EF4-FFF2-40B4-BE49-F238E27FC236}">
                <a16:creationId xmlns:a16="http://schemas.microsoft.com/office/drawing/2014/main" id="{809051C5-8B73-4399-8712-C95638C7F2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8558" y="3109988"/>
            <a:ext cx="7741385" cy="8006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57694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ctrTitle"/>
          </p:nvPr>
        </p:nvSpPr>
        <p:spPr>
          <a:xfrm>
            <a:off x="1583974" y="1049775"/>
            <a:ext cx="16145225" cy="1243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lvl="0"/>
            <a:r>
              <a:rPr lang="pt-BR" sz="8000" b="1" dirty="0">
                <a:solidFill>
                  <a:srgbClr val="31589D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Desafio</a:t>
            </a:r>
            <a:endParaRPr lang="pt-BR" sz="9600" b="1" dirty="0">
              <a:solidFill>
                <a:srgbClr val="31589D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sp>
        <p:nvSpPr>
          <p:cNvPr id="147" name="Google Shape;147;p8"/>
          <p:cNvSpPr txBox="1">
            <a:spLocks noGrp="1"/>
          </p:cNvSpPr>
          <p:nvPr>
            <p:ph type="subTitle" idx="1"/>
          </p:nvPr>
        </p:nvSpPr>
        <p:spPr>
          <a:xfrm>
            <a:off x="1098550" y="2304080"/>
            <a:ext cx="17906999" cy="662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975" rIns="0" bIns="0" anchor="t" anchorCtr="0">
            <a:spAutoFit/>
          </a:bodyPr>
          <a:lstStyle/>
          <a:p>
            <a:pPr algn="l" fontAlgn="t"/>
            <a:r>
              <a:rPr lang="pt-BR" sz="4000" b="1" dirty="0">
                <a:solidFill>
                  <a:schemeClr val="tx1">
                    <a:lumMod val="50000"/>
                  </a:schemeClr>
                </a:solidFill>
              </a:rPr>
              <a:t>Incremente o código do </a:t>
            </a:r>
            <a:r>
              <a:rPr lang="pt-BR" sz="4000" b="1" dirty="0" err="1">
                <a:solidFill>
                  <a:schemeClr val="tx1">
                    <a:lumMod val="50000"/>
                  </a:schemeClr>
                </a:solidFill>
              </a:rPr>
              <a:t>jokenpo</a:t>
            </a:r>
            <a:r>
              <a:rPr lang="pt-BR" sz="4000" b="1" dirty="0">
                <a:solidFill>
                  <a:schemeClr val="tx1">
                    <a:lumMod val="50000"/>
                  </a:schemeClr>
                </a:solidFill>
              </a:rPr>
              <a:t> com duas novas opções de jogada</a:t>
            </a:r>
            <a:endParaRPr lang="pt-BR" sz="9600" b="1" i="0" dirty="0">
              <a:solidFill>
                <a:schemeClr val="tx1">
                  <a:lumMod val="50000"/>
                </a:schemeClr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6" name="Google Shape;13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0200" y="10011283"/>
            <a:ext cx="2175300" cy="6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39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92088" y="10000150"/>
            <a:ext cx="1909475" cy="682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6" name="Picture 4" descr="Vamos jogar pedra-papel-tesoura? | Dicas de Merda">
            <a:extLst>
              <a:ext uri="{FF2B5EF4-FFF2-40B4-BE49-F238E27FC236}">
                <a16:creationId xmlns:a16="http://schemas.microsoft.com/office/drawing/2014/main" id="{809051C5-8B73-4399-8712-C95638C7F2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8558" y="3109988"/>
            <a:ext cx="7741385" cy="8006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Jokenpô Moderno | Eternal Poose">
            <a:extLst>
              <a:ext uri="{FF2B5EF4-FFF2-40B4-BE49-F238E27FC236}">
                <a16:creationId xmlns:a16="http://schemas.microsoft.com/office/drawing/2014/main" id="{4B0410C9-7F3C-40B2-AD21-95D683ABD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021" y="3109988"/>
            <a:ext cx="8308458" cy="8271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20256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ctrTitle"/>
          </p:nvPr>
        </p:nvSpPr>
        <p:spPr>
          <a:xfrm>
            <a:off x="1583974" y="1049775"/>
            <a:ext cx="16145225" cy="2475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lvl="0"/>
            <a:r>
              <a:rPr lang="pt-BR" sz="8000" b="1" dirty="0">
                <a:solidFill>
                  <a:srgbClr val="31589D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Estruturas Condicionais Escolha/caso</a:t>
            </a:r>
            <a:endParaRPr lang="pt-BR" sz="9600" b="1" dirty="0">
              <a:solidFill>
                <a:srgbClr val="31589D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sp>
        <p:nvSpPr>
          <p:cNvPr id="147" name="Google Shape;147;p8"/>
          <p:cNvSpPr txBox="1">
            <a:spLocks noGrp="1"/>
          </p:cNvSpPr>
          <p:nvPr>
            <p:ph type="subTitle" idx="1"/>
          </p:nvPr>
        </p:nvSpPr>
        <p:spPr>
          <a:xfrm>
            <a:off x="1065212" y="3489175"/>
            <a:ext cx="17906999" cy="1524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975" rIns="0" bIns="0" anchor="t" anchorCtr="0">
            <a:spAutoFit/>
          </a:bodyPr>
          <a:lstStyle/>
          <a:p>
            <a:pPr algn="l" fontAlgn="t"/>
            <a:r>
              <a:rPr lang="pt-BR" sz="3200" b="1" i="0" dirty="0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A estrutura condicional ESCOLHA permite executar um bloco de código diferente de acordo com</a:t>
            </a:r>
          </a:p>
          <a:p>
            <a:pPr algn="l" fontAlgn="t"/>
            <a:r>
              <a:rPr lang="pt-BR" sz="3200" b="1" i="0" dirty="0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cada opção (cada CASO) especificada. Seu uso é indicado quando os valores a serem analisados</a:t>
            </a:r>
          </a:p>
          <a:p>
            <a:pPr algn="l" fontAlgn="t"/>
            <a:r>
              <a:rPr lang="pt-BR" sz="3200" b="1" i="0" dirty="0">
                <a:solidFill>
                  <a:schemeClr val="tx1">
                    <a:lumMod val="50000"/>
                  </a:schemeClr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nessas condições são pré-definidos.</a:t>
            </a:r>
            <a:endParaRPr lang="pt-BR" sz="8000" b="1" i="0" dirty="0">
              <a:solidFill>
                <a:schemeClr val="tx1">
                  <a:lumMod val="50000"/>
                </a:schemeClr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6" name="Google Shape;13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0200" y="10011283"/>
            <a:ext cx="2175300" cy="6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39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92088" y="10000150"/>
            <a:ext cx="1909475" cy="68239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47;p8">
            <a:extLst>
              <a:ext uri="{FF2B5EF4-FFF2-40B4-BE49-F238E27FC236}">
                <a16:creationId xmlns:a16="http://schemas.microsoft.com/office/drawing/2014/main" id="{D72AB999-DD0F-49C1-AF98-D559DCEE2223}"/>
              </a:ext>
            </a:extLst>
          </p:cNvPr>
          <p:cNvSpPr txBox="1">
            <a:spLocks/>
          </p:cNvSpPr>
          <p:nvPr/>
        </p:nvSpPr>
        <p:spPr>
          <a:xfrm>
            <a:off x="1065211" y="5284560"/>
            <a:ext cx="17906999" cy="5956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975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Roboto"/>
              <a:buNone/>
              <a:defRPr sz="35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fontAlgn="t"/>
            <a:r>
              <a:rPr lang="pt-BR" sz="3200" b="1" dirty="0">
                <a:solidFill>
                  <a:schemeClr val="tx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Em descrição narrativa:</a:t>
            </a:r>
          </a:p>
          <a:p>
            <a:pPr fontAlgn="t"/>
            <a:r>
              <a:rPr lang="pt-BR" sz="3200" b="1" dirty="0">
                <a:solidFill>
                  <a:schemeClr val="tx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Inicio</a:t>
            </a:r>
          </a:p>
          <a:p>
            <a:pPr fontAlgn="t"/>
            <a:r>
              <a:rPr lang="pt-BR" sz="3200" b="1" dirty="0" err="1">
                <a:solidFill>
                  <a:schemeClr val="tx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Variavel</a:t>
            </a:r>
            <a:r>
              <a:rPr lang="pt-BR" sz="3200" b="1" dirty="0">
                <a:solidFill>
                  <a:schemeClr val="tx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camisa =  texto</a:t>
            </a:r>
          </a:p>
          <a:p>
            <a:pPr fontAlgn="t"/>
            <a:r>
              <a:rPr lang="pt-BR" sz="3200" b="1" dirty="0">
                <a:solidFill>
                  <a:schemeClr val="tx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Escolha (camisa)</a:t>
            </a:r>
          </a:p>
          <a:p>
            <a:pPr fontAlgn="t"/>
            <a:r>
              <a:rPr lang="pt-BR" sz="3200" b="1" dirty="0">
                <a:solidFill>
                  <a:schemeClr val="tx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caso preta</a:t>
            </a:r>
          </a:p>
          <a:p>
            <a:pPr fontAlgn="t"/>
            <a:r>
              <a:rPr lang="pt-BR" sz="3200" b="1" dirty="0">
                <a:solidFill>
                  <a:schemeClr val="tx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	Um brinde</a:t>
            </a:r>
          </a:p>
          <a:p>
            <a:pPr fontAlgn="t"/>
            <a:r>
              <a:rPr lang="pt-BR" sz="3200" b="1" dirty="0">
                <a:solidFill>
                  <a:schemeClr val="tx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caso branca</a:t>
            </a:r>
          </a:p>
          <a:p>
            <a:pPr fontAlgn="t"/>
            <a:r>
              <a:rPr lang="pt-BR" sz="3200" b="1" dirty="0">
                <a:solidFill>
                  <a:schemeClr val="tx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	Um voucher</a:t>
            </a:r>
          </a:p>
          <a:p>
            <a:pPr fontAlgn="t"/>
            <a:r>
              <a:rPr lang="pt-BR" sz="3200" b="1" dirty="0">
                <a:solidFill>
                  <a:schemeClr val="tx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</a:t>
            </a:r>
            <a:r>
              <a:rPr lang="pt-BR" sz="3200" b="1" dirty="0" err="1">
                <a:solidFill>
                  <a:schemeClr val="tx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Outroscasos</a:t>
            </a:r>
            <a:endParaRPr lang="pt-BR" sz="3200" b="1" dirty="0">
              <a:solidFill>
                <a:schemeClr val="tx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fontAlgn="t"/>
            <a:r>
              <a:rPr lang="pt-BR" sz="3200" b="1" dirty="0">
                <a:solidFill>
                  <a:schemeClr val="tx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			Um abraço</a:t>
            </a:r>
          </a:p>
          <a:p>
            <a:pPr fontAlgn="t"/>
            <a:r>
              <a:rPr lang="pt-BR" sz="3200" b="1" dirty="0">
                <a:solidFill>
                  <a:schemeClr val="tx1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Fim</a:t>
            </a:r>
          </a:p>
          <a:p>
            <a:pPr fontAlgn="t"/>
            <a:endParaRPr lang="pt-BR" sz="3200" b="1" dirty="0">
              <a:solidFill>
                <a:schemeClr val="tx1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23555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ctrTitle"/>
          </p:nvPr>
        </p:nvSpPr>
        <p:spPr>
          <a:xfrm>
            <a:off x="1583974" y="1049775"/>
            <a:ext cx="16145225" cy="2475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lvl="0"/>
            <a:r>
              <a:rPr lang="pt-BR" sz="8000" b="1" dirty="0">
                <a:solidFill>
                  <a:srgbClr val="31589D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Escolha</a:t>
            </a:r>
            <a:br>
              <a:rPr lang="pt-BR" sz="8000" b="1" dirty="0">
                <a:solidFill>
                  <a:srgbClr val="31589D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</a:br>
            <a:r>
              <a:rPr lang="pt-BR" sz="8000" b="1" dirty="0">
                <a:solidFill>
                  <a:srgbClr val="31589D"/>
                </a:solidFill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/caso</a:t>
            </a:r>
            <a:endParaRPr lang="pt-BR" sz="9600" b="1" dirty="0">
              <a:solidFill>
                <a:srgbClr val="31589D"/>
              </a:solidFill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</p:txBody>
      </p:sp>
      <p:pic>
        <p:nvPicPr>
          <p:cNvPr id="6" name="Google Shape;13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0200" y="10011283"/>
            <a:ext cx="2175300" cy="6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39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92088" y="10000150"/>
            <a:ext cx="1909475" cy="6823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D495A3AA-565F-483E-ABF0-24C78321E1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122" name="Picture 2" descr="O Guia Simples para Criar Fluxogramas para um Instrução Switch">
            <a:extLst>
              <a:ext uri="{FF2B5EF4-FFF2-40B4-BE49-F238E27FC236}">
                <a16:creationId xmlns:a16="http://schemas.microsoft.com/office/drawing/2014/main" id="{3471EDCF-4332-4F34-A681-E81D5464A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8590" y="152401"/>
            <a:ext cx="8429233" cy="11039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20699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4299</TotalTime>
  <Words>309</Words>
  <Application>Microsoft Office PowerPoint</Application>
  <PresentationFormat>Personalizar</PresentationFormat>
  <Paragraphs>53</Paragraphs>
  <Slides>14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0" baseType="lpstr">
      <vt:lpstr>Merriweather</vt:lpstr>
      <vt:lpstr>Arial</vt:lpstr>
      <vt:lpstr>Calibri</vt:lpstr>
      <vt:lpstr>Roboto</vt:lpstr>
      <vt:lpstr>Wingdings</vt:lpstr>
      <vt:lpstr>Paradigm</vt:lpstr>
      <vt:lpstr>Estruturas  Condicionais  </vt:lpstr>
      <vt:lpstr>Estruturas Condicionais Aninhadas</vt:lpstr>
      <vt:lpstr>Estruturas Condicionais Aninhadas</vt:lpstr>
      <vt:lpstr>JO KEN PO</vt:lpstr>
      <vt:lpstr>Desafio</vt:lpstr>
      <vt:lpstr>Desafio</vt:lpstr>
      <vt:lpstr>Desafio</vt:lpstr>
      <vt:lpstr>Estruturas Condicionais Escolha/caso</vt:lpstr>
      <vt:lpstr>Escolha /caso</vt:lpstr>
      <vt:lpstr>Escolha/caso</vt:lpstr>
      <vt:lpstr>Diferença de                           Se/Senao e Escolha/caso</vt:lpstr>
      <vt:lpstr>Escolha/caso</vt:lpstr>
      <vt:lpstr>Desafio 2 – O inimigo agora é outro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Lorem ipsum</dc:title>
  <dc:creator>Gregory - SENAI</dc:creator>
  <cp:lastModifiedBy>Ramon de Holanda Nascimento</cp:lastModifiedBy>
  <cp:revision>96</cp:revision>
  <dcterms:created xsi:type="dcterms:W3CDTF">2020-03-16T15:58:52Z</dcterms:created>
  <dcterms:modified xsi:type="dcterms:W3CDTF">2025-03-24T16:39:17Z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2020-03-11T00:00:00Z</vt:filetime>
  </property>
  <property fmtid="{D5CDD505-2E9C-101B-9397-08002B2CF9AE}" pid="3" name="Creator">
    <vt:lpwstr>Adobe Illustrator 24.0 (Windows)</vt:lpwstr>
  </property>
  <property fmtid="{D5CDD505-2E9C-101B-9397-08002B2CF9AE}" pid="4" name="LastSaved">
    <vt:filetime>2020-03-16T00:00:00Z</vt:filetime>
  </property>
</Properties>
</file>