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56" r:id="rId1"/>
  </p:sldMasterIdLst>
  <p:notesMasterIdLst>
    <p:notesMasterId r:id="rId32"/>
  </p:notesMasterIdLst>
  <p:sldIdLst>
    <p:sldId id="256" r:id="rId2"/>
    <p:sldId id="258" r:id="rId3"/>
    <p:sldId id="257" r:id="rId4"/>
    <p:sldId id="293" r:id="rId5"/>
    <p:sldId id="260" r:id="rId6"/>
    <p:sldId id="261" r:id="rId7"/>
    <p:sldId id="290" r:id="rId8"/>
    <p:sldId id="291" r:id="rId9"/>
    <p:sldId id="292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9" r:id="rId21"/>
    <p:sldId id="295" r:id="rId22"/>
    <p:sldId id="275" r:id="rId23"/>
    <p:sldId id="283" r:id="rId24"/>
    <p:sldId id="284" r:id="rId25"/>
    <p:sldId id="285" r:id="rId26"/>
    <p:sldId id="286" r:id="rId27"/>
    <p:sldId id="273" r:id="rId28"/>
    <p:sldId id="280" r:id="rId29"/>
    <p:sldId id="276" r:id="rId30"/>
    <p:sldId id="294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8" autoAdjust="0"/>
    <p:restoredTop sz="94664" autoAdjust="0"/>
  </p:normalViewPr>
  <p:slideViewPr>
    <p:cSldViewPr>
      <p:cViewPr>
        <p:scale>
          <a:sx n="80" d="100"/>
          <a:sy n="80" d="100"/>
        </p:scale>
        <p:origin x="-1512" y="-14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2C3D91-8252-4B91-9875-3619661AB7FC}" type="datetimeFigureOut">
              <a:rPr lang="en-US" smtClean="0"/>
              <a:pPr/>
              <a:t>09-Sep-25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FA25FD-7459-48CD-88CB-5202155226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A25FD-7459-48CD-88CB-52021552260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CB97365-EBCA-4027-87D5-99FC1D4DF0BB}" type="datetimeFigureOut">
              <a:rPr lang="en-US" smtClean="0"/>
              <a:pPr/>
              <a:t>09-Sep-25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09-Sep-25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09-Sep-25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CB97365-EBCA-4027-87D5-99FC1D4DF0BB}" type="datetimeFigureOut">
              <a:rPr lang="en-US" smtClean="0"/>
              <a:pPr/>
              <a:t>09-Sep-25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CB97365-EBCA-4027-87D5-99FC1D4DF0BB}" type="datetimeFigureOut">
              <a:rPr lang="en-US" smtClean="0"/>
              <a:pPr/>
              <a:t>09-Sep-25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09-Sep-25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09-Sep-25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CB97365-EBCA-4027-87D5-99FC1D4DF0BB}" type="datetimeFigureOut">
              <a:rPr lang="en-US" smtClean="0"/>
              <a:pPr/>
              <a:t>09-Sep-25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09-Sep-25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CB97365-EBCA-4027-87D5-99FC1D4DF0BB}" type="datetimeFigureOut">
              <a:rPr lang="en-US" smtClean="0"/>
              <a:pPr/>
              <a:t>09-Sep-25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CB97365-EBCA-4027-87D5-99FC1D4DF0BB}" type="datetimeFigureOut">
              <a:rPr lang="en-US" smtClean="0"/>
              <a:pPr/>
              <a:t>09-Sep-25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CB97365-EBCA-4027-87D5-99FC1D4DF0BB}" type="datetimeFigureOut">
              <a:rPr lang="en-US" smtClean="0"/>
              <a:pPr/>
              <a:t>09-Sep-25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github.com/nomulasushma3489/CapstoneProject_OpenMRS_Hospital_Management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533400"/>
            <a:ext cx="6629400" cy="2808762"/>
          </a:xfrm>
        </p:spPr>
        <p:txBody>
          <a:bodyPr>
            <a:normAutofit/>
          </a:bodyPr>
          <a:lstStyle/>
          <a:p>
            <a:r>
              <a:rPr lang="en-US" sz="4400" dirty="0" smtClean="0"/>
              <a:t>CAPSTONEPROJECT</a:t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2200" dirty="0" smtClean="0"/>
              <a:t>AUTOMATION ON OPENMRS HOSPITAL MANAGEMENT SYSTEM</a:t>
            </a:r>
            <a:endParaRPr lang="en-US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7772400" cy="1371600"/>
          </a:xfrm>
        </p:spPr>
        <p:txBody>
          <a:bodyPr>
            <a:normAutofit/>
          </a:bodyPr>
          <a:lstStyle/>
          <a:p>
            <a:pPr algn="r"/>
            <a:r>
              <a:rPr lang="en-US" sz="2400" dirty="0" smtClean="0"/>
              <a:t>Name: Nomula Sushma</a:t>
            </a:r>
          </a:p>
          <a:p>
            <a:pPr algn="r"/>
            <a:r>
              <a:rPr lang="en-US" sz="2400" dirty="0" smtClean="0"/>
              <a:t>Superset-id:2874496</a:t>
            </a:r>
          </a:p>
          <a:p>
            <a:pPr algn="r"/>
            <a:r>
              <a:rPr lang="en-US" dirty="0" smtClean="0"/>
              <a:t>JAVA SELENIUM BATCH-4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533400"/>
            <a:ext cx="7467600" cy="5940552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Runner class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runner class executes feature files by integrating cucumber with</a:t>
            </a: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TestNG (stepdefinitions) and generates HTML and JSON reports.</a:t>
            </a:r>
          </a:p>
          <a:p>
            <a:pPr algn="just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TestRunner.java -</a:t>
            </a:r>
          </a:p>
        </p:txBody>
      </p:sp>
      <p:pic>
        <p:nvPicPr>
          <p:cNvPr id="3" name="Picture 2" descr="Screenshot (2094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362200"/>
            <a:ext cx="63246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81000"/>
            <a:ext cx="7467600" cy="6092952"/>
          </a:xfrm>
        </p:spPr>
        <p:txBody>
          <a:bodyPr/>
          <a:lstStyle/>
          <a:p>
            <a:pPr>
              <a:buNone/>
            </a:pPr>
            <a:r>
              <a:rPr lang="en-US" sz="36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Step definitions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Hooks.java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Hooks class manages setup and teardown for all scenarios, initializes webdriver before every scenario and quits the browser after every test.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It also integrates extent reports, captures screenshot for every step and logging status of steps to generate reports.</a:t>
            </a: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LoginSteps.java 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Contains stepdefinitions for login and interacts with LoginPage.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Validates scenarios with TestNG assertions.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Handles data from cucumber data tables, properties file and excel.</a:t>
            </a:r>
          </a:p>
          <a:p>
            <a:pPr>
              <a:buNone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04800"/>
            <a:ext cx="7467600" cy="61691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FindPatientRecordSteps.java</a:t>
            </a:r>
          </a:p>
          <a:p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Contains steps for finding the patient record for valid and invalid patient name.</a:t>
            </a:r>
          </a:p>
          <a:p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Handles dynamic data from cucumber data table.</a:t>
            </a:r>
          </a:p>
          <a:p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Validates steps with TestNG assertions.</a:t>
            </a:r>
          </a:p>
          <a:p>
            <a:pPr>
              <a:buNone/>
            </a:pPr>
            <a:endParaRPr lang="en-US" sz="1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AddPatientSteps.java 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Contains stepdefinitions for adding patient record by interacting with AddPatientPage.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It validates both positive and  negative scenarios with TestNG assertions.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Handles dynamic data from cucumber data tables.</a:t>
            </a:r>
          </a:p>
          <a:p>
            <a:pPr>
              <a:buNone/>
            </a:pPr>
            <a:endParaRPr lang="en-US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AddServiceTypeSteps.java</a:t>
            </a:r>
          </a:p>
          <a:p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Contains steps for adding service type.</a:t>
            </a:r>
          </a:p>
          <a:p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Uses extent reports for step logging.</a:t>
            </a:r>
          </a:p>
          <a:p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Validates steps with TestNG assertions for both positive and negative scenarios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020762"/>
          </a:xfrm>
        </p:spPr>
        <p:txBody>
          <a:bodyPr/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page object model(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pom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 class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LoginPage.java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Represents the login page of OpenMRS application.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Provides reusable login method for entering credentials and clicking login for every stepdefinition classes.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Helps check if the login was successful or has and invalid credentials.</a:t>
            </a: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FindPatientRecordPage.java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Represents patient record search page under Find Patient Record menu.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Provides method to search patient record by name.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Checks whether record is found or not.</a:t>
            </a: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DashBoardPage.java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Represents the dashboard page that appears after successful login by verifying title of the page.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7467600" cy="54833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AddPatientPage.java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Represents adding patient under Register Patient Menu.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Provides methods to enter details of a patient save record in the system.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Verifies if patient record is creating or not by validating text.</a:t>
            </a: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AddServiceTypePage.java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Represents adding service type under Appointment Scheduling Module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Provides methods to enter role service, duration of appointment and save the service type.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Includes functionality to check whether service is created or already present.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utility classes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7467600" cy="52547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ElementUtils.java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Provides reusable methods to handle common WebElement actions and helps reduce code duplication and makes test scripts cleaner.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Simplifies interaction with elements like click, sendKeys, getText and dropdown selection.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Adds explicit waits for reliable execution.</a:t>
            </a: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WaitUtils.java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Provides reusable methods to apply explicit/implicit waits and ensures elements are loaded before interaction.</a:t>
            </a: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ExcelUtils.java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Provides methods by supporting data-driven testing by reading/writing test  data from excel file to enable reusability.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Useful for large datasets in testing.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81000"/>
            <a:ext cx="7467600" cy="60929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AppLogger.java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Helps in tracking execution flow of tests(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start,steps,end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 and analyzing test failures with logs.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Creates readable reports for stakeholders.</a:t>
            </a: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ConfigReader.java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Stores environment details like URL, browser, credentials, timeouts.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It is a helper class to read configuration values from a .properties file.</a:t>
            </a:r>
          </a:p>
          <a:p>
            <a:pPr>
              <a:buNone/>
            </a:pPr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ExtentReportManager.java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Generates interactive HTML reports with test execution details and captures pass/fail/skip status for each test case.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Supports screenshots for success and failure steps.</a:t>
            </a:r>
          </a:p>
          <a:p>
            <a:pPr>
              <a:buNone/>
            </a:pPr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Screenshot.java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Captures screenshots of the current browser window during test execution.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Can be attached to extent reports for manual review by QA/Stakeholders.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base class</a:t>
            </a:r>
            <a:endParaRPr lang="en-US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/>
              <a:t>DriverFactory.java</a:t>
            </a:r>
          </a:p>
          <a:p>
            <a:r>
              <a:rPr lang="en-US" sz="1800" dirty="0" smtClean="0"/>
              <a:t>It handles WebDriver initialization and provides support for cross browser testing.</a:t>
            </a:r>
          </a:p>
          <a:p>
            <a:r>
              <a:rPr lang="en-US" sz="1800" dirty="0" smtClean="0"/>
              <a:t>Avoids code duplication of driver setup across tests.</a:t>
            </a:r>
          </a:p>
          <a:p>
            <a:r>
              <a:rPr lang="en-US" sz="1800" dirty="0" smtClean="0"/>
              <a:t>It manages maximizing the window browser and launches browser before every test.</a:t>
            </a:r>
            <a:endParaRPr lang="en-US" sz="1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configuration &amp;build management</a:t>
            </a:r>
            <a:br>
              <a:rPr lang="en-US" sz="24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pom.xml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Project Object Model manages project configuration, dependencies, plugins, and build settings.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It configures maven plugins for integrating reporting tools, enables parallel execution and report generation.</a:t>
            </a: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testng.xml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It defines the TestNG suite by specifying which classes or packages to run.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It ensures the cucumber TestRunner is executed for all the feature files.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Extent reports-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" name="Content Placeholder 9" descr="Screenshot (2096)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1447800"/>
            <a:ext cx="3657600" cy="2133600"/>
          </a:xfrm>
        </p:spPr>
      </p:pic>
      <p:pic>
        <p:nvPicPr>
          <p:cNvPr id="12" name="Content Placeholder 11" descr="Screenshot (2097).png"/>
          <p:cNvPicPr>
            <a:picLocks noGrp="1" noChangeAspect="1"/>
          </p:cNvPicPr>
          <p:nvPr>
            <p:ph sz="quarter" idx="2"/>
          </p:nvPr>
        </p:nvPicPr>
        <p:blipFill>
          <a:blip r:embed="rId3" cstate="print"/>
          <a:stretch>
            <a:fillRect/>
          </a:stretch>
        </p:blipFill>
        <p:spPr>
          <a:xfrm>
            <a:off x="4572000" y="1447800"/>
            <a:ext cx="3657600" cy="2266081"/>
          </a:xfrm>
        </p:spPr>
      </p:pic>
      <p:pic>
        <p:nvPicPr>
          <p:cNvPr id="13" name="Picture 12" descr="Screenshot (2098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3810000"/>
            <a:ext cx="3962400" cy="2590800"/>
          </a:xfrm>
          <a:prstGeom prst="rect">
            <a:avLst/>
          </a:prstGeom>
        </p:spPr>
      </p:pic>
      <p:pic>
        <p:nvPicPr>
          <p:cNvPr id="14" name="Picture 13" descr="Screenshot (2099)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24400" y="3962400"/>
            <a:ext cx="3886200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CONTENTS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90600" y="1905000"/>
            <a:ext cx="3657600" cy="45720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 &amp; Technologies used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structure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files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Runner class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definitions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POM Class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24400" y="1905000"/>
            <a:ext cx="3657600" cy="45720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Utility Classes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Configuration &amp;Build Management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Extent Reports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Cucumber Reports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Console Output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 Repository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extent reports-ii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Picture 6" descr="Screenshot (2100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1524000"/>
            <a:ext cx="4191000" cy="2199817"/>
          </a:xfrm>
          <a:prstGeom prst="rect">
            <a:avLst/>
          </a:prstGeom>
        </p:spPr>
      </p:pic>
      <p:pic>
        <p:nvPicPr>
          <p:cNvPr id="8" name="Picture 7" descr="Screenshot (2101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8200" y="1524000"/>
            <a:ext cx="3962400" cy="2362200"/>
          </a:xfrm>
          <a:prstGeom prst="rect">
            <a:avLst/>
          </a:prstGeom>
        </p:spPr>
      </p:pic>
      <p:pic>
        <p:nvPicPr>
          <p:cNvPr id="9" name="Picture 8" descr="Screenshot (2102)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1000" y="4191000"/>
            <a:ext cx="3962400" cy="2362200"/>
          </a:xfrm>
          <a:prstGeom prst="rect">
            <a:avLst/>
          </a:prstGeom>
        </p:spPr>
      </p:pic>
      <p:pic>
        <p:nvPicPr>
          <p:cNvPr id="10" name="Picture 9" descr="Screenshot (2103)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72000" y="4191000"/>
            <a:ext cx="4114800" cy="231100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Extent report-iii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 descr="Screenshot (2104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05000"/>
            <a:ext cx="8077200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cucumber.html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Content Placeholder 5" descr="Screenshot (2105)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752601"/>
            <a:ext cx="7467600" cy="418402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5438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Screenshot-I</a:t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400" b="1" dirty="0" smtClean="0"/>
              <a:t>testcase-1: login functionality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457200" y="1600200"/>
            <a:ext cx="3657600" cy="627888"/>
          </a:xfrm>
        </p:spPr>
        <p:txBody>
          <a:bodyPr/>
          <a:lstStyle/>
          <a:p>
            <a:r>
              <a:rPr lang="en-US" dirty="0" smtClean="0"/>
              <a:t>Positive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Negative</a:t>
            </a:r>
            <a:endParaRPr lang="en-US" dirty="0"/>
          </a:p>
        </p:txBody>
      </p:sp>
      <p:pic>
        <p:nvPicPr>
          <p:cNvPr id="9" name="Content Placeholder 8" descr="Positive_-_Login_with_valid_credentials_step_04_20250908_160914_862.pn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381000" y="2514600"/>
            <a:ext cx="3657600" cy="3276599"/>
          </a:xfrm>
        </p:spPr>
      </p:pic>
      <p:pic>
        <p:nvPicPr>
          <p:cNvPr id="10" name="Content Placeholder 9" descr="Negative_-_Login_with_invalid_credentials_step_05_20250908_160931_702.pn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4371975" y="2590800"/>
            <a:ext cx="3657600" cy="30479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screenshot-ii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b="1" dirty="0" smtClean="0"/>
              <a:t>testcase-2: finding patient record</a:t>
            </a:r>
            <a:endParaRPr lang="en-US" sz="2200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smtClean="0"/>
              <a:t>Positive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Negative</a:t>
            </a:r>
            <a:endParaRPr lang="en-US" dirty="0"/>
          </a:p>
        </p:txBody>
      </p:sp>
      <p:pic>
        <p:nvPicPr>
          <p:cNvPr id="10" name="Content Placeholder 9" descr="Negative_-_Attempt_to_find_a_invalid_patient_record_step_04_20250908_111055_576.png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371974" y="2438400"/>
            <a:ext cx="4010025" cy="3581400"/>
          </a:xfrm>
        </p:spPr>
      </p:pic>
      <p:pic>
        <p:nvPicPr>
          <p:cNvPr id="11" name="Picture 10" descr="Positive_Case_-_Finding_a_valid_patient_record_step_05_20250908_161614_32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362201"/>
            <a:ext cx="3733800" cy="3505200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Screenshot-iii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2000" b="1" dirty="0" smtClean="0"/>
              <a:t>testcase-3 register patient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smtClean="0"/>
              <a:t>Positive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Negative</a:t>
            </a:r>
            <a:endParaRPr lang="en-US" dirty="0"/>
          </a:p>
        </p:txBody>
      </p:sp>
      <p:pic>
        <p:nvPicPr>
          <p:cNvPr id="5122" name="Picture 2" descr="C:\Users\Dell\Desktop\CapstoneProject\HospitalManagement\test-output\screenshots\Negative_Testcase-_Attempt_to_register_patient_with_missing_fields_step_05_20250908_161538_916.pn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371975" y="2590801"/>
            <a:ext cx="3657600" cy="3276599"/>
          </a:xfrm>
          <a:prstGeom prst="rect">
            <a:avLst/>
          </a:prstGeom>
          <a:noFill/>
        </p:spPr>
      </p:pic>
      <p:pic>
        <p:nvPicPr>
          <p:cNvPr id="5123" name="Picture 3" descr="C:\Users\Dell\Desktop\CapstoneProject\HospitalManagement\test-output\screenshots\Positive_Testcase-_Registration_of_patient_with_all_details_step_06_20250908_161503_261.png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667000"/>
            <a:ext cx="3657600" cy="28955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Screenshot-iv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2000" b="1" dirty="0" smtClean="0"/>
              <a:t>testcase-4 adding service type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smtClean="0"/>
              <a:t>Positive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Negative</a:t>
            </a:r>
            <a:endParaRPr lang="en-US" dirty="0"/>
          </a:p>
        </p:txBody>
      </p:sp>
      <p:pic>
        <p:nvPicPr>
          <p:cNvPr id="6146" name="Picture 2" descr="C:\Users\Dell\Desktop\CapstoneProject\HospitalManagement\test-output\screenshots\Positive_-_Creation_of_service_type_step_07_20250908_161350_525.png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743200"/>
            <a:ext cx="3657600" cy="2819399"/>
          </a:xfrm>
          <a:prstGeom prst="rect">
            <a:avLst/>
          </a:prstGeom>
          <a:noFill/>
        </p:spPr>
      </p:pic>
      <p:pic>
        <p:nvPicPr>
          <p:cNvPr id="6147" name="Picture 3" descr="C:\Users\Dell\Desktop\CapstoneProject\HospitalManagement\test-output\screenshots\Negative_-_creation_of_duplicate_service_type_step_08_20250908_161412_923.pn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71975" y="2667000"/>
            <a:ext cx="3657600" cy="28193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console output-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Content Placeholder 5" descr="Screenshot (2082)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524000"/>
            <a:ext cx="3733800" cy="2209800"/>
          </a:xfrm>
        </p:spPr>
      </p:pic>
      <p:pic>
        <p:nvPicPr>
          <p:cNvPr id="7" name="Picture 6" descr="Screenshot (2083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295400"/>
            <a:ext cx="4038600" cy="2438400"/>
          </a:xfrm>
          <a:prstGeom prst="rect">
            <a:avLst/>
          </a:prstGeom>
        </p:spPr>
      </p:pic>
      <p:pic>
        <p:nvPicPr>
          <p:cNvPr id="8" name="Picture 7" descr="Screenshot (2084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3962400"/>
            <a:ext cx="4038600" cy="2495550"/>
          </a:xfrm>
          <a:prstGeom prst="rect">
            <a:avLst/>
          </a:prstGeom>
        </p:spPr>
      </p:pic>
      <p:pic>
        <p:nvPicPr>
          <p:cNvPr id="9" name="Picture 8" descr="Screenshot (2085)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4400" y="4038600"/>
            <a:ext cx="3886200" cy="2419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console output-ii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Content Placeholder 3" descr="Screenshot (2086)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600200"/>
            <a:ext cx="3810000" cy="2438400"/>
          </a:xfrm>
        </p:spPr>
      </p:pic>
      <p:pic>
        <p:nvPicPr>
          <p:cNvPr id="5" name="Picture 4" descr="Screenshot (2087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600200"/>
            <a:ext cx="4038600" cy="2362200"/>
          </a:xfrm>
          <a:prstGeom prst="rect">
            <a:avLst/>
          </a:prstGeom>
        </p:spPr>
      </p:pic>
      <p:pic>
        <p:nvPicPr>
          <p:cNvPr id="6" name="Picture 5" descr="Screenshot (2088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4419600"/>
            <a:ext cx="6050280" cy="10134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git repository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sz="1200" dirty="0" smtClean="0">
              <a:hlinkClick r:id="rId2"/>
            </a:endParaRPr>
          </a:p>
          <a:p>
            <a:pPr>
              <a:buNone/>
            </a:pPr>
            <a:r>
              <a:rPr lang="en-US" sz="1200" dirty="0" smtClean="0">
                <a:hlinkClick r:id="rId2"/>
              </a:rPr>
              <a:t>https://github.com/nomulasushma3489/CapstoneProject_OpenMRS_Hospital_Management.git</a:t>
            </a:r>
            <a:endParaRPr lang="en-US" sz="1200" dirty="0" smtClean="0"/>
          </a:p>
          <a:p>
            <a:pPr>
              <a:buNone/>
            </a:pPr>
            <a:endParaRPr lang="en-US" sz="1200" dirty="0" smtClean="0"/>
          </a:p>
        </p:txBody>
      </p:sp>
      <p:pic>
        <p:nvPicPr>
          <p:cNvPr id="4" name="Picture 3" descr="Screenshot (2107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590800"/>
            <a:ext cx="8001000" cy="36933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project overview</a:t>
            </a:r>
            <a:endParaRPr lang="en-US" sz="4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05000"/>
            <a:ext cx="7467600" cy="4568952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automates the Hospital Management application using a scalable</a:t>
            </a:r>
          </a:p>
          <a:p>
            <a:pPr algn="just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selenium Java framework with maven build tool ,cucumber BDD model and</a:t>
            </a:r>
          </a:p>
          <a:p>
            <a:pPr algn="just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TestNG integration , data-driven testing , providing reusable utilities ,test-data</a:t>
            </a:r>
          </a:p>
          <a:p>
            <a:pPr algn="just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files, cross browser testing and reporting.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THANK YOU</a:t>
            </a:r>
            <a:endParaRPr lang="en-US" sz="4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TOOLS &amp; TECHNOLOGIES USED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 fontAlgn="base"/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 – Programming language for writing test scripts.​</a:t>
            </a:r>
          </a:p>
          <a:p>
            <a:pPr algn="just" fontAlgn="base"/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Selenium WebDriver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 – For browser automation and interaction.​</a:t>
            </a:r>
          </a:p>
          <a:p>
            <a:pPr algn="just" fontAlgn="base"/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Maven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 – Build automation and dependency management tool.​</a:t>
            </a:r>
          </a:p>
          <a:p>
            <a:pPr algn="just" fontAlgn="base"/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TestNG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 – Testing framework for organizing and executing the test cases.​</a:t>
            </a:r>
          </a:p>
          <a:p>
            <a:pPr algn="just" fontAlgn="base"/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Cucumber BDD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 – Behavior Driven Development tool for writing tests in Gherkin syntax.​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project structure</a:t>
            </a:r>
            <a:endParaRPr lang="en-US" sz="3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Content Placeholder 4" descr="Screenshot (2063)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09601" y="1600200"/>
            <a:ext cx="3200400" cy="4572000"/>
          </a:xfrm>
        </p:spPr>
      </p:pic>
      <p:pic>
        <p:nvPicPr>
          <p:cNvPr id="6" name="Content Placeholder 5" descr="Screenshot (2065).png"/>
          <p:cNvPicPr>
            <a:picLocks noGrp="1" noChangeAspect="1"/>
          </p:cNvPicPr>
          <p:nvPr>
            <p:ph sz="quarter" idx="2"/>
          </p:nvPr>
        </p:nvPicPr>
        <p:blipFill>
          <a:blip r:embed="rId3"/>
          <a:stretch>
            <a:fillRect/>
          </a:stretch>
        </p:blipFill>
        <p:spPr>
          <a:xfrm>
            <a:off x="4876800" y="1600200"/>
            <a:ext cx="2971800" cy="4572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FEATURE FILES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524000"/>
            <a:ext cx="7467600" cy="42641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login.feature</a:t>
            </a:r>
            <a:endParaRPr lang="en-US" sz="18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Positive: Valid credentials </a:t>
            </a:r>
            <a:r>
              <a:rPr lang="en-US" sz="1800" dirty="0" smtClean="0">
                <a:solidFill>
                  <a:srgbClr val="2A2E3A"/>
                </a:solidFill>
                <a:latin typeface="Klein" panose="02000503060000020004"/>
                <a:ea typeface="Klein" panose="02000503060000020004"/>
                <a:cs typeface="Klein" panose="02000503060000020004"/>
                <a:sym typeface="Klein" panose="02000503060000020004"/>
              </a:rPr>
              <a:t>→ </a:t>
            </a:r>
            <a:r>
              <a:rPr lang="en-US" sz="1800" dirty="0" smtClean="0">
                <a:solidFill>
                  <a:srgbClr val="2A2E3A"/>
                </a:solidFill>
                <a:latin typeface="Times New Roman" panose="02020603050405020304" pitchFamily="18" charset="0"/>
                <a:ea typeface="Klein" panose="02000503060000020004"/>
                <a:cs typeface="Times New Roman" panose="02020603050405020304" pitchFamily="18" charset="0"/>
                <a:sym typeface="Klein" panose="02000503060000020004"/>
              </a:rPr>
              <a:t>Dashboard is displayed</a:t>
            </a:r>
          </a:p>
          <a:p>
            <a:r>
              <a:rPr lang="en-US" sz="1800" dirty="0" smtClean="0">
                <a:solidFill>
                  <a:srgbClr val="2A2E3A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Klein" panose="02000503060000020004"/>
              </a:rPr>
              <a:t>Negative: Invalid credentials </a:t>
            </a:r>
            <a:r>
              <a:rPr lang="en-US" sz="1800" dirty="0" smtClean="0">
                <a:solidFill>
                  <a:srgbClr val="2A2E3A"/>
                </a:solidFill>
                <a:latin typeface="Klein" panose="02000503060000020004"/>
                <a:ea typeface="Klein" panose="02000503060000020004"/>
                <a:cs typeface="Klein" panose="02000503060000020004"/>
                <a:sym typeface="Klein" panose="02000503060000020004"/>
              </a:rPr>
              <a:t>→ </a:t>
            </a:r>
            <a:r>
              <a:rPr lang="en-US" sz="1800" dirty="0" smtClean="0">
                <a:solidFill>
                  <a:srgbClr val="2A2E3A"/>
                </a:solidFill>
                <a:latin typeface="Times New Roman" panose="02020603050405020304" pitchFamily="18" charset="0"/>
                <a:ea typeface="Klein" panose="02000503060000020004"/>
                <a:cs typeface="Times New Roman" panose="02020603050405020304" pitchFamily="18" charset="0"/>
                <a:sym typeface="Klein" panose="02000503060000020004"/>
              </a:rPr>
              <a:t>Login error message</a:t>
            </a:r>
          </a:p>
          <a:p>
            <a:pPr>
              <a:buNone/>
            </a:pPr>
            <a:endParaRPr lang="en-US" dirty="0" smtClean="0">
              <a:solidFill>
                <a:srgbClr val="2A2E3A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Klein" panose="02000503060000020004"/>
            </a:endParaRPr>
          </a:p>
        </p:txBody>
      </p:sp>
      <p:pic>
        <p:nvPicPr>
          <p:cNvPr id="4" name="Picture 3" descr="Screenshot (2090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048000"/>
            <a:ext cx="7673340" cy="2971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533400"/>
            <a:ext cx="8077200" cy="5791200"/>
          </a:xfrm>
        </p:spPr>
        <p:txBody>
          <a:bodyPr/>
          <a:lstStyle/>
          <a:p>
            <a:pPr>
              <a:buNone/>
            </a:pPr>
            <a:r>
              <a:rPr lang="en-US" b="1" u="sng" dirty="0" err="1" smtClean="0">
                <a:solidFill>
                  <a:srgbClr val="2A2E3A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Klein" panose="02000503060000020004"/>
              </a:rPr>
              <a:t>addPatient.feature</a:t>
            </a:r>
            <a:endParaRPr lang="en-US" b="1" u="sng" dirty="0" smtClean="0">
              <a:solidFill>
                <a:srgbClr val="2A2E3A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Klein" panose="02000503060000020004"/>
            </a:endParaRP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Testcase: All valid details </a:t>
            </a:r>
            <a:r>
              <a:rPr lang="en-US" sz="1800" dirty="0" smtClean="0">
                <a:solidFill>
                  <a:srgbClr val="2A2E3A"/>
                </a:solidFill>
                <a:latin typeface="Klein" panose="02000503060000020004"/>
                <a:ea typeface="Klein" panose="02000503060000020004"/>
                <a:cs typeface="Klein" panose="02000503060000020004"/>
                <a:sym typeface="Klein" panose="02000503060000020004"/>
              </a:rPr>
              <a:t>→ </a:t>
            </a:r>
            <a:r>
              <a:rPr lang="en-US" sz="1800" dirty="0" smtClean="0">
                <a:solidFill>
                  <a:srgbClr val="2A2E3A"/>
                </a:solidFill>
                <a:latin typeface="Times New Roman" panose="02020603050405020304" pitchFamily="18" charset="0"/>
                <a:ea typeface="Klein" panose="02000503060000020004"/>
                <a:cs typeface="Times New Roman" panose="02020603050405020304" pitchFamily="18" charset="0"/>
                <a:sym typeface="Klein" panose="02000503060000020004"/>
              </a:rPr>
              <a:t>Verify success creation of patient ID</a:t>
            </a:r>
          </a:p>
          <a:p>
            <a:r>
              <a:rPr lang="en-US" sz="1800" dirty="0" smtClean="0">
                <a:solidFill>
                  <a:srgbClr val="2A2E3A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Klein" panose="02000503060000020004"/>
              </a:rPr>
              <a:t>Negative Testcase: Missing required fields </a:t>
            </a:r>
            <a:r>
              <a:rPr lang="en-US" sz="1800" dirty="0" smtClean="0">
                <a:solidFill>
                  <a:srgbClr val="2A2E3A"/>
                </a:solidFill>
                <a:latin typeface="Klein" panose="02000503060000020004"/>
                <a:ea typeface="Klein" panose="02000503060000020004"/>
                <a:cs typeface="Klein" panose="02000503060000020004"/>
                <a:sym typeface="Klein" panose="02000503060000020004"/>
              </a:rPr>
              <a:t>→ </a:t>
            </a:r>
            <a:r>
              <a:rPr lang="en-US" sz="1800" dirty="0" smtClean="0">
                <a:solidFill>
                  <a:srgbClr val="2A2E3A"/>
                </a:solidFill>
                <a:latin typeface="Times New Roman" panose="02020603050405020304" pitchFamily="18" charset="0"/>
                <a:ea typeface="Klein" panose="02000503060000020004"/>
                <a:cs typeface="Times New Roman" panose="02020603050405020304" pitchFamily="18" charset="0"/>
                <a:sym typeface="Klein" panose="02000503060000020004"/>
              </a:rPr>
              <a:t>validation error</a:t>
            </a:r>
          </a:p>
          <a:p>
            <a:endParaRPr lang="en-US" dirty="0" smtClean="0">
              <a:solidFill>
                <a:srgbClr val="2A2E3A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Klein" panose="02000503060000020004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Screenshot (209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62200"/>
            <a:ext cx="7677150" cy="34137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7467600" cy="6016752"/>
          </a:xfrm>
        </p:spPr>
        <p:txBody>
          <a:bodyPr/>
          <a:lstStyle/>
          <a:p>
            <a:pPr>
              <a:buNone/>
            </a:pPr>
            <a:r>
              <a:rPr lang="en-US" sz="1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findpatient.feature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Case: Search by valid name </a:t>
            </a:r>
            <a:r>
              <a:rPr lang="en-US" sz="1800" dirty="0" smtClean="0">
                <a:solidFill>
                  <a:srgbClr val="2A2E3A"/>
                </a:solidFill>
                <a:latin typeface="Klein" panose="02000503060000020004"/>
                <a:ea typeface="Klein" panose="02000503060000020004"/>
                <a:cs typeface="Klein" panose="02000503060000020004"/>
                <a:sym typeface="Klein" panose="02000503060000020004"/>
              </a:rPr>
              <a:t>→ </a:t>
            </a:r>
            <a:r>
              <a:rPr lang="en-US" sz="1800" dirty="0" smtClean="0">
                <a:solidFill>
                  <a:srgbClr val="2A2E3A"/>
                </a:solidFill>
                <a:latin typeface="Times New Roman" panose="02020603050405020304" pitchFamily="18" charset="0"/>
                <a:ea typeface="Klein" panose="02000503060000020004"/>
                <a:cs typeface="Times New Roman" panose="02020603050405020304" pitchFamily="18" charset="0"/>
                <a:sym typeface="Klein" panose="02000503060000020004"/>
              </a:rPr>
              <a:t>verify record found</a:t>
            </a:r>
          </a:p>
          <a:p>
            <a:r>
              <a:rPr lang="en-US" sz="1800" dirty="0" smtClean="0">
                <a:solidFill>
                  <a:srgbClr val="2A2E3A"/>
                </a:solidFill>
                <a:latin typeface="Times New Roman" panose="02020603050405020304" pitchFamily="18" charset="0"/>
                <a:ea typeface="Klein" panose="02000503060000020004"/>
                <a:cs typeface="Times New Roman" panose="02020603050405020304" pitchFamily="18" charset="0"/>
                <a:sym typeface="Klein" panose="02000503060000020004"/>
              </a:rPr>
              <a:t>Negative Case: Search by invalid </a:t>
            </a:r>
            <a:r>
              <a:rPr lang="en-US" sz="1800" smtClean="0">
                <a:solidFill>
                  <a:srgbClr val="2A2E3A"/>
                </a:solidFill>
                <a:latin typeface="Times New Roman" panose="02020603050405020304" pitchFamily="18" charset="0"/>
                <a:ea typeface="Klein" panose="02000503060000020004"/>
                <a:cs typeface="Times New Roman" panose="02020603050405020304" pitchFamily="18" charset="0"/>
                <a:sym typeface="Klein" panose="02000503060000020004"/>
              </a:rPr>
              <a:t>name </a:t>
            </a:r>
            <a:r>
              <a:rPr lang="en-US" sz="1800" smtClean="0">
                <a:solidFill>
                  <a:srgbClr val="2A2E3A"/>
                </a:solidFill>
                <a:latin typeface="Klein" panose="02000503060000020004"/>
                <a:ea typeface="Klein" panose="02000503060000020004"/>
                <a:cs typeface="Klein" panose="02000503060000020004"/>
                <a:sym typeface="Klein" panose="02000503060000020004"/>
              </a:rPr>
              <a:t>→ </a:t>
            </a:r>
            <a:r>
              <a:rPr lang="en-US" sz="1800" dirty="0" smtClean="0">
                <a:solidFill>
                  <a:srgbClr val="2A2E3A"/>
                </a:solidFill>
                <a:latin typeface="Times New Roman" panose="02020603050405020304" pitchFamily="18" charset="0"/>
                <a:ea typeface="Klein" panose="02000503060000020004"/>
                <a:cs typeface="Times New Roman" panose="02020603050405020304" pitchFamily="18" charset="0"/>
                <a:sym typeface="Klein" panose="02000503060000020004"/>
              </a:rPr>
              <a:t>verify no matching record found</a:t>
            </a:r>
          </a:p>
          <a:p>
            <a:endParaRPr lang="en-US" dirty="0" smtClean="0">
              <a:solidFill>
                <a:srgbClr val="2A2E3A"/>
              </a:solidFill>
              <a:latin typeface="Times New Roman" panose="02020603050405020304" pitchFamily="18" charset="0"/>
              <a:ea typeface="Klein" panose="02000503060000020004"/>
              <a:cs typeface="Times New Roman" panose="02020603050405020304" pitchFamily="18" charset="0"/>
              <a:sym typeface="Klein" panose="02000503060000020004"/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Screenshot (209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133600"/>
            <a:ext cx="69342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7467600" cy="6016752"/>
          </a:xfrm>
        </p:spPr>
        <p:txBody>
          <a:bodyPr/>
          <a:lstStyle/>
          <a:p>
            <a:pPr>
              <a:buNone/>
            </a:pPr>
            <a:r>
              <a:rPr lang="en-US" sz="1800" b="1" u="sng" dirty="0" err="1" smtClean="0">
                <a:solidFill>
                  <a:srgbClr val="2A2E3A"/>
                </a:solidFill>
                <a:latin typeface="Times New Roman" panose="02020603050405020304" pitchFamily="18" charset="0"/>
                <a:ea typeface="Klein" panose="02000503060000020004"/>
                <a:cs typeface="Times New Roman" panose="02020603050405020304" pitchFamily="18" charset="0"/>
                <a:sym typeface="Klein" panose="02000503060000020004"/>
              </a:rPr>
              <a:t>addServiceType.feature</a:t>
            </a:r>
            <a:endParaRPr lang="en-US" sz="1800" b="1" u="sng" dirty="0" smtClean="0">
              <a:solidFill>
                <a:srgbClr val="2A2E3A"/>
              </a:solidFill>
              <a:latin typeface="Times New Roman" panose="02020603050405020304" pitchFamily="18" charset="0"/>
              <a:ea typeface="Klein" panose="02000503060000020004"/>
              <a:cs typeface="Times New Roman" panose="02020603050405020304" pitchFamily="18" charset="0"/>
              <a:sym typeface="Klein" panose="02000503060000020004"/>
            </a:endParaRPr>
          </a:p>
          <a:p>
            <a:r>
              <a:rPr lang="en-US" sz="1800" dirty="0" smtClean="0">
                <a:solidFill>
                  <a:srgbClr val="2A2E3A"/>
                </a:solidFill>
                <a:latin typeface="Times New Roman" panose="02020603050405020304" pitchFamily="18" charset="0"/>
                <a:ea typeface="Klein" panose="02000503060000020004"/>
                <a:cs typeface="Times New Roman" panose="02020603050405020304" pitchFamily="18" charset="0"/>
                <a:sym typeface="Klein" panose="02000503060000020004"/>
              </a:rPr>
              <a:t>Positive: Add new service type </a:t>
            </a:r>
            <a:r>
              <a:rPr lang="en-US" sz="1800" dirty="0" smtClean="0">
                <a:solidFill>
                  <a:srgbClr val="2A2E3A"/>
                </a:solidFill>
                <a:latin typeface="Klein" panose="02000503060000020004"/>
                <a:ea typeface="Klein" panose="02000503060000020004"/>
                <a:cs typeface="Klein" panose="02000503060000020004"/>
                <a:sym typeface="Klein" panose="02000503060000020004"/>
              </a:rPr>
              <a:t>→</a:t>
            </a:r>
            <a:r>
              <a:rPr lang="en-US" sz="1800" dirty="0" smtClean="0">
                <a:solidFill>
                  <a:srgbClr val="2A2E3A"/>
                </a:solidFill>
                <a:latin typeface="Times New Roman" panose="02020603050405020304" pitchFamily="18" charset="0"/>
                <a:ea typeface="Klein" panose="02000503060000020004"/>
                <a:cs typeface="Times New Roman" panose="02020603050405020304" pitchFamily="18" charset="0"/>
                <a:sym typeface="Klein" panose="02000503060000020004"/>
              </a:rPr>
              <a:t>   verify dashboard</a:t>
            </a:r>
          </a:p>
          <a:p>
            <a:r>
              <a:rPr lang="en-US" sz="1800" dirty="0" smtClean="0">
                <a:solidFill>
                  <a:srgbClr val="2A2E3A"/>
                </a:solidFill>
                <a:latin typeface="Times New Roman" panose="02020603050405020304" pitchFamily="18" charset="0"/>
                <a:ea typeface="Klein" panose="02000503060000020004"/>
                <a:cs typeface="Times New Roman" panose="02020603050405020304" pitchFamily="18" charset="0"/>
                <a:sym typeface="Klein" panose="02000503060000020004"/>
              </a:rPr>
              <a:t>Negative: Add existing service type </a:t>
            </a:r>
            <a:r>
              <a:rPr lang="en-US" sz="1800" dirty="0" smtClean="0">
                <a:solidFill>
                  <a:srgbClr val="2A2E3A"/>
                </a:solidFill>
                <a:latin typeface="Klein" panose="02000503060000020004"/>
                <a:ea typeface="Klein" panose="02000503060000020004"/>
                <a:cs typeface="Klein" panose="02000503060000020004"/>
                <a:sym typeface="Klein" panose="02000503060000020004"/>
              </a:rPr>
              <a:t>→</a:t>
            </a:r>
            <a:r>
              <a:rPr lang="en-US" sz="1800" dirty="0" smtClean="0">
                <a:solidFill>
                  <a:srgbClr val="2A2E3A"/>
                </a:solidFill>
                <a:latin typeface="Times New Roman" panose="02020603050405020304" pitchFamily="18" charset="0"/>
                <a:ea typeface="Klein" panose="02000503060000020004"/>
                <a:cs typeface="Times New Roman" panose="02020603050405020304" pitchFamily="18" charset="0"/>
                <a:sym typeface="Klein" panose="02000503060000020004"/>
              </a:rPr>
              <a:t>    verify message</a:t>
            </a:r>
          </a:p>
          <a:p>
            <a:endParaRPr lang="en-US" dirty="0" smtClean="0">
              <a:solidFill>
                <a:srgbClr val="2A2E3A"/>
              </a:solidFill>
              <a:latin typeface="Times New Roman" panose="02020603050405020304" pitchFamily="18" charset="0"/>
              <a:ea typeface="Klein" panose="02000503060000020004"/>
              <a:cs typeface="Times New Roman" panose="02020603050405020304" pitchFamily="18" charset="0"/>
              <a:sym typeface="Klein" panose="02000503060000020004"/>
            </a:endParaRPr>
          </a:p>
          <a:p>
            <a:endParaRPr lang="en-US" dirty="0" smtClean="0">
              <a:solidFill>
                <a:srgbClr val="2A2E3A"/>
              </a:solidFill>
              <a:latin typeface="Times New Roman" panose="02020603050405020304" pitchFamily="18" charset="0"/>
              <a:ea typeface="Klein" panose="02000503060000020004"/>
              <a:cs typeface="Times New Roman" panose="02020603050405020304" pitchFamily="18" charset="0"/>
              <a:sym typeface="Klein" panose="02000503060000020004"/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Screenshot (2092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33600"/>
            <a:ext cx="7543800" cy="38862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1050</TotalTime>
  <Words>841</Words>
  <Application>WPS Presentation</Application>
  <PresentationFormat>On-screen Show (4:3)</PresentationFormat>
  <Paragraphs>162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Oriel</vt:lpstr>
      <vt:lpstr>CAPSTONEPROJECT   AUTOMATION ON OPENMRS HOSPITAL MANAGEMENT SYSTEM</vt:lpstr>
      <vt:lpstr>CONTENTS</vt:lpstr>
      <vt:lpstr>project overview</vt:lpstr>
      <vt:lpstr>TOOLS &amp; TECHNOLOGIES USED</vt:lpstr>
      <vt:lpstr>project structure</vt:lpstr>
      <vt:lpstr>FEATURE FILES</vt:lpstr>
      <vt:lpstr>Slide 7</vt:lpstr>
      <vt:lpstr>Slide 8</vt:lpstr>
      <vt:lpstr>Slide 9</vt:lpstr>
      <vt:lpstr>Slide 10</vt:lpstr>
      <vt:lpstr>Slide 11</vt:lpstr>
      <vt:lpstr>Slide 12</vt:lpstr>
      <vt:lpstr>page object model(pom) class</vt:lpstr>
      <vt:lpstr>Slide 14</vt:lpstr>
      <vt:lpstr>utility classes</vt:lpstr>
      <vt:lpstr>Slide 16</vt:lpstr>
      <vt:lpstr>base class</vt:lpstr>
      <vt:lpstr>project configuration &amp;build management </vt:lpstr>
      <vt:lpstr>Extent reports-i</vt:lpstr>
      <vt:lpstr>extent reports-ii</vt:lpstr>
      <vt:lpstr>Extent report-iii</vt:lpstr>
      <vt:lpstr>cucumber.html</vt:lpstr>
      <vt:lpstr>Screenshot-I  testcase-1: login functionality</vt:lpstr>
      <vt:lpstr>  screenshot-ii  testcase-2: finding patient record</vt:lpstr>
      <vt:lpstr>Screenshot-iii  testcase-3 register patient</vt:lpstr>
      <vt:lpstr>Screenshot-iv  testcase-4 adding service type</vt:lpstr>
      <vt:lpstr>console output-i</vt:lpstr>
      <vt:lpstr>console output-ii</vt:lpstr>
      <vt:lpstr>git repository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 java selenium batch-4</dc:title>
  <dc:creator>Dell</dc:creator>
  <cp:lastModifiedBy>Dell</cp:lastModifiedBy>
  <cp:revision>39</cp:revision>
  <dcterms:created xsi:type="dcterms:W3CDTF">2025-09-08T05:49:00Z</dcterms:created>
  <dcterms:modified xsi:type="dcterms:W3CDTF">2025-09-09T12:02:54Z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8FFE9270E58C4E5985C48860CDDCC35E_12</vt:lpwstr>
  </property>
  <property fmtid="{D5CDD505-2E9C-101B-9397-08002B2CF9AE}" pid="3" name="KSOProductBuildVer">
    <vt:lpwstr>1033-12.2.0.21931</vt:lpwstr>
  </property>
</Properties>
</file>