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8" r:id="rId11"/>
    <p:sldId id="263" r:id="rId12"/>
    <p:sldId id="264" r:id="rId13"/>
    <p:sldId id="265" r:id="rId14"/>
    <p:sldId id="266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" panose="02040604050505020304" pitchFamily="18" charset="0"/>
      <p:regular r:id="rId21"/>
    </p:embeddedFont>
    <p:embeddedFont>
      <p:font typeface="Garamond" panose="02020404030301010803" pitchFamily="18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lYz2j1sOpn1vZhwaZStpVDGVz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8DF17D-BDEF-4C3F-8E87-4A0493BE991C}">
  <a:tblStyle styleId="{C58DF17D-BDEF-4C3F-8E87-4A0493BE99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93" autoAdjust="0"/>
  </p:normalViewPr>
  <p:slideViewPr>
    <p:cSldViewPr snapToGrid="0">
      <p:cViewPr varScale="1">
        <p:scale>
          <a:sx n="99" d="100"/>
          <a:sy n="99" d="100"/>
        </p:scale>
        <p:origin x="9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H:\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838135403360349E-2"/>
          <c:y val="5.3452123984174836E-2"/>
          <c:w val="0.8942501031569573"/>
          <c:h val="0.74520554981441511"/>
        </c:manualLayout>
      </c:layout>
      <c:lineChart>
        <c:grouping val="standard"/>
        <c:varyColors val="0"/>
        <c:ser>
          <c:idx val="0"/>
          <c:order val="0"/>
          <c:tx>
            <c:strRef>
              <c:f>'censored hh_ratio'!$J$15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'censored hh_ratio'!$I$16:$I$25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'censored hh_ratio'!$J$16:$J$25</c:f>
              <c:numCache>
                <c:formatCode>General</c:formatCode>
                <c:ptCount val="10"/>
                <c:pt idx="0">
                  <c:v>36.1036</c:v>
                </c:pt>
                <c:pt idx="1">
                  <c:v>34.192689999999999</c:v>
                </c:pt>
                <c:pt idx="2">
                  <c:v>30.92548</c:v>
                </c:pt>
                <c:pt idx="3">
                  <c:v>26.123049999999999</c:v>
                </c:pt>
                <c:pt idx="4">
                  <c:v>15.551880000000001</c:v>
                </c:pt>
                <c:pt idx="5">
                  <c:v>8.9625000000000004</c:v>
                </c:pt>
                <c:pt idx="6">
                  <c:v>4.8735400000000002</c:v>
                </c:pt>
                <c:pt idx="7">
                  <c:v>2.0463399999999998</c:v>
                </c:pt>
                <c:pt idx="8">
                  <c:v>0.62948999999999999</c:v>
                </c:pt>
                <c:pt idx="9">
                  <c:v>8.0250000000000002E-2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4D-484E-8AFD-8ABB1E061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30342880"/>
        <c:axId val="1230343296"/>
      </c:lineChart>
      <c:catAx>
        <c:axId val="1230342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>
                    <a:solidFill>
                      <a:sysClr val="windowText" lastClr="000000"/>
                    </a:solidFill>
                  </a:rPr>
                  <a:t>K-cutoffs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230343296"/>
        <c:crosses val="autoZero"/>
        <c:auto val="1"/>
        <c:lblAlgn val="ctr"/>
        <c:lblOffset val="100"/>
        <c:noMultiLvlLbl val="0"/>
      </c:catAx>
      <c:valAx>
        <c:axId val="1230343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230342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Century" panose="02040604050505020304" pitchFamily="18" charset="0"/>
              </a:rPr>
              <a:t>Uncensored vs Censored Headcount ratio by Indicators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Sheet1!$D$101</c:f>
              <c:strCache>
                <c:ptCount val="1"/>
                <c:pt idx="0">
                  <c:v>Uncensored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Sheet1!$E$100:$N$100</c:f>
              <c:strCache>
                <c:ptCount val="10"/>
                <c:pt idx="0">
                  <c:v>Water</c:v>
                </c:pt>
                <c:pt idx="1">
                  <c:v>Sanitation</c:v>
                </c:pt>
                <c:pt idx="2">
                  <c:v>Electricity</c:v>
                </c:pt>
                <c:pt idx="3">
                  <c:v>Assets</c:v>
                </c:pt>
                <c:pt idx="4">
                  <c:v>Vaccination</c:v>
                </c:pt>
                <c:pt idx="5">
                  <c:v>Child Mortality</c:v>
                </c:pt>
                <c:pt idx="6">
                  <c:v>Child Nutrition</c:v>
                </c:pt>
                <c:pt idx="7">
                  <c:v>Salt</c:v>
                </c:pt>
                <c:pt idx="8">
                  <c:v>Schooling</c:v>
                </c:pt>
                <c:pt idx="9">
                  <c:v>LaggedSchool</c:v>
                </c:pt>
              </c:strCache>
            </c:strRef>
          </c:cat>
          <c:val>
            <c:numRef>
              <c:f>Sheet1!$E$101:$N$101</c:f>
              <c:numCache>
                <c:formatCode>General</c:formatCode>
                <c:ptCount val="10"/>
                <c:pt idx="0">
                  <c:v>27.189830000000001</c:v>
                </c:pt>
                <c:pt idx="1">
                  <c:v>17.78426</c:v>
                </c:pt>
                <c:pt idx="2">
                  <c:v>38.408749999999998</c:v>
                </c:pt>
                <c:pt idx="3">
                  <c:v>33.477490000000003</c:v>
                </c:pt>
                <c:pt idx="4">
                  <c:v>36.794400000000003</c:v>
                </c:pt>
                <c:pt idx="5">
                  <c:v>16.169180000000001</c:v>
                </c:pt>
                <c:pt idx="6">
                  <c:v>19.65523</c:v>
                </c:pt>
                <c:pt idx="7">
                  <c:v>64.266059999999996</c:v>
                </c:pt>
                <c:pt idx="8">
                  <c:v>48.43197</c:v>
                </c:pt>
                <c:pt idx="9">
                  <c:v>66.974890000000002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1E-45B2-8332-B6DC79C426A6}"/>
            </c:ext>
          </c:extLst>
        </c:ser>
        <c:ser>
          <c:idx val="1"/>
          <c:order val="1"/>
          <c:tx>
            <c:strRef>
              <c:f>Sheet1!$D$102</c:f>
              <c:strCache>
                <c:ptCount val="1"/>
                <c:pt idx="0">
                  <c:v>Censored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Sheet1!$E$100:$N$100</c:f>
              <c:strCache>
                <c:ptCount val="10"/>
                <c:pt idx="0">
                  <c:v>Water</c:v>
                </c:pt>
                <c:pt idx="1">
                  <c:v>Sanitation</c:v>
                </c:pt>
                <c:pt idx="2">
                  <c:v>Electricity</c:v>
                </c:pt>
                <c:pt idx="3">
                  <c:v>Assets</c:v>
                </c:pt>
                <c:pt idx="4">
                  <c:v>Vaccination</c:v>
                </c:pt>
                <c:pt idx="5">
                  <c:v>Child Mortality</c:v>
                </c:pt>
                <c:pt idx="6">
                  <c:v>Child Nutrition</c:v>
                </c:pt>
                <c:pt idx="7">
                  <c:v>Salt</c:v>
                </c:pt>
                <c:pt idx="8">
                  <c:v>Schooling</c:v>
                </c:pt>
                <c:pt idx="9">
                  <c:v>LaggedSchool</c:v>
                </c:pt>
              </c:strCache>
            </c:strRef>
          </c:cat>
          <c:val>
            <c:numRef>
              <c:f>Sheet1!$E$102:$N$102</c:f>
              <c:numCache>
                <c:formatCode>General</c:formatCode>
                <c:ptCount val="10"/>
                <c:pt idx="0">
                  <c:v>19.21753</c:v>
                </c:pt>
                <c:pt idx="1">
                  <c:v>14.399800000000001</c:v>
                </c:pt>
                <c:pt idx="2">
                  <c:v>27.266670000000001</c:v>
                </c:pt>
                <c:pt idx="3">
                  <c:v>23.52317</c:v>
                </c:pt>
                <c:pt idx="4">
                  <c:v>21.305859999999999</c:v>
                </c:pt>
                <c:pt idx="5">
                  <c:v>10.61849</c:v>
                </c:pt>
                <c:pt idx="6">
                  <c:v>14.450010000000001</c:v>
                </c:pt>
                <c:pt idx="7">
                  <c:v>25.225829999999998</c:v>
                </c:pt>
                <c:pt idx="8">
                  <c:v>33.129300000000001</c:v>
                </c:pt>
                <c:pt idx="9">
                  <c:v>35.326979999999999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1E-45B2-8332-B6DC79C42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518223"/>
        <c:axId val="562514479"/>
      </c:barChart>
      <c:catAx>
        <c:axId val="562518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514479"/>
        <c:crosses val="autoZero"/>
        <c:auto val="1"/>
        <c:lblAlgn val="ctr"/>
        <c:lblOffset val="100"/>
        <c:noMultiLvlLbl val="0"/>
      </c:catAx>
      <c:valAx>
        <c:axId val="562514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518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Insert a table and graph showing key results for your subnational or other chosen disaggregation (include population shares)</a:t>
            </a:r>
            <a:endParaRPr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Provide a short explanations of the results and recommendations for policymakers</a:t>
            </a: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Re-</a:t>
            </a:r>
            <a:r>
              <a:rPr lang="en-US" dirty="0" err="1"/>
              <a:t>prioritise</a:t>
            </a:r>
            <a:r>
              <a:rPr lang="en-US" dirty="0"/>
              <a:t> poverty reduction as an area of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national focus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Improve targeting of social assistance </a:t>
            </a:r>
            <a:r>
              <a:rPr lang="en-US" dirty="0" err="1"/>
              <a:t>programmes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Promote a more equitable pattern of growth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coupled with investment in the people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Invest in rural infrastructure and promote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decentralisation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57" name="Google Shape;1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Improved Access to Quality, Relevant &amp; Inclusive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Education &amp; Lifelong Learning Opportunities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3. Reduced Poverty Rates in All its Forms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4. The Youth and Other Vulnerable Groups Empowered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with Adequate Skills and Opportunities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5. Improved &amp; Coordinated R&amp;D &amp; Innovation Systems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for Evidence-Based Planning &amp; Policy Formulation </a:t>
            </a: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Important elements in this strategy are appropriate education and training (including a reorientation away from the presently academic orientation to technical and vocational </a:t>
            </a:r>
            <a:endParaRPr lang="vi-VN" sz="20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vi-VN" sz="2000" dirty="0">
              <a:solidFill>
                <a:schemeClr val="dk1"/>
              </a:solidFill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vi-VN" sz="2000" dirty="0">
                <a:solidFill>
                  <a:schemeClr val="dk1"/>
                </a:solidFill>
                <a:sym typeface="Garamond"/>
              </a:rPr>
              <a:t>Raise the immunisation to fully vaccinated</a:t>
            </a:r>
            <a:endParaRPr sz="300" dirty="0"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53bd77fd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53bd77fd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534ac02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534ac02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private sector active participation and development towards the creation of a diversified and resilient economy for sustained higher growth and socioeconomic development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Strategy 3 - Rebalance expenditures and reduce size of wage-bill</a:t>
            </a:r>
            <a:endParaRPr dirty="0"/>
          </a:p>
        </p:txBody>
      </p:sp>
      <p:sp>
        <p:nvSpPr>
          <p:cNvPr id="125" name="Google Shape;1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Insert a table showing M0, H and A at the national level</a:t>
            </a:r>
            <a:endParaRPr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Interpret the results and outline its relevance for policy</a:t>
            </a:r>
            <a:endParaRPr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Insert a graph showing the censored headcount ratios (including confidence intervals)</a:t>
            </a:r>
            <a:endParaRPr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Provide a short explanations of the results and recommendations for policymakers</a:t>
            </a:r>
            <a:endParaRPr/>
          </a:p>
        </p:txBody>
      </p:sp>
      <p:sp>
        <p:nvSpPr>
          <p:cNvPr id="137" name="Google Shape;1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Insert a graph showing the indicator contributions </a:t>
            </a:r>
            <a:endParaRPr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Provide a short explanations of the results and recommendations for policymakers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_front_page">
  <p:cSld name="RED_front_pag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6" descr="A picture containing 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ide_no_watermark">
  <p:cSld name="Inside_no_watermar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838986" y="339365"/>
            <a:ext cx="10514814" cy="135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17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ide_with_watermark">
  <p:cSld name="Inside_with_watermar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38986" y="339365"/>
            <a:ext cx="10514814" cy="135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18" descr="A picture containing text, white, screensho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_front_page">
  <p:cSld name="BLUE_front_page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9" descr="A picture containing text, electronics, screensho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/>
        </p:nvSpPr>
        <p:spPr>
          <a:xfrm>
            <a:off x="826850" y="1680950"/>
            <a:ext cx="10372800" cy="24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660000"/>
                </a:solidFill>
                <a:latin typeface="Garamond"/>
                <a:ea typeface="Garamond"/>
                <a:cs typeface="Garamond"/>
                <a:sym typeface="Garamond"/>
              </a:rPr>
              <a:t>Final Presentation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rgbClr val="66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660000"/>
                </a:solidFill>
                <a:latin typeface="Garamond"/>
                <a:ea typeface="Garamond"/>
                <a:cs typeface="Garamond"/>
                <a:sym typeface="Garamond"/>
              </a:rPr>
              <a:t>The Kingdom of Eswatini - National MPI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rgbClr val="66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000523" y="3946711"/>
            <a:ext cx="8567700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By: </a:t>
            </a:r>
            <a:endParaRPr sz="28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	Anh Thu						</a:t>
            </a:r>
            <a:endParaRPr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	</a:t>
            </a:r>
            <a:endParaRPr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821595" y="6118707"/>
            <a:ext cx="36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12</a:t>
            </a:r>
            <a:r>
              <a:rPr lang="en-US" sz="2400" baseline="30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</a:t>
            </a: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August 2022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EACFEA-33AE-6347-B387-20369D056283}"/>
              </a:ext>
            </a:extLst>
          </p:cNvPr>
          <p:cNvSpPr txBox="1"/>
          <p:nvPr/>
        </p:nvSpPr>
        <p:spPr>
          <a:xfrm>
            <a:off x="1406967" y="882205"/>
            <a:ext cx="1074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60000"/>
                </a:solidFill>
                <a:latin typeface="Garamond"/>
                <a:ea typeface="Garamond"/>
                <a:cs typeface="Garamond"/>
                <a:sym typeface="Garamond"/>
              </a:rPr>
              <a:t>UNCENSORED VS CENSORED HEADCOUNT RATIOS  </a:t>
            </a:r>
            <a:r>
              <a:rPr lang="en-US" sz="2400" b="1" dirty="0">
                <a:solidFill>
                  <a:srgbClr val="660000"/>
                </a:solidFill>
                <a:latin typeface="Garamond" panose="02020404030301010803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BY INDICATORS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06407-2A88-BD40-B4ED-C39B896E2914}"/>
              </a:ext>
            </a:extLst>
          </p:cNvPr>
          <p:cNvSpPr txBox="1"/>
          <p:nvPr/>
        </p:nvSpPr>
        <p:spPr>
          <a:xfrm>
            <a:off x="2110902" y="1750979"/>
            <a:ext cx="9634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Garamond" panose="02020404030301010803" pitchFamily="18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97C40D1-3BDF-48C5-10BE-42E0B9631E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648492"/>
              </p:ext>
            </p:extLst>
          </p:nvPr>
        </p:nvGraphicFramePr>
        <p:xfrm>
          <a:off x="1761528" y="1472665"/>
          <a:ext cx="9913916" cy="5024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263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/>
        </p:nvSpPr>
        <p:spPr>
          <a:xfrm>
            <a:off x="1465813" y="437745"/>
            <a:ext cx="970313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660000"/>
                </a:solidFill>
                <a:latin typeface="Garamond"/>
                <a:ea typeface="Garamond"/>
                <a:cs typeface="Garamond"/>
                <a:sym typeface="Garamond"/>
              </a:rPr>
              <a:t>CENSORED HEADCOUNT RATIOS BY REGION/AREA</a:t>
            </a:r>
            <a:endParaRPr sz="2800" dirty="0"/>
          </a:p>
        </p:txBody>
      </p:sp>
      <p:sp>
        <p:nvSpPr>
          <p:cNvPr id="140" name="Google Shape;140;p11"/>
          <p:cNvSpPr txBox="1"/>
          <p:nvPr/>
        </p:nvSpPr>
        <p:spPr>
          <a:xfrm>
            <a:off x="2110902" y="1750979"/>
            <a:ext cx="963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1" name="Google Shape;141;p11"/>
          <p:cNvGraphicFramePr/>
          <p:nvPr>
            <p:extLst>
              <p:ext uri="{D42A27DB-BD31-4B8C-83A1-F6EECF244321}">
                <p14:modId xmlns:p14="http://schemas.microsoft.com/office/powerpoint/2010/main" val="2831619919"/>
              </p:ext>
            </p:extLst>
          </p:nvPr>
        </p:nvGraphicFramePr>
        <p:xfrm>
          <a:off x="1465813" y="1367095"/>
          <a:ext cx="9978350" cy="4927050"/>
        </p:xfrm>
        <a:graphic>
          <a:graphicData uri="http://schemas.openxmlformats.org/drawingml/2006/table">
            <a:tbl>
              <a:tblPr>
                <a:noFill/>
                <a:tableStyleId>{C58DF17D-BDEF-4C3F-8E87-4A0493BE991C}</a:tableStyleId>
              </a:tblPr>
              <a:tblGrid>
                <a:gridCol w="180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5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Subgroup</a:t>
                      </a:r>
                      <a:endParaRPr sz="1900" b="1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Sample Size</a:t>
                      </a:r>
                      <a:endParaRPr sz="1900" b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Pop Share (%)</a:t>
                      </a:r>
                      <a:endParaRPr sz="1900" b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MPI</a:t>
                      </a:r>
                      <a:endParaRPr sz="1900" b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Poverty Rate</a:t>
                      </a:r>
                      <a:endParaRPr sz="1900" b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Intensity</a:t>
                      </a:r>
                      <a:endParaRPr sz="1900" b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National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16023</a:t>
                      </a:r>
                      <a:endParaRPr sz="15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100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0.24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0.39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0.62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Hhohho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5134</a:t>
                      </a:r>
                      <a:endParaRPr sz="15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25.35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0.19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0.31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0.6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Manzini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5031</a:t>
                      </a:r>
                      <a:endParaRPr sz="15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36.39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0.13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0.22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0.6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Shiselweni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4839</a:t>
                      </a:r>
                      <a:endParaRPr sz="15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17.87</a:t>
                      </a:r>
                      <a:endParaRPr sz="15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rgbClr val="FF0000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0.29</a:t>
                      </a:r>
                      <a:endParaRPr sz="1500" b="1" dirty="0">
                        <a:solidFill>
                          <a:srgbClr val="FF0000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rgbClr val="FF0000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0.47</a:t>
                      </a:r>
                      <a:endParaRPr sz="1500" b="1" dirty="0">
                        <a:solidFill>
                          <a:srgbClr val="FF0000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rgbClr val="FF0000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0.63</a:t>
                      </a:r>
                      <a:endParaRPr sz="1500" b="1" dirty="0">
                        <a:solidFill>
                          <a:srgbClr val="FF0000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Lubombo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4149</a:t>
                      </a:r>
                      <a:endParaRPr sz="15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20.37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rgbClr val="FF0000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0.28</a:t>
                      </a:r>
                      <a:endParaRPr sz="1500" b="1" dirty="0">
                        <a:solidFill>
                          <a:srgbClr val="FF0000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FF0000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0.45</a:t>
                      </a:r>
                      <a:endParaRPr sz="1500" b="1">
                        <a:solidFill>
                          <a:srgbClr val="FF0000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rgbClr val="FF0000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0.62</a:t>
                      </a:r>
                      <a:endParaRPr sz="1500" b="1" dirty="0">
                        <a:solidFill>
                          <a:srgbClr val="FF0000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Urban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3437</a:t>
                      </a:r>
                      <a:endParaRPr sz="15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25.98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0.06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0.1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0.58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Rural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15716</a:t>
                      </a:r>
                      <a:endParaRPr sz="15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74.01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0.26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0.42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0.62</a:t>
                      </a:r>
                      <a:endParaRPr sz="15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/>
        </p:nvSpPr>
        <p:spPr>
          <a:xfrm>
            <a:off x="1958501" y="361545"/>
            <a:ext cx="9243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660000"/>
                </a:solidFill>
                <a:latin typeface="Garamond"/>
                <a:ea typeface="Garamond"/>
                <a:cs typeface="Garamond"/>
                <a:sym typeface="Garamond"/>
              </a:rPr>
              <a:t>6. CONTRIBUTIONS </a:t>
            </a:r>
            <a:endParaRPr dirty="0"/>
          </a:p>
        </p:txBody>
      </p:sp>
      <p:graphicFrame>
        <p:nvGraphicFramePr>
          <p:cNvPr id="147" name="Google Shape;147;p12"/>
          <p:cNvGraphicFramePr/>
          <p:nvPr/>
        </p:nvGraphicFramePr>
        <p:xfrm>
          <a:off x="1943875" y="1071770"/>
          <a:ext cx="9243900" cy="5602410"/>
        </p:xfrm>
        <a:graphic>
          <a:graphicData uri="http://schemas.openxmlformats.org/drawingml/2006/table">
            <a:tbl>
              <a:tblPr>
                <a:noFill/>
                <a:tableStyleId>{C58DF17D-BDEF-4C3F-8E87-4A0493BE991C}</a:tableStyleId>
              </a:tblPr>
              <a:tblGrid>
                <a:gridCol w="193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80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Dimension</a:t>
                      </a:r>
                      <a:endParaRPr sz="1900" b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Indicator</a:t>
                      </a:r>
                      <a:endParaRPr sz="1900" b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Contribution on Nation MPI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Relative (%)</a:t>
                      </a:r>
                      <a:endParaRPr sz="1500" b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Absolute</a:t>
                      </a:r>
                      <a:endParaRPr sz="1500" b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75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Health</a:t>
                      </a:r>
                      <a:endParaRPr sz="1500" b="1" i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Nutrition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4.93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0.012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Vaccination 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7.27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0.018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Under 5 y.o mortality</a:t>
                      </a:r>
                      <a:endParaRPr sz="15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3.63</a:t>
                      </a:r>
                      <a:endParaRPr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0.009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Using Iodised Salt</a:t>
                      </a:r>
                      <a:endParaRPr sz="15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8.61</a:t>
                      </a:r>
                      <a:endParaRPr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0.021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950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Living Standard</a:t>
                      </a:r>
                      <a:endParaRPr sz="1500" b="1" i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Access to clean water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6.56 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0.16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Access to clean sanitation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4.92 </a:t>
                      </a:r>
                      <a:endParaRPr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0.12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Access to </a:t>
                      </a:r>
                      <a:r>
                        <a:rPr lang="en-US" sz="15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Electricity 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9.31</a:t>
                      </a:r>
                      <a:endParaRPr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0.023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Household Assets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8.03</a:t>
                      </a:r>
                      <a:endParaRPr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0.020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96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Education</a:t>
                      </a:r>
                      <a:endParaRPr sz="1500" b="1" i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Years of Schooling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22.62</a:t>
                      </a:r>
                      <a:endParaRPr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0.055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9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Lagging in School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24.12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0.059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96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Total</a:t>
                      </a:r>
                      <a:endParaRPr sz="1500" b="1" i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100</a:t>
                      </a:r>
                      <a:endParaRPr b="1" i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1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0.244</a:t>
                      </a:r>
                      <a:endParaRPr b="1" i="1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/>
        </p:nvSpPr>
        <p:spPr>
          <a:xfrm>
            <a:off x="1609627" y="226707"/>
            <a:ext cx="6468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660000"/>
                </a:solidFill>
                <a:latin typeface="Garamond"/>
                <a:ea typeface="Garamond"/>
                <a:cs typeface="Garamond"/>
                <a:sym typeface="Garamond"/>
              </a:rPr>
              <a:t>7. DISAGGREGATION</a:t>
            </a:r>
            <a:endParaRPr dirty="0"/>
          </a:p>
        </p:txBody>
      </p:sp>
      <p:sp>
        <p:nvSpPr>
          <p:cNvPr id="153" name="Google Shape;153;p13"/>
          <p:cNvSpPr txBox="1"/>
          <p:nvPr/>
        </p:nvSpPr>
        <p:spPr>
          <a:xfrm>
            <a:off x="2110902" y="1750979"/>
            <a:ext cx="963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4" name="Google Shape;154;p13"/>
          <p:cNvGraphicFramePr/>
          <p:nvPr>
            <p:extLst>
              <p:ext uri="{D42A27DB-BD31-4B8C-83A1-F6EECF244321}">
                <p14:modId xmlns:p14="http://schemas.microsoft.com/office/powerpoint/2010/main" val="3860049785"/>
              </p:ext>
            </p:extLst>
          </p:nvPr>
        </p:nvGraphicFramePr>
        <p:xfrm>
          <a:off x="1372113" y="1284258"/>
          <a:ext cx="10621788" cy="5103450"/>
        </p:xfrm>
        <a:graphic>
          <a:graphicData uri="http://schemas.openxmlformats.org/drawingml/2006/table">
            <a:tbl>
              <a:tblPr>
                <a:noFill/>
                <a:tableStyleId>{C58DF17D-BDEF-4C3F-8E87-4A0493BE991C}</a:tableStyleId>
              </a:tblPr>
              <a:tblGrid>
                <a:gridCol w="186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86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4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Indicator/Subgroup</a:t>
                      </a:r>
                      <a:endParaRPr b="1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Hhohho</a:t>
                      </a:r>
                      <a:endParaRPr b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Manzini</a:t>
                      </a:r>
                      <a:endParaRPr b="1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Shiselweni</a:t>
                      </a:r>
                      <a:endParaRPr b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Lubombo</a:t>
                      </a:r>
                      <a:endParaRPr b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Urban</a:t>
                      </a:r>
                      <a:endParaRPr b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 anchor="ctr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Rural</a:t>
                      </a:r>
                      <a:endParaRPr b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Nutrition</a:t>
                      </a:r>
                      <a:endParaRPr b="1" i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</a:t>
                      </a:r>
                      <a:endParaRPr sz="15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</a:t>
                      </a:r>
                      <a:endParaRPr sz="15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3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1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Vaccination </a:t>
                      </a:r>
                      <a:endParaRPr b="1" i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3</a:t>
                      </a:r>
                      <a:endParaRPr sz="15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</a:t>
                      </a:r>
                      <a:endParaRPr sz="15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3</a:t>
                      </a:r>
                      <a:endParaRPr sz="15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5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1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Under 5 y.o mortality</a:t>
                      </a:r>
                      <a:endParaRPr b="1" i="1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</a:t>
                      </a:r>
                      <a:endParaRPr sz="15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3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1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Using Iodised Salt</a:t>
                      </a:r>
                      <a:endParaRPr b="1" i="1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3</a:t>
                      </a:r>
                      <a:endParaRPr sz="15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</a:t>
                      </a:r>
                      <a:endParaRPr sz="15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3</a:t>
                      </a:r>
                      <a:endParaRPr sz="15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6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1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Clean water</a:t>
                      </a:r>
                      <a:endParaRPr b="1" i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5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1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Sanitation</a:t>
                      </a:r>
                      <a:endParaRPr b="1" i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</a:t>
                      </a:r>
                      <a:endParaRPr sz="15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4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1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Electricity </a:t>
                      </a:r>
                      <a:endParaRPr b="1" i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3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3</a:t>
                      </a:r>
                      <a:endParaRPr sz="15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7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Household Assets</a:t>
                      </a:r>
                      <a:endParaRPr b="1" i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3</a:t>
                      </a:r>
                      <a:endParaRPr sz="15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6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Years of Schooling</a:t>
                      </a:r>
                      <a:endParaRPr b="1" i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6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9</a:t>
                      </a:r>
                      <a:endParaRPr sz="15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4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5</a:t>
                      </a:r>
                      <a:endParaRPr sz="15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7</a:t>
                      </a:r>
                      <a:endParaRPr sz="1500" b="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18</a:t>
                      </a:r>
                      <a:endParaRPr sz="1500" b="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1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Lagging in School</a:t>
                      </a:r>
                      <a:endParaRPr b="1" i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6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8</a:t>
                      </a:r>
                      <a:endParaRPr sz="15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4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4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4</a:t>
                      </a:r>
                      <a:endParaRPr sz="1500" b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16</a:t>
                      </a:r>
                      <a:endParaRPr sz="1500" b="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1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TOTAL</a:t>
                      </a:r>
                      <a:endParaRPr b="1" i="1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25%</a:t>
                      </a:r>
                      <a:endParaRPr sz="1500" b="1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rgbClr val="000000"/>
                          </a:solidFill>
                          <a:latin typeface="Garamond"/>
                          <a:sym typeface="Arial"/>
                        </a:rPr>
                        <a:t>36%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rgbClr val="000000"/>
                          </a:solidFill>
                          <a:latin typeface="Garamond"/>
                          <a:cs typeface="Arial"/>
                          <a:sym typeface="Arial"/>
                        </a:rPr>
                        <a:t>18%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rgbClr val="000000"/>
                          </a:solidFill>
                          <a:latin typeface="Garamond"/>
                          <a:cs typeface="Arial"/>
                          <a:sym typeface="Arial"/>
                        </a:rPr>
                        <a:t>20%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rgbClr val="000000"/>
                          </a:solidFill>
                          <a:latin typeface="Garamond"/>
                          <a:ea typeface="Garamond"/>
                          <a:cs typeface="Arial"/>
                          <a:sym typeface="Arial"/>
                        </a:rPr>
                        <a:t>26%</a:t>
                      </a:r>
                      <a:endParaRPr sz="1500" b="1" i="0" u="none" strike="noStrike" cap="none" dirty="0">
                        <a:solidFill>
                          <a:srgbClr val="000000"/>
                        </a:solidFill>
                        <a:latin typeface="Garamond"/>
                        <a:ea typeface="Garamond"/>
                        <a:cs typeface="Arial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rgbClr val="000000"/>
                          </a:solidFill>
                          <a:latin typeface="Garamond"/>
                          <a:cs typeface="Arial"/>
                          <a:sym typeface="Arial"/>
                        </a:rPr>
                        <a:t>74%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/>
        </p:nvSpPr>
        <p:spPr>
          <a:xfrm>
            <a:off x="2110902" y="894945"/>
            <a:ext cx="808639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660000"/>
                </a:solidFill>
                <a:latin typeface="Garamond"/>
                <a:ea typeface="Garamond"/>
                <a:cs typeface="Garamond"/>
                <a:sym typeface="Garamond"/>
              </a:rPr>
              <a:t>8. CONCLUSIONS</a:t>
            </a:r>
            <a:endParaRPr dirty="0"/>
          </a:p>
        </p:txBody>
      </p:sp>
      <p:sp>
        <p:nvSpPr>
          <p:cNvPr id="160" name="Google Shape;160;p14"/>
          <p:cNvSpPr txBox="1"/>
          <p:nvPr/>
        </p:nvSpPr>
        <p:spPr>
          <a:xfrm>
            <a:off x="2064247" y="1741648"/>
            <a:ext cx="9634784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At poverty cut-off 50%, multidimensional poverty of </a:t>
            </a:r>
            <a:r>
              <a:rPr lang="en-US" sz="2800" b="1" dirty="0">
                <a:solidFill>
                  <a:srgbClr val="660000"/>
                </a:solidFill>
                <a:latin typeface="Garamond"/>
                <a:ea typeface="Garamond"/>
                <a:cs typeface="Garamond"/>
                <a:sym typeface="Garamond"/>
              </a:rPr>
              <a:t>Eswatini </a:t>
            </a:r>
            <a:r>
              <a:rPr lang="en-US" sz="2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is 24.4%, </a:t>
            </a:r>
            <a:r>
              <a:rPr lang="en-US" sz="2800" b="1" dirty="0">
                <a:solidFill>
                  <a:srgbClr val="66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we focus on the severely poor people. </a:t>
            </a:r>
            <a:r>
              <a:rPr lang="en-US" sz="2800" dirty="0" err="1">
                <a:latin typeface="Garamond"/>
                <a:ea typeface="Garamond"/>
                <a:cs typeface="Garamond"/>
                <a:sym typeface="Garamond"/>
              </a:rPr>
              <a:t>Shiwelni</a:t>
            </a:r>
            <a:r>
              <a:rPr lang="en-US" sz="2800" dirty="0">
                <a:latin typeface="Garamond"/>
                <a:ea typeface="Garamond"/>
                <a:cs typeface="Garamond"/>
                <a:sym typeface="Garamond"/>
              </a:rPr>
              <a:t> and </a:t>
            </a:r>
            <a:r>
              <a:rPr lang="en-US" sz="2800" dirty="0" err="1">
                <a:latin typeface="Garamond"/>
                <a:ea typeface="Garamond"/>
                <a:cs typeface="Garamond"/>
                <a:sym typeface="Garamond"/>
              </a:rPr>
              <a:t>Lumbobo</a:t>
            </a:r>
            <a:r>
              <a:rPr lang="en-US" sz="2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are the poorest region with MPI 29% and  28%, respectively. Besides, rural areas also lagged far behind from urban region.</a:t>
            </a:r>
          </a:p>
          <a:p>
            <a:endParaRPr lang="en-US" sz="28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r>
              <a:rPr lang="en-US" sz="2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Improvement in education (access to schooling) and living standard (access to electricity and assets ownership) is recommended.</a:t>
            </a:r>
          </a:p>
          <a:p>
            <a:endParaRPr lang="en-US" sz="28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endParaRPr lang="en-US" sz="2800" dirty="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EACFEA-33AE-6347-B387-20369D056283}"/>
              </a:ext>
            </a:extLst>
          </p:cNvPr>
          <p:cNvSpPr txBox="1"/>
          <p:nvPr/>
        </p:nvSpPr>
        <p:spPr>
          <a:xfrm>
            <a:off x="2110901" y="894945"/>
            <a:ext cx="9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60000"/>
                </a:solidFill>
                <a:latin typeface="Garamond" panose="02020404030301010803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06407-2A88-BD40-B4ED-C39B896E2914}"/>
              </a:ext>
            </a:extLst>
          </p:cNvPr>
          <p:cNvSpPr txBox="1"/>
          <p:nvPr/>
        </p:nvSpPr>
        <p:spPr>
          <a:xfrm>
            <a:off x="2110902" y="1750979"/>
            <a:ext cx="9634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2" name="Google Shape;100;p2">
            <a:extLst>
              <a:ext uri="{FF2B5EF4-FFF2-40B4-BE49-F238E27FC236}">
                <a16:creationId xmlns:a16="http://schemas.microsoft.com/office/drawing/2014/main" id="{FECF3543-44CB-414F-4860-603C555F6C09}"/>
              </a:ext>
            </a:extLst>
          </p:cNvPr>
          <p:cNvSpPr txBox="1"/>
          <p:nvPr/>
        </p:nvSpPr>
        <p:spPr>
          <a:xfrm>
            <a:off x="1872399" y="1546621"/>
            <a:ext cx="9634800" cy="5047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65150" lvl="0" indent="-514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Overview</a:t>
            </a:r>
          </a:p>
          <a:p>
            <a:pPr marL="565150" lvl="0" indent="-514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Dimensions and Indicators</a:t>
            </a:r>
          </a:p>
          <a:p>
            <a:pPr marL="565150" lvl="0" indent="-514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Robustness Analysis</a:t>
            </a:r>
          </a:p>
          <a:p>
            <a:pPr marL="565150" lvl="0" indent="-514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Poverty Cut-off</a:t>
            </a:r>
          </a:p>
          <a:p>
            <a:pPr marL="565150" lvl="0" indent="-514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National Multidimensional Poverty Measurement</a:t>
            </a:r>
          </a:p>
          <a:p>
            <a:pPr marL="565150" lvl="0" indent="-514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Contribution</a:t>
            </a:r>
          </a:p>
          <a:p>
            <a:pPr marL="565150" lvl="0" indent="-514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Disaggregation</a:t>
            </a:r>
          </a:p>
          <a:p>
            <a:pPr marL="565150" lvl="0" indent="-514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Conclusion</a:t>
            </a: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endParaRPr lang="en-US" sz="28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endParaRPr sz="28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65506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2110902" y="894945"/>
            <a:ext cx="6468900" cy="992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SzPts val="1100"/>
              <a:buNone/>
            </a:pPr>
            <a:r>
              <a:rPr lang="en-US" sz="3200" b="1" dirty="0">
                <a:solidFill>
                  <a:srgbClr val="660000"/>
                </a:solidFill>
                <a:latin typeface="Garamond"/>
                <a:ea typeface="Garamond"/>
                <a:cs typeface="Garamond"/>
                <a:sym typeface="Garamond"/>
              </a:rPr>
              <a:t>1. OVERVIEW</a:t>
            </a:r>
            <a:endParaRPr sz="3200" b="1" dirty="0">
              <a:solidFill>
                <a:srgbClr val="66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961607" y="1769641"/>
            <a:ext cx="9634800" cy="3065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This MPI is designed to help for achieving national poverty reduction in all forms and improve policy planning by evidence.</a:t>
            </a:r>
            <a:endParaRPr sz="28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Mainly focus on three dimensions Health, Schooling &amp; Standard of living of the people of Eswatini.</a:t>
            </a: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Unit of identification: household</a:t>
            </a: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Unit of analysis: individual</a:t>
            </a:r>
            <a:endParaRPr sz="28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/>
        </p:nvSpPr>
        <p:spPr>
          <a:xfrm>
            <a:off x="1458875" y="196325"/>
            <a:ext cx="10664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660000"/>
                </a:solidFill>
                <a:latin typeface="Garamond"/>
                <a:ea typeface="Garamond"/>
                <a:cs typeface="Garamond"/>
                <a:sym typeface="Garamond"/>
              </a:rPr>
              <a:t>2. FINAL LIST OF INDICATORS &amp; CUTOFFS &amp; WEIGHTS</a:t>
            </a:r>
            <a:endParaRPr sz="3000" b="1" dirty="0">
              <a:solidFill>
                <a:srgbClr val="66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6" name="Google Shape;106;p7"/>
          <p:cNvSpPr txBox="1"/>
          <p:nvPr/>
        </p:nvSpPr>
        <p:spPr>
          <a:xfrm>
            <a:off x="2110902" y="1750979"/>
            <a:ext cx="9634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aphicFrame>
        <p:nvGraphicFramePr>
          <p:cNvPr id="107" name="Google Shape;107;p7"/>
          <p:cNvGraphicFramePr/>
          <p:nvPr>
            <p:extLst>
              <p:ext uri="{D42A27DB-BD31-4B8C-83A1-F6EECF244321}">
                <p14:modId xmlns:p14="http://schemas.microsoft.com/office/powerpoint/2010/main" val="3586873249"/>
              </p:ext>
            </p:extLst>
          </p:nvPr>
        </p:nvGraphicFramePr>
        <p:xfrm>
          <a:off x="1304693" y="840325"/>
          <a:ext cx="10818881" cy="5899730"/>
        </p:xfrm>
        <a:graphic>
          <a:graphicData uri="http://schemas.openxmlformats.org/drawingml/2006/table">
            <a:tbl>
              <a:tblPr>
                <a:noFill/>
                <a:tableStyleId>{C58DF17D-BDEF-4C3F-8E87-4A0493BE991C}</a:tableStyleId>
              </a:tblPr>
              <a:tblGrid>
                <a:gridCol w="1613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9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4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2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Dimension</a:t>
                      </a:r>
                      <a:endParaRPr sz="1600" b="1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Indicator</a:t>
                      </a:r>
                      <a:endParaRPr sz="1600" b="1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Cutoff</a:t>
                      </a:r>
                      <a:endParaRPr sz="1600" b="1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Weight</a:t>
                      </a:r>
                      <a:endParaRPr sz="1600" b="1" dirty="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325">
                <a:tc row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1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Health</a:t>
                      </a:r>
                      <a:endParaRPr sz="1400" b="1" i="1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Nutrition</a:t>
                      </a:r>
                      <a:endParaRPr sz="14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Deprived if any child in the HH is underweight or stunted</a:t>
                      </a:r>
                      <a:endParaRPr sz="14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1/12</a:t>
                      </a:r>
                      <a:endParaRPr sz="14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Vaccination </a:t>
                      </a:r>
                      <a:endParaRPr sz="14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Deprived if there is child under </a:t>
                      </a:r>
                      <a:r>
                        <a:rPr lang="vi-VN" sz="1400" dirty="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3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 </a:t>
                      </a:r>
                      <a:r>
                        <a:rPr lang="vi-VN" sz="1400" dirty="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y.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o has not had at least 14 doses vaccines (over 16 doses in total)</a:t>
                      </a:r>
                      <a:endParaRPr sz="14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1/12</a:t>
                      </a:r>
                      <a:endParaRPr sz="14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Under 5 </a:t>
                      </a: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y.o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 Mortality</a:t>
                      </a:r>
                      <a:endParaRPr sz="1400" dirty="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Deprived if there is any child under 5 y/o in the HH died</a:t>
                      </a:r>
                      <a:endParaRPr sz="1400" dirty="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1/12</a:t>
                      </a:r>
                      <a:endParaRPr sz="14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Using iodized salt</a:t>
                      </a:r>
                      <a:endParaRPr sz="1400" dirty="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Deprived if the HH does not use iodized salt</a:t>
                      </a:r>
                      <a:endParaRPr sz="1400" dirty="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1/12</a:t>
                      </a:r>
                      <a:endParaRPr sz="14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325">
                <a:tc row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1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Living Standard</a:t>
                      </a:r>
                      <a:endParaRPr sz="1400" b="1" i="1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Access to clean water</a:t>
                      </a:r>
                      <a:endParaRPr sz="14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Deprived if the 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HH does not have safe water source</a:t>
                      </a:r>
                      <a:endParaRPr sz="14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1/12</a:t>
                      </a:r>
                      <a:endParaRPr sz="14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Access to clean sanitation</a:t>
                      </a:r>
                      <a:endParaRPr sz="14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Deprived if the HH does not have clean sanitation</a:t>
                      </a:r>
                      <a:endParaRPr sz="14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1/12</a:t>
                      </a:r>
                      <a:endParaRPr sz="14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Access to e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lectricity </a:t>
                      </a:r>
                      <a:endParaRPr sz="14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Deprived if the HH does not have electricity</a:t>
                      </a:r>
                      <a:endParaRPr sz="14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1/12</a:t>
                      </a:r>
                      <a:endParaRPr sz="14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Assets</a:t>
                      </a:r>
                      <a:endParaRPr sz="14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Deprived if the HH owns less than 5 basic assets and does not own any vehicle ( car/truck or motorbike)</a:t>
                      </a:r>
                      <a:endParaRPr sz="14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1/12</a:t>
                      </a:r>
                      <a:endParaRPr sz="1400" dirty="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325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1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strike="sngStrike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Housing</a:t>
                      </a:r>
                      <a:endParaRPr sz="1400" strike="sngStrike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strike="sngStrike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Highly correlated </a:t>
                      </a:r>
                      <a:r>
                        <a:rPr lang="en-US" sz="1400" strike="sngStrike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with electricity and assets</a:t>
                      </a:r>
                      <a:endParaRPr sz="1400" strike="sngStrike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strike="sngStrike" dirty="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855107499"/>
                  </a:ext>
                </a:extLst>
              </a:tr>
              <a:tr h="23732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Education</a:t>
                      </a:r>
                      <a:endParaRPr sz="1400" b="1" i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Years of Schooling</a:t>
                      </a:r>
                      <a:endParaRPr sz="14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Deprived if 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highest education level of the HH is only secondary education or below</a:t>
                      </a:r>
                      <a:endParaRPr sz="14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1/6</a:t>
                      </a:r>
                      <a:endParaRPr sz="14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Lagging in School</a:t>
                      </a:r>
                      <a:endParaRPr sz="14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Deprived if any child in the HH lagged 2 years or more in schooling</a:t>
                      </a:r>
                      <a:endParaRPr sz="14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1/6</a:t>
                      </a:r>
                      <a:endParaRPr sz="14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7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1" strike="sngStrike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Employment</a:t>
                      </a:r>
                      <a:endParaRPr sz="1400" b="1" i="1" strike="sngStrike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trike="sngStrike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No data available</a:t>
                      </a:r>
                      <a:endParaRPr sz="1400" strike="sngStrike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2812713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53bd77fde_0_1"/>
          <p:cNvSpPr txBox="1"/>
          <p:nvPr/>
        </p:nvSpPr>
        <p:spPr>
          <a:xfrm>
            <a:off x="1662675" y="260175"/>
            <a:ext cx="8913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660000"/>
                </a:solidFill>
                <a:latin typeface="Garamond"/>
                <a:ea typeface="Garamond"/>
                <a:cs typeface="Garamond"/>
                <a:sym typeface="Garamond"/>
              </a:rPr>
              <a:t>3. ROBUSTNESS ANALYSIS</a:t>
            </a:r>
            <a:endParaRPr sz="3200" b="1" dirty="0">
              <a:solidFill>
                <a:srgbClr val="66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13" name="Google Shape;113;g1453bd77fde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300" y="1003444"/>
            <a:ext cx="3923473" cy="2854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1453bd77fde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6150" y="1003450"/>
            <a:ext cx="4084499" cy="28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1453bd77fde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0150" y="4016000"/>
            <a:ext cx="3970624" cy="276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453bd77fde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6150" y="4016000"/>
            <a:ext cx="4066325" cy="27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534ac02a9_0_0"/>
          <p:cNvSpPr txBox="1"/>
          <p:nvPr/>
        </p:nvSpPr>
        <p:spPr>
          <a:xfrm>
            <a:off x="1662675" y="488775"/>
            <a:ext cx="93225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660000"/>
                </a:solidFill>
                <a:latin typeface="Garamond"/>
                <a:ea typeface="Garamond"/>
                <a:cs typeface="Garamond"/>
                <a:sym typeface="Garamond"/>
              </a:rPr>
              <a:t>3. ROBUSTNESS ANALYSIS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rgbClr val="66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aphicFrame>
        <p:nvGraphicFramePr>
          <p:cNvPr id="122" name="Google Shape;122;g14534ac02a9_0_0"/>
          <p:cNvGraphicFramePr/>
          <p:nvPr>
            <p:extLst>
              <p:ext uri="{D42A27DB-BD31-4B8C-83A1-F6EECF244321}">
                <p14:modId xmlns:p14="http://schemas.microsoft.com/office/powerpoint/2010/main" val="2369764867"/>
              </p:ext>
            </p:extLst>
          </p:nvPr>
        </p:nvGraphicFramePr>
        <p:xfrm>
          <a:off x="1586204" y="1467000"/>
          <a:ext cx="10191009" cy="4902226"/>
        </p:xfrm>
        <a:graphic>
          <a:graphicData uri="http://schemas.openxmlformats.org/drawingml/2006/table">
            <a:tbl>
              <a:tblPr>
                <a:noFill/>
                <a:tableStyleId>{C58DF17D-BDEF-4C3F-8E87-4A0493BE991C}</a:tableStyleId>
              </a:tblPr>
              <a:tblGrid>
                <a:gridCol w="853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7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0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9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8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70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45128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Region pair</a:t>
                      </a:r>
                      <a:endParaRPr sz="1800" b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k = 30</a:t>
                      </a:r>
                      <a:endParaRPr sz="1800" b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k = 40</a:t>
                      </a:r>
                      <a:endParaRPr sz="1800" b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k = 50</a:t>
                      </a:r>
                      <a:endParaRPr sz="1800" b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98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MPI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MPI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p_value</a:t>
                      </a:r>
                      <a:endParaRPr sz="1500" b="1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b="1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MPI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b="1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MPI</a:t>
                      </a: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b="1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p_value</a:t>
                      </a:r>
                      <a:endParaRPr sz="1500" b="1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MPI</a:t>
                      </a:r>
                      <a:endParaRPr sz="1500" b="1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MPI</a:t>
                      </a:r>
                      <a:endParaRPr sz="1500" b="1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p_value</a:t>
                      </a:r>
                      <a:endParaRPr sz="1500" b="1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Hhohho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Manzini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0.285</a:t>
                      </a:r>
                      <a:endParaRPr sz="13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0.249</a:t>
                      </a:r>
                      <a:endParaRPr sz="13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0000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0.068</a:t>
                      </a:r>
                      <a:endParaRPr sz="1300" b="1" dirty="0">
                        <a:solidFill>
                          <a:srgbClr val="FF0000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0.244</a:t>
                      </a:r>
                      <a:endParaRPr sz="13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0.192</a:t>
                      </a:r>
                      <a:endParaRPr sz="13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0.013</a:t>
                      </a:r>
                      <a:endParaRPr sz="13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0.187</a:t>
                      </a:r>
                      <a:endParaRPr sz="13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0.133</a:t>
                      </a:r>
                      <a:endParaRPr sz="13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0.005</a:t>
                      </a:r>
                      <a:endParaRPr sz="13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7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Hhohho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Shiwelni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0.285</a:t>
                      </a:r>
                      <a:endParaRPr sz="13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0.408</a:t>
                      </a:r>
                      <a:endParaRPr sz="13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0.00</a:t>
                      </a:r>
                      <a:endParaRPr sz="13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0.244</a:t>
                      </a:r>
                      <a:endParaRPr sz="13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0.362</a:t>
                      </a:r>
                      <a:endParaRPr sz="13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0.00</a:t>
                      </a:r>
                      <a:endParaRPr sz="13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0.187</a:t>
                      </a:r>
                      <a:endParaRPr sz="13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0.291</a:t>
                      </a:r>
                      <a:endParaRPr sz="13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0.00</a:t>
                      </a:r>
                      <a:endParaRPr sz="13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7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Hhohho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Lumbobo</a:t>
                      </a:r>
                      <a:endParaRPr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0.285</a:t>
                      </a:r>
                      <a:endParaRPr sz="13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0.371</a:t>
                      </a:r>
                      <a:endParaRPr sz="13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0.001</a:t>
                      </a:r>
                      <a:endParaRPr sz="13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0.244</a:t>
                      </a:r>
                      <a:endParaRPr sz="13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0.337</a:t>
                      </a:r>
                      <a:endParaRPr sz="13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0.001</a:t>
                      </a:r>
                      <a:endParaRPr sz="13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0.187</a:t>
                      </a:r>
                      <a:endParaRPr sz="13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0.284</a:t>
                      </a:r>
                      <a:endParaRPr sz="13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0.00</a:t>
                      </a:r>
                      <a:endParaRPr sz="13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7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Manzini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Shiwelni</a:t>
                      </a:r>
                      <a:endParaRPr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0.249</a:t>
                      </a:r>
                      <a:endParaRPr sz="13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0.408</a:t>
                      </a:r>
                      <a:endParaRPr sz="13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0.00</a:t>
                      </a:r>
                      <a:endParaRPr sz="13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0.192</a:t>
                      </a:r>
                      <a:endParaRPr sz="13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0.362</a:t>
                      </a:r>
                      <a:endParaRPr sz="13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0.00</a:t>
                      </a:r>
                      <a:endParaRPr sz="13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0.133</a:t>
                      </a:r>
                      <a:endParaRPr sz="13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0.291</a:t>
                      </a:r>
                      <a:endParaRPr sz="13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0.00</a:t>
                      </a:r>
                      <a:endParaRPr sz="13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7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Manzini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Lumbobo</a:t>
                      </a:r>
                      <a:endParaRPr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0.249</a:t>
                      </a:r>
                      <a:endParaRPr sz="13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0.371</a:t>
                      </a:r>
                      <a:endParaRPr sz="13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0.00</a:t>
                      </a:r>
                      <a:endParaRPr sz="13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0.192</a:t>
                      </a:r>
                      <a:endParaRPr sz="13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0.337</a:t>
                      </a:r>
                      <a:endParaRPr sz="13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0.00</a:t>
                      </a:r>
                      <a:endParaRPr sz="13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0.133</a:t>
                      </a:r>
                      <a:endParaRPr sz="13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0.284</a:t>
                      </a:r>
                      <a:endParaRPr sz="13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0.00</a:t>
                      </a:r>
                      <a:endParaRPr sz="13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2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Shiwelni</a:t>
                      </a:r>
                      <a:endParaRPr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Lumbobo</a:t>
                      </a:r>
                      <a:endParaRPr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0.408</a:t>
                      </a:r>
                      <a:endParaRPr sz="13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0.371</a:t>
                      </a:r>
                      <a:endParaRPr sz="13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0000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0.137</a:t>
                      </a:r>
                      <a:endParaRPr sz="1300" b="1" dirty="0">
                        <a:solidFill>
                          <a:srgbClr val="FF0000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0.362</a:t>
                      </a:r>
                      <a:endParaRPr sz="13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0.337</a:t>
                      </a:r>
                      <a:endParaRPr sz="13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0000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0.364</a:t>
                      </a:r>
                      <a:endParaRPr sz="1300" b="1" dirty="0">
                        <a:solidFill>
                          <a:srgbClr val="FF0000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0.291</a:t>
                      </a:r>
                      <a:endParaRPr sz="13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0.284</a:t>
                      </a:r>
                      <a:endParaRPr sz="13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0000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0.789</a:t>
                      </a:r>
                      <a:endParaRPr sz="1300" b="1" dirty="0">
                        <a:solidFill>
                          <a:srgbClr val="FF0000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2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Urban</a:t>
                      </a:r>
                      <a:endParaRPr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Rural</a:t>
                      </a:r>
                      <a:endParaRPr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0.140</a:t>
                      </a:r>
                      <a:endParaRPr sz="13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0.372</a:t>
                      </a:r>
                      <a:endParaRPr sz="13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0.090</a:t>
                      </a:r>
                      <a:endParaRPr sz="13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0.326</a:t>
                      </a:r>
                      <a:endParaRPr sz="13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0.058</a:t>
                      </a:r>
                      <a:endParaRPr sz="13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0.258</a:t>
                      </a:r>
                      <a:endParaRPr sz="13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8537251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/>
        </p:nvSpPr>
        <p:spPr>
          <a:xfrm>
            <a:off x="2110900" y="837075"/>
            <a:ext cx="9322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660000"/>
                </a:solidFill>
                <a:latin typeface="Garamond"/>
                <a:ea typeface="Garamond"/>
                <a:cs typeface="Garamond"/>
                <a:sym typeface="Garamond"/>
              </a:rPr>
              <a:t>4. POVERTY CUTOFF</a:t>
            </a:r>
            <a:endParaRPr dirty="0"/>
          </a:p>
        </p:txBody>
      </p:sp>
      <p:sp>
        <p:nvSpPr>
          <p:cNvPr id="128" name="Google Shape;128;p9"/>
          <p:cNvSpPr txBox="1"/>
          <p:nvPr/>
        </p:nvSpPr>
        <p:spPr>
          <a:xfrm>
            <a:off x="2001249" y="2131978"/>
            <a:ext cx="9634800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Our Consideration: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Overall poverty rate 58.9 percent, with 20 percent under extreme poverty line (monetary)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Net Available Financing from Domestic is still low ( &lt;30% total </a:t>
            </a:r>
            <a:r>
              <a:rPr lang="en-US" sz="2600" dirty="0" err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proj</a:t>
            </a:r>
            <a:r>
              <a:rPr lang="en-US" sz="26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Cut-off: k = 50%</a:t>
            </a:r>
            <a:endParaRPr sz="26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6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6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/>
        </p:nvSpPr>
        <p:spPr>
          <a:xfrm>
            <a:off x="1653700" y="818750"/>
            <a:ext cx="98802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dirty="0">
                <a:solidFill>
                  <a:srgbClr val="660000"/>
                </a:solidFill>
                <a:latin typeface="Garamond"/>
                <a:ea typeface="Garamond"/>
                <a:cs typeface="Garamond"/>
                <a:sym typeface="Garamond"/>
              </a:rPr>
              <a:t>5. NATIONAL MULTIDIMENSIONAL POVERTY MEASUREMENT</a:t>
            </a:r>
            <a:endParaRPr sz="1300" dirty="0"/>
          </a:p>
        </p:txBody>
      </p:sp>
      <p:graphicFrame>
        <p:nvGraphicFramePr>
          <p:cNvPr id="134" name="Google Shape;134;p10"/>
          <p:cNvGraphicFramePr/>
          <p:nvPr>
            <p:extLst>
              <p:ext uri="{D42A27DB-BD31-4B8C-83A1-F6EECF244321}">
                <p14:modId xmlns:p14="http://schemas.microsoft.com/office/powerpoint/2010/main" val="2976277304"/>
              </p:ext>
            </p:extLst>
          </p:nvPr>
        </p:nvGraphicFramePr>
        <p:xfrm>
          <a:off x="1664800" y="2640405"/>
          <a:ext cx="9385250" cy="2047300"/>
        </p:xfrm>
        <a:graphic>
          <a:graphicData uri="http://schemas.openxmlformats.org/drawingml/2006/table">
            <a:tbl>
              <a:tblPr>
                <a:noFill/>
                <a:tableStyleId>{C58DF17D-BDEF-4C3F-8E87-4A0493BE991C}</a:tableStyleId>
              </a:tblPr>
              <a:tblGrid>
                <a:gridCol w="187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Ratio</a:t>
                      </a:r>
                      <a:endParaRPr sz="1900" b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Mean</a:t>
                      </a:r>
                      <a:endParaRPr sz="1900" b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Standard error</a:t>
                      </a:r>
                      <a:endParaRPr sz="1900" b="1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Lower bound</a:t>
                      </a:r>
                      <a:endParaRPr sz="1900" b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Upper bound</a:t>
                      </a:r>
                      <a:endParaRPr sz="1900" b="1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M_0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0.24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0.01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0.22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0.26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0.39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0.02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0.36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0.42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0.62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0.005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0.61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0.63</a:t>
                      </a:r>
                      <a:endParaRPr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247" y="968010"/>
            <a:ext cx="10905893" cy="68753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660000"/>
                </a:solidFill>
                <a:latin typeface="Garamond"/>
                <a:ea typeface="Garamond"/>
                <a:cs typeface="Garamond"/>
                <a:sym typeface="Garamond"/>
              </a:rPr>
              <a:t>NATIONAL CENSORED HEADCOUNT RATIOS AT DIFFERENT CUT-OFF </a:t>
            </a:r>
            <a:br>
              <a:rPr lang="en-US" sz="1400" dirty="0"/>
            </a:br>
            <a:br>
              <a:rPr lang="en-US" sz="3200" dirty="0">
                <a:solidFill>
                  <a:sysClr val="windowText" lastClr="000000"/>
                </a:solidFill>
              </a:rPr>
            </a:br>
            <a:endParaRPr lang="en-IN" sz="3200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058930"/>
              </p:ext>
            </p:extLst>
          </p:nvPr>
        </p:nvGraphicFramePr>
        <p:xfrm>
          <a:off x="1912006" y="1801565"/>
          <a:ext cx="9311054" cy="4088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991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1070</Words>
  <Application>Microsoft Office PowerPoint</Application>
  <PresentationFormat>Widescreen</PresentationFormat>
  <Paragraphs>400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</vt:lpstr>
      <vt:lpstr>Calibri</vt:lpstr>
      <vt:lpstr>Garamond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NATIONAL CENSORED HEADCOUNT RATIOS AT DIFFERENT CUT-OFF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MK</dc:creator>
  <cp:lastModifiedBy>Thu Duong</cp:lastModifiedBy>
  <cp:revision>17</cp:revision>
  <dcterms:created xsi:type="dcterms:W3CDTF">2021-04-27T12:02:04Z</dcterms:created>
  <dcterms:modified xsi:type="dcterms:W3CDTF">2022-09-27T09:34:56Z</dcterms:modified>
</cp:coreProperties>
</file>