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61" r:id="rId2"/>
    <p:sldId id="579" r:id="rId3"/>
    <p:sldId id="583" r:id="rId4"/>
    <p:sldId id="584" r:id="rId5"/>
    <p:sldId id="364" r:id="rId6"/>
    <p:sldId id="370" r:id="rId7"/>
    <p:sldId id="371" r:id="rId8"/>
    <p:sldId id="262" r:id="rId9"/>
    <p:sldId id="581" r:id="rId10"/>
    <p:sldId id="367" r:id="rId11"/>
    <p:sldId id="586" r:id="rId12"/>
    <p:sldId id="368" r:id="rId13"/>
    <p:sldId id="369" r:id="rId14"/>
    <p:sldId id="585" r:id="rId15"/>
    <p:sldId id="454" r:id="rId16"/>
    <p:sldId id="451" r:id="rId17"/>
    <p:sldId id="459" r:id="rId18"/>
    <p:sldId id="466" r:id="rId19"/>
    <p:sldId id="258" r:id="rId20"/>
    <p:sldId id="260" r:id="rId21"/>
    <p:sldId id="261" r:id="rId22"/>
    <p:sldId id="5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i" initials="T" lastIdx="60" clrIdx="0">
    <p:extLst>
      <p:ext uri="{19B8F6BF-5375-455C-9EA6-DF929625EA0E}">
        <p15:presenceInfo xmlns:p15="http://schemas.microsoft.com/office/powerpoint/2012/main" userId="To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10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6F5FB-CA7D-499F-83B2-436986C6A564}" type="datetimeFigureOut">
              <a:rPr lang="en-US" smtClean="0"/>
              <a:pPr/>
              <a:t>10/1/2021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1B93-8981-42BC-86FE-671AA7CF3BB6}" type="slidenum">
              <a:rPr lang="en-US" smtClean="0"/>
              <a:pPr/>
              <a:t>‹#›</a:t>
            </a:fld>
            <a:endParaRPr lang="en-US"/>
          </a:p>
        </p:txBody>
      </p:sp>
    </p:spTree>
    <p:extLst>
      <p:ext uri="{BB962C8B-B14F-4D97-AF65-F5344CB8AC3E}">
        <p14:creationId xmlns:p14="http://schemas.microsoft.com/office/powerpoint/2010/main" val="19973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D5092-932F-4DB8-B4E9-EE6DBB9662F8}" type="slidenum">
              <a:rPr lang="vi-VN" smtClean="0"/>
              <a:t>9</a:t>
            </a:fld>
            <a:endParaRPr lang="vi-VN"/>
          </a:p>
        </p:txBody>
      </p:sp>
    </p:spTree>
    <p:extLst>
      <p:ext uri="{BB962C8B-B14F-4D97-AF65-F5344CB8AC3E}">
        <p14:creationId xmlns:p14="http://schemas.microsoft.com/office/powerpoint/2010/main" val="85991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DA4B180-FCAD-4C3A-96A9-02EA8E6B9B7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F53354-E85E-4EB1-8224-D4F26CCB4436}" type="slidenum">
              <a:rPr lang="en-US" altLang="en-US"/>
              <a:pPr>
                <a:spcBef>
                  <a:spcPct val="0"/>
                </a:spcBef>
              </a:pPr>
              <a:t>15</a:t>
            </a:fld>
            <a:endParaRPr lang="en-US" altLang="en-US"/>
          </a:p>
        </p:txBody>
      </p:sp>
      <p:sp>
        <p:nvSpPr>
          <p:cNvPr id="22531" name="Rectangle 2">
            <a:extLst>
              <a:ext uri="{FF2B5EF4-FFF2-40B4-BE49-F238E27FC236}">
                <a16:creationId xmlns:a16="http://schemas.microsoft.com/office/drawing/2014/main" id="{B8FE53D6-781C-44F5-8A5D-D49380245AD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2EB343-935C-4B33-8FC1-6664134FD54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74AD380-37CB-48A8-A91F-CA47530E4D1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5D0EDB-82A7-44EC-8FAF-5A87C65D9BEC}" type="slidenum">
              <a:rPr lang="en-US" altLang="en-US"/>
              <a:pPr>
                <a:spcBef>
                  <a:spcPct val="0"/>
                </a:spcBef>
              </a:pPr>
              <a:t>16</a:t>
            </a:fld>
            <a:endParaRPr lang="en-US" altLang="en-US"/>
          </a:p>
        </p:txBody>
      </p:sp>
      <p:sp>
        <p:nvSpPr>
          <p:cNvPr id="25603" name="Rectangle 2">
            <a:extLst>
              <a:ext uri="{FF2B5EF4-FFF2-40B4-BE49-F238E27FC236}">
                <a16:creationId xmlns:a16="http://schemas.microsoft.com/office/drawing/2014/main" id="{FADB7D27-0657-405C-9C1A-FFEA216E2A8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0E88C71-7DBA-4434-871D-9A90996D39D3}"/>
              </a:ext>
            </a:extLst>
          </p:cNvPr>
          <p:cNvSpPr>
            <a:spLocks noGrp="1" noChangeArrowheads="1"/>
          </p:cNvSpPr>
          <p:nvPr>
            <p:ph type="body" idx="1"/>
          </p:nvPr>
        </p:nvSpPr>
        <p:spPr>
          <a:noFill/>
        </p:spPr>
        <p:txBody>
          <a:bodyPr/>
          <a:lstStyle/>
          <a:p>
            <a:pPr eaLnBrk="1" hangingPunct="1"/>
            <a:r>
              <a:rPr lang="en-US" altLang="en-US"/>
              <a:t>						https://gizmodo.com/apparently-a-way-of-hacking-atms-called-jackpotting-has-1822494175/amp</a:t>
            </a:r>
          </a:p>
          <a:p>
            <a:pPr eaLnBrk="1" hangingPunct="1"/>
            <a:r>
              <a:rPr lang="en-US" altLang="en-US"/>
              <a:t>Man gets stuck in ATM and slips 'help me' notes through receipt slot</a:t>
            </a:r>
          </a:p>
          <a:p>
            <a:pPr eaLnBrk="1" hangingPunct="1"/>
            <a:r>
              <a:rPr lang="en-US" altLang="en-US"/>
              <a:t>By Gisela Crespo, CNN | Fri July 14, 2017</a:t>
            </a:r>
          </a:p>
          <a:p>
            <a:pPr eaLnBrk="1" hangingPunct="1"/>
            <a:r>
              <a:rPr lang="en-US" altLang="en-US"/>
              <a:t>http://www.cnn.com/2017/07/13/us/repairman-stuck-in-atm-room-trnd/index.html</a:t>
            </a:r>
          </a:p>
          <a:p>
            <a:pPr eaLnBrk="1" hangingPunct="1"/>
            <a:endParaRPr lang="en-US" altLang="en-US"/>
          </a:p>
          <a:p>
            <a:pPr eaLnBrk="1" hangingPunct="1"/>
            <a:r>
              <a:rPr lang="en-US" altLang="en-US"/>
              <a:t>Repairman gets stuck in ATM | Fri July 14, 2017</a:t>
            </a:r>
          </a:p>
          <a:p>
            <a:pPr eaLnBrk="1" hangingPunct="1"/>
            <a:r>
              <a:rPr lang="en-US" altLang="en-US"/>
              <a:t>A repairman changing out the lock of an ATM got stuck inside the room housing the machine and was later freed after slipping notes asking for help through the cash dispenser's receipt slot. Footage from affiliate.</a:t>
            </a:r>
          </a:p>
          <a:p>
            <a:pPr eaLnBrk="1" hangingPunct="1"/>
            <a:r>
              <a:rPr lang="en-US" altLang="en-US"/>
              <a:t>http://www.cnn.com/videos/us/2017/07/13/repairman-stuck-atm-orig.cnn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7F2C3B2-1450-4E9D-A1E5-5A155E09125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9FC86B-4BD9-4345-831F-5A566FD6040B}" type="slidenum">
              <a:rPr lang="en-US" altLang="en-US"/>
              <a:pPr>
                <a:spcBef>
                  <a:spcPct val="0"/>
                </a:spcBef>
              </a:pPr>
              <a:t>17</a:t>
            </a:fld>
            <a:endParaRPr lang="en-US" altLang="en-US"/>
          </a:p>
        </p:txBody>
      </p:sp>
      <p:sp>
        <p:nvSpPr>
          <p:cNvPr id="27651" name="Rectangle 2">
            <a:extLst>
              <a:ext uri="{FF2B5EF4-FFF2-40B4-BE49-F238E27FC236}">
                <a16:creationId xmlns:a16="http://schemas.microsoft.com/office/drawing/2014/main" id="{8E4021BC-81E4-4B8F-B0AC-B1BC073D4E6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F1EA973E-5E7C-4378-9E56-21EE179277E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DC82CC2-AA16-47DC-8A33-BA77E7E5DC7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29C3D84-A723-403B-A090-E9410AB9A072}" type="slidenum">
              <a:rPr lang="en-US" altLang="en-US"/>
              <a:pPr>
                <a:spcBef>
                  <a:spcPct val="0"/>
                </a:spcBef>
              </a:pPr>
              <a:t>18</a:t>
            </a:fld>
            <a:endParaRPr lang="en-US" altLang="en-US"/>
          </a:p>
        </p:txBody>
      </p:sp>
      <p:sp>
        <p:nvSpPr>
          <p:cNvPr id="47107" name="Rectangle 2">
            <a:extLst>
              <a:ext uri="{FF2B5EF4-FFF2-40B4-BE49-F238E27FC236}">
                <a16:creationId xmlns:a16="http://schemas.microsoft.com/office/drawing/2014/main" id="{E0D4D549-1A53-4B11-A265-1ACA087A5DB9}"/>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E4CE865-5B69-4E33-B267-0C0632D7E6E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3" descr="A close up of a sign&#10;&#10;Description automatically generated">
            <a:extLst>
              <a:ext uri="{FF2B5EF4-FFF2-40B4-BE49-F238E27FC236}">
                <a16:creationId xmlns:a16="http://schemas.microsoft.com/office/drawing/2014/main" id="{6B76DD72-52ED-4E34-BE0E-29C778BB3F0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0530" y="6367132"/>
            <a:ext cx="386137" cy="3818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4572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1300716"/>
            <a:ext cx="8686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A close up of a sign&#10;&#10;Description automatically generated">
            <a:extLst>
              <a:ext uri="{FF2B5EF4-FFF2-40B4-BE49-F238E27FC236}">
                <a16:creationId xmlns:a16="http://schemas.microsoft.com/office/drawing/2014/main" id="{1D54569B-9ECB-499D-8BF8-0931ABE2BB5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0530" y="6368054"/>
            <a:ext cx="386137" cy="3818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Line 2"/>
          <p:cNvSpPr>
            <a:spLocks noChangeShapeType="1"/>
          </p:cNvSpPr>
          <p:nvPr/>
        </p:nvSpPr>
        <p:spPr bwMode="auto">
          <a:xfrm>
            <a:off x="463550" y="6559550"/>
            <a:ext cx="1289050" cy="0"/>
          </a:xfrm>
          <a:prstGeom prst="line">
            <a:avLst/>
          </a:prstGeom>
          <a:noFill/>
          <a:ln w="12700">
            <a:solidFill>
              <a:schemeClr val="tx1"/>
            </a:solidFill>
            <a:round/>
            <a:headEnd/>
            <a:tailEnd/>
          </a:ln>
          <a:effectLst/>
        </p:spPr>
        <p:txBody>
          <a:bodyPr wrap="none" anchor="ctr"/>
          <a:lstStyle/>
          <a:p>
            <a:endParaRPr lang="en-US"/>
          </a:p>
        </p:txBody>
      </p:sp>
      <p:sp>
        <p:nvSpPr>
          <p:cNvPr id="8195" name="Rectangle 3"/>
          <p:cNvSpPr>
            <a:spLocks noGrp="1" noChangeArrowheads="1"/>
          </p:cNvSpPr>
          <p:nvPr>
            <p:ph type="body" idx="1"/>
          </p:nvPr>
        </p:nvSpPr>
        <p:spPr bwMode="auto">
          <a:xfrm>
            <a:off x="228600" y="1219200"/>
            <a:ext cx="86868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196" name="Rectangle 4"/>
          <p:cNvSpPr>
            <a:spLocks noGrp="1" noChangeArrowheads="1"/>
          </p:cNvSpPr>
          <p:nvPr>
            <p:ph type="title"/>
          </p:nvPr>
        </p:nvSpPr>
        <p:spPr bwMode="auto">
          <a:xfrm>
            <a:off x="685800" y="457200"/>
            <a:ext cx="7772400" cy="5334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ltLang="ja-JP"/>
              <a:t>Click to edit Master title style</a:t>
            </a:r>
          </a:p>
        </p:txBody>
      </p:sp>
      <p:sp>
        <p:nvSpPr>
          <p:cNvPr id="8197" name="Rectangle 5"/>
          <p:cNvSpPr>
            <a:spLocks noChangeArrowheads="1"/>
          </p:cNvSpPr>
          <p:nvPr/>
        </p:nvSpPr>
        <p:spPr bwMode="auto">
          <a:xfrm>
            <a:off x="152400" y="152400"/>
            <a:ext cx="8832850" cy="6623050"/>
          </a:xfrm>
          <a:prstGeom prst="rect">
            <a:avLst/>
          </a:prstGeom>
          <a:noFill/>
          <a:ln w="12700">
            <a:solidFill>
              <a:srgbClr val="FC0128"/>
            </a:solidFill>
            <a:miter lim="800000"/>
            <a:headEnd/>
            <a:tailEnd/>
          </a:ln>
          <a:effectLst/>
        </p:spPr>
        <p:txBody>
          <a:bodyPr wrap="none" anchor="ctr"/>
          <a:lstStyle/>
          <a:p>
            <a:endParaRPr lang="en-US"/>
          </a:p>
        </p:txBody>
      </p:sp>
      <p:sp>
        <p:nvSpPr>
          <p:cNvPr id="8198" name="Rectangle 6"/>
          <p:cNvSpPr>
            <a:spLocks noChangeArrowheads="1"/>
          </p:cNvSpPr>
          <p:nvPr/>
        </p:nvSpPr>
        <p:spPr bwMode="auto">
          <a:xfrm>
            <a:off x="8596313" y="6448425"/>
            <a:ext cx="419100" cy="333375"/>
          </a:xfrm>
          <a:prstGeom prst="rect">
            <a:avLst/>
          </a:prstGeom>
          <a:noFill/>
          <a:ln w="12700">
            <a:noFill/>
            <a:miter lim="800000"/>
            <a:headEnd/>
            <a:tailEnd/>
          </a:ln>
          <a:effectLst/>
        </p:spPr>
        <p:txBody>
          <a:bodyPr wrap="none" lIns="90488" tIns="44450" rIns="90488" bIns="44450">
            <a:spAutoFit/>
          </a:bodyPr>
          <a:lstStyle/>
          <a:p>
            <a:fld id="{E6271DDA-3685-472E-A2AD-9054A921E6A2}" type="slidenum">
              <a:rPr lang="en-US" altLang="ja-JP" sz="1600" b="0">
                <a:solidFill>
                  <a:schemeClr val="tx2"/>
                </a:solidFill>
              </a:rPr>
              <a:pPr/>
              <a:t>‹#›</a:t>
            </a:fld>
            <a:endParaRPr lang="en-US" altLang="ja-JP" sz="1600" b="0">
              <a:solidFill>
                <a:schemeClr val="tx2"/>
              </a:solidFill>
            </a:endParaRPr>
          </a:p>
        </p:txBody>
      </p:sp>
      <p:sp>
        <p:nvSpPr>
          <p:cNvPr id="8199" name="Rectangle 7"/>
          <p:cNvSpPr>
            <a:spLocks noChangeArrowheads="1"/>
          </p:cNvSpPr>
          <p:nvPr/>
        </p:nvSpPr>
        <p:spPr bwMode="auto">
          <a:xfrm>
            <a:off x="7496175" y="6407150"/>
            <a:ext cx="400050" cy="304800"/>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8200" name="Line 8"/>
          <p:cNvSpPr>
            <a:spLocks noChangeShapeType="1"/>
          </p:cNvSpPr>
          <p:nvPr/>
        </p:nvSpPr>
        <p:spPr bwMode="auto">
          <a:xfrm>
            <a:off x="1695450" y="6559550"/>
            <a:ext cx="5829300" cy="0"/>
          </a:xfrm>
          <a:prstGeom prst="line">
            <a:avLst/>
          </a:prstGeom>
          <a:noFill/>
          <a:ln w="12700">
            <a:solidFill>
              <a:schemeClr val="tx1"/>
            </a:solidFill>
            <a:round/>
            <a:headEnd/>
            <a:tailEnd/>
          </a:ln>
          <a:effectLst/>
        </p:spPr>
        <p:txBody>
          <a:bodyPr wrap="none" anchor="ctr"/>
          <a:lstStyle/>
          <a:p>
            <a:endParaRPr lang="en-US"/>
          </a:p>
        </p:txBody>
      </p:sp>
      <p:sp>
        <p:nvSpPr>
          <p:cNvPr id="8201" name="Line 9"/>
          <p:cNvSpPr>
            <a:spLocks noChangeShapeType="1"/>
          </p:cNvSpPr>
          <p:nvPr/>
        </p:nvSpPr>
        <p:spPr bwMode="auto">
          <a:xfrm>
            <a:off x="7880350" y="6559550"/>
            <a:ext cx="723900" cy="0"/>
          </a:xfrm>
          <a:prstGeom prst="line">
            <a:avLst/>
          </a:prstGeom>
          <a:noFill/>
          <a:ln w="12700">
            <a:solidFill>
              <a:schemeClr val="tx1"/>
            </a:solidFill>
            <a:round/>
            <a:headEnd/>
            <a:tailEnd/>
          </a:ln>
          <a:effectLst/>
        </p:spPr>
        <p:txBody>
          <a:bodyPr wrap="none" anchor="ctr"/>
          <a:lstStyle/>
          <a:p>
            <a:endParaRPr lang="en-US"/>
          </a:p>
        </p:txBody>
      </p:sp>
      <p:pic>
        <p:nvPicPr>
          <p:cNvPr id="14341" name="Picture 5"/>
          <p:cNvPicPr>
            <a:picLocks noChangeAspect="1" noChangeArrowheads="1"/>
          </p:cNvPicPr>
          <p:nvPr userDrawn="1"/>
        </p:nvPicPr>
        <p:blipFill>
          <a:blip r:embed="rId13" cstate="print"/>
          <a:srcRect/>
          <a:stretch>
            <a:fillRect/>
          </a:stretch>
        </p:blipFill>
        <p:spPr bwMode="auto">
          <a:xfrm>
            <a:off x="1353608" y="6284383"/>
            <a:ext cx="323850" cy="469900"/>
          </a:xfrm>
          <a:prstGeom prst="rect">
            <a:avLst/>
          </a:prstGeom>
          <a:noFill/>
          <a:ln w="9525">
            <a:noFill/>
            <a:miter lim="800000"/>
            <a:headEnd/>
            <a:tailEnd/>
          </a:ln>
          <a:effectLst/>
        </p:spPr>
      </p:pic>
      <p:pic>
        <p:nvPicPr>
          <p:cNvPr id="14342" name="Picture 6"/>
          <p:cNvPicPr>
            <a:picLocks noChangeAspect="1" noChangeArrowheads="1"/>
          </p:cNvPicPr>
          <p:nvPr userDrawn="1"/>
        </p:nvPicPr>
        <p:blipFill>
          <a:blip r:embed="rId14" cstate="print"/>
          <a:srcRect/>
          <a:stretch>
            <a:fillRect/>
          </a:stretch>
        </p:blipFill>
        <p:spPr bwMode="auto">
          <a:xfrm>
            <a:off x="7509933" y="6335713"/>
            <a:ext cx="457200" cy="433387"/>
          </a:xfrm>
          <a:prstGeom prst="rect">
            <a:avLst/>
          </a:prstGeom>
          <a:noFill/>
          <a:ln w="9525">
            <a:noFill/>
            <a:miter lim="800000"/>
            <a:headEnd/>
            <a:tailEnd/>
          </a:ln>
          <a:effectLst/>
        </p:spPr>
      </p:pic>
      <p:pic>
        <p:nvPicPr>
          <p:cNvPr id="12" name="Picture 11" descr="A close up of a sign&#10;&#10;Description automatically generated">
            <a:extLst>
              <a:ext uri="{FF2B5EF4-FFF2-40B4-BE49-F238E27FC236}">
                <a16:creationId xmlns:a16="http://schemas.microsoft.com/office/drawing/2014/main" id="{6B76DD72-52ED-4E34-BE0E-29C778BB3F0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040530" y="6367132"/>
            <a:ext cx="386137" cy="38184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200">
          <a:solidFill>
            <a:srgbClr val="000099"/>
          </a:solidFill>
          <a:latin typeface="+mj-lt"/>
          <a:ea typeface="+mj-ea"/>
          <a:cs typeface="+mj-cs"/>
        </a:defRPr>
      </a:lvl1pPr>
      <a:lvl2pPr algn="ctr" rtl="0" eaLnBrk="1" fontAlgn="base" hangingPunct="1">
        <a:spcBef>
          <a:spcPct val="0"/>
        </a:spcBef>
        <a:spcAft>
          <a:spcPct val="0"/>
        </a:spcAft>
        <a:defRPr sz="3200">
          <a:solidFill>
            <a:srgbClr val="000099"/>
          </a:solidFill>
          <a:latin typeface="Arial" charset="0"/>
        </a:defRPr>
      </a:lvl2pPr>
      <a:lvl3pPr algn="ctr" rtl="0" eaLnBrk="1" fontAlgn="base" hangingPunct="1">
        <a:spcBef>
          <a:spcPct val="0"/>
        </a:spcBef>
        <a:spcAft>
          <a:spcPct val="0"/>
        </a:spcAft>
        <a:defRPr sz="3200">
          <a:solidFill>
            <a:srgbClr val="000099"/>
          </a:solidFill>
          <a:latin typeface="Arial" charset="0"/>
        </a:defRPr>
      </a:lvl3pPr>
      <a:lvl4pPr algn="ctr" rtl="0" eaLnBrk="1" fontAlgn="base" hangingPunct="1">
        <a:spcBef>
          <a:spcPct val="0"/>
        </a:spcBef>
        <a:spcAft>
          <a:spcPct val="0"/>
        </a:spcAft>
        <a:defRPr sz="3200">
          <a:solidFill>
            <a:srgbClr val="000099"/>
          </a:solidFill>
          <a:latin typeface="Arial" charset="0"/>
        </a:defRPr>
      </a:lvl4pPr>
      <a:lvl5pPr algn="ctr" rtl="0" eaLnBrk="1" fontAlgn="base" hangingPunct="1">
        <a:spcBef>
          <a:spcPct val="0"/>
        </a:spcBef>
        <a:spcAft>
          <a:spcPct val="0"/>
        </a:spcAft>
        <a:defRPr sz="3200">
          <a:solidFill>
            <a:srgbClr val="000099"/>
          </a:solidFill>
          <a:latin typeface="Arial" charset="0"/>
        </a:defRPr>
      </a:lvl5pPr>
      <a:lvl6pPr marL="457200" algn="ctr" rtl="0" eaLnBrk="1" fontAlgn="base" hangingPunct="1">
        <a:spcBef>
          <a:spcPct val="0"/>
        </a:spcBef>
        <a:spcAft>
          <a:spcPct val="0"/>
        </a:spcAft>
        <a:defRPr sz="3200">
          <a:solidFill>
            <a:srgbClr val="000099"/>
          </a:solidFill>
          <a:latin typeface="Arial" charset="0"/>
        </a:defRPr>
      </a:lvl6pPr>
      <a:lvl7pPr marL="914400" algn="ctr" rtl="0" eaLnBrk="1" fontAlgn="base" hangingPunct="1">
        <a:spcBef>
          <a:spcPct val="0"/>
        </a:spcBef>
        <a:spcAft>
          <a:spcPct val="0"/>
        </a:spcAft>
        <a:defRPr sz="3200">
          <a:solidFill>
            <a:srgbClr val="000099"/>
          </a:solidFill>
          <a:latin typeface="Arial" charset="0"/>
        </a:defRPr>
      </a:lvl7pPr>
      <a:lvl8pPr marL="1371600" algn="ctr" rtl="0" eaLnBrk="1" fontAlgn="base" hangingPunct="1">
        <a:spcBef>
          <a:spcPct val="0"/>
        </a:spcBef>
        <a:spcAft>
          <a:spcPct val="0"/>
        </a:spcAft>
        <a:defRPr sz="3200">
          <a:solidFill>
            <a:srgbClr val="000099"/>
          </a:solidFill>
          <a:latin typeface="Arial" charset="0"/>
        </a:defRPr>
      </a:lvl8pPr>
      <a:lvl9pPr marL="1828800" algn="ctr" rtl="0" eaLnBrk="1" fontAlgn="base" hangingPunct="1">
        <a:spcBef>
          <a:spcPct val="0"/>
        </a:spcBef>
        <a:spcAft>
          <a:spcPct val="0"/>
        </a:spcAft>
        <a:defRPr sz="3200">
          <a:solidFill>
            <a:srgbClr val="000099"/>
          </a:solidFill>
          <a:latin typeface="Arial"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u"/>
        <a:defRPr sz="2400">
          <a:solidFill>
            <a:schemeClr val="tx2"/>
          </a:solidFill>
          <a:latin typeface="+mn-lt"/>
          <a:ea typeface="+mn-ea"/>
          <a:cs typeface="+mn-cs"/>
        </a:defRPr>
      </a:lvl1pPr>
      <a:lvl2pPr marL="742950" indent="-285750" algn="l" rtl="0" eaLnBrk="1" fontAlgn="base" hangingPunct="1">
        <a:spcBef>
          <a:spcPct val="20000"/>
        </a:spcBef>
        <a:spcAft>
          <a:spcPct val="0"/>
        </a:spcAft>
        <a:buClr>
          <a:srgbClr val="CF0E30"/>
        </a:buClr>
        <a:buSzPct val="75000"/>
        <a:buFont typeface="Monotype Sorts" pitchFamily="2" charset="2"/>
        <a:buChar char="l"/>
        <a:defRPr sz="2000">
          <a:solidFill>
            <a:schemeClr val="tx2"/>
          </a:solidFill>
          <a:latin typeface="+mn-lt"/>
        </a:defRPr>
      </a:lvl2pPr>
      <a:lvl3pPr marL="1143000" indent="-228600" algn="l" rtl="0" eaLnBrk="1" fontAlgn="base" hangingPunct="1">
        <a:spcBef>
          <a:spcPct val="20000"/>
        </a:spcBef>
        <a:spcAft>
          <a:spcPct val="0"/>
        </a:spcAft>
        <a:buClr>
          <a:srgbClr val="037C03"/>
        </a:buClr>
        <a:buSzPct val="65000"/>
        <a:buFont typeface="Monotype Sorts" pitchFamily="2" charset="2"/>
        <a:buChar char="t"/>
        <a:defRPr>
          <a:solidFill>
            <a:schemeClr val="tx2"/>
          </a:solidFill>
          <a:latin typeface="+mn-lt"/>
        </a:defRPr>
      </a:lvl3pPr>
      <a:lvl4pPr marL="1600200" indent="-228600" algn="l" rtl="0" eaLnBrk="1" fontAlgn="base" hangingPunct="1">
        <a:spcBef>
          <a:spcPct val="20000"/>
        </a:spcBef>
        <a:spcAft>
          <a:spcPct val="0"/>
        </a:spcAft>
        <a:buClr>
          <a:srgbClr val="1008C3"/>
        </a:buClr>
        <a:buSzPct val="75000"/>
        <a:buFont typeface="Monotype Sorts" pitchFamily="2" charset="2"/>
        <a:buChar char="w"/>
        <a:defRPr sz="1600">
          <a:solidFill>
            <a:schemeClr val="tx2"/>
          </a:solidFill>
          <a:latin typeface="+mn-lt"/>
        </a:defRPr>
      </a:lvl4pPr>
      <a:lvl5pPr marL="2057400" indent="-228600" algn="l" rtl="0" eaLnBrk="1" fontAlgn="base" hangingPunct="1">
        <a:spcBef>
          <a:spcPct val="20000"/>
        </a:spcBef>
        <a:spcAft>
          <a:spcPct val="0"/>
        </a:spcAft>
        <a:buClr>
          <a:schemeClr val="tx1"/>
        </a:buClr>
        <a:buSzPct val="100000"/>
        <a:buChar char="•"/>
        <a:defRPr sz="1400">
          <a:solidFill>
            <a:schemeClr val="tx2"/>
          </a:solidFill>
          <a:latin typeface="+mn-lt"/>
        </a:defRPr>
      </a:lvl5pPr>
      <a:lvl6pPr marL="2514600" indent="-228600" algn="l" rtl="0" eaLnBrk="1" fontAlgn="base" hangingPunct="1">
        <a:spcBef>
          <a:spcPct val="20000"/>
        </a:spcBef>
        <a:spcAft>
          <a:spcPct val="0"/>
        </a:spcAft>
        <a:buClr>
          <a:schemeClr val="tx1"/>
        </a:buClr>
        <a:buSzPct val="100000"/>
        <a:buChar char="•"/>
        <a:defRPr sz="1400">
          <a:solidFill>
            <a:schemeClr val="tx2"/>
          </a:solidFill>
          <a:latin typeface="+mn-lt"/>
        </a:defRPr>
      </a:lvl6pPr>
      <a:lvl7pPr marL="2971800" indent="-228600" algn="l" rtl="0" eaLnBrk="1" fontAlgn="base" hangingPunct="1">
        <a:spcBef>
          <a:spcPct val="20000"/>
        </a:spcBef>
        <a:spcAft>
          <a:spcPct val="0"/>
        </a:spcAft>
        <a:buClr>
          <a:schemeClr val="tx1"/>
        </a:buClr>
        <a:buSzPct val="100000"/>
        <a:buChar char="•"/>
        <a:defRPr sz="1400">
          <a:solidFill>
            <a:schemeClr val="tx2"/>
          </a:solidFill>
          <a:latin typeface="+mn-lt"/>
        </a:defRPr>
      </a:lvl7pPr>
      <a:lvl8pPr marL="3429000" indent="-228600" algn="l" rtl="0" eaLnBrk="1" fontAlgn="base" hangingPunct="1">
        <a:spcBef>
          <a:spcPct val="20000"/>
        </a:spcBef>
        <a:spcAft>
          <a:spcPct val="0"/>
        </a:spcAft>
        <a:buClr>
          <a:schemeClr val="tx1"/>
        </a:buClr>
        <a:buSzPct val="100000"/>
        <a:buChar char="•"/>
        <a:defRPr sz="1400">
          <a:solidFill>
            <a:schemeClr val="tx2"/>
          </a:solidFill>
          <a:latin typeface="+mn-lt"/>
        </a:defRPr>
      </a:lvl8pPr>
      <a:lvl9pPr marL="3886200" indent="-228600" algn="l" rtl="0" eaLnBrk="1" fontAlgn="base" hangingPunct="1">
        <a:spcBef>
          <a:spcPct val="20000"/>
        </a:spcBef>
        <a:spcAft>
          <a:spcPct val="0"/>
        </a:spcAft>
        <a:buClr>
          <a:schemeClr val="tx1"/>
        </a:buClr>
        <a:buSzPct val="100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lethi1@hust.eud.vn" TargetMode="External"/><Relationship Id="rId2" Type="http://schemas.openxmlformats.org/officeDocument/2006/relationships/hyperlink" Target="mailto:Thi-Lan.Le@mica.edu.vn" TargetMode="External"/><Relationship Id="rId1" Type="http://schemas.openxmlformats.org/officeDocument/2006/relationships/slideLayout" Target="../slideLayouts/slideLayout1.xml"/><Relationship Id="rId4" Type="http://schemas.openxmlformats.org/officeDocument/2006/relationships/hyperlink" Target="http://www.mica.edu.vn/perso/Le-Thi-L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t.hust.edu.vn/le-thi-lan" TargetMode="External"/><Relationship Id="rId2" Type="http://schemas.openxmlformats.org/officeDocument/2006/relationships/hyperlink" Target="https://www.mica.edu.vn/perso/Le-Thi-Lan/" TargetMode="External"/><Relationship Id="rId1" Type="http://schemas.openxmlformats.org/officeDocument/2006/relationships/slideLayout" Target="../slideLayouts/slideLayout2.xml"/><Relationship Id="rId5" Type="http://schemas.openxmlformats.org/officeDocument/2006/relationships/hyperlink" Target="mailto:Thi-Lan.Le@mica.edu.vn" TargetMode="External"/><Relationship Id="rId4" Type="http://schemas.openxmlformats.org/officeDocument/2006/relationships/hyperlink" Target="mailto:lan.lethi1@hust.edu.v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AEC0-4960-4BF3-9A72-1C30D7848550}"/>
              </a:ext>
            </a:extLst>
          </p:cNvPr>
          <p:cNvSpPr>
            <a:spLocks noGrp="1"/>
          </p:cNvSpPr>
          <p:nvPr>
            <p:ph type="ctrTitle"/>
          </p:nvPr>
        </p:nvSpPr>
        <p:spPr>
          <a:xfrm>
            <a:off x="1143000" y="1699022"/>
            <a:ext cx="7120890" cy="1790700"/>
          </a:xfrm>
        </p:spPr>
        <p:txBody>
          <a:bodyPr>
            <a:normAutofit/>
          </a:bodyPr>
          <a:lstStyle/>
          <a:p>
            <a:r>
              <a:rPr lang="en-US">
                <a:latin typeface="+mn-lt"/>
              </a:rPr>
              <a:t>KỸ THUẬT PHẦN MỀM ỨNG DỤNG</a:t>
            </a:r>
            <a:br>
              <a:rPr lang="en-US">
                <a:latin typeface="+mn-lt"/>
              </a:rPr>
            </a:br>
            <a:endParaRPr lang="en-US" dirty="0">
              <a:latin typeface="+mn-lt"/>
            </a:endParaRPr>
          </a:p>
        </p:txBody>
      </p:sp>
      <p:sp>
        <p:nvSpPr>
          <p:cNvPr id="3" name="Rectangle 2">
            <a:extLst>
              <a:ext uri="{FF2B5EF4-FFF2-40B4-BE49-F238E27FC236}">
                <a16:creationId xmlns:a16="http://schemas.microsoft.com/office/drawing/2014/main" id="{F463488F-C649-4996-B429-27EFCCDBE65E}"/>
              </a:ext>
            </a:extLst>
          </p:cNvPr>
          <p:cNvSpPr/>
          <p:nvPr/>
        </p:nvSpPr>
        <p:spPr>
          <a:xfrm>
            <a:off x="1752600" y="3276600"/>
            <a:ext cx="5562600" cy="923330"/>
          </a:xfrm>
          <a:prstGeom prst="rect">
            <a:avLst/>
          </a:prstGeom>
        </p:spPr>
        <p:txBody>
          <a:bodyPr wrap="square">
            <a:spAutoFit/>
          </a:bodyPr>
          <a:lstStyle/>
          <a:p>
            <a:pPr algn="ctr"/>
            <a:r>
              <a:rPr lang="en-US"/>
              <a:t>Thi-Lan Le</a:t>
            </a:r>
          </a:p>
          <a:p>
            <a:pPr algn="ctr"/>
            <a:r>
              <a:rPr lang="en-US">
                <a:hlinkClick r:id="rId2"/>
              </a:rPr>
              <a:t>Thi-Lan.Le@mica.edu.vn</a:t>
            </a:r>
            <a:r>
              <a:rPr lang="en-US"/>
              <a:t>; </a:t>
            </a:r>
            <a:r>
              <a:rPr lang="en-US">
                <a:hlinkClick r:id="rId3"/>
              </a:rPr>
              <a:t>lan.lethi1@hust.edu.vn</a:t>
            </a:r>
            <a:endParaRPr lang="en-US"/>
          </a:p>
          <a:p>
            <a:pPr algn="ctr"/>
            <a:r>
              <a:rPr lang="en-US">
                <a:hlinkClick r:id="rId4"/>
              </a:rPr>
              <a:t>Webpage: http://www.mica.edu.vn/perso/Le-Thi-Lan</a:t>
            </a:r>
            <a:endParaRPr lang="en-US" dirty="0"/>
          </a:p>
        </p:txBody>
      </p:sp>
    </p:spTree>
    <p:extLst>
      <p:ext uri="{BB962C8B-B14F-4D97-AF65-F5344CB8AC3E}">
        <p14:creationId xmlns:p14="http://schemas.microsoft.com/office/powerpoint/2010/main" val="29846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0D13-867A-40A8-9191-4644202D5DF2}"/>
              </a:ext>
            </a:extLst>
          </p:cNvPr>
          <p:cNvSpPr>
            <a:spLocks noGrp="1"/>
          </p:cNvSpPr>
          <p:nvPr>
            <p:ph type="title"/>
          </p:nvPr>
        </p:nvSpPr>
        <p:spPr/>
        <p:txBody>
          <a:bodyPr/>
          <a:lstStyle/>
          <a:p>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US" dirty="0"/>
          </a:p>
        </p:txBody>
      </p:sp>
      <p:sp>
        <p:nvSpPr>
          <p:cNvPr id="3" name="Content Placeholder 2">
            <a:extLst>
              <a:ext uri="{FF2B5EF4-FFF2-40B4-BE49-F238E27FC236}">
                <a16:creationId xmlns:a16="http://schemas.microsoft.com/office/drawing/2014/main" id="{D333AE56-A9A7-4D1A-A12F-F62FC1631240}"/>
              </a:ext>
            </a:extLst>
          </p:cNvPr>
          <p:cNvSpPr>
            <a:spLocks noGrp="1"/>
          </p:cNvSpPr>
          <p:nvPr>
            <p:ph idx="1"/>
          </p:nvPr>
        </p:nvSpPr>
        <p:spPr/>
        <p:txBody>
          <a:bodyPr/>
          <a:lstStyle/>
          <a:p>
            <a:r>
              <a:rPr lang="en-US" dirty="0"/>
              <a:t>Software engineering is a </a:t>
            </a:r>
            <a:r>
              <a:rPr lang="en-US" b="1" dirty="0"/>
              <a:t>discipline</a:t>
            </a:r>
            <a:r>
              <a:rPr lang="en-US" dirty="0"/>
              <a:t> for </a:t>
            </a:r>
            <a:r>
              <a:rPr lang="en-US" b="1" dirty="0"/>
              <a:t>solving business problems </a:t>
            </a:r>
            <a:r>
              <a:rPr lang="en-US" dirty="0"/>
              <a:t>by </a:t>
            </a:r>
            <a:r>
              <a:rPr lang="en-US" b="1" dirty="0"/>
              <a:t>designing</a:t>
            </a:r>
            <a:r>
              <a:rPr lang="en-US" dirty="0"/>
              <a:t> and </a:t>
            </a:r>
            <a:r>
              <a:rPr lang="en-US" b="1" dirty="0"/>
              <a:t>developing</a:t>
            </a:r>
            <a:r>
              <a:rPr lang="en-US" dirty="0"/>
              <a:t> </a:t>
            </a:r>
            <a:r>
              <a:rPr lang="en-US" b="1" dirty="0"/>
              <a:t>software-based systems </a:t>
            </a:r>
            <a:r>
              <a:rPr lang="en-US" b="1" dirty="0">
                <a:sym typeface="Wingdings" panose="05000000000000000000" pitchFamily="2" charset="2"/>
              </a:rPr>
              <a:t> </a:t>
            </a:r>
            <a:r>
              <a:rPr lang="en-US" dirty="0"/>
              <a:t>The purpose of software engineering is to develop </a:t>
            </a:r>
            <a:r>
              <a:rPr lang="en-US" b="1" dirty="0"/>
              <a:t>software-based systems </a:t>
            </a:r>
            <a:r>
              <a:rPr lang="en-US" dirty="0"/>
              <a:t>that let customers </a:t>
            </a:r>
            <a:r>
              <a:rPr lang="en-US" b="1" dirty="0"/>
              <a:t>achieve business goals</a:t>
            </a:r>
            <a:r>
              <a:rPr lang="en-US" dirty="0"/>
              <a:t>.</a:t>
            </a:r>
          </a:p>
          <a:p>
            <a:r>
              <a:rPr lang="en-AU" b="1" dirty="0" err="1"/>
              <a:t>Kỹ</a:t>
            </a:r>
            <a:r>
              <a:rPr lang="en-AU" b="1" dirty="0"/>
              <a:t> </a:t>
            </a:r>
            <a:r>
              <a:rPr lang="en-AU" b="1" dirty="0" err="1"/>
              <a:t>thuật</a:t>
            </a:r>
            <a:r>
              <a:rPr lang="en-AU" b="1" dirty="0"/>
              <a:t> </a:t>
            </a:r>
            <a:r>
              <a:rPr lang="en-AU" b="1" dirty="0" err="1"/>
              <a:t>phần</a:t>
            </a:r>
            <a:r>
              <a:rPr lang="en-AU" b="1" dirty="0"/>
              <a:t> </a:t>
            </a:r>
            <a:r>
              <a:rPr lang="en-AU" b="1" dirty="0" err="1"/>
              <a:t>mềm</a:t>
            </a:r>
            <a:r>
              <a:rPr lang="en-AU" b="1" dirty="0"/>
              <a:t> </a:t>
            </a:r>
            <a:r>
              <a:rPr lang="en-AU" dirty="0"/>
              <a:t>(Software Engineering): </a:t>
            </a:r>
            <a:r>
              <a:rPr lang="en-US" dirty="0" err="1"/>
              <a:t>Là</a:t>
            </a:r>
            <a:r>
              <a:rPr lang="en-US" dirty="0"/>
              <a:t> </a:t>
            </a:r>
            <a:r>
              <a:rPr lang="en-US" dirty="0" err="1"/>
              <a:t>một</a:t>
            </a:r>
            <a:r>
              <a:rPr lang="en-US" dirty="0"/>
              <a:t> </a:t>
            </a:r>
            <a:r>
              <a:rPr lang="en-US" dirty="0" err="1"/>
              <a:t>chuyên</a:t>
            </a:r>
            <a:r>
              <a:rPr lang="en-US" dirty="0"/>
              <a:t> </a:t>
            </a:r>
            <a:r>
              <a:rPr lang="en-US" dirty="0" err="1"/>
              <a:t>ngành</a:t>
            </a:r>
            <a:r>
              <a:rPr lang="en-US" dirty="0"/>
              <a:t> </a:t>
            </a:r>
            <a:r>
              <a:rPr lang="en-US" dirty="0" err="1"/>
              <a:t>kỹ</a:t>
            </a:r>
            <a:r>
              <a:rPr lang="en-US" dirty="0"/>
              <a:t> </a:t>
            </a:r>
            <a:r>
              <a:rPr lang="en-US" dirty="0" err="1"/>
              <a:t>thuật</a:t>
            </a:r>
            <a:r>
              <a:rPr lang="en-US" dirty="0"/>
              <a:t> </a:t>
            </a:r>
            <a:r>
              <a:rPr lang="en-US" dirty="0" err="1"/>
              <a:t>mà</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khía</a:t>
            </a:r>
            <a:r>
              <a:rPr lang="en-US" dirty="0"/>
              <a:t> </a:t>
            </a:r>
            <a:r>
              <a:rPr lang="en-US" dirty="0" err="1"/>
              <a:t>cạnh</a:t>
            </a:r>
            <a:r>
              <a:rPr lang="en-US" dirty="0"/>
              <a:t> </a:t>
            </a:r>
            <a:r>
              <a:rPr lang="en-US" dirty="0" err="1"/>
              <a:t>của</a:t>
            </a:r>
            <a:r>
              <a:rPr lang="en-US" dirty="0"/>
              <a:t> </a:t>
            </a:r>
            <a:r>
              <a:rPr lang="en-US" dirty="0" err="1"/>
              <a:t>việc</a:t>
            </a:r>
            <a:r>
              <a:rPr lang="en-US" dirty="0"/>
              <a:t> </a:t>
            </a:r>
            <a:r>
              <a:rPr lang="en-US" dirty="0" err="1"/>
              <a:t>sản</a:t>
            </a:r>
            <a:r>
              <a:rPr lang="en-US" dirty="0"/>
              <a:t> </a:t>
            </a:r>
            <a:r>
              <a:rPr lang="en-US" dirty="0" err="1"/>
              <a:t>xuất</a:t>
            </a:r>
            <a:r>
              <a:rPr lang="en-US" dirty="0"/>
              <a:t> </a:t>
            </a:r>
            <a:r>
              <a:rPr lang="en-US" dirty="0" err="1"/>
              <a:t>phần</a:t>
            </a:r>
            <a:r>
              <a:rPr lang="en-US" dirty="0"/>
              <a:t> </a:t>
            </a:r>
            <a:r>
              <a:rPr lang="en-US" dirty="0" err="1"/>
              <a:t>mềm</a:t>
            </a:r>
            <a:r>
              <a:rPr lang="en-US" dirty="0"/>
              <a:t>, </a:t>
            </a:r>
            <a:r>
              <a:rPr lang="en-US" dirty="0" err="1"/>
              <a:t>với</a:t>
            </a:r>
            <a:r>
              <a:rPr lang="en-US" dirty="0"/>
              <a:t> </a:t>
            </a:r>
            <a:r>
              <a:rPr lang="en-US" dirty="0" err="1"/>
              <a:t>mục</a:t>
            </a:r>
            <a:r>
              <a:rPr lang="en-US" dirty="0"/>
              <a:t> </a:t>
            </a:r>
            <a:r>
              <a:rPr lang="en-US" dirty="0" err="1"/>
              <a:t>tiên</a:t>
            </a:r>
            <a:r>
              <a:rPr lang="en-US" dirty="0"/>
              <a:t> </a:t>
            </a:r>
            <a:r>
              <a:rPr lang="en-US" dirty="0" err="1"/>
              <a:t>sản</a:t>
            </a:r>
            <a:r>
              <a:rPr lang="en-US" dirty="0"/>
              <a:t> </a:t>
            </a:r>
            <a:r>
              <a:rPr lang="en-US" dirty="0" err="1"/>
              <a:t>xuất</a:t>
            </a:r>
            <a:r>
              <a:rPr lang="en-US" dirty="0"/>
              <a:t> ra </a:t>
            </a:r>
            <a:r>
              <a:rPr lang="en-US" dirty="0" err="1"/>
              <a:t>các</a:t>
            </a:r>
            <a:r>
              <a:rPr lang="en-US" dirty="0"/>
              <a:t> </a:t>
            </a:r>
            <a:r>
              <a:rPr lang="en-US" b="1" dirty="0" err="1"/>
              <a:t>sản</a:t>
            </a:r>
            <a:r>
              <a:rPr lang="en-US" b="1" dirty="0"/>
              <a:t> </a:t>
            </a:r>
            <a:r>
              <a:rPr lang="en-US" b="1" dirty="0" err="1"/>
              <a:t>phẩm</a:t>
            </a:r>
            <a:r>
              <a:rPr lang="en-US" b="1" dirty="0"/>
              <a:t> </a:t>
            </a:r>
            <a:r>
              <a:rPr lang="en-US" b="1" dirty="0" err="1"/>
              <a:t>phần</a:t>
            </a:r>
            <a:r>
              <a:rPr lang="en-US" b="1" dirty="0"/>
              <a:t> </a:t>
            </a:r>
            <a:r>
              <a:rPr lang="en-US" b="1" dirty="0" err="1"/>
              <a:t>mềm</a:t>
            </a:r>
            <a:r>
              <a:rPr lang="en-US" dirty="0"/>
              <a:t> </a:t>
            </a:r>
            <a:r>
              <a:rPr lang="en-US" i="1" dirty="0" err="1"/>
              <a:t>đa</a:t>
            </a:r>
            <a:r>
              <a:rPr lang="en-US" i="1" dirty="0"/>
              <a:t> </a:t>
            </a:r>
            <a:r>
              <a:rPr lang="en-US" i="1" dirty="0" err="1"/>
              <a:t>dạng</a:t>
            </a:r>
            <a:r>
              <a:rPr lang="en-US" dirty="0"/>
              <a:t>, </a:t>
            </a:r>
            <a:r>
              <a:rPr lang="en-US" i="1" dirty="0" err="1"/>
              <a:t>chất</a:t>
            </a:r>
            <a:r>
              <a:rPr lang="en-US" i="1" dirty="0"/>
              <a:t> </a:t>
            </a:r>
            <a:r>
              <a:rPr lang="en-US" i="1" dirty="0" err="1"/>
              <a:t>lượng</a:t>
            </a:r>
            <a:r>
              <a:rPr lang="en-US" i="1" dirty="0"/>
              <a:t> </a:t>
            </a:r>
            <a:r>
              <a:rPr lang="en-US" i="1" dirty="0" err="1"/>
              <a:t>cao</a:t>
            </a:r>
            <a:r>
              <a:rPr lang="en-US" dirty="0"/>
              <a:t>, </a:t>
            </a:r>
            <a:r>
              <a:rPr lang="en-US" dirty="0" err="1"/>
              <a:t>một</a:t>
            </a:r>
            <a:r>
              <a:rPr lang="en-US" dirty="0"/>
              <a:t> </a:t>
            </a:r>
            <a:r>
              <a:rPr lang="en-US" dirty="0" err="1"/>
              <a:t>cách</a:t>
            </a:r>
            <a:r>
              <a:rPr lang="en-US" dirty="0"/>
              <a:t> </a:t>
            </a:r>
            <a:r>
              <a:rPr lang="en-US" i="1" dirty="0" err="1"/>
              <a:t>hiệu</a:t>
            </a:r>
            <a:r>
              <a:rPr lang="en-US" i="1" dirty="0"/>
              <a:t> </a:t>
            </a:r>
            <a:r>
              <a:rPr lang="en-US" i="1" dirty="0" err="1"/>
              <a:t>quả</a:t>
            </a:r>
            <a:r>
              <a:rPr lang="en-US" i="1" dirty="0"/>
              <a:t> </a:t>
            </a:r>
            <a:r>
              <a:rPr lang="en-US" i="1" dirty="0" err="1"/>
              <a:t>nhất</a:t>
            </a:r>
            <a:r>
              <a:rPr lang="en-US" dirty="0"/>
              <a:t>.</a:t>
            </a:r>
            <a:endParaRPr lang="en-AU" dirty="0"/>
          </a:p>
          <a:p>
            <a:endParaRPr lang="en-US" dirty="0"/>
          </a:p>
        </p:txBody>
      </p:sp>
    </p:spTree>
    <p:extLst>
      <p:ext uri="{BB962C8B-B14F-4D97-AF65-F5344CB8AC3E}">
        <p14:creationId xmlns:p14="http://schemas.microsoft.com/office/powerpoint/2010/main" val="367475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0D13-867A-40A8-9191-4644202D5DF2}"/>
              </a:ext>
            </a:extLst>
          </p:cNvPr>
          <p:cNvSpPr>
            <a:spLocks noGrp="1"/>
          </p:cNvSpPr>
          <p:nvPr>
            <p:ph type="title"/>
          </p:nvPr>
        </p:nvSpPr>
        <p:spPr/>
        <p:txBody>
          <a:bodyPr/>
          <a:lstStyle/>
          <a:p>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US" dirty="0"/>
          </a:p>
        </p:txBody>
      </p:sp>
      <p:sp>
        <p:nvSpPr>
          <p:cNvPr id="3" name="Content Placeholder 2">
            <a:extLst>
              <a:ext uri="{FF2B5EF4-FFF2-40B4-BE49-F238E27FC236}">
                <a16:creationId xmlns:a16="http://schemas.microsoft.com/office/drawing/2014/main" id="{D333AE56-A9A7-4D1A-A12F-F62FC1631240}"/>
              </a:ext>
            </a:extLst>
          </p:cNvPr>
          <p:cNvSpPr>
            <a:spLocks noGrp="1"/>
          </p:cNvSpPr>
          <p:nvPr>
            <p:ph idx="1"/>
          </p:nvPr>
        </p:nvSpPr>
        <p:spPr/>
        <p:txBody>
          <a:bodyPr/>
          <a:lstStyle/>
          <a:p>
            <a:r>
              <a:rPr lang="en-US" dirty="0" err="1"/>
              <a:t>Vai</a:t>
            </a:r>
            <a:r>
              <a:rPr lang="en-US" dirty="0"/>
              <a:t> </a:t>
            </a:r>
            <a:r>
              <a:rPr lang="en-US" dirty="0" err="1"/>
              <a:t>trò</a:t>
            </a:r>
            <a:r>
              <a:rPr lang="en-US" dirty="0"/>
              <a:t> </a:t>
            </a:r>
            <a:r>
              <a:rPr lang="en-US" dirty="0" err="1"/>
              <a:t>của</a:t>
            </a:r>
            <a:r>
              <a:rPr lang="en-US" dirty="0"/>
              <a:t> </a:t>
            </a:r>
            <a:r>
              <a:rPr lang="en-US" dirty="0" err="1"/>
              <a:t>Kỹ</a:t>
            </a:r>
            <a:r>
              <a:rPr lang="en-US" dirty="0"/>
              <a:t> </a:t>
            </a:r>
            <a:r>
              <a:rPr lang="en-US" dirty="0" err="1"/>
              <a:t>thuật</a:t>
            </a:r>
            <a:r>
              <a:rPr lang="en-US" dirty="0"/>
              <a:t> </a:t>
            </a:r>
            <a:r>
              <a:rPr lang="en-US" dirty="0" err="1"/>
              <a:t>phần</a:t>
            </a:r>
            <a:r>
              <a:rPr lang="en-US" dirty="0"/>
              <a:t> </a:t>
            </a:r>
            <a:r>
              <a:rPr lang="en-US" dirty="0" err="1"/>
              <a:t>mềm</a:t>
            </a:r>
            <a:r>
              <a:rPr lang="en-US" dirty="0"/>
              <a:t>:</a:t>
            </a:r>
          </a:p>
        </p:txBody>
      </p:sp>
      <p:pic>
        <p:nvPicPr>
          <p:cNvPr id="5" name="Picture 4">
            <a:extLst>
              <a:ext uri="{FF2B5EF4-FFF2-40B4-BE49-F238E27FC236}">
                <a16:creationId xmlns:a16="http://schemas.microsoft.com/office/drawing/2014/main" id="{75B6D155-C636-4AB3-837D-969B558634F2}"/>
              </a:ext>
            </a:extLst>
          </p:cNvPr>
          <p:cNvPicPr>
            <a:picLocks noChangeAspect="1"/>
          </p:cNvPicPr>
          <p:nvPr/>
        </p:nvPicPr>
        <p:blipFill>
          <a:blip r:embed="rId2"/>
          <a:stretch>
            <a:fillRect/>
          </a:stretch>
        </p:blipFill>
        <p:spPr>
          <a:xfrm>
            <a:off x="1524000" y="2209800"/>
            <a:ext cx="6296025" cy="3763346"/>
          </a:xfrm>
          <a:prstGeom prst="rect">
            <a:avLst/>
          </a:prstGeom>
        </p:spPr>
      </p:pic>
      <p:sp>
        <p:nvSpPr>
          <p:cNvPr id="6" name="TextBox 5">
            <a:extLst>
              <a:ext uri="{FF2B5EF4-FFF2-40B4-BE49-F238E27FC236}">
                <a16:creationId xmlns:a16="http://schemas.microsoft.com/office/drawing/2014/main" id="{F4A777D0-BF19-4DA9-BF2D-2029DCB75EEE}"/>
              </a:ext>
            </a:extLst>
          </p:cNvPr>
          <p:cNvSpPr txBox="1"/>
          <p:nvPr/>
        </p:nvSpPr>
        <p:spPr>
          <a:xfrm>
            <a:off x="2057400" y="6536740"/>
            <a:ext cx="3881191" cy="276999"/>
          </a:xfrm>
          <a:prstGeom prst="rect">
            <a:avLst/>
          </a:prstGeom>
          <a:noFill/>
        </p:spPr>
        <p:txBody>
          <a:bodyPr wrap="none" rtlCol="0">
            <a:spAutoFit/>
          </a:bodyPr>
          <a:lstStyle/>
          <a:p>
            <a:r>
              <a:rPr lang="en-US" sz="1200" dirty="0"/>
              <a:t>Image taken from</a:t>
            </a:r>
            <a:r>
              <a:rPr lang="en-AU" altLang="en-US" sz="1200" dirty="0"/>
              <a:t> Software Engineering, </a:t>
            </a:r>
            <a:r>
              <a:rPr lang="en-US" sz="1200" dirty="0"/>
              <a:t>Ivan </a:t>
            </a:r>
            <a:r>
              <a:rPr lang="en-US" sz="1200" dirty="0" err="1"/>
              <a:t>Marsic</a:t>
            </a:r>
            <a:r>
              <a:rPr lang="en-US" sz="1200" dirty="0"/>
              <a:t> </a:t>
            </a:r>
          </a:p>
        </p:txBody>
      </p:sp>
    </p:spTree>
    <p:extLst>
      <p:ext uri="{BB962C8B-B14F-4D97-AF65-F5344CB8AC3E}">
        <p14:creationId xmlns:p14="http://schemas.microsoft.com/office/powerpoint/2010/main" val="380577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C6FA-797D-4F81-A596-E271EC7DB992}"/>
              </a:ext>
            </a:extLst>
          </p:cNvPr>
          <p:cNvSpPr>
            <a:spLocks noGrp="1"/>
          </p:cNvSpPr>
          <p:nvPr>
            <p:ph type="title"/>
          </p:nvPr>
        </p:nvSpPr>
        <p:spPr/>
        <p:txBody>
          <a:bodyPr/>
          <a:lstStyle/>
          <a:p>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US" dirty="0"/>
          </a:p>
        </p:txBody>
      </p:sp>
      <p:sp>
        <p:nvSpPr>
          <p:cNvPr id="3" name="Content Placeholder 2">
            <a:extLst>
              <a:ext uri="{FF2B5EF4-FFF2-40B4-BE49-F238E27FC236}">
                <a16:creationId xmlns:a16="http://schemas.microsoft.com/office/drawing/2014/main" id="{B9402034-2D0E-47B5-8DD5-3404B93EF871}"/>
              </a:ext>
            </a:extLst>
          </p:cNvPr>
          <p:cNvSpPr>
            <a:spLocks noGrp="1"/>
          </p:cNvSpPr>
          <p:nvPr>
            <p:ph idx="1"/>
          </p:nvPr>
        </p:nvSpPr>
        <p:spPr/>
        <p:txBody>
          <a:bodyPr/>
          <a:lstStyle/>
          <a:p>
            <a:r>
              <a:rPr lang="en-US" b="1" dirty="0"/>
              <a:t>Q1: </a:t>
            </a:r>
            <a:r>
              <a:rPr lang="en-US" b="1" dirty="0" err="1"/>
              <a:t>Kỹ</a:t>
            </a:r>
            <a:r>
              <a:rPr lang="en-US" b="1" dirty="0"/>
              <a:t> </a:t>
            </a:r>
            <a:r>
              <a:rPr lang="en-US" b="1" dirty="0" err="1"/>
              <a:t>thuật</a:t>
            </a:r>
            <a:r>
              <a:rPr lang="en-US" b="1" dirty="0"/>
              <a:t> </a:t>
            </a:r>
            <a:r>
              <a:rPr lang="en-US" b="1" dirty="0" err="1"/>
              <a:t>phần</a:t>
            </a:r>
            <a:r>
              <a:rPr lang="en-US" b="1" dirty="0"/>
              <a:t> </a:t>
            </a:r>
            <a:r>
              <a:rPr lang="en-US" b="1" dirty="0" err="1"/>
              <a:t>mềm</a:t>
            </a:r>
            <a:r>
              <a:rPr lang="en-US" b="1" dirty="0"/>
              <a:t> </a:t>
            </a:r>
            <a:r>
              <a:rPr lang="en-US" b="1" dirty="0" err="1"/>
              <a:t>có</a:t>
            </a:r>
            <a:r>
              <a:rPr lang="en-US" b="1" dirty="0"/>
              <a:t> </a:t>
            </a:r>
            <a:r>
              <a:rPr lang="en-US" b="1" dirty="0" err="1"/>
              <a:t>phải</a:t>
            </a:r>
            <a:r>
              <a:rPr lang="en-US" b="1" dirty="0"/>
              <a:t> </a:t>
            </a:r>
            <a:r>
              <a:rPr lang="en-US" b="1" dirty="0" err="1"/>
              <a:t>chỉ</a:t>
            </a:r>
            <a:r>
              <a:rPr lang="en-US" b="1" dirty="0"/>
              <a:t> </a:t>
            </a:r>
            <a:r>
              <a:rPr lang="en-US" b="1" dirty="0" err="1"/>
              <a:t>là</a:t>
            </a:r>
            <a:r>
              <a:rPr lang="en-US" b="1" dirty="0"/>
              <a:t> </a:t>
            </a:r>
            <a:r>
              <a:rPr lang="en-US" b="1" dirty="0" err="1"/>
              <a:t>lập</a:t>
            </a:r>
            <a:r>
              <a:rPr lang="en-US" b="1" dirty="0"/>
              <a:t> </a:t>
            </a:r>
            <a:r>
              <a:rPr lang="en-US" b="1" dirty="0" err="1"/>
              <a:t>trình</a:t>
            </a:r>
            <a:r>
              <a:rPr lang="en-US" b="1" dirty="0"/>
              <a:t> </a:t>
            </a:r>
            <a:r>
              <a:rPr lang="en-US" b="1" dirty="0" err="1"/>
              <a:t>không</a:t>
            </a:r>
            <a:r>
              <a:rPr lang="en-US" b="1"/>
              <a:t>?</a:t>
            </a:r>
            <a:endParaRPr lang="en-US" b="1" dirty="0"/>
          </a:p>
          <a:p>
            <a:endParaRPr lang="en-US" dirty="0"/>
          </a:p>
          <a:p>
            <a:endParaRPr lang="en-US" dirty="0"/>
          </a:p>
          <a:p>
            <a:endParaRPr lang="en-US" dirty="0"/>
          </a:p>
          <a:p>
            <a:endParaRPr lang="en-US" dirty="0"/>
          </a:p>
          <a:p>
            <a:endParaRPr lang="en-US" dirty="0"/>
          </a:p>
          <a:p>
            <a:r>
              <a:rPr lang="en-US" b="1" dirty="0"/>
              <a:t>Q2: </a:t>
            </a:r>
            <a:r>
              <a:rPr lang="en-US" b="1" dirty="0" err="1"/>
              <a:t>Kỹ</a:t>
            </a:r>
            <a:r>
              <a:rPr lang="en-US" b="1" dirty="0"/>
              <a:t> </a:t>
            </a:r>
            <a:r>
              <a:rPr lang="en-US" b="1" dirty="0" err="1"/>
              <a:t>thuật</a:t>
            </a:r>
            <a:r>
              <a:rPr lang="en-US" b="1" dirty="0"/>
              <a:t> </a:t>
            </a:r>
            <a:r>
              <a:rPr lang="en-US" b="1" dirty="0" err="1"/>
              <a:t>phần</a:t>
            </a:r>
            <a:r>
              <a:rPr lang="en-US" b="1" dirty="0"/>
              <a:t> </a:t>
            </a:r>
            <a:r>
              <a:rPr lang="en-US" b="1" dirty="0" err="1"/>
              <a:t>mềm</a:t>
            </a:r>
            <a:r>
              <a:rPr lang="en-US" b="1" dirty="0"/>
              <a:t> </a:t>
            </a:r>
            <a:r>
              <a:rPr lang="en-US" b="1" dirty="0" err="1"/>
              <a:t>có</a:t>
            </a:r>
            <a:r>
              <a:rPr lang="en-US" b="1" dirty="0"/>
              <a:t> </a:t>
            </a:r>
            <a:r>
              <a:rPr lang="en-US" b="1" dirty="0" err="1"/>
              <a:t>phải</a:t>
            </a:r>
            <a:r>
              <a:rPr lang="en-US" b="1" dirty="0"/>
              <a:t> </a:t>
            </a:r>
            <a:r>
              <a:rPr lang="en-US" b="1" dirty="0" err="1"/>
              <a:t>chỉ</a:t>
            </a:r>
            <a:r>
              <a:rPr lang="en-US" b="1" dirty="0"/>
              <a:t> </a:t>
            </a:r>
            <a:r>
              <a:rPr lang="en-US" b="1" dirty="0" err="1"/>
              <a:t>là</a:t>
            </a:r>
            <a:r>
              <a:rPr lang="en-US" b="1" dirty="0"/>
              <a:t> </a:t>
            </a:r>
            <a:r>
              <a:rPr lang="en-US" b="1" dirty="0" err="1"/>
              <a:t>soạn</a:t>
            </a:r>
            <a:r>
              <a:rPr lang="en-US" b="1" dirty="0"/>
              <a:t> </a:t>
            </a:r>
            <a:r>
              <a:rPr lang="en-US" b="1" dirty="0" err="1"/>
              <a:t>thảo</a:t>
            </a:r>
            <a:r>
              <a:rPr lang="en-US" b="1" dirty="0"/>
              <a:t> </a:t>
            </a:r>
            <a:r>
              <a:rPr lang="en-US" b="1" dirty="0" err="1"/>
              <a:t>tài</a:t>
            </a:r>
            <a:r>
              <a:rPr lang="en-US" b="1" dirty="0"/>
              <a:t> </a:t>
            </a:r>
            <a:r>
              <a:rPr lang="en-US" b="1" dirty="0" err="1"/>
              <a:t>liệu</a:t>
            </a:r>
            <a:r>
              <a:rPr lang="en-US" b="1" dirty="0"/>
              <a:t> </a:t>
            </a:r>
            <a:r>
              <a:rPr lang="en-US" b="1" dirty="0" err="1"/>
              <a:t>không</a:t>
            </a:r>
            <a:r>
              <a:rPr lang="en-US" b="1" dirty="0"/>
              <a:t>?</a:t>
            </a:r>
          </a:p>
        </p:txBody>
      </p:sp>
    </p:spTree>
    <p:extLst>
      <p:ext uri="{BB962C8B-B14F-4D97-AF65-F5344CB8AC3E}">
        <p14:creationId xmlns:p14="http://schemas.microsoft.com/office/powerpoint/2010/main" val="181633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C6FA-797D-4F81-A596-E271EC7DB992}"/>
              </a:ext>
            </a:extLst>
          </p:cNvPr>
          <p:cNvSpPr>
            <a:spLocks noGrp="1"/>
          </p:cNvSpPr>
          <p:nvPr>
            <p:ph type="title"/>
          </p:nvPr>
        </p:nvSpPr>
        <p:spPr/>
        <p:txBody>
          <a:bodyPr/>
          <a:lstStyle/>
          <a:p>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US" dirty="0"/>
          </a:p>
        </p:txBody>
      </p:sp>
      <p:sp>
        <p:nvSpPr>
          <p:cNvPr id="3" name="Content Placeholder 2">
            <a:extLst>
              <a:ext uri="{FF2B5EF4-FFF2-40B4-BE49-F238E27FC236}">
                <a16:creationId xmlns:a16="http://schemas.microsoft.com/office/drawing/2014/main" id="{B9402034-2D0E-47B5-8DD5-3404B93EF871}"/>
              </a:ext>
            </a:extLst>
          </p:cNvPr>
          <p:cNvSpPr>
            <a:spLocks noGrp="1"/>
          </p:cNvSpPr>
          <p:nvPr>
            <p:ph idx="1"/>
          </p:nvPr>
        </p:nvSpPr>
        <p:spPr/>
        <p:txBody>
          <a:bodyPr/>
          <a:lstStyle/>
          <a:p>
            <a:r>
              <a:rPr lang="en-US" b="1" dirty="0"/>
              <a:t>Q1: Software engineering is programming?</a:t>
            </a:r>
          </a:p>
          <a:p>
            <a:pPr lvl="1"/>
            <a:r>
              <a:rPr lang="en-US" dirty="0"/>
              <a:t>Software engineer’s focus is on </a:t>
            </a:r>
            <a:r>
              <a:rPr lang="en-US" b="1" dirty="0"/>
              <a:t>understanding</a:t>
            </a:r>
            <a:r>
              <a:rPr lang="en-US" dirty="0"/>
              <a:t> the interaction between the </a:t>
            </a:r>
            <a:r>
              <a:rPr lang="en-US" b="1" dirty="0"/>
              <a:t>system-to-be a</a:t>
            </a:r>
            <a:r>
              <a:rPr lang="en-US" dirty="0"/>
              <a:t>nd its </a:t>
            </a:r>
            <a:r>
              <a:rPr lang="en-US" b="1" dirty="0"/>
              <a:t>users</a:t>
            </a:r>
            <a:r>
              <a:rPr lang="en-US" dirty="0"/>
              <a:t> and the </a:t>
            </a:r>
            <a:r>
              <a:rPr lang="en-US" b="1" dirty="0"/>
              <a:t>environment</a:t>
            </a:r>
            <a:r>
              <a:rPr lang="en-US" dirty="0"/>
              <a:t>, and designing the </a:t>
            </a:r>
            <a:r>
              <a:rPr lang="en-US" b="1" dirty="0"/>
              <a:t>software-to-be</a:t>
            </a:r>
            <a:r>
              <a:rPr lang="en-US" dirty="0"/>
              <a:t> based on this understanding. </a:t>
            </a:r>
          </a:p>
          <a:p>
            <a:pPr lvl="1"/>
            <a:r>
              <a:rPr lang="en-US" dirty="0"/>
              <a:t>Unlike this, programmer’s focus is on the </a:t>
            </a:r>
            <a:r>
              <a:rPr lang="en-US" b="1" dirty="0"/>
              <a:t>program code </a:t>
            </a:r>
            <a:r>
              <a:rPr lang="en-US" dirty="0"/>
              <a:t>and ensuring that the code faithfully implements the given design</a:t>
            </a:r>
          </a:p>
          <a:p>
            <a:endParaRPr lang="en-US" dirty="0"/>
          </a:p>
          <a:p>
            <a:r>
              <a:rPr lang="en-US" b="1" dirty="0"/>
              <a:t>Q2: Software engineering is about writing loads of documentation?</a:t>
            </a:r>
          </a:p>
          <a:p>
            <a:pPr lvl="1"/>
            <a:r>
              <a:rPr lang="en-US" dirty="0"/>
              <a:t>Software engineering is about </a:t>
            </a:r>
            <a:r>
              <a:rPr lang="en-US" b="1" dirty="0"/>
              <a:t>understanding business problems</a:t>
            </a:r>
            <a:r>
              <a:rPr lang="en-US" dirty="0"/>
              <a:t>, </a:t>
            </a:r>
            <a:r>
              <a:rPr lang="en-US" b="1" dirty="0"/>
              <a:t>inventing solutions</a:t>
            </a:r>
            <a:r>
              <a:rPr lang="en-US" dirty="0"/>
              <a:t>, </a:t>
            </a:r>
            <a:r>
              <a:rPr lang="en-US" b="1" dirty="0"/>
              <a:t>evaluating alternatives</a:t>
            </a:r>
            <a:r>
              <a:rPr lang="en-US" dirty="0"/>
              <a:t>, and </a:t>
            </a:r>
            <a:r>
              <a:rPr lang="en-US" b="1" dirty="0"/>
              <a:t>making design tradeoffs and choices</a:t>
            </a:r>
            <a:r>
              <a:rPr lang="en-US" dirty="0"/>
              <a:t>. </a:t>
            </a:r>
          </a:p>
          <a:p>
            <a:pPr lvl="1"/>
            <a:r>
              <a:rPr lang="en-US" dirty="0"/>
              <a:t>It is helpful to document the process. But software engineering is not only writing of documentation. </a:t>
            </a:r>
          </a:p>
        </p:txBody>
      </p:sp>
    </p:spTree>
    <p:extLst>
      <p:ext uri="{BB962C8B-B14F-4D97-AF65-F5344CB8AC3E}">
        <p14:creationId xmlns:p14="http://schemas.microsoft.com/office/powerpoint/2010/main" val="209471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C5D2-C0F2-4B8B-8226-E6FB62F43BDA}"/>
              </a:ext>
            </a:extLst>
          </p:cNvPr>
          <p:cNvSpPr>
            <a:spLocks noGrp="1"/>
          </p:cNvSpPr>
          <p:nvPr>
            <p:ph type="title"/>
          </p:nvPr>
        </p:nvSpPr>
        <p:spPr/>
        <p:txBody>
          <a:bodyPr/>
          <a:lstStyle/>
          <a:p>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US" dirty="0"/>
          </a:p>
        </p:txBody>
      </p:sp>
      <p:sp>
        <p:nvSpPr>
          <p:cNvPr id="3" name="Content Placeholder 2">
            <a:extLst>
              <a:ext uri="{FF2B5EF4-FFF2-40B4-BE49-F238E27FC236}">
                <a16:creationId xmlns:a16="http://schemas.microsoft.com/office/drawing/2014/main" id="{1294BF40-E89E-48C2-AA6D-D00175A1581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D0A15A4-AAB1-43EF-82D4-AC832EACCE2C}"/>
              </a:ext>
            </a:extLst>
          </p:cNvPr>
          <p:cNvPicPr>
            <a:picLocks noChangeAspect="1"/>
          </p:cNvPicPr>
          <p:nvPr/>
        </p:nvPicPr>
        <p:blipFill>
          <a:blip r:embed="rId2"/>
          <a:stretch>
            <a:fillRect/>
          </a:stretch>
        </p:blipFill>
        <p:spPr>
          <a:xfrm>
            <a:off x="609600" y="1204452"/>
            <a:ext cx="8155337" cy="5376144"/>
          </a:xfrm>
          <a:prstGeom prst="rect">
            <a:avLst/>
          </a:prstGeom>
        </p:spPr>
      </p:pic>
      <p:sp>
        <p:nvSpPr>
          <p:cNvPr id="6" name="TextBox 5">
            <a:extLst>
              <a:ext uri="{FF2B5EF4-FFF2-40B4-BE49-F238E27FC236}">
                <a16:creationId xmlns:a16="http://schemas.microsoft.com/office/drawing/2014/main" id="{956186A4-56D9-4A8E-89C9-164816ACBB5C}"/>
              </a:ext>
            </a:extLst>
          </p:cNvPr>
          <p:cNvSpPr txBox="1"/>
          <p:nvPr/>
        </p:nvSpPr>
        <p:spPr>
          <a:xfrm>
            <a:off x="2057400" y="6536740"/>
            <a:ext cx="3881191" cy="276999"/>
          </a:xfrm>
          <a:prstGeom prst="rect">
            <a:avLst/>
          </a:prstGeom>
          <a:noFill/>
        </p:spPr>
        <p:txBody>
          <a:bodyPr wrap="none" rtlCol="0">
            <a:spAutoFit/>
          </a:bodyPr>
          <a:lstStyle/>
          <a:p>
            <a:r>
              <a:rPr lang="en-US" sz="1200" dirty="0"/>
              <a:t>Image taken from</a:t>
            </a:r>
            <a:r>
              <a:rPr lang="en-AU" altLang="en-US" sz="1200" dirty="0"/>
              <a:t> Software Engineering, </a:t>
            </a:r>
            <a:r>
              <a:rPr lang="en-US" sz="1200" dirty="0"/>
              <a:t>Ivan </a:t>
            </a:r>
            <a:r>
              <a:rPr lang="en-US" sz="1200" dirty="0" err="1"/>
              <a:t>Marsic</a:t>
            </a:r>
            <a:r>
              <a:rPr lang="en-US" sz="1200" dirty="0"/>
              <a:t> </a:t>
            </a:r>
          </a:p>
        </p:txBody>
      </p:sp>
    </p:spTree>
    <p:extLst>
      <p:ext uri="{BB962C8B-B14F-4D97-AF65-F5344CB8AC3E}">
        <p14:creationId xmlns:p14="http://schemas.microsoft.com/office/powerpoint/2010/main" val="283491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9">
            <a:extLst>
              <a:ext uri="{FF2B5EF4-FFF2-40B4-BE49-F238E27FC236}">
                <a16:creationId xmlns:a16="http://schemas.microsoft.com/office/drawing/2014/main" id="{209863E7-5502-4BBC-8570-C46C1A8F3E49}"/>
              </a:ext>
            </a:extLst>
          </p:cNvPr>
          <p:cNvSpPr>
            <a:spLocks noGrp="1" noChangeArrowheads="1"/>
          </p:cNvSpPr>
          <p:nvPr>
            <p:ph type="title"/>
          </p:nvPr>
        </p:nvSpPr>
        <p:spPr/>
        <p:txBody>
          <a:bodyPr/>
          <a:lstStyle/>
          <a:p>
            <a:pPr eaLnBrk="1" hangingPunct="1"/>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US" altLang="en-US" dirty="0"/>
          </a:p>
        </p:txBody>
      </p:sp>
      <p:pic>
        <p:nvPicPr>
          <p:cNvPr id="21507" name="Picture 627">
            <a:extLst>
              <a:ext uri="{FF2B5EF4-FFF2-40B4-BE49-F238E27FC236}">
                <a16:creationId xmlns:a16="http://schemas.microsoft.com/office/drawing/2014/main" id="{9BDA5D2B-0E28-4633-9CC8-A3B63053C0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938" y="2209800"/>
            <a:ext cx="6921500"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TextBox 5">
            <a:extLst>
              <a:ext uri="{FF2B5EF4-FFF2-40B4-BE49-F238E27FC236}">
                <a16:creationId xmlns:a16="http://schemas.microsoft.com/office/drawing/2014/main" id="{28F5CF3B-3C46-4B24-B9FC-266E08E42C02}"/>
              </a:ext>
            </a:extLst>
          </p:cNvPr>
          <p:cNvSpPr txBox="1">
            <a:spLocks noChangeArrowheads="1"/>
          </p:cNvSpPr>
          <p:nvPr/>
        </p:nvSpPr>
        <p:spPr bwMode="auto">
          <a:xfrm>
            <a:off x="501650" y="1584325"/>
            <a:ext cx="2770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en-US" sz="1800" dirty="0" err="1">
                <a:latin typeface="Arial" panose="020B0604020202020204" pitchFamily="34" charset="0"/>
              </a:rPr>
              <a:t>Hoạt</a:t>
            </a:r>
            <a:r>
              <a:rPr lang="en-US" altLang="en-US" sz="1800" dirty="0">
                <a:latin typeface="Arial" panose="020B0604020202020204" pitchFamily="34" charset="0"/>
              </a:rPr>
              <a:t> </a:t>
            </a:r>
            <a:r>
              <a:rPr lang="en-US" altLang="en-US" sz="1800" dirty="0" err="1">
                <a:latin typeface="Arial" panose="020B0604020202020204" pitchFamily="34" charset="0"/>
              </a:rPr>
              <a:t>động</a:t>
            </a:r>
            <a:r>
              <a:rPr lang="en-US" altLang="en-US" sz="1800" dirty="0">
                <a:latin typeface="Arial" panose="020B0604020202020204" pitchFamily="34" charset="0"/>
              </a:rPr>
              <a:t> </a:t>
            </a:r>
            <a:r>
              <a:rPr lang="en-US" altLang="en-US" sz="1800" dirty="0" err="1">
                <a:latin typeface="Arial" panose="020B0604020202020204" pitchFamily="34" charset="0"/>
              </a:rPr>
              <a:t>của</a:t>
            </a:r>
            <a:r>
              <a:rPr lang="en-US" altLang="en-US" sz="1800" dirty="0">
                <a:latin typeface="Arial" panose="020B0604020202020204" pitchFamily="34" charset="0"/>
              </a:rPr>
              <a:t> </a:t>
            </a:r>
            <a:r>
              <a:rPr lang="en-US" altLang="en-US" sz="1800" dirty="0" err="1">
                <a:latin typeface="Arial" panose="020B0604020202020204" pitchFamily="34" charset="0"/>
              </a:rPr>
              <a:t>máy</a:t>
            </a:r>
            <a:r>
              <a:rPr lang="en-US" altLang="en-US" sz="1800" dirty="0">
                <a:latin typeface="Arial" panose="020B0604020202020204" pitchFamily="34" charset="0"/>
              </a:rPr>
              <a:t> ATM:</a:t>
            </a:r>
          </a:p>
        </p:txBody>
      </p:sp>
      <p:sp>
        <p:nvSpPr>
          <p:cNvPr id="21509" name="Slide Number Placeholder 1">
            <a:extLst>
              <a:ext uri="{FF2B5EF4-FFF2-40B4-BE49-F238E27FC236}">
                <a16:creationId xmlns:a16="http://schemas.microsoft.com/office/drawing/2014/main" id="{230E1694-60F9-4472-8AE2-62B00AB6D3C5}"/>
              </a:ext>
            </a:extLst>
          </p:cNvPr>
          <p:cNvSpPr>
            <a:spLocks noGrp="1"/>
          </p:cNvSpPr>
          <p:nvPr>
            <p:ph type="sldNum" sz="quarter" idx="12"/>
          </p:nvPr>
        </p:nvSpPr>
        <p:spPr bwMode="auto">
          <a:xfrm>
            <a:off x="8674100" y="6392863"/>
            <a:ext cx="4699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pPr>
              <a:spcBef>
                <a:spcPct val="0"/>
              </a:spcBef>
              <a:buFontTx/>
              <a:buNone/>
            </a:pPr>
            <a:fld id="{80770D15-76E7-4BF5-A545-D2F0BFA5E176}" type="slidenum">
              <a:rPr lang="en-US" altLang="en-US" smtClean="0"/>
              <a:pPr>
                <a:spcBef>
                  <a:spcPct val="0"/>
                </a:spcBef>
                <a:buFontTx/>
                <a:buNone/>
              </a:pPr>
              <a:t>15</a:t>
            </a:fld>
            <a:endParaRPr lang="en-US" altLang="en-US" sz="1400">
              <a:latin typeface="Times New Roman" panose="02020603050405020304" pitchFamily="18" charset="0"/>
            </a:endParaRPr>
          </a:p>
        </p:txBody>
      </p:sp>
      <p:sp>
        <p:nvSpPr>
          <p:cNvPr id="6" name="TextBox 5">
            <a:extLst>
              <a:ext uri="{FF2B5EF4-FFF2-40B4-BE49-F238E27FC236}">
                <a16:creationId xmlns:a16="http://schemas.microsoft.com/office/drawing/2014/main" id="{5894F356-E647-4AE5-AEDB-8239465999C6}"/>
              </a:ext>
            </a:extLst>
          </p:cNvPr>
          <p:cNvSpPr txBox="1"/>
          <p:nvPr/>
        </p:nvSpPr>
        <p:spPr>
          <a:xfrm>
            <a:off x="2057400" y="6536740"/>
            <a:ext cx="3881191" cy="276999"/>
          </a:xfrm>
          <a:prstGeom prst="rect">
            <a:avLst/>
          </a:prstGeom>
          <a:noFill/>
        </p:spPr>
        <p:txBody>
          <a:bodyPr wrap="none" rtlCol="0">
            <a:spAutoFit/>
          </a:bodyPr>
          <a:lstStyle/>
          <a:p>
            <a:r>
              <a:rPr lang="en-US" sz="1200" dirty="0"/>
              <a:t>Image taken from</a:t>
            </a:r>
            <a:r>
              <a:rPr lang="en-AU" altLang="en-US" sz="1200" dirty="0"/>
              <a:t> Software Engineering, </a:t>
            </a:r>
            <a:r>
              <a:rPr lang="en-US" sz="1200" dirty="0"/>
              <a:t>Ivan </a:t>
            </a:r>
            <a:r>
              <a:rPr lang="en-US" sz="1200" dirty="0" err="1"/>
              <a:t>Marsic</a:t>
            </a:r>
            <a:r>
              <a:rPr lang="en-US" sz="12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6E8D2BF5-313A-4D5F-89D1-CD11B2409992}"/>
              </a:ext>
            </a:extLst>
          </p:cNvPr>
          <p:cNvSpPr>
            <a:spLocks noGrp="1" noChangeArrowheads="1"/>
          </p:cNvSpPr>
          <p:nvPr>
            <p:ph type="title"/>
          </p:nvPr>
        </p:nvSpPr>
        <p:spPr>
          <a:xfrm>
            <a:off x="685800" y="304800"/>
            <a:ext cx="7772400" cy="533400"/>
          </a:xfrm>
        </p:spPr>
        <p:txBody>
          <a:bodyPr/>
          <a:lstStyle/>
          <a:p>
            <a:pPr eaLnBrk="1" hangingPunct="1"/>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US" altLang="en-US" dirty="0"/>
          </a:p>
        </p:txBody>
      </p:sp>
      <p:pic>
        <p:nvPicPr>
          <p:cNvPr id="24579" name="Picture 377">
            <a:extLst>
              <a:ext uri="{FF2B5EF4-FFF2-40B4-BE49-F238E27FC236}">
                <a16:creationId xmlns:a16="http://schemas.microsoft.com/office/drawing/2014/main" id="{52F5492D-6536-4AB5-BB3B-85D0C9BF77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943" y="899319"/>
            <a:ext cx="8234363" cy="567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Slide Number Placeholder 1">
            <a:extLst>
              <a:ext uri="{FF2B5EF4-FFF2-40B4-BE49-F238E27FC236}">
                <a16:creationId xmlns:a16="http://schemas.microsoft.com/office/drawing/2014/main" id="{3BFE6720-9EE0-42EA-8B56-E0A256ED0EC3}"/>
              </a:ext>
            </a:extLst>
          </p:cNvPr>
          <p:cNvSpPr>
            <a:spLocks noGrp="1"/>
          </p:cNvSpPr>
          <p:nvPr>
            <p:ph type="sldNum" sz="quarter" idx="12"/>
          </p:nvPr>
        </p:nvSpPr>
        <p:spPr bwMode="auto">
          <a:xfrm>
            <a:off x="8674100" y="6392863"/>
            <a:ext cx="4699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pPr>
              <a:spcBef>
                <a:spcPct val="0"/>
              </a:spcBef>
              <a:buFontTx/>
              <a:buNone/>
            </a:pPr>
            <a:fld id="{80770D15-76E7-4BF5-A545-D2F0BFA5E176}" type="slidenum">
              <a:rPr lang="en-US" altLang="en-US" smtClean="0"/>
              <a:pPr>
                <a:spcBef>
                  <a:spcPct val="0"/>
                </a:spcBef>
                <a:buFontTx/>
                <a:buNone/>
              </a:pPr>
              <a:t>16</a:t>
            </a:fld>
            <a:endParaRPr lang="en-US" altLang="en-US" sz="1400">
              <a:latin typeface="Times New Roman" panose="02020603050405020304" pitchFamily="18" charset="0"/>
            </a:endParaRPr>
          </a:p>
        </p:txBody>
      </p:sp>
      <p:sp>
        <p:nvSpPr>
          <p:cNvPr id="5" name="TextBox 4">
            <a:extLst>
              <a:ext uri="{FF2B5EF4-FFF2-40B4-BE49-F238E27FC236}">
                <a16:creationId xmlns:a16="http://schemas.microsoft.com/office/drawing/2014/main" id="{15EE98AA-C733-44C8-9518-21712127D7E7}"/>
              </a:ext>
            </a:extLst>
          </p:cNvPr>
          <p:cNvSpPr txBox="1"/>
          <p:nvPr/>
        </p:nvSpPr>
        <p:spPr>
          <a:xfrm>
            <a:off x="2057400" y="6536740"/>
            <a:ext cx="3881191" cy="276999"/>
          </a:xfrm>
          <a:prstGeom prst="rect">
            <a:avLst/>
          </a:prstGeom>
          <a:noFill/>
        </p:spPr>
        <p:txBody>
          <a:bodyPr wrap="none" rtlCol="0">
            <a:spAutoFit/>
          </a:bodyPr>
          <a:lstStyle/>
          <a:p>
            <a:r>
              <a:rPr lang="en-US" sz="1200" dirty="0"/>
              <a:t>Image taken from</a:t>
            </a:r>
            <a:r>
              <a:rPr lang="en-AU" altLang="en-US" sz="1200" dirty="0"/>
              <a:t> Software Engineering, </a:t>
            </a:r>
            <a:r>
              <a:rPr lang="en-US" sz="1200" dirty="0"/>
              <a:t>Ivan </a:t>
            </a:r>
            <a:r>
              <a:rPr lang="en-US" sz="1200" dirty="0" err="1"/>
              <a:t>Marsic</a:t>
            </a:r>
            <a:r>
              <a:rPr lang="en-US" sz="12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5FEB2A7-DCB5-4F03-BBFB-08857B326684}"/>
              </a:ext>
            </a:extLst>
          </p:cNvPr>
          <p:cNvSpPr>
            <a:spLocks noGrp="1" noChangeArrowheads="1"/>
          </p:cNvSpPr>
          <p:nvPr>
            <p:ph type="title"/>
          </p:nvPr>
        </p:nvSpPr>
        <p:spPr/>
        <p:txBody>
          <a:bodyPr/>
          <a:lstStyle/>
          <a:p>
            <a:pPr eaLnBrk="1" hangingPunct="1"/>
            <a:r>
              <a:rPr lang="en-AU" sz="2400" dirty="0" err="1"/>
              <a:t>Kỹ</a:t>
            </a:r>
            <a:r>
              <a:rPr lang="en-AU" sz="2400" dirty="0"/>
              <a:t> </a:t>
            </a:r>
            <a:r>
              <a:rPr lang="en-AU" sz="2400" dirty="0" err="1"/>
              <a:t>thuật</a:t>
            </a:r>
            <a:r>
              <a:rPr lang="en-AU" sz="2400" dirty="0"/>
              <a:t> </a:t>
            </a:r>
            <a:r>
              <a:rPr lang="en-AU" sz="2400" dirty="0" err="1"/>
              <a:t>phần</a:t>
            </a:r>
            <a:r>
              <a:rPr lang="en-AU" sz="2400" dirty="0"/>
              <a:t> </a:t>
            </a:r>
            <a:r>
              <a:rPr lang="en-AU" sz="2400" dirty="0" err="1"/>
              <a:t>mềm</a:t>
            </a:r>
            <a:endParaRPr lang="en-US" altLang="en-US" dirty="0"/>
          </a:p>
        </p:txBody>
      </p:sp>
      <p:pic>
        <p:nvPicPr>
          <p:cNvPr id="26627" name="Picture 81">
            <a:extLst>
              <a:ext uri="{FF2B5EF4-FFF2-40B4-BE49-F238E27FC236}">
                <a16:creationId xmlns:a16="http://schemas.microsoft.com/office/drawing/2014/main" id="{0BAD24B9-5CE2-4BD4-AB82-231858A863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775" y="1873250"/>
            <a:ext cx="7185025"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Slide Number Placeholder 1">
            <a:extLst>
              <a:ext uri="{FF2B5EF4-FFF2-40B4-BE49-F238E27FC236}">
                <a16:creationId xmlns:a16="http://schemas.microsoft.com/office/drawing/2014/main" id="{B019C22E-F186-452F-A92C-9867CEB38483}"/>
              </a:ext>
            </a:extLst>
          </p:cNvPr>
          <p:cNvSpPr>
            <a:spLocks noGrp="1"/>
          </p:cNvSpPr>
          <p:nvPr>
            <p:ph type="sldNum" sz="quarter" idx="12"/>
          </p:nvPr>
        </p:nvSpPr>
        <p:spPr bwMode="auto">
          <a:xfrm>
            <a:off x="8674100" y="6392863"/>
            <a:ext cx="4699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pPr>
              <a:spcBef>
                <a:spcPct val="0"/>
              </a:spcBef>
              <a:buFontTx/>
              <a:buNone/>
            </a:pPr>
            <a:fld id="{80770D15-76E7-4BF5-A545-D2F0BFA5E176}" type="slidenum">
              <a:rPr lang="en-US" altLang="en-US" smtClean="0"/>
              <a:pPr>
                <a:spcBef>
                  <a:spcPct val="0"/>
                </a:spcBef>
                <a:buFontTx/>
                <a:buNone/>
              </a:pPr>
              <a:t>17</a:t>
            </a:fld>
            <a:endParaRPr lang="en-US" altLang="en-US" sz="1400">
              <a:latin typeface="Times New Roman" panose="02020603050405020304" pitchFamily="18" charset="0"/>
            </a:endParaRPr>
          </a:p>
        </p:txBody>
      </p:sp>
      <p:sp>
        <p:nvSpPr>
          <p:cNvPr id="5" name="TextBox 4">
            <a:extLst>
              <a:ext uri="{FF2B5EF4-FFF2-40B4-BE49-F238E27FC236}">
                <a16:creationId xmlns:a16="http://schemas.microsoft.com/office/drawing/2014/main" id="{A51C92F8-9452-464E-8940-280D4029283E}"/>
              </a:ext>
            </a:extLst>
          </p:cNvPr>
          <p:cNvSpPr txBox="1"/>
          <p:nvPr/>
        </p:nvSpPr>
        <p:spPr>
          <a:xfrm>
            <a:off x="2057400" y="6536740"/>
            <a:ext cx="3881191" cy="276999"/>
          </a:xfrm>
          <a:prstGeom prst="rect">
            <a:avLst/>
          </a:prstGeom>
          <a:noFill/>
        </p:spPr>
        <p:txBody>
          <a:bodyPr wrap="none" rtlCol="0">
            <a:spAutoFit/>
          </a:bodyPr>
          <a:lstStyle/>
          <a:p>
            <a:r>
              <a:rPr lang="en-US" sz="1200" dirty="0"/>
              <a:t>Image taken from</a:t>
            </a:r>
            <a:r>
              <a:rPr lang="en-AU" altLang="en-US" sz="1200" dirty="0"/>
              <a:t> Software Engineering, </a:t>
            </a:r>
            <a:r>
              <a:rPr lang="en-US" sz="1200" dirty="0"/>
              <a:t>Ivan </a:t>
            </a:r>
            <a:r>
              <a:rPr lang="en-US" sz="1200" dirty="0" err="1"/>
              <a:t>Marsic</a:t>
            </a:r>
            <a:r>
              <a:rPr lang="en-US" sz="12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D94D6DC-713F-419F-A0B6-AC5C567155C3}"/>
              </a:ext>
            </a:extLst>
          </p:cNvPr>
          <p:cNvSpPr>
            <a:spLocks noGrp="1" noChangeArrowheads="1"/>
          </p:cNvSpPr>
          <p:nvPr>
            <p:ph type="title"/>
          </p:nvPr>
        </p:nvSpPr>
        <p:spPr/>
        <p:txBody>
          <a:bodyPr/>
          <a:lstStyle/>
          <a:p>
            <a:pPr eaLnBrk="1" hangingPunct="1"/>
            <a:r>
              <a:rPr lang="en-US" altLang="en-US"/>
              <a:t>Use Case: Withdraw Cash</a:t>
            </a:r>
          </a:p>
        </p:txBody>
      </p:sp>
      <p:pic>
        <p:nvPicPr>
          <p:cNvPr id="46083" name="Picture 44">
            <a:extLst>
              <a:ext uri="{FF2B5EF4-FFF2-40B4-BE49-F238E27FC236}">
                <a16:creationId xmlns:a16="http://schemas.microsoft.com/office/drawing/2014/main" id="{5ADAEC7F-B7C5-4766-8066-E853BF3B90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0443" y="1124451"/>
            <a:ext cx="7123113" cy="527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4" name="Slide Number Placeholder 1">
            <a:extLst>
              <a:ext uri="{FF2B5EF4-FFF2-40B4-BE49-F238E27FC236}">
                <a16:creationId xmlns:a16="http://schemas.microsoft.com/office/drawing/2014/main" id="{05434C47-A773-4F1C-BC75-A1DE36B22240}"/>
              </a:ext>
            </a:extLst>
          </p:cNvPr>
          <p:cNvSpPr>
            <a:spLocks noGrp="1"/>
          </p:cNvSpPr>
          <p:nvPr>
            <p:ph type="sldNum" sz="quarter" idx="12"/>
          </p:nvPr>
        </p:nvSpPr>
        <p:spPr bwMode="auto">
          <a:xfrm>
            <a:off x="8674100" y="6392863"/>
            <a:ext cx="4699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pPr>
              <a:spcBef>
                <a:spcPct val="0"/>
              </a:spcBef>
              <a:buFontTx/>
              <a:buNone/>
            </a:pPr>
            <a:fld id="{80770D15-76E7-4BF5-A545-D2F0BFA5E176}" type="slidenum">
              <a:rPr lang="en-US" altLang="en-US" smtClean="0"/>
              <a:pPr>
                <a:spcBef>
                  <a:spcPct val="0"/>
                </a:spcBef>
                <a:buFontTx/>
                <a:buNone/>
              </a:pPr>
              <a:t>18</a:t>
            </a:fld>
            <a:endParaRPr lang="en-US" altLang="en-US" sz="1400">
              <a:latin typeface="Times New Roman" panose="02020603050405020304" pitchFamily="18" charset="0"/>
            </a:endParaRPr>
          </a:p>
        </p:txBody>
      </p:sp>
      <p:sp>
        <p:nvSpPr>
          <p:cNvPr id="5" name="TextBox 4">
            <a:extLst>
              <a:ext uri="{FF2B5EF4-FFF2-40B4-BE49-F238E27FC236}">
                <a16:creationId xmlns:a16="http://schemas.microsoft.com/office/drawing/2014/main" id="{FFC8A534-6496-462E-9B6D-99BDCEC57521}"/>
              </a:ext>
            </a:extLst>
          </p:cNvPr>
          <p:cNvSpPr txBox="1"/>
          <p:nvPr/>
        </p:nvSpPr>
        <p:spPr>
          <a:xfrm>
            <a:off x="2057400" y="6536740"/>
            <a:ext cx="3881191" cy="276999"/>
          </a:xfrm>
          <a:prstGeom prst="rect">
            <a:avLst/>
          </a:prstGeom>
          <a:noFill/>
        </p:spPr>
        <p:txBody>
          <a:bodyPr wrap="none" rtlCol="0">
            <a:spAutoFit/>
          </a:bodyPr>
          <a:lstStyle/>
          <a:p>
            <a:r>
              <a:rPr lang="en-US" sz="1200" dirty="0"/>
              <a:t>Image taken from</a:t>
            </a:r>
            <a:r>
              <a:rPr lang="en-AU" altLang="en-US" sz="1200" dirty="0"/>
              <a:t> Software Engineering, </a:t>
            </a:r>
            <a:r>
              <a:rPr lang="en-US" sz="1200" dirty="0"/>
              <a:t>Ivan </a:t>
            </a:r>
            <a:r>
              <a:rPr lang="en-US" sz="1200" dirty="0" err="1"/>
              <a:t>Marsic</a:t>
            </a:r>
            <a:r>
              <a:rPr lang="en-US" sz="12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4100A47-4378-41F0-BEEB-A49ECCEA168F}"/>
              </a:ext>
            </a:extLst>
          </p:cNvPr>
          <p:cNvSpPr>
            <a:spLocks noGrp="1"/>
          </p:cNvSpPr>
          <p:nvPr>
            <p:ph type="title"/>
          </p:nvPr>
        </p:nvSpPr>
        <p:spPr/>
        <p:txBody>
          <a:bodyPr/>
          <a:lstStyle/>
          <a:p>
            <a:pPr eaLnBrk="1" hangingPunct="1"/>
            <a:r>
              <a:rPr lang="en-AU" altLang="en-US" dirty="0" err="1"/>
              <a:t>Mục</a:t>
            </a:r>
            <a:r>
              <a:rPr lang="en-AU" altLang="en-US" dirty="0"/>
              <a:t> </a:t>
            </a:r>
            <a:r>
              <a:rPr lang="en-AU" altLang="en-US" dirty="0" err="1"/>
              <a:t>đích</a:t>
            </a:r>
            <a:r>
              <a:rPr lang="en-AU" altLang="en-US" dirty="0"/>
              <a:t> </a:t>
            </a:r>
            <a:r>
              <a:rPr lang="en-AU" altLang="en-US" dirty="0" err="1"/>
              <a:t>môn</a:t>
            </a:r>
            <a:r>
              <a:rPr lang="en-AU" altLang="en-US" dirty="0"/>
              <a:t> </a:t>
            </a:r>
            <a:r>
              <a:rPr lang="en-AU" altLang="en-US" dirty="0" err="1"/>
              <a:t>học</a:t>
            </a:r>
            <a:endParaRPr lang="en-AU" altLang="en-US" dirty="0"/>
          </a:p>
        </p:txBody>
      </p:sp>
      <p:sp>
        <p:nvSpPr>
          <p:cNvPr id="5123" name="Content Placeholder 2">
            <a:extLst>
              <a:ext uri="{FF2B5EF4-FFF2-40B4-BE49-F238E27FC236}">
                <a16:creationId xmlns:a16="http://schemas.microsoft.com/office/drawing/2014/main" id="{4064E736-130C-4E27-B824-5898979B49A1}"/>
              </a:ext>
            </a:extLst>
          </p:cNvPr>
          <p:cNvSpPr>
            <a:spLocks noGrp="1"/>
          </p:cNvSpPr>
          <p:nvPr>
            <p:ph idx="1"/>
          </p:nvPr>
        </p:nvSpPr>
        <p:spPr/>
        <p:txBody>
          <a:bodyPr/>
          <a:lstStyle/>
          <a:p>
            <a:pPr eaLnBrk="1" hangingPunct="1"/>
            <a:r>
              <a:rPr lang="en-US" altLang="en-US" dirty="0" err="1"/>
              <a:t>Các</a:t>
            </a:r>
            <a:r>
              <a:rPr lang="en-US" altLang="en-US" dirty="0"/>
              <a:t> </a:t>
            </a:r>
            <a:r>
              <a:rPr lang="en-US" altLang="en-US" dirty="0" err="1"/>
              <a:t>khái</a:t>
            </a:r>
            <a:r>
              <a:rPr lang="en-US" altLang="en-US" dirty="0"/>
              <a:t> </a:t>
            </a:r>
            <a:r>
              <a:rPr lang="en-US" altLang="en-US" dirty="0" err="1"/>
              <a:t>niệm</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err="1"/>
              <a:t>trong</a:t>
            </a:r>
            <a:r>
              <a:rPr lang="en-US" altLang="en-US" dirty="0"/>
              <a:t> </a:t>
            </a:r>
            <a:r>
              <a:rPr lang="en-US" altLang="en-US" dirty="0" err="1"/>
              <a:t>kỹ</a:t>
            </a:r>
            <a:r>
              <a:rPr lang="en-US" altLang="en-US" dirty="0"/>
              <a:t> </a:t>
            </a:r>
            <a:r>
              <a:rPr lang="en-US" altLang="en-US" dirty="0" err="1"/>
              <a:t>thuật</a:t>
            </a:r>
            <a:r>
              <a:rPr lang="en-US" altLang="en-US" dirty="0"/>
              <a:t> </a:t>
            </a:r>
            <a:r>
              <a:rPr lang="en-US" altLang="en-US" dirty="0" err="1"/>
              <a:t>phần</a:t>
            </a:r>
            <a:r>
              <a:rPr lang="en-US" altLang="en-US" dirty="0"/>
              <a:t> </a:t>
            </a:r>
            <a:r>
              <a:rPr lang="en-US" altLang="en-US" dirty="0" err="1"/>
              <a:t>mềm</a:t>
            </a:r>
            <a:r>
              <a:rPr lang="en-US" altLang="en-US" dirty="0"/>
              <a:t> (software engineering)</a:t>
            </a:r>
            <a:endParaRPr lang="en-AU" altLang="en-US" dirty="0"/>
          </a:p>
          <a:p>
            <a:pPr eaLnBrk="1" hangingPunct="1"/>
            <a:r>
              <a:rPr lang="en-US" altLang="en-US" dirty="0" err="1"/>
              <a:t>Các</a:t>
            </a:r>
            <a:r>
              <a:rPr lang="en-US" altLang="en-US" dirty="0"/>
              <a:t> </a:t>
            </a:r>
            <a:r>
              <a:rPr lang="en-US" altLang="en-US" dirty="0" err="1"/>
              <a:t>bước</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err="1"/>
              <a:t>xây</a:t>
            </a:r>
            <a:r>
              <a:rPr lang="en-US" altLang="en-US" dirty="0"/>
              <a:t> </a:t>
            </a:r>
            <a:r>
              <a:rPr lang="en-US" altLang="en-US" dirty="0" err="1"/>
              <a:t>dựng</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từ</a:t>
            </a:r>
            <a:r>
              <a:rPr lang="en-US" altLang="en-US" dirty="0"/>
              <a:t> </a:t>
            </a:r>
            <a:r>
              <a:rPr lang="en-US" altLang="en-US" dirty="0" err="1"/>
              <a:t>lập</a:t>
            </a:r>
            <a:r>
              <a:rPr lang="en-US" altLang="en-US" dirty="0"/>
              <a:t> </a:t>
            </a:r>
            <a:r>
              <a:rPr lang="en-US" altLang="en-US" dirty="0" err="1"/>
              <a:t>kế</a:t>
            </a:r>
            <a:r>
              <a:rPr lang="en-US" altLang="en-US" dirty="0"/>
              <a:t> </a:t>
            </a:r>
            <a:r>
              <a:rPr lang="en-US" altLang="en-US" dirty="0" err="1"/>
              <a:t>hoạch</a:t>
            </a:r>
            <a:r>
              <a:rPr lang="en-US" altLang="en-US" dirty="0"/>
              <a:t>, </a:t>
            </a:r>
            <a:r>
              <a:rPr lang="en-US" altLang="en-US" dirty="0" err="1"/>
              <a:t>phân</a:t>
            </a:r>
            <a:r>
              <a:rPr lang="en-US" altLang="en-US" dirty="0"/>
              <a:t> </a:t>
            </a:r>
            <a:r>
              <a:rPr lang="en-US" altLang="en-US" dirty="0" err="1"/>
              <a:t>tích</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cho</a:t>
            </a:r>
            <a:r>
              <a:rPr lang="en-US" altLang="en-US" dirty="0"/>
              <a:t> </a:t>
            </a:r>
            <a:r>
              <a:rPr lang="en-US" altLang="en-US" dirty="0" err="1"/>
              <a:t>đến</a:t>
            </a:r>
            <a:r>
              <a:rPr lang="en-US" altLang="en-US" dirty="0"/>
              <a:t> </a:t>
            </a:r>
            <a:r>
              <a:rPr lang="en-US" altLang="en-US" dirty="0" err="1"/>
              <a:t>bảo</a:t>
            </a:r>
            <a:r>
              <a:rPr lang="en-US" altLang="en-US" dirty="0"/>
              <a:t> </a:t>
            </a:r>
            <a:r>
              <a:rPr lang="en-US" altLang="en-US" dirty="0" err="1"/>
              <a:t>trì</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và</a:t>
            </a:r>
            <a:r>
              <a:rPr lang="en-US" altLang="en-US" dirty="0"/>
              <a:t> </a:t>
            </a:r>
            <a:r>
              <a:rPr lang="en-US" altLang="en-US" dirty="0" err="1"/>
              <a:t>có</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xây</a:t>
            </a:r>
            <a:r>
              <a:rPr lang="en-US" altLang="en-US" dirty="0"/>
              <a:t> </a:t>
            </a:r>
            <a:r>
              <a:rPr lang="en-US" altLang="en-US" dirty="0" err="1"/>
              <a:t>dựng</a:t>
            </a:r>
            <a:r>
              <a:rPr lang="en-US" altLang="en-US" dirty="0"/>
              <a:t> </a:t>
            </a:r>
            <a:r>
              <a:rPr lang="en-US" altLang="en-US" dirty="0" err="1"/>
              <a:t>được</a:t>
            </a:r>
            <a:r>
              <a:rPr lang="en-US" altLang="en-US" dirty="0"/>
              <a:t> </a:t>
            </a:r>
            <a:r>
              <a:rPr lang="en-US" altLang="en-US" dirty="0" err="1"/>
              <a:t>hoàn</a:t>
            </a:r>
            <a:r>
              <a:rPr lang="en-US" altLang="en-US" dirty="0"/>
              <a:t> </a:t>
            </a:r>
            <a:r>
              <a:rPr lang="en-US" altLang="en-US" dirty="0" err="1"/>
              <a:t>chỉnh</a:t>
            </a:r>
            <a:r>
              <a:rPr lang="en-US" altLang="en-US" dirty="0"/>
              <a:t> </a:t>
            </a:r>
            <a:r>
              <a:rPr lang="en-US" altLang="en-US" dirty="0" err="1"/>
              <a:t>một</a:t>
            </a:r>
            <a:r>
              <a:rPr lang="en-US" altLang="en-US" dirty="0"/>
              <a:t> </a:t>
            </a:r>
            <a:r>
              <a:rPr lang="en-US" altLang="en-US" dirty="0" err="1"/>
              <a:t>dự</a:t>
            </a:r>
            <a:r>
              <a:rPr lang="en-US" altLang="en-US" dirty="0"/>
              <a:t> </a:t>
            </a:r>
            <a:r>
              <a:rPr lang="en-US" altLang="en-US" dirty="0" err="1"/>
              <a:t>án</a:t>
            </a:r>
            <a:r>
              <a:rPr lang="en-US" altLang="en-US" dirty="0"/>
              <a:t> </a:t>
            </a:r>
            <a:r>
              <a:rPr lang="en-US" altLang="en-US" dirty="0" err="1"/>
              <a:t>phần</a:t>
            </a:r>
            <a:r>
              <a:rPr lang="en-US" altLang="en-US" dirty="0"/>
              <a:t> </a:t>
            </a:r>
            <a:r>
              <a:rPr lang="en-US" altLang="en-US" dirty="0" err="1"/>
              <a:t>mềm</a:t>
            </a:r>
            <a:endParaRPr lang="en-AU" altLang="en-US" dirty="0"/>
          </a:p>
          <a:p>
            <a:pPr eaLnBrk="1" hangingPunct="1"/>
            <a:r>
              <a:rPr lang="en-US" altLang="en-US" dirty="0" err="1"/>
              <a:t>Có</a:t>
            </a:r>
            <a:r>
              <a:rPr lang="en-US" altLang="en-US" dirty="0"/>
              <a:t> </a:t>
            </a:r>
            <a:r>
              <a:rPr lang="en-US" altLang="en-US" dirty="0" err="1"/>
              <a:t>kỹ</a:t>
            </a:r>
            <a:r>
              <a:rPr lang="en-US" altLang="en-US" dirty="0"/>
              <a:t> </a:t>
            </a:r>
            <a:r>
              <a:rPr lang="en-US" altLang="en-US" dirty="0" err="1"/>
              <a:t>năng</a:t>
            </a:r>
            <a:r>
              <a:rPr lang="en-US" altLang="en-US" dirty="0"/>
              <a:t> </a:t>
            </a:r>
            <a:r>
              <a:rPr lang="en-US" altLang="en-US" dirty="0" err="1"/>
              <a:t>thực</a:t>
            </a:r>
            <a:r>
              <a:rPr lang="en-US" altLang="en-US" dirty="0"/>
              <a:t> </a:t>
            </a:r>
            <a:r>
              <a:rPr lang="en-US" altLang="en-US" dirty="0" err="1"/>
              <a:t>hành</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lập</a:t>
            </a:r>
            <a:r>
              <a:rPr lang="en-US" altLang="en-US" dirty="0"/>
              <a:t> </a:t>
            </a:r>
            <a:r>
              <a:rPr lang="en-US" altLang="en-US" dirty="0" err="1"/>
              <a:t>trình</a:t>
            </a:r>
            <a:r>
              <a:rPr lang="en-US" altLang="en-US" dirty="0"/>
              <a:t> </a:t>
            </a:r>
            <a:r>
              <a:rPr lang="en-US" altLang="en-US" dirty="0" err="1"/>
              <a:t>và</a:t>
            </a:r>
            <a:r>
              <a:rPr lang="en-US" altLang="en-US" dirty="0"/>
              <a:t> </a:t>
            </a:r>
            <a:r>
              <a:rPr lang="en-US" altLang="en-US" dirty="0" err="1"/>
              <a:t>hệ</a:t>
            </a:r>
            <a:r>
              <a:rPr lang="en-US" altLang="en-US" dirty="0"/>
              <a:t> </a:t>
            </a:r>
            <a:r>
              <a:rPr lang="en-US" altLang="en-US" dirty="0" err="1"/>
              <a:t>quản</a:t>
            </a:r>
            <a:r>
              <a:rPr lang="en-US" altLang="en-US" dirty="0"/>
              <a:t> </a:t>
            </a:r>
            <a:r>
              <a:rPr lang="en-US" altLang="en-US" dirty="0" err="1"/>
              <a:t>trị</a:t>
            </a:r>
            <a:r>
              <a:rPr lang="en-US" altLang="en-US" dirty="0"/>
              <a:t> </a:t>
            </a:r>
            <a:r>
              <a:rPr lang="en-US" altLang="en-US" dirty="0" err="1"/>
              <a:t>cơ</a:t>
            </a:r>
            <a:r>
              <a:rPr lang="en-US" altLang="en-US" dirty="0"/>
              <a:t> </a:t>
            </a:r>
            <a:r>
              <a:rPr lang="en-US" altLang="en-US" dirty="0" err="1"/>
              <a:t>sở</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thông</a:t>
            </a:r>
            <a:r>
              <a:rPr lang="en-US" altLang="en-US" dirty="0"/>
              <a:t> qua </a:t>
            </a:r>
            <a:r>
              <a:rPr lang="en-US" altLang="en-US" dirty="0" err="1"/>
              <a:t>các</a:t>
            </a:r>
            <a:r>
              <a:rPr lang="en-US" altLang="en-US" dirty="0"/>
              <a:t> </a:t>
            </a:r>
            <a:r>
              <a:rPr lang="en-US" altLang="en-US" dirty="0" err="1"/>
              <a:t>dự</a:t>
            </a:r>
            <a:r>
              <a:rPr lang="en-US" altLang="en-US" dirty="0"/>
              <a:t> </a:t>
            </a:r>
            <a:r>
              <a:rPr lang="en-US" altLang="en-US" dirty="0" err="1"/>
              <a:t>án</a:t>
            </a:r>
            <a:r>
              <a:rPr lang="en-US" altLang="en-US" dirty="0"/>
              <a:t> </a:t>
            </a:r>
            <a:r>
              <a:rPr lang="en-US" altLang="en-US" dirty="0" err="1"/>
              <a:t>trong</a:t>
            </a:r>
            <a:r>
              <a:rPr lang="en-US" altLang="en-US" dirty="0"/>
              <a:t> </a:t>
            </a:r>
            <a:r>
              <a:rPr lang="en-US" altLang="en-US" dirty="0" err="1"/>
              <a:t>môn</a:t>
            </a:r>
            <a:r>
              <a:rPr lang="en-US" altLang="en-US" dirty="0"/>
              <a:t> </a:t>
            </a:r>
            <a:r>
              <a:rPr lang="en-US" altLang="en-US" dirty="0" err="1"/>
              <a:t>học</a:t>
            </a:r>
            <a:endParaRPr lang="en-US" altLang="en-US" dirty="0"/>
          </a:p>
          <a:p>
            <a:pPr lvl="1"/>
            <a:r>
              <a:rPr lang="en-US" altLang="en-US" dirty="0" err="1"/>
              <a:t>Không</a:t>
            </a:r>
            <a:r>
              <a:rPr lang="en-US" altLang="en-US" dirty="0"/>
              <a:t> </a:t>
            </a:r>
            <a:r>
              <a:rPr lang="en-US" altLang="en-US" dirty="0" err="1"/>
              <a:t>phải</a:t>
            </a:r>
            <a:r>
              <a:rPr lang="en-US" altLang="en-US" dirty="0"/>
              <a:t> </a:t>
            </a:r>
            <a:r>
              <a:rPr lang="en-US" altLang="en-US" dirty="0" err="1"/>
              <a:t>là</a:t>
            </a:r>
            <a:r>
              <a:rPr lang="en-US" altLang="en-US" dirty="0"/>
              <a:t> </a:t>
            </a:r>
            <a:r>
              <a:rPr lang="en-US" altLang="en-US" dirty="0" err="1"/>
              <a:t>khóa</a:t>
            </a:r>
            <a:r>
              <a:rPr lang="en-US" altLang="en-US" dirty="0"/>
              <a:t> </a:t>
            </a:r>
            <a:r>
              <a:rPr lang="en-US" altLang="en-US" dirty="0" err="1"/>
              <a:t>học</a:t>
            </a:r>
            <a:r>
              <a:rPr lang="en-US" altLang="en-US" dirty="0"/>
              <a:t> </a:t>
            </a:r>
            <a:r>
              <a:rPr lang="en-US" altLang="en-US" dirty="0" err="1"/>
              <a:t>về</a:t>
            </a:r>
            <a:r>
              <a:rPr lang="en-US" altLang="en-US" dirty="0"/>
              <a:t> </a:t>
            </a:r>
            <a:r>
              <a:rPr lang="en-US" altLang="en-US" dirty="0" err="1"/>
              <a:t>lập</a:t>
            </a:r>
            <a:r>
              <a:rPr lang="en-US" altLang="en-US" dirty="0"/>
              <a:t> </a:t>
            </a:r>
            <a:r>
              <a:rPr lang="en-US" altLang="en-US" dirty="0" err="1"/>
              <a:t>trình</a:t>
            </a:r>
            <a:r>
              <a:rPr lang="en-US" altLang="en-US" dirty="0"/>
              <a:t>, </a:t>
            </a:r>
            <a:r>
              <a:rPr lang="en-US" altLang="en-US" dirty="0" err="1"/>
              <a:t>không</a:t>
            </a:r>
            <a:r>
              <a:rPr lang="en-US" altLang="en-US" dirty="0"/>
              <a:t> </a:t>
            </a:r>
            <a:r>
              <a:rPr lang="en-US" altLang="en-US" dirty="0" err="1"/>
              <a:t>dạy</a:t>
            </a:r>
            <a:r>
              <a:rPr lang="en-US" altLang="en-US" dirty="0"/>
              <a:t> </a:t>
            </a:r>
            <a:r>
              <a:rPr lang="en-US" altLang="en-US" dirty="0" err="1"/>
              <a:t>bất</a:t>
            </a:r>
            <a:r>
              <a:rPr lang="en-US" altLang="en-US" dirty="0"/>
              <a:t> </a:t>
            </a:r>
            <a:r>
              <a:rPr lang="en-US" altLang="en-US" dirty="0" err="1"/>
              <a:t>kỳ</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lập</a:t>
            </a:r>
            <a:r>
              <a:rPr lang="en-US" altLang="en-US" dirty="0"/>
              <a:t> </a:t>
            </a:r>
            <a:r>
              <a:rPr lang="en-US" altLang="en-US" dirty="0" err="1"/>
              <a:t>trình</a:t>
            </a:r>
            <a:r>
              <a:rPr lang="en-US" altLang="en-US" dirty="0"/>
              <a:t> </a:t>
            </a:r>
            <a:r>
              <a:rPr lang="en-US" altLang="en-US" dirty="0" err="1"/>
              <a:t>cụ</a:t>
            </a:r>
            <a:r>
              <a:rPr lang="en-US" altLang="en-US" dirty="0"/>
              <a:t> </a:t>
            </a:r>
            <a:r>
              <a:rPr lang="en-US" altLang="en-US" dirty="0" err="1"/>
              <a:t>thể</a:t>
            </a:r>
            <a:r>
              <a:rPr lang="en-US" altLang="en-US" dirty="0"/>
              <a:t> </a:t>
            </a:r>
            <a:r>
              <a:rPr lang="en-US" altLang="en-US" dirty="0" err="1"/>
              <a:t>nào</a:t>
            </a:r>
            <a:endParaRPr lang="en-US" altLang="en-US" dirty="0"/>
          </a:p>
          <a:p>
            <a:pPr lvl="1"/>
            <a:r>
              <a:rPr lang="en-US" altLang="en-US" dirty="0" err="1"/>
              <a:t>Sinh</a:t>
            </a:r>
            <a:r>
              <a:rPr lang="en-US" altLang="en-US" dirty="0"/>
              <a:t> </a:t>
            </a:r>
            <a:r>
              <a:rPr lang="en-US" altLang="en-US" dirty="0" err="1"/>
              <a:t>viên</a:t>
            </a:r>
            <a:r>
              <a:rPr lang="en-US" altLang="en-US" dirty="0"/>
              <a:t> </a:t>
            </a:r>
            <a:r>
              <a:rPr lang="en-US" altLang="en-US" dirty="0" err="1"/>
              <a:t>được</a:t>
            </a:r>
            <a:r>
              <a:rPr lang="en-US" altLang="en-US" dirty="0"/>
              <a:t> </a:t>
            </a:r>
            <a:r>
              <a:rPr lang="en-US" altLang="en-US" dirty="0" err="1"/>
              <a:t>giả</a:t>
            </a:r>
            <a:r>
              <a:rPr lang="en-US" altLang="en-US" dirty="0"/>
              <a:t> </a:t>
            </a:r>
            <a:r>
              <a:rPr lang="en-US" altLang="en-US" dirty="0" err="1"/>
              <a:t>thiết</a:t>
            </a:r>
            <a:r>
              <a:rPr lang="en-US" altLang="en-US" dirty="0"/>
              <a:t> </a:t>
            </a:r>
            <a:r>
              <a:rPr lang="en-US" altLang="en-US" dirty="0" err="1"/>
              <a:t>là</a:t>
            </a:r>
            <a:r>
              <a:rPr lang="en-US" altLang="en-US" dirty="0"/>
              <a:t> </a:t>
            </a:r>
            <a:r>
              <a:rPr lang="en-US" altLang="en-US" dirty="0" err="1"/>
              <a:t>đã</a:t>
            </a:r>
            <a:r>
              <a:rPr lang="en-US" altLang="en-US" dirty="0"/>
              <a:t> </a:t>
            </a:r>
            <a:r>
              <a:rPr lang="en-US" altLang="en-US" dirty="0" err="1"/>
              <a:t>có</a:t>
            </a:r>
            <a:r>
              <a:rPr lang="en-US" altLang="en-US" dirty="0"/>
              <a:t> </a:t>
            </a:r>
            <a:r>
              <a:rPr lang="en-US" altLang="en-US" dirty="0" err="1"/>
              <a:t>kiến</a:t>
            </a:r>
            <a:r>
              <a:rPr lang="en-US" altLang="en-US" dirty="0"/>
              <a:t> </a:t>
            </a:r>
            <a:r>
              <a:rPr lang="en-US" altLang="en-US" dirty="0" err="1"/>
              <a:t>thức</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err="1"/>
              <a:t>về</a:t>
            </a:r>
            <a:r>
              <a:rPr lang="en-US" altLang="en-US" dirty="0"/>
              <a:t> </a:t>
            </a:r>
            <a:r>
              <a:rPr lang="en-US" altLang="en-US" dirty="0" err="1"/>
              <a:t>lập</a:t>
            </a:r>
            <a:r>
              <a:rPr lang="en-US" altLang="en-US" dirty="0"/>
              <a:t> </a:t>
            </a:r>
            <a:r>
              <a:rPr lang="en-US" altLang="en-US" dirty="0" err="1"/>
              <a:t>trình</a:t>
            </a:r>
            <a:r>
              <a:rPr lang="en-US" altLang="en-US" dirty="0"/>
              <a:t> </a:t>
            </a:r>
            <a:r>
              <a:rPr lang="en-US" altLang="en-US" dirty="0" err="1"/>
              <a:t>thông</a:t>
            </a:r>
            <a:r>
              <a:rPr lang="en-US" altLang="en-US" dirty="0"/>
              <a:t> qua </a:t>
            </a:r>
            <a:r>
              <a:rPr lang="en-US" altLang="en-US" dirty="0" err="1"/>
              <a:t>các</a:t>
            </a:r>
            <a:r>
              <a:rPr lang="en-US" altLang="en-US" dirty="0"/>
              <a:t> </a:t>
            </a:r>
            <a:r>
              <a:rPr lang="en-US" altLang="en-US" dirty="0" err="1"/>
              <a:t>môn</a:t>
            </a:r>
            <a:r>
              <a:rPr lang="en-US" altLang="en-US" dirty="0"/>
              <a:t> </a:t>
            </a:r>
            <a:r>
              <a:rPr lang="en-US" altLang="en-US" dirty="0" err="1"/>
              <a:t>học</a:t>
            </a:r>
            <a:r>
              <a:rPr lang="en-US" altLang="en-US" dirty="0"/>
              <a:t> </a:t>
            </a:r>
            <a:r>
              <a:rPr lang="en-US" altLang="en-US" dirty="0" err="1"/>
              <a:t>khác</a:t>
            </a:r>
            <a:endParaRPr lang="en-US" altLang="en-US" dirty="0"/>
          </a:p>
          <a:p>
            <a:pPr eaLnBrk="1" hangingPunct="1"/>
            <a:endParaRPr lang="en-AU" altLang="en-US" dirty="0"/>
          </a:p>
          <a:p>
            <a:pPr eaLnBrk="1" hangingPunct="1"/>
            <a:endParaRPr lang="en-A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A213-AF19-4FF0-833F-0BD31DCF0CD3}"/>
              </a:ext>
            </a:extLst>
          </p:cNvPr>
          <p:cNvSpPr>
            <a:spLocks noGrp="1"/>
          </p:cNvSpPr>
          <p:nvPr>
            <p:ph type="title"/>
          </p:nvPr>
        </p:nvSpPr>
        <p:spPr/>
        <p:txBody>
          <a:bodyPr/>
          <a:lstStyle/>
          <a:p>
            <a:r>
              <a:rPr lang="en-US" dirty="0" err="1"/>
              <a:t>Thông</a:t>
            </a:r>
            <a:r>
              <a:rPr lang="en-US" dirty="0"/>
              <a:t> tin </a:t>
            </a:r>
            <a:r>
              <a:rPr lang="en-US" dirty="0" err="1"/>
              <a:t>giảng</a:t>
            </a:r>
            <a:r>
              <a:rPr lang="en-US" dirty="0"/>
              <a:t> </a:t>
            </a:r>
            <a:r>
              <a:rPr lang="en-US" dirty="0" err="1"/>
              <a:t>viên</a:t>
            </a:r>
            <a:endParaRPr lang="en-US" dirty="0"/>
          </a:p>
        </p:txBody>
      </p:sp>
      <p:sp>
        <p:nvSpPr>
          <p:cNvPr id="3" name="Content Placeholder 2">
            <a:extLst>
              <a:ext uri="{FF2B5EF4-FFF2-40B4-BE49-F238E27FC236}">
                <a16:creationId xmlns:a16="http://schemas.microsoft.com/office/drawing/2014/main" id="{46FAA6E8-78EA-49AB-A774-65A859DAE15E}"/>
              </a:ext>
            </a:extLst>
          </p:cNvPr>
          <p:cNvSpPr>
            <a:spLocks noGrp="1"/>
          </p:cNvSpPr>
          <p:nvPr>
            <p:ph idx="1"/>
          </p:nvPr>
        </p:nvSpPr>
        <p:spPr/>
        <p:txBody>
          <a:bodyPr/>
          <a:lstStyle/>
          <a:p>
            <a:r>
              <a:rPr lang="en-US" dirty="0"/>
              <a:t>Thi-Lan Le:</a:t>
            </a:r>
          </a:p>
          <a:p>
            <a:pPr lvl="1"/>
            <a:r>
              <a:rPr lang="en-US" dirty="0"/>
              <a:t>9/2005-2/2009: PhD, INRIA Sophia Antipolis, France, Computer Vision</a:t>
            </a:r>
          </a:p>
          <a:p>
            <a:pPr lvl="1"/>
            <a:r>
              <a:rPr lang="en-US" dirty="0"/>
              <a:t>8/2003-8/2005: Master, Hanoi University of Science and Technology, Signal processing and Multimedia</a:t>
            </a:r>
          </a:p>
          <a:p>
            <a:pPr lvl="1"/>
            <a:r>
              <a:rPr lang="en-US" dirty="0"/>
              <a:t>9/1998-6/2003: B.A., Hanoi University of Science and Technology Information Technology</a:t>
            </a:r>
          </a:p>
          <a:p>
            <a:pPr lvl="1"/>
            <a:r>
              <a:rPr lang="en-US" dirty="0">
                <a:hlinkClick r:id="rId2"/>
              </a:rPr>
              <a:t>https://www.mica.edu.vn/perso/Le-Thi-Lan/</a:t>
            </a:r>
            <a:endParaRPr lang="en-US" dirty="0"/>
          </a:p>
          <a:p>
            <a:pPr lvl="1"/>
            <a:r>
              <a:rPr lang="en-US" dirty="0">
                <a:hlinkClick r:id="rId3"/>
              </a:rPr>
              <a:t>https://set.hust.edu.vn/le-thi-lan</a:t>
            </a:r>
            <a:endParaRPr lang="en-US" dirty="0"/>
          </a:p>
          <a:p>
            <a:pPr lvl="1"/>
            <a:r>
              <a:rPr lang="en-US" dirty="0"/>
              <a:t>Email: </a:t>
            </a:r>
            <a:r>
              <a:rPr lang="en-US" dirty="0">
                <a:hlinkClick r:id="rId4"/>
              </a:rPr>
              <a:t>lan.lethi1@hust.edu.vn</a:t>
            </a:r>
            <a:r>
              <a:rPr lang="en-US" dirty="0"/>
              <a:t>; </a:t>
            </a:r>
            <a:r>
              <a:rPr lang="en-US" dirty="0">
                <a:hlinkClick r:id="rId5"/>
              </a:rPr>
              <a:t>Thi-Lan.Le@mica.edu.vn</a:t>
            </a:r>
            <a:endParaRPr lang="en-US" dirty="0"/>
          </a:p>
          <a:p>
            <a:pPr lvl="1"/>
            <a:r>
              <a:rPr lang="en-US" dirty="0"/>
              <a:t>Office: 1005, B1 Building. </a:t>
            </a:r>
          </a:p>
          <a:p>
            <a:pPr lvl="1"/>
            <a:r>
              <a:rPr lang="en-US" dirty="0"/>
              <a:t>Mobile: 0904412844</a:t>
            </a:r>
          </a:p>
          <a:p>
            <a:endParaRPr lang="en-US" dirty="0"/>
          </a:p>
          <a:p>
            <a:pPr lvl="1"/>
            <a:endParaRPr lang="en-US" dirty="0"/>
          </a:p>
          <a:p>
            <a:pPr lvl="1"/>
            <a:endParaRPr lang="en-US" dirty="0"/>
          </a:p>
        </p:txBody>
      </p:sp>
    </p:spTree>
    <p:extLst>
      <p:ext uri="{BB962C8B-B14F-4D97-AF65-F5344CB8AC3E}">
        <p14:creationId xmlns:p14="http://schemas.microsoft.com/office/powerpoint/2010/main" val="129978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9B6B7DB-7FC8-4C7F-BFB1-EA46F9AFF0AE}"/>
              </a:ext>
            </a:extLst>
          </p:cNvPr>
          <p:cNvSpPr>
            <a:spLocks noGrp="1"/>
          </p:cNvSpPr>
          <p:nvPr>
            <p:ph type="title"/>
          </p:nvPr>
        </p:nvSpPr>
        <p:spPr/>
        <p:txBody>
          <a:bodyPr/>
          <a:lstStyle/>
          <a:p>
            <a:pPr eaLnBrk="1" hangingPunct="1"/>
            <a:r>
              <a:rPr lang="en-AU" altLang="en-US"/>
              <a:t>Các yêu cầu của môn học</a:t>
            </a:r>
          </a:p>
        </p:txBody>
      </p:sp>
      <p:sp>
        <p:nvSpPr>
          <p:cNvPr id="7171" name="Content Placeholder 2">
            <a:extLst>
              <a:ext uri="{FF2B5EF4-FFF2-40B4-BE49-F238E27FC236}">
                <a16:creationId xmlns:a16="http://schemas.microsoft.com/office/drawing/2014/main" id="{F4BF7793-EB41-42C4-BDF4-DD8C07FC37C5}"/>
              </a:ext>
            </a:extLst>
          </p:cNvPr>
          <p:cNvSpPr>
            <a:spLocks noGrp="1"/>
          </p:cNvSpPr>
          <p:nvPr>
            <p:ph idx="1"/>
          </p:nvPr>
        </p:nvSpPr>
        <p:spPr/>
        <p:txBody>
          <a:bodyPr/>
          <a:lstStyle/>
          <a:p>
            <a:pPr eaLnBrk="1" hangingPunct="1"/>
            <a:r>
              <a:rPr lang="en-AU" altLang="en-US" dirty="0" err="1"/>
              <a:t>Tích</a:t>
            </a:r>
            <a:r>
              <a:rPr lang="en-AU" altLang="en-US" dirty="0"/>
              <a:t> </a:t>
            </a:r>
            <a:r>
              <a:rPr lang="en-AU" altLang="en-US" dirty="0" err="1"/>
              <a:t>cực</a:t>
            </a:r>
            <a:r>
              <a:rPr lang="en-AU" altLang="en-US" dirty="0"/>
              <a:t> </a:t>
            </a:r>
            <a:r>
              <a:rPr lang="en-AU" altLang="en-US" dirty="0" err="1"/>
              <a:t>đọc</a:t>
            </a:r>
            <a:r>
              <a:rPr lang="en-AU" altLang="en-US" dirty="0"/>
              <a:t> </a:t>
            </a:r>
            <a:r>
              <a:rPr lang="en-AU" altLang="en-US" dirty="0" err="1"/>
              <a:t>tài</a:t>
            </a:r>
            <a:r>
              <a:rPr lang="en-AU" altLang="en-US" dirty="0"/>
              <a:t> </a:t>
            </a:r>
            <a:r>
              <a:rPr lang="en-AU" altLang="en-US" dirty="0" err="1"/>
              <a:t>liệu</a:t>
            </a:r>
            <a:r>
              <a:rPr lang="en-AU" altLang="en-US" dirty="0"/>
              <a:t> </a:t>
            </a:r>
            <a:r>
              <a:rPr lang="en-AU" altLang="en-US" dirty="0" err="1"/>
              <a:t>tham</a:t>
            </a:r>
            <a:r>
              <a:rPr lang="en-AU" altLang="en-US" dirty="0"/>
              <a:t> </a:t>
            </a:r>
            <a:r>
              <a:rPr lang="en-AU" altLang="en-US" dirty="0" err="1"/>
              <a:t>khảo</a:t>
            </a:r>
            <a:r>
              <a:rPr lang="en-AU" altLang="en-US" dirty="0"/>
              <a:t> </a:t>
            </a:r>
            <a:r>
              <a:rPr lang="en-AU" altLang="en-US" dirty="0" err="1"/>
              <a:t>trước</a:t>
            </a:r>
            <a:r>
              <a:rPr lang="en-AU" altLang="en-US" dirty="0"/>
              <a:t> </a:t>
            </a:r>
            <a:r>
              <a:rPr lang="en-AU" altLang="en-US" dirty="0" err="1"/>
              <a:t>khi</a:t>
            </a:r>
            <a:r>
              <a:rPr lang="en-AU" altLang="en-US" dirty="0"/>
              <a:t> </a:t>
            </a:r>
            <a:r>
              <a:rPr lang="en-AU" altLang="en-US" dirty="0" err="1"/>
              <a:t>đến</a:t>
            </a:r>
            <a:r>
              <a:rPr lang="en-AU" altLang="en-US" dirty="0"/>
              <a:t> </a:t>
            </a:r>
            <a:r>
              <a:rPr lang="en-AU" altLang="en-US" dirty="0" err="1"/>
              <a:t>lớp</a:t>
            </a:r>
            <a:endParaRPr lang="en-AU" altLang="en-US" dirty="0"/>
          </a:p>
          <a:p>
            <a:pPr eaLnBrk="1" hangingPunct="1"/>
            <a:r>
              <a:rPr lang="en-AU" altLang="en-US" dirty="0" err="1"/>
              <a:t>Tích</a:t>
            </a:r>
            <a:r>
              <a:rPr lang="en-AU" altLang="en-US" dirty="0"/>
              <a:t> </a:t>
            </a:r>
            <a:r>
              <a:rPr lang="en-AU" altLang="en-US" dirty="0" err="1"/>
              <a:t>cực</a:t>
            </a:r>
            <a:r>
              <a:rPr lang="en-AU" altLang="en-US" dirty="0"/>
              <a:t> </a:t>
            </a:r>
            <a:r>
              <a:rPr lang="en-AU" altLang="en-US" dirty="0" err="1"/>
              <a:t>học</a:t>
            </a:r>
            <a:r>
              <a:rPr lang="en-AU" altLang="en-US" dirty="0"/>
              <a:t> </a:t>
            </a:r>
            <a:r>
              <a:rPr lang="en-AU" altLang="en-US" dirty="0" err="1"/>
              <a:t>và</a:t>
            </a:r>
            <a:r>
              <a:rPr lang="en-AU" altLang="en-US" dirty="0"/>
              <a:t> </a:t>
            </a:r>
            <a:r>
              <a:rPr lang="en-AU" altLang="en-US" dirty="0" err="1"/>
              <a:t>thảo</a:t>
            </a:r>
            <a:r>
              <a:rPr lang="en-AU" altLang="en-US" dirty="0"/>
              <a:t> </a:t>
            </a:r>
            <a:r>
              <a:rPr lang="en-AU" altLang="en-US" dirty="0" err="1"/>
              <a:t>luận</a:t>
            </a:r>
            <a:r>
              <a:rPr lang="en-AU" altLang="en-US" dirty="0"/>
              <a:t> </a:t>
            </a:r>
            <a:r>
              <a:rPr lang="en-AU" altLang="en-US" dirty="0" err="1"/>
              <a:t>trên</a:t>
            </a:r>
            <a:r>
              <a:rPr lang="en-AU" altLang="en-US" dirty="0"/>
              <a:t> </a:t>
            </a:r>
            <a:r>
              <a:rPr lang="en-AU" altLang="en-US" dirty="0" err="1"/>
              <a:t>lớp</a:t>
            </a:r>
            <a:endParaRPr lang="en-AU" altLang="en-US" dirty="0"/>
          </a:p>
          <a:p>
            <a:pPr eaLnBrk="1" hangingPunct="1"/>
            <a:r>
              <a:rPr lang="en-AU" altLang="en-US" dirty="0" err="1"/>
              <a:t>Tham</a:t>
            </a:r>
            <a:r>
              <a:rPr lang="en-AU" altLang="en-US" dirty="0"/>
              <a:t> </a:t>
            </a:r>
            <a:r>
              <a:rPr lang="en-AU" altLang="en-US" dirty="0" err="1"/>
              <a:t>gia</a:t>
            </a:r>
            <a:r>
              <a:rPr lang="en-AU" altLang="en-US" dirty="0"/>
              <a:t> </a:t>
            </a:r>
            <a:r>
              <a:rPr lang="en-AU" altLang="en-US" dirty="0" err="1"/>
              <a:t>làm</a:t>
            </a:r>
            <a:r>
              <a:rPr lang="en-AU" altLang="en-US" dirty="0"/>
              <a:t> </a:t>
            </a:r>
            <a:r>
              <a:rPr lang="en-AU" altLang="en-US" dirty="0" err="1"/>
              <a:t>bài</a:t>
            </a:r>
            <a:r>
              <a:rPr lang="en-AU" altLang="en-US" dirty="0"/>
              <a:t> </a:t>
            </a:r>
            <a:r>
              <a:rPr lang="en-AU" altLang="en-US" dirty="0" err="1"/>
              <a:t>tập</a:t>
            </a:r>
            <a:r>
              <a:rPr lang="en-AU" altLang="en-US" dirty="0"/>
              <a:t> </a:t>
            </a:r>
            <a:r>
              <a:rPr lang="en-AU" altLang="en-US" dirty="0" err="1"/>
              <a:t>lớn</a:t>
            </a:r>
            <a:r>
              <a:rPr lang="en-AU" altLang="en-US" dirty="0"/>
              <a:t> </a:t>
            </a:r>
            <a:r>
              <a:rPr lang="en-AU" altLang="en-US" dirty="0" err="1"/>
              <a:t>theo</a:t>
            </a:r>
            <a:r>
              <a:rPr lang="en-AU" altLang="en-US" dirty="0"/>
              <a:t> </a:t>
            </a:r>
            <a:r>
              <a:rPr lang="en-AU" altLang="en-US" dirty="0" err="1"/>
              <a:t>nhóm</a:t>
            </a:r>
            <a:r>
              <a:rPr lang="en-AU" altLang="en-US" dirty="0"/>
              <a:t> </a:t>
            </a:r>
            <a:r>
              <a:rPr lang="en-AU" altLang="en-US" dirty="0" err="1"/>
              <a:t>từ</a:t>
            </a:r>
            <a:r>
              <a:rPr lang="en-AU" altLang="en-US" dirty="0"/>
              <a:t> 2-4 </a:t>
            </a:r>
            <a:r>
              <a:rPr lang="en-AU" altLang="en-US" dirty="0" err="1"/>
              <a:t>thành</a:t>
            </a:r>
            <a:r>
              <a:rPr lang="en-AU" altLang="en-US" dirty="0"/>
              <a:t> </a:t>
            </a:r>
            <a:r>
              <a:rPr lang="en-AU" altLang="en-US" dirty="0" err="1"/>
              <a:t>viên</a:t>
            </a:r>
            <a:endParaRPr lang="en-AU" altLang="en-US" dirty="0"/>
          </a:p>
          <a:p>
            <a:pPr lvl="1"/>
            <a:r>
              <a:rPr lang="en-AU" altLang="en-US" dirty="0"/>
              <a:t>Theo </a:t>
            </a:r>
            <a:r>
              <a:rPr lang="en-AU" altLang="en-US" dirty="0" err="1"/>
              <a:t>các</a:t>
            </a:r>
            <a:r>
              <a:rPr lang="en-AU" altLang="en-US" dirty="0"/>
              <a:t> </a:t>
            </a:r>
            <a:r>
              <a:rPr lang="en-AU" altLang="en-US" dirty="0" err="1"/>
              <a:t>đề</a:t>
            </a:r>
            <a:r>
              <a:rPr lang="en-AU" altLang="en-US" dirty="0"/>
              <a:t> </a:t>
            </a:r>
            <a:r>
              <a:rPr lang="en-AU" altLang="en-US" dirty="0" err="1"/>
              <a:t>tài</a:t>
            </a:r>
            <a:r>
              <a:rPr lang="en-AU" altLang="en-US" dirty="0"/>
              <a:t> </a:t>
            </a:r>
            <a:r>
              <a:rPr lang="en-AU" altLang="en-US" dirty="0" err="1"/>
              <a:t>được</a:t>
            </a:r>
            <a:r>
              <a:rPr lang="en-AU" altLang="en-US" dirty="0"/>
              <a:t> </a:t>
            </a:r>
            <a:r>
              <a:rPr lang="en-AU" altLang="en-US" dirty="0" err="1"/>
              <a:t>giảng</a:t>
            </a:r>
            <a:r>
              <a:rPr lang="en-AU" altLang="en-US" dirty="0"/>
              <a:t> </a:t>
            </a:r>
            <a:r>
              <a:rPr lang="en-AU" altLang="en-US" dirty="0" err="1"/>
              <a:t>viên</a:t>
            </a:r>
            <a:r>
              <a:rPr lang="en-AU" altLang="en-US" dirty="0"/>
              <a:t> </a:t>
            </a:r>
            <a:r>
              <a:rPr lang="en-AU" altLang="en-US" dirty="0" err="1"/>
              <a:t>giới</a:t>
            </a:r>
            <a:r>
              <a:rPr lang="en-AU" altLang="en-US" dirty="0"/>
              <a:t> </a:t>
            </a:r>
            <a:r>
              <a:rPr lang="en-AU" altLang="en-US" dirty="0" err="1"/>
              <a:t>thiệu</a:t>
            </a:r>
            <a:endParaRPr lang="en-AU" altLang="en-US" dirty="0"/>
          </a:p>
          <a:p>
            <a:pPr lvl="1"/>
            <a:r>
              <a:rPr lang="en-AU" altLang="en-US" dirty="0" err="1"/>
              <a:t>Đề</a:t>
            </a:r>
            <a:r>
              <a:rPr lang="en-AU" altLang="en-US" dirty="0"/>
              <a:t> </a:t>
            </a:r>
            <a:r>
              <a:rPr lang="en-AU" altLang="en-US" dirty="0" err="1"/>
              <a:t>xuất</a:t>
            </a:r>
            <a:r>
              <a:rPr lang="en-AU" altLang="en-US" dirty="0"/>
              <a:t> </a:t>
            </a:r>
            <a:r>
              <a:rPr lang="en-AU" altLang="en-US" dirty="0" err="1"/>
              <a:t>đề</a:t>
            </a:r>
            <a:r>
              <a:rPr lang="en-AU" altLang="en-US" dirty="0"/>
              <a:t> </a:t>
            </a:r>
            <a:r>
              <a:rPr lang="en-AU" altLang="en-US" dirty="0" err="1"/>
              <a:t>tài</a:t>
            </a:r>
            <a:r>
              <a:rPr lang="en-AU" altLang="en-US" dirty="0"/>
              <a:t> </a:t>
            </a:r>
            <a:r>
              <a:rPr lang="en-AU" altLang="en-US" dirty="0" err="1"/>
              <a:t>mới</a:t>
            </a:r>
            <a:endParaRPr lang="en-AU" altLang="en-US" dirty="0"/>
          </a:p>
          <a:p>
            <a:pPr eaLnBrk="1" hangingPunct="1"/>
            <a:r>
              <a:rPr lang="en-AU" altLang="en-US" dirty="0" err="1"/>
              <a:t>Đánh</a:t>
            </a:r>
            <a:r>
              <a:rPr lang="en-AU" altLang="en-US" dirty="0"/>
              <a:t> </a:t>
            </a:r>
            <a:r>
              <a:rPr lang="en-AU" altLang="en-US" dirty="0" err="1"/>
              <a:t>giá</a:t>
            </a:r>
            <a:r>
              <a:rPr lang="en-AU" altLang="en-US" dirty="0"/>
              <a:t>:</a:t>
            </a:r>
          </a:p>
          <a:p>
            <a:pPr lvl="1" eaLnBrk="1" hangingPunct="1"/>
            <a:r>
              <a:rPr lang="en-AU" altLang="en-US" b="1" dirty="0" err="1"/>
              <a:t>Điểm</a:t>
            </a:r>
            <a:r>
              <a:rPr lang="en-AU" altLang="en-US" b="1" dirty="0"/>
              <a:t> </a:t>
            </a:r>
            <a:r>
              <a:rPr lang="en-AU" altLang="en-US" b="1" dirty="0" err="1"/>
              <a:t>quá</a:t>
            </a:r>
            <a:r>
              <a:rPr lang="en-AU" altLang="en-US" b="1" dirty="0"/>
              <a:t> </a:t>
            </a:r>
            <a:r>
              <a:rPr lang="en-AU" altLang="en-US" b="1" dirty="0" err="1"/>
              <a:t>trình</a:t>
            </a:r>
            <a:r>
              <a:rPr lang="en-AU" altLang="en-US" b="1" dirty="0"/>
              <a:t>: </a:t>
            </a:r>
            <a:r>
              <a:rPr lang="en-AU" altLang="en-US" b="1" dirty="0" err="1"/>
              <a:t>chiếm</a:t>
            </a:r>
            <a:r>
              <a:rPr lang="en-AU" altLang="en-US" b="1" dirty="0"/>
              <a:t> 50%</a:t>
            </a:r>
          </a:p>
          <a:p>
            <a:pPr lvl="2"/>
            <a:r>
              <a:rPr lang="en-AU" altLang="en-US" dirty="0" err="1"/>
              <a:t>Bài</a:t>
            </a:r>
            <a:r>
              <a:rPr lang="en-AU" altLang="en-US" dirty="0"/>
              <a:t> </a:t>
            </a:r>
            <a:r>
              <a:rPr lang="en-AU" altLang="en-US" dirty="0" err="1"/>
              <a:t>tập</a:t>
            </a:r>
            <a:r>
              <a:rPr lang="en-AU" altLang="en-US" dirty="0"/>
              <a:t> </a:t>
            </a:r>
            <a:r>
              <a:rPr lang="en-AU" altLang="en-US" dirty="0" err="1"/>
              <a:t>trên</a:t>
            </a:r>
            <a:r>
              <a:rPr lang="en-AU" altLang="en-US" dirty="0"/>
              <a:t> </a:t>
            </a:r>
            <a:r>
              <a:rPr lang="en-AU" altLang="en-US" dirty="0" err="1"/>
              <a:t>lớp</a:t>
            </a:r>
            <a:endParaRPr lang="en-AU" altLang="en-US" dirty="0"/>
          </a:p>
          <a:p>
            <a:pPr lvl="2"/>
            <a:r>
              <a:rPr lang="en-AU" altLang="en-US" dirty="0" err="1"/>
              <a:t>Bài</a:t>
            </a:r>
            <a:r>
              <a:rPr lang="en-AU" altLang="en-US" dirty="0"/>
              <a:t> </a:t>
            </a:r>
            <a:r>
              <a:rPr lang="en-AU" altLang="en-US" dirty="0" err="1"/>
              <a:t>tập</a:t>
            </a:r>
            <a:r>
              <a:rPr lang="en-AU" altLang="en-US" dirty="0"/>
              <a:t> </a:t>
            </a:r>
            <a:r>
              <a:rPr lang="en-AU" altLang="en-US" dirty="0" err="1"/>
              <a:t>tuần</a:t>
            </a:r>
            <a:r>
              <a:rPr lang="en-AU" altLang="en-US" dirty="0"/>
              <a:t> (</a:t>
            </a:r>
            <a:r>
              <a:rPr lang="en-AU" altLang="en-US" dirty="0" err="1"/>
              <a:t>theo</a:t>
            </a:r>
            <a:r>
              <a:rPr lang="en-AU" altLang="en-US" dirty="0"/>
              <a:t> </a:t>
            </a:r>
            <a:r>
              <a:rPr lang="en-AU" altLang="en-US" dirty="0" err="1"/>
              <a:t>nhóm</a:t>
            </a:r>
            <a:r>
              <a:rPr lang="en-AU" altLang="en-US" dirty="0"/>
              <a:t> 1-2 </a:t>
            </a:r>
            <a:r>
              <a:rPr lang="en-AU" altLang="en-US" dirty="0" err="1"/>
              <a:t>sv</a:t>
            </a:r>
            <a:r>
              <a:rPr lang="en-AU" altLang="en-US" dirty="0"/>
              <a:t>)</a:t>
            </a:r>
          </a:p>
          <a:p>
            <a:pPr lvl="2"/>
            <a:r>
              <a:rPr lang="en-AU" altLang="en-US" dirty="0" err="1"/>
              <a:t>Bài</a:t>
            </a:r>
            <a:r>
              <a:rPr lang="en-AU" altLang="en-US" dirty="0"/>
              <a:t> </a:t>
            </a:r>
            <a:r>
              <a:rPr lang="en-AU" altLang="en-US" dirty="0" err="1"/>
              <a:t>kiểm</a:t>
            </a:r>
            <a:r>
              <a:rPr lang="en-AU" altLang="en-US" dirty="0"/>
              <a:t> </a:t>
            </a:r>
            <a:r>
              <a:rPr lang="en-AU" altLang="en-US" dirty="0" err="1"/>
              <a:t>tra</a:t>
            </a:r>
            <a:r>
              <a:rPr lang="en-AU" altLang="en-US" dirty="0"/>
              <a:t> </a:t>
            </a:r>
            <a:r>
              <a:rPr lang="en-AU" altLang="en-US" dirty="0" err="1"/>
              <a:t>giữa</a:t>
            </a:r>
            <a:r>
              <a:rPr lang="en-AU" altLang="en-US" dirty="0"/>
              <a:t> </a:t>
            </a:r>
            <a:r>
              <a:rPr lang="en-AU" altLang="en-US" dirty="0" err="1"/>
              <a:t>kỳ</a:t>
            </a:r>
            <a:endParaRPr lang="en-AU" altLang="en-US" dirty="0"/>
          </a:p>
          <a:p>
            <a:pPr lvl="2"/>
            <a:r>
              <a:rPr lang="en-AU" altLang="en-US" dirty="0" err="1"/>
              <a:t>Điểm</a:t>
            </a:r>
            <a:r>
              <a:rPr lang="en-AU" altLang="en-US" dirty="0"/>
              <a:t> </a:t>
            </a:r>
            <a:r>
              <a:rPr lang="en-AU" altLang="en-US" dirty="0" err="1"/>
              <a:t>danh</a:t>
            </a:r>
            <a:endParaRPr lang="en-AU" altLang="en-US" dirty="0"/>
          </a:p>
          <a:p>
            <a:pPr lvl="1" eaLnBrk="1" hangingPunct="1"/>
            <a:r>
              <a:rPr lang="en-AU" altLang="en-US" dirty="0" err="1"/>
              <a:t>Bài</a:t>
            </a:r>
            <a:r>
              <a:rPr lang="en-AU" altLang="en-US" dirty="0"/>
              <a:t> </a:t>
            </a:r>
            <a:r>
              <a:rPr lang="en-AU" altLang="en-US" dirty="0" err="1"/>
              <a:t>tập</a:t>
            </a:r>
            <a:r>
              <a:rPr lang="en-AU" altLang="en-US" dirty="0"/>
              <a:t> </a:t>
            </a:r>
            <a:r>
              <a:rPr lang="en-AU" altLang="en-US" dirty="0" err="1"/>
              <a:t>lớn</a:t>
            </a:r>
            <a:r>
              <a:rPr lang="en-AU" altLang="en-US" dirty="0"/>
              <a:t>: </a:t>
            </a:r>
            <a:r>
              <a:rPr lang="en-AU" altLang="en-US" dirty="0" err="1"/>
              <a:t>chiếm</a:t>
            </a:r>
            <a:r>
              <a:rPr lang="en-AU" altLang="en-US" dirty="0"/>
              <a:t> 50%</a:t>
            </a:r>
          </a:p>
          <a:p>
            <a:pPr lvl="2"/>
            <a:r>
              <a:rPr lang="en-AU" altLang="en-US" dirty="0" err="1"/>
              <a:t>Đánh</a:t>
            </a:r>
            <a:r>
              <a:rPr lang="en-AU" altLang="en-US" dirty="0"/>
              <a:t> </a:t>
            </a:r>
            <a:r>
              <a:rPr lang="en-AU" altLang="en-US" dirty="0" err="1"/>
              <a:t>giá</a:t>
            </a:r>
            <a:r>
              <a:rPr lang="en-AU" altLang="en-US" dirty="0"/>
              <a:t> </a:t>
            </a:r>
            <a:r>
              <a:rPr lang="en-AU" altLang="en-US" dirty="0" err="1"/>
              <a:t>riêng</a:t>
            </a:r>
            <a:r>
              <a:rPr lang="en-AU" altLang="en-US" dirty="0"/>
              <a:t> </a:t>
            </a:r>
            <a:r>
              <a:rPr lang="en-AU" altLang="en-US" dirty="0" err="1"/>
              <a:t>cho</a:t>
            </a:r>
            <a:r>
              <a:rPr lang="en-AU" altLang="en-US" dirty="0"/>
              <a:t> </a:t>
            </a:r>
            <a:r>
              <a:rPr lang="en-AU" altLang="en-US" dirty="0" err="1"/>
              <a:t>từng</a:t>
            </a:r>
            <a:r>
              <a:rPr lang="en-AU" altLang="en-US" dirty="0"/>
              <a:t> </a:t>
            </a:r>
            <a:r>
              <a:rPr lang="en-AU" altLang="en-US" dirty="0" err="1"/>
              <a:t>cá</a:t>
            </a:r>
            <a:r>
              <a:rPr lang="en-AU" altLang="en-US" dirty="0"/>
              <a:t> </a:t>
            </a:r>
            <a:r>
              <a:rPr lang="en-AU" altLang="en-US" dirty="0" err="1"/>
              <a:t>nhân</a:t>
            </a:r>
            <a:r>
              <a:rPr lang="en-AU" altLang="en-US" dirty="0"/>
              <a:t>, </a:t>
            </a:r>
            <a:r>
              <a:rPr lang="en-AU" altLang="en-US" dirty="0" err="1"/>
              <a:t>dựa</a:t>
            </a:r>
            <a:r>
              <a:rPr lang="en-AU" altLang="en-US" dirty="0"/>
              <a:t> </a:t>
            </a:r>
            <a:r>
              <a:rPr lang="en-AU" altLang="en-US" dirty="0" err="1"/>
              <a:t>trên</a:t>
            </a:r>
            <a:r>
              <a:rPr lang="en-AU" altLang="en-US" dirty="0"/>
              <a:t> </a:t>
            </a:r>
            <a:r>
              <a:rPr lang="en-AU" altLang="en-US" dirty="0" err="1"/>
              <a:t>sự</a:t>
            </a:r>
            <a:r>
              <a:rPr lang="en-AU" altLang="en-US" dirty="0"/>
              <a:t> </a:t>
            </a:r>
            <a:r>
              <a:rPr lang="en-AU" altLang="en-US" dirty="0" err="1"/>
              <a:t>tham</a:t>
            </a:r>
            <a:r>
              <a:rPr lang="en-AU" altLang="en-US" dirty="0"/>
              <a:t> </a:t>
            </a:r>
            <a:r>
              <a:rPr lang="en-AU" altLang="en-US" dirty="0" err="1"/>
              <a:t>gia</a:t>
            </a:r>
            <a:r>
              <a:rPr lang="en-AU" altLang="en-US" dirty="0"/>
              <a:t> </a:t>
            </a:r>
            <a:r>
              <a:rPr lang="en-AU" altLang="en-US" dirty="0" err="1"/>
              <a:t>và</a:t>
            </a:r>
            <a:r>
              <a:rPr lang="en-AU" altLang="en-US" dirty="0"/>
              <a:t> </a:t>
            </a:r>
            <a:r>
              <a:rPr lang="en-AU" altLang="en-US" dirty="0" err="1"/>
              <a:t>kết</a:t>
            </a:r>
            <a:r>
              <a:rPr lang="en-AU" altLang="en-US" dirty="0"/>
              <a:t> </a:t>
            </a:r>
            <a:r>
              <a:rPr lang="en-AU" altLang="en-US" dirty="0" err="1"/>
              <a:t>quả</a:t>
            </a:r>
            <a:r>
              <a:rPr lang="en-AU" altLang="en-US" dirty="0"/>
              <a:t> </a:t>
            </a:r>
            <a:r>
              <a:rPr lang="en-AU" altLang="en-US" dirty="0" err="1"/>
              <a:t>dự</a:t>
            </a:r>
            <a:r>
              <a:rPr lang="en-AU" altLang="en-US" dirty="0"/>
              <a:t> </a:t>
            </a:r>
            <a:r>
              <a:rPr lang="en-AU" altLang="en-US" dirty="0" err="1"/>
              <a:t>án</a:t>
            </a:r>
            <a:r>
              <a:rPr lang="en-AU" altLang="en-US" dirty="0"/>
              <a:t> (</a:t>
            </a:r>
            <a:r>
              <a:rPr lang="en-AU" altLang="en-US" dirty="0" err="1"/>
              <a:t>chất</a:t>
            </a:r>
            <a:r>
              <a:rPr lang="en-AU" altLang="en-US" dirty="0"/>
              <a:t> </a:t>
            </a:r>
            <a:r>
              <a:rPr lang="en-AU" altLang="en-US" dirty="0" err="1"/>
              <a:t>lượng</a:t>
            </a:r>
            <a:r>
              <a:rPr lang="en-AU" altLang="en-US" dirty="0"/>
              <a:t>, </a:t>
            </a:r>
            <a:r>
              <a:rPr lang="en-AU" altLang="en-US" dirty="0" err="1"/>
              <a:t>khối</a:t>
            </a:r>
            <a:r>
              <a:rPr lang="en-AU" altLang="en-US" dirty="0"/>
              <a:t> </a:t>
            </a:r>
            <a:r>
              <a:rPr lang="en-AU" altLang="en-US" dirty="0" err="1"/>
              <a:t>lượng</a:t>
            </a:r>
            <a:r>
              <a:rPr lang="en-AU" alt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9D9C4DB-8663-42A6-835B-CEE9B8D9F187}"/>
              </a:ext>
            </a:extLst>
          </p:cNvPr>
          <p:cNvSpPr>
            <a:spLocks noGrp="1"/>
          </p:cNvSpPr>
          <p:nvPr>
            <p:ph type="title"/>
          </p:nvPr>
        </p:nvSpPr>
        <p:spPr/>
        <p:txBody>
          <a:bodyPr/>
          <a:lstStyle/>
          <a:p>
            <a:pPr eaLnBrk="1" hangingPunct="1"/>
            <a:r>
              <a:rPr lang="en-AU" altLang="en-US"/>
              <a:t>Tài liệu tham khảo</a:t>
            </a:r>
          </a:p>
        </p:txBody>
      </p:sp>
      <p:sp>
        <p:nvSpPr>
          <p:cNvPr id="8195" name="Content Placeholder 2">
            <a:extLst>
              <a:ext uri="{FF2B5EF4-FFF2-40B4-BE49-F238E27FC236}">
                <a16:creationId xmlns:a16="http://schemas.microsoft.com/office/drawing/2014/main" id="{ACF8BB56-696E-45E2-8347-2D50EDB98B51}"/>
              </a:ext>
            </a:extLst>
          </p:cNvPr>
          <p:cNvSpPr>
            <a:spLocks noGrp="1"/>
          </p:cNvSpPr>
          <p:nvPr>
            <p:ph idx="1"/>
          </p:nvPr>
        </p:nvSpPr>
        <p:spPr/>
        <p:txBody>
          <a:bodyPr/>
          <a:lstStyle/>
          <a:p>
            <a:pPr eaLnBrk="1" hangingPunct="1"/>
            <a:r>
              <a:rPr lang="en-AU" altLang="en-US" dirty="0" err="1"/>
              <a:t>Tài</a:t>
            </a:r>
            <a:r>
              <a:rPr lang="en-AU" altLang="en-US" dirty="0"/>
              <a:t> </a:t>
            </a:r>
            <a:r>
              <a:rPr lang="en-AU" altLang="en-US" dirty="0" err="1"/>
              <a:t>liệu</a:t>
            </a:r>
            <a:r>
              <a:rPr lang="en-AU" altLang="en-US" dirty="0"/>
              <a:t> </a:t>
            </a:r>
            <a:r>
              <a:rPr lang="en-AU" altLang="en-US" dirty="0" err="1"/>
              <a:t>chính</a:t>
            </a:r>
            <a:r>
              <a:rPr lang="en-AU" altLang="en-US" dirty="0"/>
              <a:t>:</a:t>
            </a:r>
          </a:p>
          <a:p>
            <a:pPr lvl="1" eaLnBrk="1" hangingPunct="1"/>
            <a:r>
              <a:rPr lang="en-AU" altLang="en-US" b="1" dirty="0"/>
              <a:t>Software Engineering - A Practitioner’s Approach; 5</a:t>
            </a:r>
            <a:r>
              <a:rPr lang="en-AU" altLang="en-US" b="1" baseline="30000" dirty="0"/>
              <a:t>th</a:t>
            </a:r>
            <a:r>
              <a:rPr lang="en-AU" altLang="en-US" b="1" dirty="0"/>
              <a:t> edition</a:t>
            </a:r>
            <a:r>
              <a:rPr lang="en-AU" altLang="en-US" dirty="0"/>
              <a:t> in 2001, by Roger S. Pressman</a:t>
            </a:r>
          </a:p>
          <a:p>
            <a:pPr lvl="1" eaLnBrk="1" hangingPunct="1"/>
            <a:r>
              <a:rPr lang="en-AU" altLang="en-US" dirty="0"/>
              <a:t>Software Engineering, </a:t>
            </a:r>
            <a:r>
              <a:rPr lang="en-US" dirty="0"/>
              <a:t>Ivan </a:t>
            </a:r>
            <a:r>
              <a:rPr lang="en-US" dirty="0" err="1"/>
              <a:t>Marsic</a:t>
            </a:r>
            <a:r>
              <a:rPr lang="en-US" dirty="0"/>
              <a:t> </a:t>
            </a:r>
            <a:br>
              <a:rPr lang="en-US" sz="1600" dirty="0"/>
            </a:br>
            <a:r>
              <a:rPr lang="en-US" sz="1800" b="0" i="0" dirty="0">
                <a:solidFill>
                  <a:srgbClr val="0000FF"/>
                </a:solidFill>
                <a:effectLst/>
                <a:latin typeface="ArialMT"/>
              </a:rPr>
              <a:t>http://www.ece.rutgers.edu/~marsic/books/SE/</a:t>
            </a:r>
            <a:r>
              <a:rPr lang="en-US" dirty="0"/>
              <a:t> </a:t>
            </a:r>
          </a:p>
          <a:p>
            <a:pPr lvl="1" eaLnBrk="1" hangingPunct="1"/>
            <a:r>
              <a:rPr lang="en-US" dirty="0"/>
              <a:t>Database systems: the complete book</a:t>
            </a:r>
          </a:p>
          <a:p>
            <a:pPr lvl="1"/>
            <a:r>
              <a:rPr lang="en-US" b="1" i="0" dirty="0">
                <a:solidFill>
                  <a:srgbClr val="1F1F1F"/>
                </a:solidFill>
                <a:effectLst/>
                <a:latin typeface="Source Sans Pro" panose="020B0503030403020204" pitchFamily="34" charset="0"/>
              </a:rPr>
              <a:t>Software Development Processes and Methodologies, Coursera </a:t>
            </a:r>
          </a:p>
          <a:p>
            <a:r>
              <a:rPr lang="en-AU" altLang="en-US" dirty="0" err="1"/>
              <a:t>Các</a:t>
            </a:r>
            <a:r>
              <a:rPr lang="en-AU" altLang="en-US" dirty="0"/>
              <a:t> </a:t>
            </a:r>
            <a:r>
              <a:rPr lang="en-AU" altLang="en-US" dirty="0" err="1"/>
              <a:t>tài</a:t>
            </a:r>
            <a:r>
              <a:rPr lang="en-AU" altLang="en-US" dirty="0"/>
              <a:t> </a:t>
            </a:r>
            <a:r>
              <a:rPr lang="en-AU" altLang="en-US" dirty="0" err="1"/>
              <a:t>liệu</a:t>
            </a:r>
            <a:r>
              <a:rPr lang="en-AU" altLang="en-US" dirty="0"/>
              <a:t> </a:t>
            </a:r>
            <a:r>
              <a:rPr lang="en-AU" altLang="en-US" dirty="0" err="1"/>
              <a:t>khác</a:t>
            </a:r>
            <a:endParaRPr lang="en-AU" altLang="en-US" dirty="0"/>
          </a:p>
          <a:p>
            <a:pPr lvl="1" eaLnBrk="1" hangingPunct="1"/>
            <a:r>
              <a:rPr lang="en-AU" altLang="en-US" dirty="0" err="1"/>
              <a:t>Phân</a:t>
            </a:r>
            <a:r>
              <a:rPr lang="en-AU" altLang="en-US" dirty="0"/>
              <a:t> </a:t>
            </a:r>
            <a:r>
              <a:rPr lang="en-AU" altLang="en-US" dirty="0" err="1"/>
              <a:t>tích</a:t>
            </a:r>
            <a:r>
              <a:rPr lang="en-AU" altLang="en-US" dirty="0"/>
              <a:t> </a:t>
            </a:r>
            <a:r>
              <a:rPr lang="en-AU" altLang="en-US" dirty="0" err="1"/>
              <a:t>và</a:t>
            </a:r>
            <a:r>
              <a:rPr lang="en-AU" altLang="en-US" dirty="0"/>
              <a:t> </a:t>
            </a:r>
            <a:r>
              <a:rPr lang="en-AU" altLang="en-US" dirty="0" err="1"/>
              <a:t>thiết</a:t>
            </a:r>
            <a:r>
              <a:rPr lang="en-AU" altLang="en-US" dirty="0"/>
              <a:t> </a:t>
            </a:r>
            <a:r>
              <a:rPr lang="en-AU" altLang="en-US" dirty="0" err="1"/>
              <a:t>kế</a:t>
            </a:r>
            <a:r>
              <a:rPr lang="en-AU" altLang="en-US" dirty="0"/>
              <a:t> </a:t>
            </a:r>
            <a:r>
              <a:rPr lang="en-AU" altLang="en-US" dirty="0" err="1"/>
              <a:t>hệ</a:t>
            </a:r>
            <a:r>
              <a:rPr lang="en-AU" altLang="en-US" dirty="0"/>
              <a:t> </a:t>
            </a:r>
            <a:r>
              <a:rPr lang="en-AU" altLang="en-US" dirty="0" err="1"/>
              <a:t>thống</a:t>
            </a:r>
            <a:r>
              <a:rPr lang="en-AU" altLang="en-US" dirty="0"/>
              <a:t> </a:t>
            </a:r>
            <a:r>
              <a:rPr lang="en-AU" altLang="en-US" dirty="0" err="1"/>
              <a:t>thông</a:t>
            </a:r>
            <a:r>
              <a:rPr lang="en-AU" altLang="en-US" dirty="0"/>
              <a:t> tin; </a:t>
            </a:r>
            <a:r>
              <a:rPr lang="en-AU" altLang="en-US" dirty="0" err="1"/>
              <a:t>tác</a:t>
            </a:r>
            <a:r>
              <a:rPr lang="en-AU" altLang="en-US" dirty="0"/>
              <a:t> </a:t>
            </a:r>
            <a:r>
              <a:rPr lang="en-AU" altLang="en-US" dirty="0" err="1"/>
              <a:t>giả</a:t>
            </a:r>
            <a:r>
              <a:rPr lang="en-AU" altLang="en-US" dirty="0"/>
              <a:t> </a:t>
            </a:r>
            <a:r>
              <a:rPr lang="en-AU" altLang="en-US" dirty="0" err="1"/>
              <a:t>Nguyễn</a:t>
            </a:r>
            <a:r>
              <a:rPr lang="en-AU" altLang="en-US" dirty="0"/>
              <a:t> </a:t>
            </a:r>
            <a:r>
              <a:rPr lang="en-AU" altLang="en-US" dirty="0" err="1"/>
              <a:t>Văn</a:t>
            </a:r>
            <a:r>
              <a:rPr lang="en-AU" altLang="en-US" dirty="0"/>
              <a:t> Ba</a:t>
            </a:r>
          </a:p>
          <a:p>
            <a:pPr lvl="1" eaLnBrk="1" hangingPunct="1"/>
            <a:r>
              <a:rPr lang="en-AU" altLang="en-US" dirty="0"/>
              <a:t>Software Engineering 8</a:t>
            </a:r>
            <a:r>
              <a:rPr lang="en-AU" altLang="en-US" baseline="30000" dirty="0"/>
              <a:t>th</a:t>
            </a:r>
            <a:r>
              <a:rPr lang="en-AU" altLang="en-US" dirty="0"/>
              <a:t> edition in 2007; by Ian Sommerville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B06B-C784-45A4-8F1E-0B7DAF55655C}"/>
              </a:ext>
            </a:extLst>
          </p:cNvPr>
          <p:cNvSpPr>
            <a:spLocks noGrp="1"/>
          </p:cNvSpPr>
          <p:nvPr>
            <p:ph type="title"/>
          </p:nvPr>
        </p:nvSpPr>
        <p:spPr/>
        <p:txBody>
          <a:bodyPr/>
          <a:lstStyle/>
          <a:p>
            <a:r>
              <a:rPr lang="en-AU" altLang="en-US" dirty="0" err="1"/>
              <a:t>Bài</a:t>
            </a:r>
            <a:r>
              <a:rPr lang="en-AU" altLang="en-US" dirty="0"/>
              <a:t> </a:t>
            </a:r>
            <a:r>
              <a:rPr lang="en-AU" altLang="en-US" dirty="0" err="1"/>
              <a:t>tập</a:t>
            </a:r>
            <a:r>
              <a:rPr lang="en-AU" altLang="en-US" dirty="0"/>
              <a:t> </a:t>
            </a:r>
            <a:r>
              <a:rPr lang="en-AU" altLang="en-US" dirty="0" err="1"/>
              <a:t>tuần</a:t>
            </a:r>
            <a:r>
              <a:rPr lang="en-AU" altLang="en-US" dirty="0"/>
              <a:t> 1</a:t>
            </a:r>
            <a:endParaRPr lang="en-US" dirty="0"/>
          </a:p>
        </p:txBody>
      </p:sp>
      <p:sp>
        <p:nvSpPr>
          <p:cNvPr id="3" name="Content Placeholder 2">
            <a:extLst>
              <a:ext uri="{FF2B5EF4-FFF2-40B4-BE49-F238E27FC236}">
                <a16:creationId xmlns:a16="http://schemas.microsoft.com/office/drawing/2014/main" id="{08BD79B0-CED2-47E5-8F56-6798778F5AE2}"/>
              </a:ext>
            </a:extLst>
          </p:cNvPr>
          <p:cNvSpPr>
            <a:spLocks noGrp="1"/>
          </p:cNvSpPr>
          <p:nvPr>
            <p:ph idx="1"/>
          </p:nvPr>
        </p:nvSpPr>
        <p:spPr/>
        <p:txBody>
          <a:bodyPr/>
          <a:lstStyle/>
          <a:p>
            <a:r>
              <a:rPr lang="en-US" dirty="0" err="1"/>
              <a:t>Tên</a:t>
            </a:r>
            <a:r>
              <a:rPr lang="en-US" dirty="0"/>
              <a:t> </a:t>
            </a:r>
            <a:r>
              <a:rPr lang="en-US" dirty="0" err="1"/>
              <a:t>sinh</a:t>
            </a:r>
            <a:r>
              <a:rPr lang="en-US" dirty="0"/>
              <a:t> </a:t>
            </a:r>
            <a:r>
              <a:rPr lang="en-US" dirty="0" err="1"/>
              <a:t>viên</a:t>
            </a:r>
            <a:r>
              <a:rPr lang="en-US" dirty="0"/>
              <a:t> </a:t>
            </a:r>
            <a:r>
              <a:rPr lang="en-US" dirty="0" err="1"/>
              <a:t>đăng</a:t>
            </a:r>
            <a:r>
              <a:rPr lang="en-US" dirty="0"/>
              <a:t> </a:t>
            </a:r>
            <a:r>
              <a:rPr lang="en-US" dirty="0" err="1"/>
              <a:t>ký</a:t>
            </a:r>
            <a:r>
              <a:rPr lang="en-US" dirty="0"/>
              <a:t>:</a:t>
            </a:r>
          </a:p>
          <a:p>
            <a:r>
              <a:rPr lang="en-AU" altLang="en-US" dirty="0" err="1"/>
              <a:t>Tìm</a:t>
            </a:r>
            <a:r>
              <a:rPr lang="en-AU" altLang="en-US" dirty="0"/>
              <a:t> </a:t>
            </a:r>
            <a:r>
              <a:rPr lang="en-AU" altLang="en-US" dirty="0" err="1"/>
              <a:t>hiểu</a:t>
            </a:r>
            <a:r>
              <a:rPr lang="en-AU" altLang="en-US" dirty="0"/>
              <a:t> </a:t>
            </a:r>
            <a:r>
              <a:rPr lang="en-AU" altLang="en-US" dirty="0" err="1"/>
              <a:t>và</a:t>
            </a:r>
            <a:r>
              <a:rPr lang="en-AU" altLang="en-US" dirty="0"/>
              <a:t> </a:t>
            </a:r>
            <a:r>
              <a:rPr lang="en-AU" altLang="en-US" dirty="0" err="1"/>
              <a:t>trình</a:t>
            </a:r>
            <a:r>
              <a:rPr lang="en-AU" altLang="en-US" dirty="0"/>
              <a:t> </a:t>
            </a:r>
            <a:r>
              <a:rPr lang="en-AU" altLang="en-US" dirty="0" err="1"/>
              <a:t>bày</a:t>
            </a:r>
            <a:r>
              <a:rPr lang="en-AU" altLang="en-US" dirty="0"/>
              <a:t> </a:t>
            </a:r>
            <a:r>
              <a:rPr lang="en-AU" altLang="en-US" dirty="0" err="1"/>
              <a:t>lại</a:t>
            </a:r>
            <a:r>
              <a:rPr lang="en-AU" altLang="en-US" dirty="0"/>
              <a:t> </a:t>
            </a:r>
            <a:r>
              <a:rPr lang="en-AU" altLang="en-US" dirty="0" err="1"/>
              <a:t>một</a:t>
            </a:r>
            <a:r>
              <a:rPr lang="en-AU" altLang="en-US" dirty="0"/>
              <a:t> </a:t>
            </a:r>
            <a:r>
              <a:rPr lang="en-AU" altLang="en-US" dirty="0" err="1"/>
              <a:t>bài</a:t>
            </a:r>
            <a:r>
              <a:rPr lang="en-AU" altLang="en-US" dirty="0"/>
              <a:t> </a:t>
            </a:r>
            <a:r>
              <a:rPr lang="en-AU" altLang="en-US" dirty="0" err="1"/>
              <a:t>toán</a:t>
            </a:r>
            <a:r>
              <a:rPr lang="en-AU" altLang="en-US" dirty="0"/>
              <a:t>: </a:t>
            </a:r>
            <a:r>
              <a:rPr lang="en-AU" altLang="en-US" dirty="0" err="1"/>
              <a:t>Điều</a:t>
            </a:r>
            <a:r>
              <a:rPr lang="en-AU" altLang="en-US" dirty="0"/>
              <a:t> </a:t>
            </a:r>
            <a:r>
              <a:rPr lang="en-AU" altLang="en-US" dirty="0" err="1"/>
              <a:t>khiển</a:t>
            </a:r>
            <a:r>
              <a:rPr lang="en-AU" altLang="en-US" dirty="0"/>
              <a:t> </a:t>
            </a:r>
            <a:r>
              <a:rPr lang="en-AU" altLang="en-US" dirty="0" err="1"/>
              <a:t>vào</a:t>
            </a:r>
            <a:r>
              <a:rPr lang="en-AU" altLang="en-US" dirty="0"/>
              <a:t> ra </a:t>
            </a:r>
            <a:r>
              <a:rPr lang="en-AU" altLang="en-US" dirty="0" err="1"/>
              <a:t>ngôi</a:t>
            </a:r>
            <a:r>
              <a:rPr lang="en-AU" altLang="en-US" dirty="0"/>
              <a:t> </a:t>
            </a:r>
            <a:r>
              <a:rPr lang="en-AU" altLang="en-US" dirty="0" err="1"/>
              <a:t>nhà</a:t>
            </a:r>
            <a:r>
              <a:rPr lang="en-US" dirty="0"/>
              <a:t>  (</a:t>
            </a:r>
            <a:r>
              <a:rPr lang="en-US" dirty="0" err="1"/>
              <a:t>sách</a:t>
            </a:r>
            <a:r>
              <a:rPr lang="en-US" dirty="0"/>
              <a:t>: </a:t>
            </a:r>
            <a:r>
              <a:rPr lang="en-AU" altLang="en-US" dirty="0"/>
              <a:t>Software Engineering, </a:t>
            </a:r>
            <a:r>
              <a:rPr lang="en-US" dirty="0"/>
              <a:t>Ivan </a:t>
            </a:r>
            <a:r>
              <a:rPr lang="en-US" dirty="0" err="1"/>
              <a:t>Marsic</a:t>
            </a:r>
            <a:r>
              <a:rPr lang="en-US" dirty="0"/>
              <a:t>, </a:t>
            </a:r>
            <a:r>
              <a:rPr lang="en-US" dirty="0" err="1"/>
              <a:t>trang</a:t>
            </a:r>
            <a:r>
              <a:rPr lang="en-US" dirty="0"/>
              <a:t> 40-44)</a:t>
            </a:r>
            <a:br>
              <a:rPr lang="en-US" dirty="0"/>
            </a:br>
            <a:r>
              <a:rPr lang="en-US" dirty="0"/>
              <a:t> </a:t>
            </a:r>
          </a:p>
          <a:p>
            <a:endParaRPr lang="en-US" dirty="0"/>
          </a:p>
        </p:txBody>
      </p:sp>
    </p:spTree>
    <p:extLst>
      <p:ext uri="{BB962C8B-B14F-4D97-AF65-F5344CB8AC3E}">
        <p14:creationId xmlns:p14="http://schemas.microsoft.com/office/powerpoint/2010/main" val="34443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0225-A7B1-406F-A19F-9B515C3627E2}"/>
              </a:ext>
            </a:extLst>
          </p:cNvPr>
          <p:cNvSpPr>
            <a:spLocks noGrp="1"/>
          </p:cNvSpPr>
          <p:nvPr>
            <p:ph type="title"/>
          </p:nvPr>
        </p:nvSpPr>
        <p:spPr/>
        <p:txBody>
          <a:bodyPr/>
          <a:lstStyle/>
          <a:p>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BAB9D3CD-AA9E-4C08-90CA-7277ADD4CB79}"/>
              </a:ext>
            </a:extLst>
          </p:cNvPr>
          <p:cNvSpPr>
            <a:spLocks noGrp="1"/>
          </p:cNvSpPr>
          <p:nvPr>
            <p:ph idx="1"/>
          </p:nvPr>
        </p:nvSpPr>
        <p:spPr/>
        <p:txBody>
          <a:bodyPr/>
          <a:lstStyle/>
          <a:p>
            <a:r>
              <a:rPr lang="en-US" dirty="0"/>
              <a:t>“Software is everywhere”</a:t>
            </a:r>
          </a:p>
        </p:txBody>
      </p:sp>
      <p:pic>
        <p:nvPicPr>
          <p:cNvPr id="1026" name="Picture 2" descr="Computer Users Icon PNG - Web Icons PNG">
            <a:extLst>
              <a:ext uri="{FF2B5EF4-FFF2-40B4-BE49-F238E27FC236}">
                <a16:creationId xmlns:a16="http://schemas.microsoft.com/office/drawing/2014/main" id="{CDF434E0-C07D-48EC-AFFC-8E461FE72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3" y="2314575"/>
            <a:ext cx="20478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62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0225-A7B1-406F-A19F-9B515C3627E2}"/>
              </a:ext>
            </a:extLst>
          </p:cNvPr>
          <p:cNvSpPr>
            <a:spLocks noGrp="1"/>
          </p:cNvSpPr>
          <p:nvPr>
            <p:ph type="title"/>
          </p:nvPr>
        </p:nvSpPr>
        <p:spPr/>
        <p:txBody>
          <a:bodyPr/>
          <a:lstStyle/>
          <a:p>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BAB9D3CD-AA9E-4C08-90CA-7277ADD4CB79}"/>
              </a:ext>
            </a:extLst>
          </p:cNvPr>
          <p:cNvSpPr>
            <a:spLocks noGrp="1"/>
          </p:cNvSpPr>
          <p:nvPr>
            <p:ph idx="1"/>
          </p:nvPr>
        </p:nvSpPr>
        <p:spPr/>
        <p:txBody>
          <a:bodyPr/>
          <a:lstStyle/>
          <a:p>
            <a:endParaRPr lang="en-US" dirty="0"/>
          </a:p>
        </p:txBody>
      </p:sp>
      <p:pic>
        <p:nvPicPr>
          <p:cNvPr id="1026" name="Picture 2" descr="Computer Users Icon PNG - Web Icons PNG">
            <a:extLst>
              <a:ext uri="{FF2B5EF4-FFF2-40B4-BE49-F238E27FC236}">
                <a16:creationId xmlns:a16="http://schemas.microsoft.com/office/drawing/2014/main" id="{CDF434E0-C07D-48EC-AFFC-8E461FE72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3" y="2314575"/>
            <a:ext cx="2047875" cy="2228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4D7DB9-7EB3-4A58-BA5D-0B91B0629639}"/>
              </a:ext>
            </a:extLst>
          </p:cNvPr>
          <p:cNvSpPr/>
          <p:nvPr/>
        </p:nvSpPr>
        <p:spPr bwMode="auto">
          <a:xfrm>
            <a:off x="5715000" y="1447800"/>
            <a:ext cx="3200400" cy="13716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j-lt"/>
                <a:ea typeface="ＭＳ Ｐゴシック" charset="-128"/>
                <a:cs typeface="Arial" charset="0"/>
              </a:rPr>
              <a:t>MS Office: Word, Excel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mj-lt"/>
                <a:ea typeface="ＭＳ Ｐゴシック" charset="-128"/>
                <a:cs typeface="Arial" charset="0"/>
              </a:rPr>
              <a:t>TexStudio</a:t>
            </a:r>
            <a:r>
              <a:rPr kumimoji="0" lang="en-US" sz="2000" b="1" i="0" u="none" strike="noStrike" cap="none" normalizeH="0" baseline="0" dirty="0">
                <a:ln>
                  <a:noFill/>
                </a:ln>
                <a:solidFill>
                  <a:schemeClr val="tx1"/>
                </a:solidFill>
                <a:effectLst/>
                <a:latin typeface="+mj-lt"/>
                <a:ea typeface="ＭＳ Ｐゴシック" charset="-128"/>
                <a:cs typeface="Arial" charset="0"/>
              </a:rPr>
              <a:t>: Latex</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j-lt"/>
                <a:ea typeface="ＭＳ Ｐゴシック" charset="-128"/>
                <a:cs typeface="Arial" charset="0"/>
              </a:rPr>
              <a:t>Teams</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err="1">
                <a:latin typeface="+mj-lt"/>
                <a:ea typeface="ＭＳ Ｐゴシック" charset="-128"/>
                <a:cs typeface="Arial" charset="0"/>
              </a:rPr>
              <a:t>Unikey</a:t>
            </a:r>
            <a:endParaRPr lang="en-US" sz="2000" b="1" dirty="0">
              <a:latin typeface="+mj-lt"/>
              <a:ea typeface="ＭＳ Ｐゴシック" charset="-128"/>
              <a:cs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mj-lt"/>
              <a:ea typeface="ＭＳ Ｐゴシック" charset="-128"/>
              <a:cs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mj-lt"/>
              <a:ea typeface="ＭＳ Ｐゴシック" charset="-128"/>
              <a:cs typeface="Arial" charset="0"/>
            </a:endParaRPr>
          </a:p>
        </p:txBody>
      </p:sp>
      <p:sp>
        <p:nvSpPr>
          <p:cNvPr id="6" name="Rectangle 5">
            <a:extLst>
              <a:ext uri="{FF2B5EF4-FFF2-40B4-BE49-F238E27FC236}">
                <a16:creationId xmlns:a16="http://schemas.microsoft.com/office/drawing/2014/main" id="{A740C65D-F0C2-411E-AC34-F3BA8ED8DD21}"/>
              </a:ext>
            </a:extLst>
          </p:cNvPr>
          <p:cNvSpPr/>
          <p:nvPr/>
        </p:nvSpPr>
        <p:spPr bwMode="auto">
          <a:xfrm>
            <a:off x="5774531" y="3923378"/>
            <a:ext cx="3200400" cy="866775"/>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j-lt"/>
                <a:ea typeface="ＭＳ Ｐゴシック" charset="-128"/>
                <a:cs typeface="Arial" charset="0"/>
              </a:rPr>
              <a:t>Dev-C++</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j-lt"/>
                <a:ea typeface="ＭＳ Ｐゴシック" charset="-128"/>
                <a:cs typeface="Arial" charset="0"/>
              </a:rPr>
              <a:t>Visual Studio Code</a:t>
            </a:r>
            <a:endParaRPr kumimoji="0" lang="en-US" sz="2000" b="1" i="0" u="none" strike="noStrike" cap="none" normalizeH="0" baseline="0" dirty="0">
              <a:ln>
                <a:noFill/>
              </a:ln>
              <a:solidFill>
                <a:schemeClr val="tx1"/>
              </a:solidFill>
              <a:effectLst/>
              <a:latin typeface="+mj-lt"/>
              <a:ea typeface="ＭＳ Ｐゴシック" charset="-128"/>
              <a:cs typeface="Arial" charset="0"/>
            </a:endParaRPr>
          </a:p>
        </p:txBody>
      </p:sp>
      <p:sp>
        <p:nvSpPr>
          <p:cNvPr id="7" name="Rectangle 6">
            <a:extLst>
              <a:ext uri="{FF2B5EF4-FFF2-40B4-BE49-F238E27FC236}">
                <a16:creationId xmlns:a16="http://schemas.microsoft.com/office/drawing/2014/main" id="{12A3BFEA-E19D-41F8-8AC6-65168C0EEFAB}"/>
              </a:ext>
            </a:extLst>
          </p:cNvPr>
          <p:cNvSpPr/>
          <p:nvPr/>
        </p:nvSpPr>
        <p:spPr bwMode="auto">
          <a:xfrm>
            <a:off x="1066800" y="4795376"/>
            <a:ext cx="3200400" cy="1072024"/>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j-lt"/>
                <a:ea typeface="ＭＳ Ｐゴシック" charset="-128"/>
                <a:cs typeface="Arial" charset="0"/>
              </a:rPr>
              <a:t>Software for smart TV, smart watch, controlling fans, …</a:t>
            </a:r>
          </a:p>
        </p:txBody>
      </p:sp>
      <p:sp>
        <p:nvSpPr>
          <p:cNvPr id="8" name="Rectangle 7">
            <a:extLst>
              <a:ext uri="{FF2B5EF4-FFF2-40B4-BE49-F238E27FC236}">
                <a16:creationId xmlns:a16="http://schemas.microsoft.com/office/drawing/2014/main" id="{B7887176-93F1-4395-AB01-08AAF8E979FE}"/>
              </a:ext>
            </a:extLst>
          </p:cNvPr>
          <p:cNvSpPr/>
          <p:nvPr/>
        </p:nvSpPr>
        <p:spPr bwMode="auto">
          <a:xfrm>
            <a:off x="347663" y="1597588"/>
            <a:ext cx="3200400" cy="1072024"/>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j-lt"/>
                <a:ea typeface="ＭＳ Ｐゴシック" charset="-128"/>
                <a:cs typeface="Arial" charset="0"/>
              </a:rPr>
              <a:t>…</a:t>
            </a:r>
          </a:p>
        </p:txBody>
      </p:sp>
    </p:spTree>
    <p:extLst>
      <p:ext uri="{BB962C8B-B14F-4D97-AF65-F5344CB8AC3E}">
        <p14:creationId xmlns:p14="http://schemas.microsoft.com/office/powerpoint/2010/main" val="429458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Phần</a:t>
            </a:r>
            <a:r>
              <a:rPr lang="en-US" dirty="0"/>
              <a:t> </a:t>
            </a:r>
            <a:r>
              <a:rPr lang="en-US" dirty="0" err="1"/>
              <a:t>mềm</a:t>
            </a:r>
            <a:endParaRPr lang="en-AU" dirty="0"/>
          </a:p>
        </p:txBody>
      </p:sp>
      <p:sp>
        <p:nvSpPr>
          <p:cNvPr id="3" name="Content Placeholder 2"/>
          <p:cNvSpPr>
            <a:spLocks noGrp="1"/>
          </p:cNvSpPr>
          <p:nvPr>
            <p:ph idx="1"/>
          </p:nvPr>
        </p:nvSpPr>
        <p:spPr/>
        <p:txBody>
          <a:bodyPr/>
          <a:lstStyle/>
          <a:p>
            <a:r>
              <a:rPr lang="en-AU" b="1"/>
              <a:t>Phần mềm</a:t>
            </a:r>
            <a:r>
              <a:rPr lang="en-AU"/>
              <a:t> (sản phẩm phần mềm), bao gồm:</a:t>
            </a:r>
          </a:p>
          <a:p>
            <a:pPr lvl="1"/>
            <a:r>
              <a:rPr lang="en-AU" b="1"/>
              <a:t>Chương trình </a:t>
            </a:r>
            <a:r>
              <a:rPr lang="en-AU"/>
              <a:t>(Program): là phần được thi hành trên máy tính</a:t>
            </a:r>
          </a:p>
          <a:p>
            <a:pPr lvl="1"/>
            <a:r>
              <a:rPr lang="en-AU" b="1"/>
              <a:t>Dữ liệu </a:t>
            </a:r>
            <a:r>
              <a:rPr lang="en-AU"/>
              <a:t>(Data): gồm các cấu trúc dữ liệu, cơ sở dữ liệu lưu giữ các dữ liệu vào và ra của chương trình</a:t>
            </a:r>
          </a:p>
          <a:p>
            <a:pPr lvl="1"/>
            <a:r>
              <a:rPr lang="en-AU" b="1"/>
              <a:t>Tài liệu </a:t>
            </a:r>
            <a:r>
              <a:rPr lang="en-AU"/>
              <a:t>(Documentation): tài liệu hệ thống, tài liệu người dùng</a:t>
            </a:r>
          </a:p>
          <a:p>
            <a:pPr lvl="1"/>
            <a:endParaRPr lang="en-AU"/>
          </a:p>
          <a:p>
            <a:pPr lvl="1"/>
            <a:r>
              <a:rPr lang="en-US">
                <a:solidFill>
                  <a:srgbClr val="FF0000"/>
                </a:solidFill>
              </a:rPr>
              <a:t>“Computer software is the product that </a:t>
            </a:r>
            <a:r>
              <a:rPr lang="en-US" b="1">
                <a:solidFill>
                  <a:srgbClr val="FF0000"/>
                </a:solidFill>
              </a:rPr>
              <a:t>software engineers design and build</a:t>
            </a:r>
            <a:r>
              <a:rPr lang="en-US">
                <a:solidFill>
                  <a:srgbClr val="FF0000"/>
                </a:solidFill>
              </a:rPr>
              <a:t>. It encompasses </a:t>
            </a:r>
            <a:r>
              <a:rPr lang="en-US" b="1">
                <a:solidFill>
                  <a:srgbClr val="FF0000"/>
                </a:solidFill>
              </a:rPr>
              <a:t>programs</a:t>
            </a:r>
            <a:r>
              <a:rPr lang="en-US">
                <a:solidFill>
                  <a:srgbClr val="FF0000"/>
                </a:solidFill>
              </a:rPr>
              <a:t> that execute within a computer of any size and architecture, </a:t>
            </a:r>
            <a:r>
              <a:rPr lang="en-US" b="1">
                <a:solidFill>
                  <a:srgbClr val="FF0000"/>
                </a:solidFill>
              </a:rPr>
              <a:t>documents </a:t>
            </a:r>
            <a:r>
              <a:rPr lang="en-US">
                <a:solidFill>
                  <a:srgbClr val="FF0000"/>
                </a:solidFill>
              </a:rPr>
              <a:t>that encompass hard-copy and virtual forms, and </a:t>
            </a:r>
            <a:r>
              <a:rPr lang="en-US" b="1">
                <a:solidFill>
                  <a:srgbClr val="FF0000"/>
                </a:solidFill>
              </a:rPr>
              <a:t>data </a:t>
            </a:r>
            <a:r>
              <a:rPr lang="en-US">
                <a:solidFill>
                  <a:srgbClr val="FF0000"/>
                </a:solidFill>
              </a:rPr>
              <a:t>that combine numbers and text but also includes representations of pictorial, video, and audio information”</a:t>
            </a:r>
            <a:endParaRPr lang="en-AU">
              <a:solidFill>
                <a:srgbClr val="FF0000"/>
              </a:solidFill>
            </a:endParaRPr>
          </a:p>
          <a:p>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533400"/>
          </a:xfrm>
        </p:spPr>
        <p:txBody>
          <a:bodyPr/>
          <a:lstStyle/>
          <a:p>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a:xfrm>
            <a:off x="228600" y="990600"/>
            <a:ext cx="8686800" cy="5491716"/>
          </a:xfrm>
        </p:spPr>
        <p:txBody>
          <a:bodyPr/>
          <a:lstStyle/>
          <a:p>
            <a:r>
              <a:rPr lang="en-US" b="1"/>
              <a:t>Đặc điểm của phần mềm:</a:t>
            </a:r>
          </a:p>
          <a:p>
            <a:pPr lvl="1"/>
            <a:r>
              <a:rPr lang="en-US"/>
              <a:t>Software is developed or engineered, it is not manufactured in the classical sense</a:t>
            </a:r>
          </a:p>
          <a:p>
            <a:pPr lvl="1"/>
            <a:r>
              <a:rPr lang="en-US"/>
              <a:t>Software doesn't "wear out.“</a:t>
            </a:r>
          </a:p>
          <a:p>
            <a:pPr lvl="1"/>
            <a:r>
              <a:rPr lang="en-US"/>
              <a:t>Although the industry is moving toward component-based assembly, most software continues to be custom built</a:t>
            </a:r>
          </a:p>
        </p:txBody>
      </p:sp>
      <p:pic>
        <p:nvPicPr>
          <p:cNvPr id="1027" name="Picture 3"/>
          <p:cNvPicPr>
            <a:picLocks noChangeAspect="1" noChangeArrowheads="1"/>
          </p:cNvPicPr>
          <p:nvPr/>
        </p:nvPicPr>
        <p:blipFill>
          <a:blip r:embed="rId2" cstate="print"/>
          <a:srcRect/>
          <a:stretch>
            <a:fillRect/>
          </a:stretch>
        </p:blipFill>
        <p:spPr bwMode="auto">
          <a:xfrm>
            <a:off x="838200" y="3581400"/>
            <a:ext cx="3738982" cy="26860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917398" y="3657600"/>
            <a:ext cx="3914529" cy="2590800"/>
          </a:xfrm>
          <a:prstGeom prst="rect">
            <a:avLst/>
          </a:prstGeom>
          <a:noFill/>
          <a:ln w="9525">
            <a:noFill/>
            <a:miter lim="800000"/>
            <a:headEnd/>
            <a:tailEnd/>
          </a:ln>
        </p:spPr>
      </p:pic>
      <p:sp>
        <p:nvSpPr>
          <p:cNvPr id="8" name="TextBox 7">
            <a:extLst>
              <a:ext uri="{FF2B5EF4-FFF2-40B4-BE49-F238E27FC236}">
                <a16:creationId xmlns:a16="http://schemas.microsoft.com/office/drawing/2014/main" id="{2CA000AD-24B0-4C93-A5F1-B44DB81FA7C6}"/>
              </a:ext>
            </a:extLst>
          </p:cNvPr>
          <p:cNvSpPr txBox="1"/>
          <p:nvPr/>
        </p:nvSpPr>
        <p:spPr>
          <a:xfrm>
            <a:off x="3505200" y="6172200"/>
            <a:ext cx="3243196" cy="369332"/>
          </a:xfrm>
          <a:prstGeom prst="rect">
            <a:avLst/>
          </a:prstGeom>
          <a:noFill/>
        </p:spPr>
        <p:txBody>
          <a:bodyPr wrap="none" rtlCol="0">
            <a:spAutoFit/>
          </a:bodyPr>
          <a:lstStyle/>
          <a:p>
            <a:r>
              <a:rPr lang="en-US"/>
              <a:t>Đường cong lỗi theo thời gian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a:t>Các ứng dụng phần mềm: </a:t>
            </a:r>
          </a:p>
          <a:p>
            <a:pPr lvl="1"/>
            <a:r>
              <a:rPr lang="en-US"/>
              <a:t>Phần mềm hệ thống (System software)</a:t>
            </a:r>
          </a:p>
          <a:p>
            <a:pPr lvl="1"/>
            <a:r>
              <a:rPr lang="en-US"/>
              <a:t>Phần mềm thời gian thực (Real-time software)</a:t>
            </a:r>
          </a:p>
          <a:p>
            <a:pPr lvl="1"/>
            <a:r>
              <a:rPr lang="en-US"/>
              <a:t>Phần mềm nghiệp vụ (Business software)</a:t>
            </a:r>
          </a:p>
          <a:p>
            <a:pPr lvl="1"/>
            <a:r>
              <a:rPr lang="en-US"/>
              <a:t>Phần mềm khoa học và kỹ thuật (Engineering and scientific software)</a:t>
            </a:r>
          </a:p>
          <a:p>
            <a:pPr lvl="1"/>
            <a:r>
              <a:rPr lang="en-US"/>
              <a:t>Phần mềm nhúng (Embedded software)</a:t>
            </a:r>
          </a:p>
          <a:p>
            <a:pPr lvl="1"/>
            <a:r>
              <a:rPr lang="en-US"/>
              <a:t>Phần mềm máy tính cá nhân (Personal computer software)</a:t>
            </a:r>
          </a:p>
          <a:p>
            <a:pPr lvl="1"/>
            <a:r>
              <a:rPr lang="en-US"/>
              <a:t>Phần mềm trên nền web (Web-based software)</a:t>
            </a:r>
          </a:p>
          <a:p>
            <a:pPr lvl="1"/>
            <a:r>
              <a:rPr lang="en-US">
                <a:solidFill>
                  <a:srgbClr val="C00000"/>
                </a:solidFill>
              </a:rPr>
              <a:t>Phần mềm trí tuệ nhân tạo (Artificial intelligence software)</a:t>
            </a:r>
          </a:p>
          <a:p>
            <a:pPr lvl="1"/>
            <a:endParaRPr lang="en-US"/>
          </a:p>
          <a:p>
            <a:pPr lvl="1"/>
            <a:r>
              <a:rPr lang="en-US"/>
              <a:t>Cách thức phân chia phần mềm chỉ có tính chất tương đối</a:t>
            </a:r>
          </a:p>
          <a:p>
            <a:pPr lvl="1"/>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AU" dirty="0"/>
          </a:p>
        </p:txBody>
      </p:sp>
      <p:sp>
        <p:nvSpPr>
          <p:cNvPr id="3" name="Content Placeholder 2"/>
          <p:cNvSpPr>
            <a:spLocks noGrp="1"/>
          </p:cNvSpPr>
          <p:nvPr>
            <p:ph idx="1"/>
          </p:nvPr>
        </p:nvSpPr>
        <p:spPr/>
        <p:txBody>
          <a:bodyPr>
            <a:normAutofit/>
          </a:bodyPr>
          <a:lstStyle/>
          <a:p>
            <a:r>
              <a:rPr lang="en-US" dirty="0" err="1"/>
              <a:t>Khái</a:t>
            </a:r>
            <a:r>
              <a:rPr lang="en-US" dirty="0"/>
              <a:t> </a:t>
            </a:r>
            <a:r>
              <a:rPr lang="en-US" dirty="0" err="1"/>
              <a:t>niệm</a:t>
            </a:r>
            <a:r>
              <a:rPr lang="en-US" dirty="0"/>
              <a:t> “</a:t>
            </a:r>
            <a:r>
              <a:rPr lang="en-US" b="1" dirty="0"/>
              <a:t>Software Engineering</a:t>
            </a:r>
            <a:r>
              <a:rPr lang="en-US" dirty="0"/>
              <a:t>” </a:t>
            </a:r>
            <a:r>
              <a:rPr lang="en-US" dirty="0" err="1"/>
              <a:t>xuất</a:t>
            </a:r>
            <a:r>
              <a:rPr lang="en-US" dirty="0"/>
              <a:t> </a:t>
            </a:r>
            <a:r>
              <a:rPr lang="en-US" dirty="0" err="1"/>
              <a:t>hiện</a:t>
            </a:r>
            <a:r>
              <a:rPr lang="en-US" dirty="0"/>
              <a:t> </a:t>
            </a:r>
            <a:r>
              <a:rPr lang="en-US" dirty="0" err="1"/>
              <a:t>lần</a:t>
            </a:r>
            <a:r>
              <a:rPr lang="en-US" dirty="0"/>
              <a:t> </a:t>
            </a:r>
            <a:r>
              <a:rPr lang="en-US" dirty="0" err="1"/>
              <a:t>đầu</a:t>
            </a:r>
            <a:r>
              <a:rPr lang="en-US" dirty="0"/>
              <a:t> </a:t>
            </a:r>
            <a:r>
              <a:rPr lang="en-US" dirty="0" err="1"/>
              <a:t>vào</a:t>
            </a:r>
            <a:r>
              <a:rPr lang="en-US" dirty="0"/>
              <a:t> </a:t>
            </a:r>
            <a:r>
              <a:rPr lang="en-US" dirty="0" err="1"/>
              <a:t>năm</a:t>
            </a:r>
            <a:r>
              <a:rPr lang="en-US" dirty="0"/>
              <a:t> 1968 </a:t>
            </a:r>
            <a:r>
              <a:rPr lang="en-US" dirty="0" err="1"/>
              <a:t>trong</a:t>
            </a:r>
            <a:r>
              <a:rPr lang="en-US" dirty="0"/>
              <a:t> </a:t>
            </a:r>
            <a:r>
              <a:rPr lang="en-US" dirty="0" err="1"/>
              <a:t>một</a:t>
            </a:r>
            <a:r>
              <a:rPr lang="en-US" dirty="0"/>
              <a:t> </a:t>
            </a:r>
            <a:r>
              <a:rPr lang="en-US" dirty="0" err="1"/>
              <a:t>cuộc</a:t>
            </a:r>
            <a:r>
              <a:rPr lang="en-US" dirty="0"/>
              <a:t> </a:t>
            </a:r>
            <a:r>
              <a:rPr lang="en-US" dirty="0" err="1"/>
              <a:t>họp</a:t>
            </a:r>
            <a:r>
              <a:rPr lang="en-US" dirty="0"/>
              <a:t> </a:t>
            </a:r>
            <a:r>
              <a:rPr lang="en-US" dirty="0" err="1"/>
              <a:t>bàn</a:t>
            </a:r>
            <a:r>
              <a:rPr lang="en-US" dirty="0"/>
              <a:t> </a:t>
            </a:r>
            <a:r>
              <a:rPr lang="en-US" dirty="0" err="1"/>
              <a:t>về</a:t>
            </a:r>
            <a:r>
              <a:rPr lang="en-US" dirty="0"/>
              <a:t> </a:t>
            </a:r>
            <a:r>
              <a:rPr lang="en-US" dirty="0" err="1"/>
              <a:t>một</a:t>
            </a:r>
            <a:r>
              <a:rPr lang="en-US" dirty="0"/>
              <a:t> </a:t>
            </a:r>
            <a:r>
              <a:rPr lang="en-US" dirty="0" err="1"/>
              <a:t>vấn</a:t>
            </a:r>
            <a:r>
              <a:rPr lang="en-US" dirty="0"/>
              <a:t> </a:t>
            </a:r>
            <a:r>
              <a:rPr lang="en-US" dirty="0" err="1"/>
              <a:t>đề</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dirty="0" err="1"/>
              <a:t>Cuộc</a:t>
            </a:r>
            <a:r>
              <a:rPr lang="en-US" b="1" dirty="0"/>
              <a:t> </a:t>
            </a:r>
            <a:r>
              <a:rPr lang="en-US" b="1" dirty="0" err="1"/>
              <a:t>khủng</a:t>
            </a:r>
            <a:r>
              <a:rPr lang="en-US" b="1" dirty="0"/>
              <a:t> </a:t>
            </a:r>
            <a:r>
              <a:rPr lang="en-US" b="1" dirty="0" err="1"/>
              <a:t>hoảng</a:t>
            </a:r>
            <a:r>
              <a:rPr lang="en-US" b="1" dirty="0"/>
              <a:t> </a:t>
            </a:r>
            <a:r>
              <a:rPr lang="en-US" b="1" dirty="0" err="1"/>
              <a:t>phần</a:t>
            </a:r>
            <a:r>
              <a:rPr lang="en-US" b="1" dirty="0"/>
              <a:t> </a:t>
            </a:r>
            <a:r>
              <a:rPr lang="en-US" b="1" dirty="0" err="1"/>
              <a:t>mềm</a:t>
            </a:r>
            <a:r>
              <a:rPr lang="en-US" dirty="0"/>
              <a:t>” (Software crisis) [First NATO Software Engineering Conference in 1968 at </a:t>
            </a:r>
            <a:r>
              <a:rPr lang="en-US" dirty="0" err="1"/>
              <a:t>Garmisch</a:t>
            </a:r>
            <a:r>
              <a:rPr lang="en-US" dirty="0"/>
              <a:t>, Germany]</a:t>
            </a:r>
          </a:p>
          <a:p>
            <a:r>
              <a:rPr lang="en-US" dirty="0" err="1"/>
              <a:t>Chuyên</a:t>
            </a:r>
            <a:r>
              <a:rPr lang="en-US" dirty="0"/>
              <a:t> </a:t>
            </a:r>
            <a:r>
              <a:rPr lang="en-US" dirty="0" err="1"/>
              <a:t>ngành</a:t>
            </a:r>
            <a:r>
              <a:rPr lang="en-US" dirty="0"/>
              <a:t> SE ra </a:t>
            </a:r>
            <a:r>
              <a:rPr lang="en-US" dirty="0" err="1"/>
              <a:t>đời</a:t>
            </a:r>
            <a:r>
              <a:rPr lang="en-US" dirty="0"/>
              <a:t> </a:t>
            </a:r>
            <a:r>
              <a:rPr lang="en-US" dirty="0" err="1"/>
              <a:t>trong</a:t>
            </a:r>
            <a:r>
              <a:rPr lang="en-US" dirty="0"/>
              <a:t> </a:t>
            </a:r>
            <a:r>
              <a:rPr lang="en-US" dirty="0" err="1"/>
              <a:t>hoàn</a:t>
            </a:r>
            <a:r>
              <a:rPr lang="en-US" dirty="0"/>
              <a:t> </a:t>
            </a:r>
            <a:r>
              <a:rPr lang="en-US" dirty="0" err="1"/>
              <a:t>cảnh</a:t>
            </a:r>
            <a:r>
              <a:rPr lang="en-US" dirty="0"/>
              <a:t> </a:t>
            </a:r>
            <a:r>
              <a:rPr lang="en-US" dirty="0" err="1"/>
              <a:t>đó</a:t>
            </a:r>
            <a:r>
              <a:rPr lang="en-US" dirty="0"/>
              <a:t>, </a:t>
            </a:r>
            <a:r>
              <a:rPr lang="en-US" dirty="0" err="1"/>
              <a:t>với</a:t>
            </a:r>
            <a:r>
              <a:rPr lang="en-US" dirty="0"/>
              <a:t> </a:t>
            </a:r>
            <a:r>
              <a:rPr lang="en-US" dirty="0" err="1"/>
              <a:t>sứ</a:t>
            </a:r>
            <a:r>
              <a:rPr lang="en-US" dirty="0"/>
              <a:t> </a:t>
            </a:r>
            <a:r>
              <a:rPr lang="en-US" dirty="0" err="1"/>
              <a:t>mạng</a:t>
            </a:r>
            <a:r>
              <a:rPr lang="en-US" dirty="0"/>
              <a:t> </a:t>
            </a:r>
            <a:r>
              <a:rPr lang="en-US" dirty="0" err="1"/>
              <a:t>tìm</a:t>
            </a:r>
            <a:r>
              <a:rPr lang="en-US" dirty="0"/>
              <a:t> ra </a:t>
            </a:r>
            <a:r>
              <a:rPr lang="en-US" dirty="0" err="1"/>
              <a:t>các</a:t>
            </a:r>
            <a:r>
              <a:rPr lang="en-US" dirty="0"/>
              <a:t> </a:t>
            </a:r>
            <a:r>
              <a:rPr lang="en-US" dirty="0" err="1"/>
              <a:t>biện</a:t>
            </a:r>
            <a:r>
              <a:rPr lang="en-US" dirty="0"/>
              <a:t> </a:t>
            </a:r>
            <a:r>
              <a:rPr lang="en-US" dirty="0" err="1"/>
              <a:t>pháp</a:t>
            </a:r>
            <a:r>
              <a:rPr lang="en-US" dirty="0"/>
              <a:t> </a:t>
            </a:r>
            <a:r>
              <a:rPr lang="en-US" dirty="0" err="1"/>
              <a:t>giúp</a:t>
            </a:r>
            <a:r>
              <a:rPr lang="en-US" dirty="0"/>
              <a:t> </a:t>
            </a:r>
            <a:r>
              <a:rPr lang="en-US" dirty="0" err="1"/>
              <a:t>ngành</a:t>
            </a:r>
            <a:r>
              <a:rPr lang="en-US" dirty="0"/>
              <a:t> </a:t>
            </a:r>
            <a:r>
              <a:rPr lang="en-US" dirty="0" err="1"/>
              <a:t>công</a:t>
            </a:r>
            <a:r>
              <a:rPr lang="en-US" dirty="0"/>
              <a:t> </a:t>
            </a:r>
            <a:r>
              <a:rPr lang="en-US" dirty="0" err="1"/>
              <a:t>nghiệp</a:t>
            </a:r>
            <a:r>
              <a:rPr lang="en-US" dirty="0"/>
              <a:t> </a:t>
            </a:r>
            <a:r>
              <a:rPr lang="en-US" dirty="0" err="1"/>
              <a:t>phần</a:t>
            </a:r>
            <a:r>
              <a:rPr lang="en-US" dirty="0"/>
              <a:t> </a:t>
            </a:r>
            <a:r>
              <a:rPr lang="en-US" dirty="0" err="1"/>
              <a:t>mềm</a:t>
            </a:r>
            <a:r>
              <a:rPr lang="en-US" dirty="0"/>
              <a:t> </a:t>
            </a:r>
            <a:r>
              <a:rPr lang="en-US" dirty="0" err="1"/>
              <a:t>tránh</a:t>
            </a:r>
            <a:r>
              <a:rPr lang="en-US" dirty="0"/>
              <a:t> </a:t>
            </a:r>
            <a:r>
              <a:rPr lang="en-US" dirty="0" err="1"/>
              <a:t>được</a:t>
            </a:r>
            <a:r>
              <a:rPr lang="en-US" dirty="0"/>
              <a:t> </a:t>
            </a:r>
            <a:r>
              <a:rPr lang="en-US" dirty="0" err="1"/>
              <a:t>nguy</a:t>
            </a:r>
            <a:r>
              <a:rPr lang="en-US" dirty="0"/>
              <a:t> </a:t>
            </a:r>
            <a:r>
              <a:rPr lang="en-US" dirty="0" err="1"/>
              <a:t>cơ</a:t>
            </a:r>
            <a:r>
              <a:rPr lang="en-US" dirty="0"/>
              <a:t>  </a:t>
            </a:r>
            <a:r>
              <a:rPr lang="en-US" dirty="0" err="1"/>
              <a:t>khủng</a:t>
            </a:r>
            <a:r>
              <a:rPr lang="en-US" dirty="0"/>
              <a:t> </a:t>
            </a:r>
            <a:r>
              <a:rPr lang="en-US" dirty="0" err="1"/>
              <a:t>hoảng</a:t>
            </a:r>
            <a:r>
              <a:rPr lang="en-US" dirty="0"/>
              <a:t>. </a:t>
            </a:r>
            <a:r>
              <a:rPr lang="en-US" dirty="0" err="1"/>
              <a:t>Và</a:t>
            </a:r>
            <a:r>
              <a:rPr lang="en-US" dirty="0"/>
              <a:t> </a:t>
            </a:r>
            <a:r>
              <a:rPr lang="en-US" dirty="0" err="1"/>
              <a:t>thực</a:t>
            </a:r>
            <a:r>
              <a:rPr lang="en-US" dirty="0"/>
              <a:t> </a:t>
            </a:r>
            <a:r>
              <a:rPr lang="en-US" dirty="0" err="1"/>
              <a:t>sự</a:t>
            </a:r>
            <a:r>
              <a:rPr lang="en-US" dirty="0"/>
              <a:t>, </a:t>
            </a:r>
            <a:r>
              <a:rPr lang="en-US" dirty="0" err="1"/>
              <a:t>nó</a:t>
            </a:r>
            <a:r>
              <a:rPr lang="en-US" dirty="0"/>
              <a:t> </a:t>
            </a:r>
            <a:r>
              <a:rPr lang="en-US" dirty="0" err="1"/>
              <a:t>đã</a:t>
            </a:r>
            <a:r>
              <a:rPr lang="en-US" dirty="0"/>
              <a:t> </a:t>
            </a:r>
            <a:r>
              <a:rPr lang="en-US" dirty="0" err="1"/>
              <a:t>hoàn</a:t>
            </a:r>
            <a:r>
              <a:rPr lang="en-US" dirty="0"/>
              <a:t> </a:t>
            </a:r>
            <a:r>
              <a:rPr lang="en-US" dirty="0" err="1"/>
              <a:t>thành</a:t>
            </a:r>
            <a:r>
              <a:rPr lang="en-US" dirty="0"/>
              <a:t> </a:t>
            </a:r>
            <a:r>
              <a:rPr lang="en-US" dirty="0" err="1"/>
              <a:t>sứ</a:t>
            </a:r>
            <a:r>
              <a:rPr lang="en-US" dirty="0"/>
              <a:t> </a:t>
            </a:r>
            <a:r>
              <a:rPr lang="en-US" dirty="0" err="1"/>
              <a:t>mạng</a:t>
            </a:r>
            <a:r>
              <a:rPr lang="en-US" dirty="0"/>
              <a:t> </a:t>
            </a:r>
            <a:r>
              <a:rPr lang="en-US" dirty="0" err="1"/>
              <a:t>này</a:t>
            </a:r>
            <a:r>
              <a:rPr lang="en-US" dirty="0"/>
              <a:t>, </a:t>
            </a:r>
            <a:r>
              <a:rPr lang="en-US" dirty="0" err="1"/>
              <a:t>và</a:t>
            </a:r>
            <a:r>
              <a:rPr lang="en-US" dirty="0"/>
              <a:t> </a:t>
            </a:r>
            <a:r>
              <a:rPr lang="en-US" dirty="0" err="1"/>
              <a:t>cái</a:t>
            </a:r>
            <a:r>
              <a:rPr lang="en-US" dirty="0"/>
              <a:t> </a:t>
            </a:r>
            <a:r>
              <a:rPr lang="en-US" dirty="0" err="1"/>
              <a:t>gọi</a:t>
            </a:r>
            <a:r>
              <a:rPr lang="en-US" dirty="0"/>
              <a:t> </a:t>
            </a:r>
            <a:r>
              <a:rPr lang="en-US" dirty="0" err="1"/>
              <a:t>là</a:t>
            </a:r>
            <a:r>
              <a:rPr lang="en-US" dirty="0"/>
              <a:t> “</a:t>
            </a:r>
            <a:r>
              <a:rPr lang="en-US" dirty="0" err="1"/>
              <a:t>cuộc</a:t>
            </a:r>
            <a:r>
              <a:rPr lang="en-US" dirty="0"/>
              <a:t> </a:t>
            </a:r>
            <a:r>
              <a:rPr lang="en-US" dirty="0" err="1"/>
              <a:t>khủng</a:t>
            </a:r>
            <a:r>
              <a:rPr lang="en-US" dirty="0"/>
              <a:t> </a:t>
            </a:r>
            <a:r>
              <a:rPr lang="en-US" dirty="0" err="1"/>
              <a:t>hoảng</a:t>
            </a:r>
            <a:r>
              <a:rPr lang="en-US" dirty="0"/>
              <a:t> </a:t>
            </a:r>
            <a:r>
              <a:rPr lang="en-US" dirty="0" err="1"/>
              <a:t>phần</a:t>
            </a:r>
            <a:r>
              <a:rPr lang="en-US" dirty="0"/>
              <a:t> </a:t>
            </a:r>
            <a:r>
              <a:rPr lang="en-US" dirty="0" err="1"/>
              <a:t>mềm</a:t>
            </a:r>
            <a:r>
              <a:rPr lang="en-US" dirty="0"/>
              <a:t>” </a:t>
            </a:r>
            <a:r>
              <a:rPr lang="en-US" dirty="0" err="1"/>
              <a:t>đã</a:t>
            </a:r>
            <a:r>
              <a:rPr lang="en-US" dirty="0"/>
              <a:t> </a:t>
            </a:r>
            <a:r>
              <a:rPr lang="en-US" dirty="0" err="1"/>
              <a:t>không</a:t>
            </a:r>
            <a:r>
              <a:rPr lang="en-US" dirty="0"/>
              <a:t> </a:t>
            </a:r>
            <a:r>
              <a:rPr lang="en-US" dirty="0" err="1"/>
              <a:t>thực</a:t>
            </a:r>
            <a:r>
              <a:rPr lang="en-US" dirty="0"/>
              <a:t> </a:t>
            </a:r>
            <a:r>
              <a:rPr lang="en-US" dirty="0" err="1"/>
              <a:t>sự</a:t>
            </a:r>
            <a:r>
              <a:rPr lang="en-US" dirty="0"/>
              <a:t> </a:t>
            </a:r>
            <a:r>
              <a:rPr lang="en-US" dirty="0" err="1"/>
              <a:t>xảy</a:t>
            </a:r>
            <a:r>
              <a:rPr lang="en-US" dirty="0"/>
              <a:t> ra.</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B3E3-4FF0-442E-BB9B-41DB7295385E}"/>
              </a:ext>
            </a:extLst>
          </p:cNvPr>
          <p:cNvSpPr>
            <a:spLocks noGrp="1"/>
          </p:cNvSpPr>
          <p:nvPr>
            <p:ph type="title"/>
          </p:nvPr>
        </p:nvSpPr>
        <p:spPr/>
        <p:txBody>
          <a:bodyPr/>
          <a:lstStyle/>
          <a:p>
            <a:r>
              <a:rPr lang="en-AU" dirty="0" err="1"/>
              <a:t>Kỹ</a:t>
            </a:r>
            <a:r>
              <a:rPr lang="en-AU" dirty="0"/>
              <a:t> </a:t>
            </a:r>
            <a:r>
              <a:rPr lang="en-AU" dirty="0" err="1"/>
              <a:t>thuật</a:t>
            </a:r>
            <a:r>
              <a:rPr lang="en-AU" dirty="0"/>
              <a:t> </a:t>
            </a:r>
            <a:r>
              <a:rPr lang="en-AU" dirty="0" err="1"/>
              <a:t>phần</a:t>
            </a:r>
            <a:r>
              <a:rPr lang="en-AU" dirty="0"/>
              <a:t> </a:t>
            </a:r>
            <a:r>
              <a:rPr lang="en-AU" dirty="0" err="1"/>
              <a:t>mềm</a:t>
            </a:r>
            <a:endParaRPr lang="en-US" dirty="0"/>
          </a:p>
        </p:txBody>
      </p:sp>
      <p:sp>
        <p:nvSpPr>
          <p:cNvPr id="3" name="Content Placeholder 2">
            <a:extLst>
              <a:ext uri="{FF2B5EF4-FFF2-40B4-BE49-F238E27FC236}">
                <a16:creationId xmlns:a16="http://schemas.microsoft.com/office/drawing/2014/main" id="{6F16117A-D526-4F5D-8FBB-48E825C31C18}"/>
              </a:ext>
            </a:extLst>
          </p:cNvPr>
          <p:cNvSpPr>
            <a:spLocks noGrp="1"/>
          </p:cNvSpPr>
          <p:nvPr>
            <p:ph idx="1"/>
          </p:nvPr>
        </p:nvSpPr>
        <p:spPr/>
        <p:txBody>
          <a:bodyPr/>
          <a:lstStyle/>
          <a:p>
            <a:pPr algn="l"/>
            <a:r>
              <a:rPr lang="en-US" sz="2000" dirty="0"/>
              <a:t>“Software is </a:t>
            </a:r>
            <a:r>
              <a:rPr lang="en-US" sz="2000" b="1" dirty="0"/>
              <a:t>intangible</a:t>
            </a:r>
            <a:r>
              <a:rPr lang="en-US" sz="2000" dirty="0">
                <a:latin typeface="OpenSans"/>
              </a:rPr>
              <a:t>”</a:t>
            </a:r>
            <a:endParaRPr lang="en-US" b="0" i="0" dirty="0">
              <a:effectLst/>
              <a:latin typeface="OpenSans"/>
            </a:endParaRPr>
          </a:p>
          <a:p>
            <a:pPr algn="l"/>
            <a:endParaRPr lang="en-US" b="0" i="0" dirty="0">
              <a:effectLst/>
              <a:latin typeface="OpenSans"/>
            </a:endParaRPr>
          </a:p>
          <a:p>
            <a:pPr algn="l"/>
            <a:endParaRPr lang="en-US" dirty="0">
              <a:latin typeface="OpenSans"/>
            </a:endParaRPr>
          </a:p>
          <a:p>
            <a:pPr algn="l"/>
            <a:endParaRPr lang="en-US" b="0" i="0" dirty="0">
              <a:effectLst/>
              <a:latin typeface="OpenSans"/>
            </a:endParaRPr>
          </a:p>
          <a:p>
            <a:pPr algn="l"/>
            <a:endParaRPr lang="en-US" dirty="0">
              <a:latin typeface="OpenSans"/>
            </a:endParaRPr>
          </a:p>
          <a:p>
            <a:pPr algn="l"/>
            <a:endParaRPr lang="en-US" b="0" i="0" dirty="0">
              <a:effectLst/>
              <a:latin typeface="OpenSans"/>
            </a:endParaRPr>
          </a:p>
          <a:p>
            <a:pPr algn="l"/>
            <a:endParaRPr lang="en-US" dirty="0">
              <a:latin typeface="OpenSans"/>
            </a:endParaRPr>
          </a:p>
          <a:p>
            <a:pPr algn="l"/>
            <a:endParaRPr lang="en-US" b="0" i="0" dirty="0">
              <a:effectLst/>
              <a:latin typeface="OpenSans"/>
            </a:endParaRPr>
          </a:p>
          <a:p>
            <a:pPr algn="l"/>
            <a:endParaRPr lang="en-US" dirty="0">
              <a:latin typeface="OpenSans"/>
            </a:endParaRPr>
          </a:p>
          <a:p>
            <a:pPr algn="l"/>
            <a:endParaRPr lang="en-US" sz="2000" dirty="0"/>
          </a:p>
          <a:p>
            <a:pPr algn="l"/>
            <a:r>
              <a:rPr lang="en-US" sz="2000" b="1" dirty="0" err="1"/>
              <a:t>Cứ</a:t>
            </a:r>
            <a:r>
              <a:rPr lang="en-US" sz="2000" b="1" dirty="0"/>
              <a:t> 5 </a:t>
            </a:r>
            <a:r>
              <a:rPr lang="en-US" sz="2000" b="1" dirty="0" err="1"/>
              <a:t>dự</a:t>
            </a:r>
            <a:r>
              <a:rPr lang="en-US" sz="2000" b="1" dirty="0"/>
              <a:t> </a:t>
            </a:r>
            <a:r>
              <a:rPr lang="en-US" sz="2000" b="1" dirty="0" err="1"/>
              <a:t>án</a:t>
            </a:r>
            <a:r>
              <a:rPr lang="en-US" sz="2000" b="1" dirty="0"/>
              <a:t> </a:t>
            </a:r>
            <a:r>
              <a:rPr lang="en-US" sz="2000" b="1" dirty="0" err="1"/>
              <a:t>lại</a:t>
            </a:r>
            <a:r>
              <a:rPr lang="en-US" sz="2000" b="1" dirty="0"/>
              <a:t> </a:t>
            </a:r>
            <a:r>
              <a:rPr lang="en-US" sz="2000" b="1" dirty="0" err="1"/>
              <a:t>có</a:t>
            </a:r>
            <a:r>
              <a:rPr lang="en-US" sz="2000" b="1" dirty="0"/>
              <a:t> 1 </a:t>
            </a:r>
            <a:r>
              <a:rPr lang="en-US" sz="2000" b="1" dirty="0" err="1"/>
              <a:t>dự</a:t>
            </a:r>
            <a:r>
              <a:rPr lang="en-US" sz="2000" b="1" dirty="0"/>
              <a:t> </a:t>
            </a:r>
            <a:r>
              <a:rPr lang="en-US" sz="2000" b="1" dirty="0" err="1"/>
              <a:t>án</a:t>
            </a:r>
            <a:r>
              <a:rPr lang="en-US" sz="2000" b="1" dirty="0"/>
              <a:t> </a:t>
            </a:r>
            <a:r>
              <a:rPr lang="en-US" sz="2000" b="1" dirty="0" err="1"/>
              <a:t>thất</a:t>
            </a:r>
            <a:r>
              <a:rPr lang="en-US" sz="2000" b="1" dirty="0"/>
              <a:t> </a:t>
            </a:r>
            <a:r>
              <a:rPr lang="en-US" sz="2000" b="1" dirty="0" err="1"/>
              <a:t>bại</a:t>
            </a:r>
            <a:r>
              <a:rPr lang="en-US" sz="2000" b="1" dirty="0"/>
              <a:t>: </a:t>
            </a:r>
            <a:r>
              <a:rPr lang="en-US" sz="2000" dirty="0" err="1"/>
              <a:t>Bị</a:t>
            </a:r>
            <a:r>
              <a:rPr lang="en-US" sz="2000" dirty="0"/>
              <a:t> </a:t>
            </a:r>
            <a:r>
              <a:rPr lang="en-US" sz="2000" dirty="0" err="1"/>
              <a:t>dừng</a:t>
            </a:r>
            <a:r>
              <a:rPr lang="en-US" sz="2000" dirty="0"/>
              <a:t> </a:t>
            </a:r>
            <a:r>
              <a:rPr lang="en-US" sz="2000" dirty="0" err="1"/>
              <a:t>trước</a:t>
            </a:r>
            <a:r>
              <a:rPr lang="en-US" sz="2000" dirty="0"/>
              <a:t> </a:t>
            </a:r>
            <a:r>
              <a:rPr lang="en-US" sz="2000" dirty="0" err="1"/>
              <a:t>khi</a:t>
            </a:r>
            <a:r>
              <a:rPr lang="en-US" sz="2000" dirty="0"/>
              <a:t> </a:t>
            </a:r>
            <a:r>
              <a:rPr lang="en-US" sz="2000" dirty="0" err="1"/>
              <a:t>hoàn</a:t>
            </a:r>
            <a:r>
              <a:rPr lang="en-US" sz="2000" dirty="0"/>
              <a:t> </a:t>
            </a:r>
            <a:r>
              <a:rPr lang="en-US" sz="2000" dirty="0" err="1"/>
              <a:t>thành</a:t>
            </a:r>
            <a:r>
              <a:rPr lang="en-US" sz="2000" dirty="0"/>
              <a:t> </a:t>
            </a:r>
            <a:r>
              <a:rPr lang="en-US" sz="2000" dirty="0" err="1"/>
              <a:t>hoặc</a:t>
            </a:r>
            <a:r>
              <a:rPr lang="en-US" sz="2000" dirty="0"/>
              <a:t> </a:t>
            </a:r>
            <a:r>
              <a:rPr lang="en-US" sz="2000" dirty="0" err="1"/>
              <a:t>hoàn</a:t>
            </a:r>
            <a:r>
              <a:rPr lang="en-US" sz="2000" dirty="0"/>
              <a:t> </a:t>
            </a:r>
            <a:r>
              <a:rPr lang="en-US" sz="2000" dirty="0" err="1"/>
              <a:t>thành</a:t>
            </a:r>
            <a:r>
              <a:rPr lang="en-US" sz="2000" dirty="0"/>
              <a:t> </a:t>
            </a:r>
            <a:r>
              <a:rPr lang="en-US" sz="2000" dirty="0" err="1"/>
              <a:t>nhưng</a:t>
            </a:r>
            <a:r>
              <a:rPr lang="en-US" sz="2000" dirty="0"/>
              <a:t> </a:t>
            </a:r>
            <a:r>
              <a:rPr lang="en-US" sz="2000" dirty="0" err="1"/>
              <a:t>người</a:t>
            </a:r>
            <a:r>
              <a:rPr lang="en-US" sz="2000" dirty="0"/>
              <a:t> </a:t>
            </a:r>
            <a:r>
              <a:rPr lang="en-US" sz="2000" dirty="0" err="1"/>
              <a:t>dùng</a:t>
            </a:r>
            <a:r>
              <a:rPr lang="en-US" sz="2000" dirty="0"/>
              <a:t> </a:t>
            </a:r>
            <a:r>
              <a:rPr lang="en-US" sz="2000" dirty="0" err="1"/>
              <a:t>không</a:t>
            </a:r>
            <a:r>
              <a:rPr lang="en-US" sz="2000" dirty="0"/>
              <a:t> </a:t>
            </a:r>
            <a:r>
              <a:rPr lang="en-US" sz="2000" dirty="0" err="1"/>
              <a:t>sử</a:t>
            </a:r>
            <a:r>
              <a:rPr lang="en-US" sz="2000" dirty="0"/>
              <a:t> </a:t>
            </a:r>
            <a:r>
              <a:rPr lang="en-US" sz="2000" dirty="0" err="1"/>
              <a:t>dụng</a:t>
            </a:r>
            <a:endParaRPr lang="en-US" dirty="0"/>
          </a:p>
        </p:txBody>
      </p:sp>
      <p:pic>
        <p:nvPicPr>
          <p:cNvPr id="7" name="Picture 6">
            <a:extLst>
              <a:ext uri="{FF2B5EF4-FFF2-40B4-BE49-F238E27FC236}">
                <a16:creationId xmlns:a16="http://schemas.microsoft.com/office/drawing/2014/main" id="{CA82A09D-FA8C-4030-BF4F-06B8F3D0CEBA}"/>
              </a:ext>
            </a:extLst>
          </p:cNvPr>
          <p:cNvPicPr>
            <a:picLocks noChangeAspect="1"/>
          </p:cNvPicPr>
          <p:nvPr/>
        </p:nvPicPr>
        <p:blipFill>
          <a:blip r:embed="rId3"/>
          <a:stretch>
            <a:fillRect/>
          </a:stretch>
        </p:blipFill>
        <p:spPr>
          <a:xfrm>
            <a:off x="533400" y="1931836"/>
            <a:ext cx="8077200" cy="2994328"/>
          </a:xfrm>
          <a:prstGeom prst="rect">
            <a:avLst/>
          </a:prstGeom>
        </p:spPr>
      </p:pic>
      <p:pic>
        <p:nvPicPr>
          <p:cNvPr id="9" name="Picture 8">
            <a:extLst>
              <a:ext uri="{FF2B5EF4-FFF2-40B4-BE49-F238E27FC236}">
                <a16:creationId xmlns:a16="http://schemas.microsoft.com/office/drawing/2014/main" id="{77979DC7-5C6F-4A2F-AC97-EA7930F40450}"/>
              </a:ext>
            </a:extLst>
          </p:cNvPr>
          <p:cNvPicPr>
            <a:picLocks noChangeAspect="1"/>
          </p:cNvPicPr>
          <p:nvPr/>
        </p:nvPicPr>
        <p:blipFill>
          <a:blip r:embed="rId4"/>
          <a:stretch>
            <a:fillRect/>
          </a:stretch>
        </p:blipFill>
        <p:spPr>
          <a:xfrm>
            <a:off x="2438400" y="5007126"/>
            <a:ext cx="5410200" cy="295275"/>
          </a:xfrm>
          <a:prstGeom prst="rect">
            <a:avLst/>
          </a:prstGeom>
        </p:spPr>
      </p:pic>
    </p:spTree>
    <p:extLst>
      <p:ext uri="{BB962C8B-B14F-4D97-AF65-F5344CB8AC3E}">
        <p14:creationId xmlns:p14="http://schemas.microsoft.com/office/powerpoint/2010/main" val="2766836741"/>
      </p:ext>
    </p:extLst>
  </p:cSld>
  <p:clrMapOvr>
    <a:masterClrMapping/>
  </p:clrMapOvr>
</p:sld>
</file>

<file path=ppt/theme/theme1.xml><?xml version="1.0" encoding="utf-8"?>
<a:theme xmlns:a="http://schemas.openxmlformats.org/drawingml/2006/main" name="template">
  <a:themeElements>
    <a:clrScheme name="">
      <a:dk1>
        <a:srgbClr val="232323"/>
      </a:dk1>
      <a:lt1>
        <a:srgbClr val="FFFFFF"/>
      </a:lt1>
      <a:dk2>
        <a:srgbClr val="000000"/>
      </a:dk2>
      <a:lt2>
        <a:srgbClr val="EF9100"/>
      </a:lt2>
      <a:accent1>
        <a:srgbClr val="F35B1B"/>
      </a:accent1>
      <a:accent2>
        <a:srgbClr val="A2C1FE"/>
      </a:accent2>
      <a:accent3>
        <a:srgbClr val="FFFFFF"/>
      </a:accent3>
      <a:accent4>
        <a:srgbClr val="1C1C1C"/>
      </a:accent4>
      <a:accent5>
        <a:srgbClr val="F8B5AB"/>
      </a:accent5>
      <a:accent6>
        <a:srgbClr val="92AFE6"/>
      </a:accent6>
      <a:hlink>
        <a:srgbClr val="676767"/>
      </a:hlink>
      <a:folHlink>
        <a:srgbClr val="CECECE"/>
      </a:folHlink>
    </a:clrScheme>
    <a:fontScheme name="Lecture3-humanvision-filter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lnDef>
  </a:objectDefaults>
  <a:extraClrSchemeLst>
    <a:extraClrScheme>
      <a:clrScheme name="Lecture3-humanvision-filte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3-humanvision-filte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3-humanvision-filte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3-humanvision-filte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3-humanvision-filte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3-humanvision-filte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3-humanvision-filte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A7ACB5F87D043838B86A8A55656DE" ma:contentTypeVersion="4" ma:contentTypeDescription="Create a new document." ma:contentTypeScope="" ma:versionID="1f7d73dcf6184b64e73a5289887cb168">
  <xsd:schema xmlns:xsd="http://www.w3.org/2001/XMLSchema" xmlns:xs="http://www.w3.org/2001/XMLSchema" xmlns:p="http://schemas.microsoft.com/office/2006/metadata/properties" xmlns:ns2="63430ab8-f165-4ccd-8a12-2d6ea424a38c" targetNamespace="http://schemas.microsoft.com/office/2006/metadata/properties" ma:root="true" ma:fieldsID="dc24edda3ddb44c7e23770df4b48260a" ns2:_="">
    <xsd:import namespace="63430ab8-f165-4ccd-8a12-2d6ea424a38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430ab8-f165-4ccd-8a12-2d6ea424a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82A999-8FB5-4C1D-8D36-CA05DDBE9709}"/>
</file>

<file path=customXml/itemProps2.xml><?xml version="1.0" encoding="utf-8"?>
<ds:datastoreItem xmlns:ds="http://schemas.openxmlformats.org/officeDocument/2006/customXml" ds:itemID="{B7E086BE-2525-48E9-AA0F-407B3C63957A}"/>
</file>

<file path=customXml/itemProps3.xml><?xml version="1.0" encoding="utf-8"?>
<ds:datastoreItem xmlns:ds="http://schemas.openxmlformats.org/officeDocument/2006/customXml" ds:itemID="{43E00BE6-6F45-41BE-934E-A3E792675405}"/>
</file>

<file path=docProps/app.xml><?xml version="1.0" encoding="utf-8"?>
<Properties xmlns="http://schemas.openxmlformats.org/officeDocument/2006/extended-properties" xmlns:vt="http://schemas.openxmlformats.org/officeDocument/2006/docPropsVTypes">
  <Template>Intro_CE_Sumary</Template>
  <TotalTime>9168</TotalTime>
  <Words>1424</Words>
  <Application>Microsoft Office PowerPoint</Application>
  <PresentationFormat>On-screen Show (4:3)</PresentationFormat>
  <Paragraphs>148</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ArialMT</vt:lpstr>
      <vt:lpstr>Calibri</vt:lpstr>
      <vt:lpstr>Monotype Sorts</vt:lpstr>
      <vt:lpstr>OpenSans</vt:lpstr>
      <vt:lpstr>Source Sans Pro</vt:lpstr>
      <vt:lpstr>Times New Roman</vt:lpstr>
      <vt:lpstr>Wingdings</vt:lpstr>
      <vt:lpstr>template</vt:lpstr>
      <vt:lpstr>KỸ THUẬT PHẦN MỀM ỨNG DỤNG </vt:lpstr>
      <vt:lpstr>Thông tin giảng viên</vt:lpstr>
      <vt:lpstr>Phần mềm</vt:lpstr>
      <vt:lpstr>Phần mềm</vt:lpstr>
      <vt:lpstr>Phần mềm</vt:lpstr>
      <vt:lpstr>Phần mềm</vt:lpstr>
      <vt:lpstr>Phần mềm</vt:lpstr>
      <vt:lpstr>Kỹ thuật phần mềm</vt:lpstr>
      <vt:lpstr>Kỹ thuật phần mềm</vt:lpstr>
      <vt:lpstr>Kỹ thuật phần mềm</vt:lpstr>
      <vt:lpstr>Kỹ thuật phần mềm</vt:lpstr>
      <vt:lpstr>Kỹ thuật phần mềm</vt:lpstr>
      <vt:lpstr>Kỹ thuật phần mềm</vt:lpstr>
      <vt:lpstr>Kỹ thuật phần mềm</vt:lpstr>
      <vt:lpstr>Kỹ thuật phần mềm</vt:lpstr>
      <vt:lpstr>Kỹ thuật phần mềm</vt:lpstr>
      <vt:lpstr>Kỹ thuật phần mềm</vt:lpstr>
      <vt:lpstr>Use Case: Withdraw Cash</vt:lpstr>
      <vt:lpstr>Mục đích môn học</vt:lpstr>
      <vt:lpstr>Các yêu cầu của môn học</vt:lpstr>
      <vt:lpstr>Tài liệu tham khảo</vt:lpstr>
      <vt:lpstr>Bài tập tuần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 Hai</dc:creator>
  <cp:lastModifiedBy>Le Thi Lan</cp:lastModifiedBy>
  <cp:revision>91</cp:revision>
  <dcterms:created xsi:type="dcterms:W3CDTF">2018-07-16T07:02:14Z</dcterms:created>
  <dcterms:modified xsi:type="dcterms:W3CDTF">2021-10-01T04:02:59Z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0x010100F04A7ACB5F87D043838B86A8A55656DE</vt:lpwstr>
  </property>
</Properties>
</file>