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6.xml" ContentType="application/vnd.openxmlformats-officedocument.presentationml.slide+xml"/>
  <Override PartName="/ppt/slides/slide39.xml" ContentType="application/vnd.openxmlformats-officedocument.presentationml.slide+xml"/>
  <Override PartName="/ppt/slides/slide25.xml" ContentType="application/vnd.openxmlformats-officedocument.presentationml.slide+xml"/>
  <Override PartName="/ppt/slides/slide40.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41.xml" ContentType="application/vnd.openxmlformats-officedocument.presentationml.slide+xml"/>
  <Override PartName="/ppt/slides/slide22.xml" ContentType="application/vnd.openxmlformats-officedocument.presentationml.slide+xml"/>
  <Override PartName="/ppt/slides/slide42.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38.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1.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5.xml" ContentType="application/vnd.openxmlformats-officedocument.presentationml.notesSlide+xml"/>
  <Override PartName="/ppt/notesSlides/notesSlide3.xml" ContentType="application/vnd.openxmlformats-officedocument.presentationml.notesSlide+xml"/>
  <Override PartName="/ppt/notesSlides/notesSlide6.xml" ContentType="application/vnd.openxmlformats-officedocument.presentationml.notesSlide+xml"/>
  <Override PartName="/ppt/commentAuthors.xml" ContentType="application/vnd.openxmlformats-officedocument.presentationml.commentAuthors+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361" r:id="rId2"/>
    <p:sldId id="362" r:id="rId3"/>
    <p:sldId id="363" r:id="rId4"/>
    <p:sldId id="262" r:id="rId5"/>
    <p:sldId id="364" r:id="rId6"/>
    <p:sldId id="370" r:id="rId7"/>
    <p:sldId id="371" r:id="rId8"/>
    <p:sldId id="365" r:id="rId9"/>
    <p:sldId id="366" r:id="rId10"/>
    <p:sldId id="367" r:id="rId11"/>
    <p:sldId id="266" r:id="rId12"/>
    <p:sldId id="267" r:id="rId13"/>
    <p:sldId id="268" r:id="rId14"/>
    <p:sldId id="269" r:id="rId15"/>
    <p:sldId id="270" r:id="rId16"/>
    <p:sldId id="271" r:id="rId17"/>
    <p:sldId id="373" r:id="rId18"/>
    <p:sldId id="374" r:id="rId19"/>
    <p:sldId id="369" r:id="rId20"/>
    <p:sldId id="272" r:id="rId21"/>
    <p:sldId id="376" r:id="rId22"/>
    <p:sldId id="277" r:id="rId23"/>
    <p:sldId id="278" r:id="rId24"/>
    <p:sldId id="380" r:id="rId25"/>
    <p:sldId id="273" r:id="rId26"/>
    <p:sldId id="279" r:id="rId27"/>
    <p:sldId id="280" r:id="rId28"/>
    <p:sldId id="281" r:id="rId29"/>
    <p:sldId id="377" r:id="rId30"/>
    <p:sldId id="378" r:id="rId31"/>
    <p:sldId id="379" r:id="rId32"/>
    <p:sldId id="276" r:id="rId33"/>
    <p:sldId id="285" r:id="rId34"/>
    <p:sldId id="287" r:id="rId35"/>
    <p:sldId id="288" r:id="rId36"/>
    <p:sldId id="381" r:id="rId37"/>
    <p:sldId id="383" r:id="rId38"/>
    <p:sldId id="382" r:id="rId39"/>
    <p:sldId id="384" r:id="rId40"/>
    <p:sldId id="290" r:id="rId41"/>
    <p:sldId id="372" r:id="rId42"/>
    <p:sldId id="385"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i" initials="T" lastIdx="60" clrIdx="0">
    <p:extLst>
      <p:ext uri="{19B8F6BF-5375-455C-9EA6-DF929625EA0E}">
        <p15:presenceInfo xmlns="" xmlns:p15="http://schemas.microsoft.com/office/powerpoint/2012/main" userId="To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808" autoAdjust="0"/>
  </p:normalViewPr>
  <p:slideViewPr>
    <p:cSldViewPr>
      <p:cViewPr>
        <p:scale>
          <a:sx n="94" d="100"/>
          <a:sy n="94" d="100"/>
        </p:scale>
        <p:origin x="-466" y="8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66F5FB-CA7D-499F-83B2-436986C6A564}" type="datetimeFigureOut">
              <a:rPr lang="en-US" smtClean="0"/>
              <a:pPr/>
              <a:t>9/20/2020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E11B93-8981-42BC-86FE-671AA7CF3BB6}" type="slidenum">
              <a:rPr lang="en-US" smtClean="0"/>
              <a:pPr/>
              <a:t>‹#›</a:t>
            </a:fld>
            <a:endParaRPr lang="en-US"/>
          </a:p>
        </p:txBody>
      </p:sp>
    </p:spTree>
    <p:extLst>
      <p:ext uri="{BB962C8B-B14F-4D97-AF65-F5344CB8AC3E}">
        <p14:creationId xmlns="" xmlns:p14="http://schemas.microsoft.com/office/powerpoint/2010/main" val="199733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coursera.org/learn/software-processes/home/welcome"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www.coursera.org/learn/software-processes/home/week/3"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coursera.org/learn/software-processes/home/welcome"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www.coursera.org/learn/software-processes/home/week/3"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sng" kern="1200" smtClean="0">
                <a:solidFill>
                  <a:schemeClr val="tx1"/>
                </a:solidFill>
                <a:latin typeface="+mn-lt"/>
                <a:ea typeface="+mn-ea"/>
                <a:cs typeface="+mn-cs"/>
                <a:hlinkClick r:id="rId3"/>
              </a:rPr>
              <a:t>Software Development Processes and Methodologies</a:t>
            </a:r>
            <a:endParaRPr lang="en-US" sz="1200" b="0" i="0" kern="1200" smtClean="0">
              <a:solidFill>
                <a:schemeClr val="tx1"/>
              </a:solidFill>
              <a:latin typeface="+mn-lt"/>
              <a:ea typeface="+mn-ea"/>
              <a:cs typeface="+mn-cs"/>
            </a:endParaRPr>
          </a:p>
          <a:p>
            <a:r>
              <a:rPr lang="en-US" sz="1200" b="0" i="0" u="none" strike="noStrike" kern="1200" smtClean="0">
                <a:solidFill>
                  <a:schemeClr val="tx1"/>
                </a:solidFill>
                <a:latin typeface="+mn-lt"/>
                <a:ea typeface="+mn-ea"/>
                <a:cs typeface="+mn-cs"/>
                <a:hlinkClick r:id="rId4"/>
              </a:rPr>
              <a:t>Week 3</a:t>
            </a:r>
            <a:endParaRPr lang="en-US" sz="1200" b="0" i="0" kern="1200" smtClean="0">
              <a:solidFill>
                <a:schemeClr val="tx1"/>
              </a:solidFill>
              <a:latin typeface="+mn-lt"/>
              <a:ea typeface="+mn-ea"/>
              <a:cs typeface="+mn-cs"/>
            </a:endParaRPr>
          </a:p>
          <a:p>
            <a:r>
              <a:rPr lang="en-US" smtClean="0">
                <a:solidFill>
                  <a:schemeClr val="tx1"/>
                </a:solidFill>
              </a:rPr>
              <a:t/>
            </a:r>
            <a:br>
              <a:rPr lang="en-US" smtClean="0">
                <a:solidFill>
                  <a:schemeClr val="tx1"/>
                </a:solidFill>
              </a:rPr>
            </a:br>
            <a:endParaRPr lang="en-US">
              <a:solidFill>
                <a:schemeClr val="tx1"/>
              </a:solidFill>
            </a:endParaRPr>
          </a:p>
        </p:txBody>
      </p:sp>
      <p:sp>
        <p:nvSpPr>
          <p:cNvPr id="4" name="Slide Number Placeholder 3"/>
          <p:cNvSpPr>
            <a:spLocks noGrp="1"/>
          </p:cNvSpPr>
          <p:nvPr>
            <p:ph type="sldNum" sz="quarter" idx="10"/>
          </p:nvPr>
        </p:nvSpPr>
        <p:spPr/>
        <p:txBody>
          <a:bodyPr/>
          <a:lstStyle/>
          <a:p>
            <a:fld id="{B3E11B93-8981-42BC-86FE-671AA7CF3BB6}" type="slidenum">
              <a:rPr lang="en-US" smtClean="0"/>
              <a:pPr/>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sng" kern="1200" smtClean="0">
                <a:solidFill>
                  <a:schemeClr val="tx1"/>
                </a:solidFill>
                <a:latin typeface="+mn-lt"/>
                <a:ea typeface="+mn-ea"/>
                <a:cs typeface="+mn-cs"/>
                <a:hlinkClick r:id="rId3"/>
              </a:rPr>
              <a:t>Software Development Processes and Methodologies</a:t>
            </a:r>
            <a:endParaRPr lang="en-US" sz="1200" b="0" i="0" kern="1200" smtClean="0">
              <a:solidFill>
                <a:schemeClr val="tx1"/>
              </a:solidFill>
              <a:latin typeface="+mn-lt"/>
              <a:ea typeface="+mn-ea"/>
              <a:cs typeface="+mn-cs"/>
            </a:endParaRPr>
          </a:p>
          <a:p>
            <a:r>
              <a:rPr lang="en-US" sz="1200" b="0" i="0" u="none" strike="noStrike" kern="1200" smtClean="0">
                <a:solidFill>
                  <a:schemeClr val="tx1"/>
                </a:solidFill>
                <a:latin typeface="+mn-lt"/>
                <a:ea typeface="+mn-ea"/>
                <a:cs typeface="+mn-cs"/>
                <a:hlinkClick r:id="rId4"/>
              </a:rPr>
              <a:t>Week 3</a:t>
            </a:r>
            <a:endParaRPr lang="en-US" sz="1200" b="0" i="0" kern="1200" smtClean="0">
              <a:solidFill>
                <a:schemeClr val="tx1"/>
              </a:solidFill>
              <a:latin typeface="+mn-lt"/>
              <a:ea typeface="+mn-ea"/>
              <a:cs typeface="+mn-cs"/>
            </a:endParaRPr>
          </a:p>
          <a:p>
            <a:r>
              <a:rPr lang="en-US" smtClean="0">
                <a:solidFill>
                  <a:schemeClr val="tx1"/>
                </a:solidFill>
              </a:rPr>
              <a:t/>
            </a:r>
            <a:br>
              <a:rPr lang="en-US" smtClean="0">
                <a:solidFill>
                  <a:schemeClr val="tx1"/>
                </a:solidFill>
              </a:rPr>
            </a:br>
            <a:endParaRPr lang="en-US">
              <a:solidFill>
                <a:schemeClr val="tx1"/>
              </a:solidFill>
            </a:endParaRPr>
          </a:p>
        </p:txBody>
      </p:sp>
      <p:sp>
        <p:nvSpPr>
          <p:cNvPr id="4" name="Slide Number Placeholder 3"/>
          <p:cNvSpPr>
            <a:spLocks noGrp="1"/>
          </p:cNvSpPr>
          <p:nvPr>
            <p:ph type="sldNum" sz="quarter" idx="10"/>
          </p:nvPr>
        </p:nvSpPr>
        <p:spPr/>
        <p:txBody>
          <a:bodyPr/>
          <a:lstStyle/>
          <a:p>
            <a:fld id="{B3E11B93-8981-42BC-86FE-671AA7CF3BB6}" type="slidenum">
              <a:rPr lang="en-US" smtClean="0"/>
              <a:pPr/>
              <a:t>18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a:t>*: “Managing</a:t>
            </a:r>
            <a:r>
              <a:rPr lang="en-AU" baseline="0"/>
              <a:t> the Development of Large Software Systems”; by Winston Royce</a:t>
            </a:r>
            <a:endParaRPr lang="en-AU"/>
          </a:p>
        </p:txBody>
      </p:sp>
      <p:sp>
        <p:nvSpPr>
          <p:cNvPr id="4" name="Slide Number Placeholder 3"/>
          <p:cNvSpPr>
            <a:spLocks noGrp="1"/>
          </p:cNvSpPr>
          <p:nvPr>
            <p:ph type="sldNum" sz="quarter" idx="10"/>
          </p:nvPr>
        </p:nvSpPr>
        <p:spPr/>
        <p:txBody>
          <a:bodyPr/>
          <a:lstStyle/>
          <a:p>
            <a:fld id="{BC783CF9-4C9C-4EFE-9E59-ADE1FA255572}" type="slidenum">
              <a:rPr lang="en-AU" smtClean="0"/>
              <a:pPr/>
              <a:t>20</a:t>
            </a:fld>
            <a:endParaRPr lang="en-A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a:t>*: “Managing</a:t>
            </a:r>
            <a:r>
              <a:rPr lang="en-AU" baseline="0"/>
              <a:t> the Development of Large Software Systems”; by Winston Royce</a:t>
            </a:r>
            <a:endParaRPr lang="en-AU"/>
          </a:p>
        </p:txBody>
      </p:sp>
      <p:sp>
        <p:nvSpPr>
          <p:cNvPr id="4" name="Slide Number Placeholder 3"/>
          <p:cNvSpPr>
            <a:spLocks noGrp="1"/>
          </p:cNvSpPr>
          <p:nvPr>
            <p:ph type="sldNum" sz="quarter" idx="10"/>
          </p:nvPr>
        </p:nvSpPr>
        <p:spPr/>
        <p:txBody>
          <a:bodyPr/>
          <a:lstStyle/>
          <a:p>
            <a:fld id="{BC783CF9-4C9C-4EFE-9E59-ADE1FA255572}" type="slidenum">
              <a:rPr lang="en-AU" smtClean="0"/>
              <a:pPr/>
              <a:t>21</a:t>
            </a:fld>
            <a:endParaRPr lang="en-A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a:t>Mock-up</a:t>
            </a:r>
            <a:r>
              <a:rPr lang="en-AU" baseline="0"/>
              <a:t> = prototype: bản mẫu, khuôn mẫu</a:t>
            </a:r>
          </a:p>
          <a:p>
            <a:endParaRPr lang="en-AU"/>
          </a:p>
        </p:txBody>
      </p:sp>
      <p:sp>
        <p:nvSpPr>
          <p:cNvPr id="4" name="Slide Number Placeholder 3"/>
          <p:cNvSpPr>
            <a:spLocks noGrp="1"/>
          </p:cNvSpPr>
          <p:nvPr>
            <p:ph type="sldNum" sz="quarter" idx="10"/>
          </p:nvPr>
        </p:nvSpPr>
        <p:spPr/>
        <p:txBody>
          <a:bodyPr/>
          <a:lstStyle/>
          <a:p>
            <a:fld id="{BC783CF9-4C9C-4EFE-9E59-ADE1FA255572}" type="slidenum">
              <a:rPr lang="en-AU" smtClean="0"/>
              <a:pPr/>
              <a:t>26</a:t>
            </a:fld>
            <a:endParaRPr lang="en-A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https://topdev.vn/blog/quy-trinh-phat-trien-phan-mem/</a:t>
            </a:r>
            <a:endParaRPr lang="en-US"/>
          </a:p>
        </p:txBody>
      </p:sp>
      <p:sp>
        <p:nvSpPr>
          <p:cNvPr id="4" name="Slide Number Placeholder 3"/>
          <p:cNvSpPr>
            <a:spLocks noGrp="1"/>
          </p:cNvSpPr>
          <p:nvPr>
            <p:ph type="sldNum" sz="quarter" idx="10"/>
          </p:nvPr>
        </p:nvSpPr>
        <p:spPr/>
        <p:txBody>
          <a:bodyPr/>
          <a:lstStyle/>
          <a:p>
            <a:fld id="{B3E11B93-8981-42BC-86FE-671AA7CF3BB6}" type="slidenum">
              <a:rPr lang="en-US" smtClean="0"/>
              <a:pPr/>
              <a:t>38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pic>
        <p:nvPicPr>
          <p:cNvPr id="4" name="Picture 3" descr="A close up of a sign&#10;&#10;Description automatically generated">
            <a:extLst>
              <a:ext uri="{FF2B5EF4-FFF2-40B4-BE49-F238E27FC236}">
                <a16:creationId xmlns="" xmlns:a16="http://schemas.microsoft.com/office/drawing/2014/main" id="{6B76DD72-52ED-4E34-BE0E-29C778BB3F0C}"/>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7040530" y="6367132"/>
            <a:ext cx="386137" cy="38184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457200"/>
            <a:ext cx="21717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457200"/>
            <a:ext cx="63627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28600" y="1300716"/>
            <a:ext cx="86868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descr="A close up of a sign&#10;&#10;Description automatically generated">
            <a:extLst>
              <a:ext uri="{FF2B5EF4-FFF2-40B4-BE49-F238E27FC236}">
                <a16:creationId xmlns="" xmlns:a16="http://schemas.microsoft.com/office/drawing/2014/main" id="{1D54569B-9ECB-499D-8BF8-0931ABE2BB5A}"/>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7040530" y="6368054"/>
            <a:ext cx="386137" cy="38184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2192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Line 2"/>
          <p:cNvSpPr>
            <a:spLocks noChangeShapeType="1"/>
          </p:cNvSpPr>
          <p:nvPr/>
        </p:nvSpPr>
        <p:spPr bwMode="auto">
          <a:xfrm>
            <a:off x="463550" y="6559550"/>
            <a:ext cx="1289050" cy="0"/>
          </a:xfrm>
          <a:prstGeom prst="line">
            <a:avLst/>
          </a:prstGeom>
          <a:noFill/>
          <a:ln w="12700">
            <a:solidFill>
              <a:schemeClr val="tx1"/>
            </a:solidFill>
            <a:round/>
            <a:headEnd/>
            <a:tailEnd/>
          </a:ln>
          <a:effectLst/>
        </p:spPr>
        <p:txBody>
          <a:bodyPr wrap="none" anchor="ctr"/>
          <a:lstStyle/>
          <a:p>
            <a:endParaRPr lang="en-US"/>
          </a:p>
        </p:txBody>
      </p:sp>
      <p:sp>
        <p:nvSpPr>
          <p:cNvPr id="8195" name="Rectangle 3"/>
          <p:cNvSpPr>
            <a:spLocks noGrp="1" noChangeArrowheads="1"/>
          </p:cNvSpPr>
          <p:nvPr>
            <p:ph type="body" idx="1"/>
          </p:nvPr>
        </p:nvSpPr>
        <p:spPr bwMode="auto">
          <a:xfrm>
            <a:off x="228600" y="1219200"/>
            <a:ext cx="8686800" cy="51816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8196" name="Rectangle 4"/>
          <p:cNvSpPr>
            <a:spLocks noGrp="1" noChangeArrowheads="1"/>
          </p:cNvSpPr>
          <p:nvPr>
            <p:ph type="title"/>
          </p:nvPr>
        </p:nvSpPr>
        <p:spPr bwMode="auto">
          <a:xfrm>
            <a:off x="685800" y="457200"/>
            <a:ext cx="7772400" cy="533400"/>
          </a:xfrm>
          <a:prstGeom prst="rect">
            <a:avLst/>
          </a:prstGeom>
          <a:noFill/>
          <a:ln w="12700">
            <a:noFill/>
            <a:miter lim="800000"/>
            <a:headEnd/>
            <a:tailEnd/>
          </a:ln>
          <a:effectLst/>
        </p:spPr>
        <p:txBody>
          <a:bodyPr vert="horz" wrap="square" lIns="90488" tIns="44450" rIns="90488" bIns="44450" numCol="1" anchor="ctr" anchorCtr="0" compatLnSpc="1">
            <a:prstTxWarp prst="textNoShape">
              <a:avLst/>
            </a:prstTxWarp>
          </a:bodyPr>
          <a:lstStyle/>
          <a:p>
            <a:pPr lvl="0"/>
            <a:r>
              <a:rPr lang="en-US" altLang="ja-JP"/>
              <a:t>Click to edit Master title style</a:t>
            </a:r>
          </a:p>
        </p:txBody>
      </p:sp>
      <p:sp>
        <p:nvSpPr>
          <p:cNvPr id="8197" name="Rectangle 5"/>
          <p:cNvSpPr>
            <a:spLocks noChangeArrowheads="1"/>
          </p:cNvSpPr>
          <p:nvPr/>
        </p:nvSpPr>
        <p:spPr bwMode="auto">
          <a:xfrm>
            <a:off x="152400" y="152400"/>
            <a:ext cx="8832850" cy="6623050"/>
          </a:xfrm>
          <a:prstGeom prst="rect">
            <a:avLst/>
          </a:prstGeom>
          <a:noFill/>
          <a:ln w="12700">
            <a:solidFill>
              <a:srgbClr val="FC0128"/>
            </a:solidFill>
            <a:miter lim="800000"/>
            <a:headEnd/>
            <a:tailEnd/>
          </a:ln>
          <a:effectLst/>
        </p:spPr>
        <p:txBody>
          <a:bodyPr wrap="none" anchor="ctr"/>
          <a:lstStyle/>
          <a:p>
            <a:endParaRPr lang="en-US"/>
          </a:p>
        </p:txBody>
      </p:sp>
      <p:sp>
        <p:nvSpPr>
          <p:cNvPr id="8198" name="Rectangle 6"/>
          <p:cNvSpPr>
            <a:spLocks noChangeArrowheads="1"/>
          </p:cNvSpPr>
          <p:nvPr/>
        </p:nvSpPr>
        <p:spPr bwMode="auto">
          <a:xfrm>
            <a:off x="8596313" y="6448425"/>
            <a:ext cx="419100" cy="333375"/>
          </a:xfrm>
          <a:prstGeom prst="rect">
            <a:avLst/>
          </a:prstGeom>
          <a:noFill/>
          <a:ln w="12700">
            <a:noFill/>
            <a:miter lim="800000"/>
            <a:headEnd/>
            <a:tailEnd/>
          </a:ln>
          <a:effectLst/>
        </p:spPr>
        <p:txBody>
          <a:bodyPr wrap="none" lIns="90488" tIns="44450" rIns="90488" bIns="44450">
            <a:spAutoFit/>
          </a:bodyPr>
          <a:lstStyle/>
          <a:p>
            <a:fld id="{E6271DDA-3685-472E-A2AD-9054A921E6A2}" type="slidenum">
              <a:rPr lang="en-US" altLang="ja-JP" sz="1600" b="0">
                <a:solidFill>
                  <a:schemeClr val="tx2"/>
                </a:solidFill>
              </a:rPr>
              <a:pPr/>
              <a:t>‹#›</a:t>
            </a:fld>
            <a:endParaRPr lang="en-US" altLang="ja-JP" sz="1600" b="0">
              <a:solidFill>
                <a:schemeClr val="tx2"/>
              </a:solidFill>
            </a:endParaRPr>
          </a:p>
        </p:txBody>
      </p:sp>
      <p:sp>
        <p:nvSpPr>
          <p:cNvPr id="8199" name="Rectangle 7"/>
          <p:cNvSpPr>
            <a:spLocks noChangeArrowheads="1"/>
          </p:cNvSpPr>
          <p:nvPr/>
        </p:nvSpPr>
        <p:spPr bwMode="auto">
          <a:xfrm>
            <a:off x="7496175" y="6407150"/>
            <a:ext cx="400050" cy="304800"/>
          </a:xfrm>
          <a:prstGeom prst="rect">
            <a:avLst/>
          </a:prstGeom>
          <a:solidFill>
            <a:schemeClr val="bg1"/>
          </a:solidFill>
          <a:ln w="28575">
            <a:solidFill>
              <a:schemeClr val="bg1"/>
            </a:solidFill>
            <a:miter lim="800000"/>
            <a:headEnd/>
            <a:tailEnd/>
          </a:ln>
          <a:effectLst/>
        </p:spPr>
        <p:txBody>
          <a:bodyPr wrap="none" anchor="ctr"/>
          <a:lstStyle/>
          <a:p>
            <a:endParaRPr lang="en-US"/>
          </a:p>
        </p:txBody>
      </p:sp>
      <p:sp>
        <p:nvSpPr>
          <p:cNvPr id="8200" name="Line 8"/>
          <p:cNvSpPr>
            <a:spLocks noChangeShapeType="1"/>
          </p:cNvSpPr>
          <p:nvPr/>
        </p:nvSpPr>
        <p:spPr bwMode="auto">
          <a:xfrm>
            <a:off x="1695450" y="6559550"/>
            <a:ext cx="5829300" cy="0"/>
          </a:xfrm>
          <a:prstGeom prst="line">
            <a:avLst/>
          </a:prstGeom>
          <a:noFill/>
          <a:ln w="12700">
            <a:solidFill>
              <a:schemeClr val="tx1"/>
            </a:solidFill>
            <a:round/>
            <a:headEnd/>
            <a:tailEnd/>
          </a:ln>
          <a:effectLst/>
        </p:spPr>
        <p:txBody>
          <a:bodyPr wrap="none" anchor="ctr"/>
          <a:lstStyle/>
          <a:p>
            <a:endParaRPr lang="en-US"/>
          </a:p>
        </p:txBody>
      </p:sp>
      <p:sp>
        <p:nvSpPr>
          <p:cNvPr id="8201" name="Line 9"/>
          <p:cNvSpPr>
            <a:spLocks noChangeShapeType="1"/>
          </p:cNvSpPr>
          <p:nvPr/>
        </p:nvSpPr>
        <p:spPr bwMode="auto">
          <a:xfrm>
            <a:off x="7880350" y="6559550"/>
            <a:ext cx="723900" cy="0"/>
          </a:xfrm>
          <a:prstGeom prst="line">
            <a:avLst/>
          </a:prstGeom>
          <a:noFill/>
          <a:ln w="12700">
            <a:solidFill>
              <a:schemeClr val="tx1"/>
            </a:solidFill>
            <a:round/>
            <a:headEnd/>
            <a:tailEnd/>
          </a:ln>
          <a:effectLst/>
        </p:spPr>
        <p:txBody>
          <a:bodyPr wrap="none" anchor="ctr"/>
          <a:lstStyle/>
          <a:p>
            <a:endParaRPr lang="en-US"/>
          </a:p>
        </p:txBody>
      </p:sp>
      <p:pic>
        <p:nvPicPr>
          <p:cNvPr id="14341" name="Picture 5"/>
          <p:cNvPicPr>
            <a:picLocks noChangeAspect="1" noChangeArrowheads="1"/>
          </p:cNvPicPr>
          <p:nvPr userDrawn="1"/>
        </p:nvPicPr>
        <p:blipFill>
          <a:blip r:embed="rId13" cstate="print"/>
          <a:srcRect/>
          <a:stretch>
            <a:fillRect/>
          </a:stretch>
        </p:blipFill>
        <p:spPr bwMode="auto">
          <a:xfrm>
            <a:off x="1353608" y="6284383"/>
            <a:ext cx="323850" cy="469900"/>
          </a:xfrm>
          <a:prstGeom prst="rect">
            <a:avLst/>
          </a:prstGeom>
          <a:noFill/>
          <a:ln w="9525">
            <a:noFill/>
            <a:miter lim="800000"/>
            <a:headEnd/>
            <a:tailEnd/>
          </a:ln>
          <a:effectLst/>
        </p:spPr>
      </p:pic>
      <p:pic>
        <p:nvPicPr>
          <p:cNvPr id="14342" name="Picture 6"/>
          <p:cNvPicPr>
            <a:picLocks noChangeAspect="1" noChangeArrowheads="1"/>
          </p:cNvPicPr>
          <p:nvPr userDrawn="1"/>
        </p:nvPicPr>
        <p:blipFill>
          <a:blip r:embed="rId14" cstate="print"/>
          <a:srcRect/>
          <a:stretch>
            <a:fillRect/>
          </a:stretch>
        </p:blipFill>
        <p:spPr bwMode="auto">
          <a:xfrm>
            <a:off x="7509933" y="6335713"/>
            <a:ext cx="457200" cy="433387"/>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3200">
          <a:solidFill>
            <a:srgbClr val="000099"/>
          </a:solidFill>
          <a:latin typeface="+mj-lt"/>
          <a:ea typeface="+mj-ea"/>
          <a:cs typeface="+mj-cs"/>
        </a:defRPr>
      </a:lvl1pPr>
      <a:lvl2pPr algn="ctr" rtl="0" eaLnBrk="1" fontAlgn="base" hangingPunct="1">
        <a:spcBef>
          <a:spcPct val="0"/>
        </a:spcBef>
        <a:spcAft>
          <a:spcPct val="0"/>
        </a:spcAft>
        <a:defRPr sz="3200">
          <a:solidFill>
            <a:srgbClr val="000099"/>
          </a:solidFill>
          <a:latin typeface="Arial" charset="0"/>
        </a:defRPr>
      </a:lvl2pPr>
      <a:lvl3pPr algn="ctr" rtl="0" eaLnBrk="1" fontAlgn="base" hangingPunct="1">
        <a:spcBef>
          <a:spcPct val="0"/>
        </a:spcBef>
        <a:spcAft>
          <a:spcPct val="0"/>
        </a:spcAft>
        <a:defRPr sz="3200">
          <a:solidFill>
            <a:srgbClr val="000099"/>
          </a:solidFill>
          <a:latin typeface="Arial" charset="0"/>
        </a:defRPr>
      </a:lvl3pPr>
      <a:lvl4pPr algn="ctr" rtl="0" eaLnBrk="1" fontAlgn="base" hangingPunct="1">
        <a:spcBef>
          <a:spcPct val="0"/>
        </a:spcBef>
        <a:spcAft>
          <a:spcPct val="0"/>
        </a:spcAft>
        <a:defRPr sz="3200">
          <a:solidFill>
            <a:srgbClr val="000099"/>
          </a:solidFill>
          <a:latin typeface="Arial" charset="0"/>
        </a:defRPr>
      </a:lvl4pPr>
      <a:lvl5pPr algn="ctr" rtl="0" eaLnBrk="1" fontAlgn="base" hangingPunct="1">
        <a:spcBef>
          <a:spcPct val="0"/>
        </a:spcBef>
        <a:spcAft>
          <a:spcPct val="0"/>
        </a:spcAft>
        <a:defRPr sz="3200">
          <a:solidFill>
            <a:srgbClr val="000099"/>
          </a:solidFill>
          <a:latin typeface="Arial" charset="0"/>
        </a:defRPr>
      </a:lvl5pPr>
      <a:lvl6pPr marL="457200" algn="ctr" rtl="0" eaLnBrk="1" fontAlgn="base" hangingPunct="1">
        <a:spcBef>
          <a:spcPct val="0"/>
        </a:spcBef>
        <a:spcAft>
          <a:spcPct val="0"/>
        </a:spcAft>
        <a:defRPr sz="3200">
          <a:solidFill>
            <a:srgbClr val="000099"/>
          </a:solidFill>
          <a:latin typeface="Arial" charset="0"/>
        </a:defRPr>
      </a:lvl6pPr>
      <a:lvl7pPr marL="914400" algn="ctr" rtl="0" eaLnBrk="1" fontAlgn="base" hangingPunct="1">
        <a:spcBef>
          <a:spcPct val="0"/>
        </a:spcBef>
        <a:spcAft>
          <a:spcPct val="0"/>
        </a:spcAft>
        <a:defRPr sz="3200">
          <a:solidFill>
            <a:srgbClr val="000099"/>
          </a:solidFill>
          <a:latin typeface="Arial" charset="0"/>
        </a:defRPr>
      </a:lvl7pPr>
      <a:lvl8pPr marL="1371600" algn="ctr" rtl="0" eaLnBrk="1" fontAlgn="base" hangingPunct="1">
        <a:spcBef>
          <a:spcPct val="0"/>
        </a:spcBef>
        <a:spcAft>
          <a:spcPct val="0"/>
        </a:spcAft>
        <a:defRPr sz="3200">
          <a:solidFill>
            <a:srgbClr val="000099"/>
          </a:solidFill>
          <a:latin typeface="Arial" charset="0"/>
        </a:defRPr>
      </a:lvl8pPr>
      <a:lvl9pPr marL="1828800" algn="ctr" rtl="0" eaLnBrk="1" fontAlgn="base" hangingPunct="1">
        <a:spcBef>
          <a:spcPct val="0"/>
        </a:spcBef>
        <a:spcAft>
          <a:spcPct val="0"/>
        </a:spcAft>
        <a:defRPr sz="3200">
          <a:solidFill>
            <a:srgbClr val="000099"/>
          </a:solidFill>
          <a:latin typeface="Arial" charset="0"/>
        </a:defRPr>
      </a:lvl9pPr>
    </p:titleStyle>
    <p:bodyStyle>
      <a:lvl1pPr marL="342900" indent="-342900" algn="l" rtl="0" eaLnBrk="1" fontAlgn="base" hangingPunct="1">
        <a:spcBef>
          <a:spcPct val="20000"/>
        </a:spcBef>
        <a:spcAft>
          <a:spcPct val="0"/>
        </a:spcAft>
        <a:buClr>
          <a:schemeClr val="accent1"/>
        </a:buClr>
        <a:buSzPct val="80000"/>
        <a:buFont typeface="Wingdings" pitchFamily="2" charset="2"/>
        <a:buChar char="u"/>
        <a:defRPr sz="2400">
          <a:solidFill>
            <a:schemeClr val="tx2"/>
          </a:solidFill>
          <a:latin typeface="+mn-lt"/>
          <a:ea typeface="+mn-ea"/>
          <a:cs typeface="+mn-cs"/>
        </a:defRPr>
      </a:lvl1pPr>
      <a:lvl2pPr marL="742950" indent="-285750" algn="l" rtl="0" eaLnBrk="1" fontAlgn="base" hangingPunct="1">
        <a:spcBef>
          <a:spcPct val="20000"/>
        </a:spcBef>
        <a:spcAft>
          <a:spcPct val="0"/>
        </a:spcAft>
        <a:buClr>
          <a:srgbClr val="CF0E30"/>
        </a:buClr>
        <a:buSzPct val="75000"/>
        <a:buFont typeface="Monotype Sorts" pitchFamily="2" charset="2"/>
        <a:buChar char="l"/>
        <a:defRPr sz="2000">
          <a:solidFill>
            <a:schemeClr val="tx2"/>
          </a:solidFill>
          <a:latin typeface="+mn-lt"/>
        </a:defRPr>
      </a:lvl2pPr>
      <a:lvl3pPr marL="1143000" indent="-228600" algn="l" rtl="0" eaLnBrk="1" fontAlgn="base" hangingPunct="1">
        <a:spcBef>
          <a:spcPct val="20000"/>
        </a:spcBef>
        <a:spcAft>
          <a:spcPct val="0"/>
        </a:spcAft>
        <a:buClr>
          <a:srgbClr val="037C03"/>
        </a:buClr>
        <a:buSzPct val="65000"/>
        <a:buFont typeface="Monotype Sorts" pitchFamily="2" charset="2"/>
        <a:buChar char="t"/>
        <a:defRPr>
          <a:solidFill>
            <a:schemeClr val="tx2"/>
          </a:solidFill>
          <a:latin typeface="+mn-lt"/>
        </a:defRPr>
      </a:lvl3pPr>
      <a:lvl4pPr marL="1600200" indent="-228600" algn="l" rtl="0" eaLnBrk="1" fontAlgn="base" hangingPunct="1">
        <a:spcBef>
          <a:spcPct val="20000"/>
        </a:spcBef>
        <a:spcAft>
          <a:spcPct val="0"/>
        </a:spcAft>
        <a:buClr>
          <a:srgbClr val="1008C3"/>
        </a:buClr>
        <a:buSzPct val="75000"/>
        <a:buFont typeface="Monotype Sorts" pitchFamily="2" charset="2"/>
        <a:buChar char="w"/>
        <a:defRPr sz="1600">
          <a:solidFill>
            <a:schemeClr val="tx2"/>
          </a:solidFill>
          <a:latin typeface="+mn-lt"/>
        </a:defRPr>
      </a:lvl4pPr>
      <a:lvl5pPr marL="2057400" indent="-228600" algn="l" rtl="0" eaLnBrk="1" fontAlgn="base" hangingPunct="1">
        <a:spcBef>
          <a:spcPct val="20000"/>
        </a:spcBef>
        <a:spcAft>
          <a:spcPct val="0"/>
        </a:spcAft>
        <a:buClr>
          <a:schemeClr val="tx1"/>
        </a:buClr>
        <a:buSzPct val="100000"/>
        <a:buChar char="•"/>
        <a:defRPr sz="1400">
          <a:solidFill>
            <a:schemeClr val="tx2"/>
          </a:solidFill>
          <a:latin typeface="+mn-lt"/>
        </a:defRPr>
      </a:lvl5pPr>
      <a:lvl6pPr marL="2514600" indent="-228600" algn="l" rtl="0" eaLnBrk="1" fontAlgn="base" hangingPunct="1">
        <a:spcBef>
          <a:spcPct val="20000"/>
        </a:spcBef>
        <a:spcAft>
          <a:spcPct val="0"/>
        </a:spcAft>
        <a:buClr>
          <a:schemeClr val="tx1"/>
        </a:buClr>
        <a:buSzPct val="100000"/>
        <a:buChar char="•"/>
        <a:defRPr sz="1400">
          <a:solidFill>
            <a:schemeClr val="tx2"/>
          </a:solidFill>
          <a:latin typeface="+mn-lt"/>
        </a:defRPr>
      </a:lvl6pPr>
      <a:lvl7pPr marL="2971800" indent="-228600" algn="l" rtl="0" eaLnBrk="1" fontAlgn="base" hangingPunct="1">
        <a:spcBef>
          <a:spcPct val="20000"/>
        </a:spcBef>
        <a:spcAft>
          <a:spcPct val="0"/>
        </a:spcAft>
        <a:buClr>
          <a:schemeClr val="tx1"/>
        </a:buClr>
        <a:buSzPct val="100000"/>
        <a:buChar char="•"/>
        <a:defRPr sz="1400">
          <a:solidFill>
            <a:schemeClr val="tx2"/>
          </a:solidFill>
          <a:latin typeface="+mn-lt"/>
        </a:defRPr>
      </a:lvl7pPr>
      <a:lvl8pPr marL="3429000" indent="-228600" algn="l" rtl="0" eaLnBrk="1" fontAlgn="base" hangingPunct="1">
        <a:spcBef>
          <a:spcPct val="20000"/>
        </a:spcBef>
        <a:spcAft>
          <a:spcPct val="0"/>
        </a:spcAft>
        <a:buClr>
          <a:schemeClr val="tx1"/>
        </a:buClr>
        <a:buSzPct val="100000"/>
        <a:buChar char="•"/>
        <a:defRPr sz="1400">
          <a:solidFill>
            <a:schemeClr val="tx2"/>
          </a:solidFill>
          <a:latin typeface="+mn-lt"/>
        </a:defRPr>
      </a:lvl8pPr>
      <a:lvl9pPr marL="3886200" indent="-228600" algn="l" rtl="0" eaLnBrk="1" fontAlgn="base" hangingPunct="1">
        <a:spcBef>
          <a:spcPct val="20000"/>
        </a:spcBef>
        <a:spcAft>
          <a:spcPct val="0"/>
        </a:spcAft>
        <a:buClr>
          <a:schemeClr val="tx1"/>
        </a:buClr>
        <a:buSzPct val="100000"/>
        <a:buChar char="•"/>
        <a:defRPr sz="14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an.lethi1@hust.eud.vn" TargetMode="External"/><Relationship Id="rId2" Type="http://schemas.openxmlformats.org/officeDocument/2006/relationships/hyperlink" Target="mailto:Thi-Lan.Le@mica.edu.vn" TargetMode="External"/><Relationship Id="rId1" Type="http://schemas.openxmlformats.org/officeDocument/2006/relationships/slideLayout" Target="../slideLayouts/slideLayout1.xml"/><Relationship Id="rId4" Type="http://schemas.openxmlformats.org/officeDocument/2006/relationships/hyperlink" Target="http://www.mica.edu.vn/perso/Le-Thi-La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20AEC0-4960-4BF3-9A72-1C30D7848550}"/>
              </a:ext>
            </a:extLst>
          </p:cNvPr>
          <p:cNvSpPr>
            <a:spLocks noGrp="1"/>
          </p:cNvSpPr>
          <p:nvPr>
            <p:ph type="ctrTitle"/>
          </p:nvPr>
        </p:nvSpPr>
        <p:spPr>
          <a:xfrm>
            <a:off x="1143000" y="1699022"/>
            <a:ext cx="7120890" cy="1790700"/>
          </a:xfrm>
        </p:spPr>
        <p:txBody>
          <a:bodyPr>
            <a:normAutofit/>
          </a:bodyPr>
          <a:lstStyle/>
          <a:p>
            <a:r>
              <a:rPr lang="en-US">
                <a:latin typeface="+mn-lt"/>
              </a:rPr>
              <a:t>KỸ THUẬT PHẦN MỀM ỨNG DỤNG</a:t>
            </a:r>
            <a:br>
              <a:rPr lang="en-US">
                <a:latin typeface="+mn-lt"/>
              </a:rPr>
            </a:br>
            <a:r>
              <a:rPr lang="en-US">
                <a:latin typeface="+mn-lt"/>
              </a:rPr>
              <a:t>Chương 1: Tổng quan môn học</a:t>
            </a:r>
            <a:br>
              <a:rPr lang="en-US">
                <a:latin typeface="+mn-lt"/>
              </a:rPr>
            </a:br>
            <a:endParaRPr lang="en-US" dirty="0">
              <a:latin typeface="+mn-lt"/>
            </a:endParaRPr>
          </a:p>
        </p:txBody>
      </p:sp>
      <p:sp>
        <p:nvSpPr>
          <p:cNvPr id="3" name="Rectangle 2">
            <a:extLst>
              <a:ext uri="{FF2B5EF4-FFF2-40B4-BE49-F238E27FC236}">
                <a16:creationId xmlns="" xmlns:a16="http://schemas.microsoft.com/office/drawing/2014/main" id="{F463488F-C649-4996-B429-27EFCCDBE65E}"/>
              </a:ext>
            </a:extLst>
          </p:cNvPr>
          <p:cNvSpPr/>
          <p:nvPr/>
        </p:nvSpPr>
        <p:spPr>
          <a:xfrm>
            <a:off x="1752600" y="3276600"/>
            <a:ext cx="5562600" cy="923330"/>
          </a:xfrm>
          <a:prstGeom prst="rect">
            <a:avLst/>
          </a:prstGeom>
        </p:spPr>
        <p:txBody>
          <a:bodyPr wrap="square">
            <a:spAutoFit/>
          </a:bodyPr>
          <a:lstStyle/>
          <a:p>
            <a:pPr algn="ctr"/>
            <a:r>
              <a:rPr lang="en-US"/>
              <a:t>Lê Thị Lan</a:t>
            </a:r>
          </a:p>
          <a:p>
            <a:pPr algn="ctr"/>
            <a:r>
              <a:rPr lang="en-US">
                <a:hlinkClick r:id="rId2"/>
              </a:rPr>
              <a:t>Thi-Lan.Le@mica.edu.vn</a:t>
            </a:r>
            <a:r>
              <a:rPr lang="en-US"/>
              <a:t>; </a:t>
            </a:r>
            <a:r>
              <a:rPr lang="en-US" smtClean="0">
                <a:hlinkClick r:id="rId3"/>
              </a:rPr>
              <a:t>lan.lethi1@hust.edu.vn</a:t>
            </a:r>
            <a:endParaRPr lang="en-US"/>
          </a:p>
          <a:p>
            <a:pPr algn="ctr"/>
            <a:r>
              <a:rPr lang="en-US">
                <a:hlinkClick r:id="rId4"/>
              </a:rPr>
              <a:t>Webpage: http://www.mica.edu.vn/perso/Le-Thi-Lan</a:t>
            </a:r>
            <a:endParaRPr lang="en-US" dirty="0"/>
          </a:p>
        </p:txBody>
      </p:sp>
    </p:spTree>
    <p:extLst>
      <p:ext uri="{BB962C8B-B14F-4D97-AF65-F5344CB8AC3E}">
        <p14:creationId xmlns="" xmlns:p14="http://schemas.microsoft.com/office/powerpoint/2010/main" val="2984610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a:t>Các tầng của SE</a:t>
            </a:r>
          </a:p>
        </p:txBody>
      </p:sp>
      <p:sp>
        <p:nvSpPr>
          <p:cNvPr id="4" name="Content Placeholder 3"/>
          <p:cNvSpPr>
            <a:spLocks noGrp="1"/>
          </p:cNvSpPr>
          <p:nvPr>
            <p:ph idx="1"/>
          </p:nvPr>
        </p:nvSpPr>
        <p:spPr/>
        <p:txBody>
          <a:bodyPr>
            <a:normAutofit fontScale="92500" lnSpcReduction="10000"/>
          </a:bodyPr>
          <a:lstStyle/>
          <a:p>
            <a:r>
              <a:rPr lang="en-US" b="1"/>
              <a:t>Đảm bảo chất lượng: </a:t>
            </a:r>
            <a:r>
              <a:rPr lang="en-US"/>
              <a:t>sản phẩm hay dịch vụ luôn là một nhiệm vụ sống còn của các công ty hay tổ chức. Do đó, mọi nền tảng công nghệ và kỹ thuật đều phải lấy việc đảm bảo chất lượng là mục tiêu hướng tới, và kỹ thuật phần mềm cũng không thể nằm ngoài mục tiêu này.</a:t>
            </a:r>
          </a:p>
          <a:p>
            <a:r>
              <a:rPr lang="en-US" b="1"/>
              <a:t>Tầng Tiến trình </a:t>
            </a:r>
            <a:r>
              <a:rPr lang="en-US"/>
              <a:t>(process):</a:t>
            </a:r>
            <a:r>
              <a:rPr lang="en-US" b="1"/>
              <a:t> </a:t>
            </a:r>
            <a:r>
              <a:rPr lang="en-US"/>
              <a:t>có nhiệm vụ định nghĩa một khung các giai đoạn và các hoạt động cần thực hiện, cũng như các kết quả kèm theo chúng. Tầng này đóng vai trò nền tảng để kết nối các phương pháp, công cụ trong các bước thực hiện cụ thể, để có thể tạo ra các phần mềm có chất lượng và đúng thời hạn</a:t>
            </a:r>
          </a:p>
          <a:p>
            <a:r>
              <a:rPr lang="en-US" b="1"/>
              <a:t>Các phương pháp </a:t>
            </a:r>
            <a:r>
              <a:rPr lang="en-US"/>
              <a:t>(methods): kỹ thuật phần mềm cung cấp các chi tiết kỹ thuật là làm thế nào để xây dựng được phần mềm</a:t>
            </a:r>
          </a:p>
          <a:p>
            <a:r>
              <a:rPr lang="en-US" b="1"/>
              <a:t>Các công cụ </a:t>
            </a:r>
            <a:r>
              <a:rPr lang="en-US"/>
              <a:t>(tools): cung cấp các phương tiện hỗ trợ tự động hoặc bán tự động cho các giai đoạn hay các phương pháp. Các hệ thống phần mềm hỗ trợ trong công nghệ phần mềm được gọi là </a:t>
            </a:r>
            <a:r>
              <a:rPr lang="en-US" b="1"/>
              <a:t>CASE</a:t>
            </a:r>
            <a:r>
              <a:rPr lang="en-US"/>
              <a:t> (computer-aided software engineering)</a:t>
            </a:r>
            <a:endParaRPr lang="en-AU"/>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a:t>Tiến trình phần mềm</a:t>
            </a:r>
          </a:p>
        </p:txBody>
      </p:sp>
      <p:sp>
        <p:nvSpPr>
          <p:cNvPr id="4" name="Content Placeholder 3"/>
          <p:cNvSpPr>
            <a:spLocks noGrp="1"/>
          </p:cNvSpPr>
          <p:nvPr>
            <p:ph idx="1"/>
          </p:nvPr>
        </p:nvSpPr>
        <p:spPr/>
        <p:txBody>
          <a:bodyPr>
            <a:normAutofit/>
          </a:bodyPr>
          <a:lstStyle/>
          <a:p>
            <a:r>
              <a:rPr lang="en-US"/>
              <a:t>Là một dãy </a:t>
            </a:r>
            <a:r>
              <a:rPr lang="en-US" b="1" i="1"/>
              <a:t>các giai đoạn </a:t>
            </a:r>
            <a:r>
              <a:rPr lang="en-US"/>
              <a:t>và </a:t>
            </a:r>
            <a:r>
              <a:rPr lang="en-US" b="1" i="1"/>
              <a:t>các hoạt động </a:t>
            </a:r>
            <a:r>
              <a:rPr lang="en-US"/>
              <a:t>và </a:t>
            </a:r>
            <a:r>
              <a:rPr lang="en-US" b="1" i="1"/>
              <a:t>các kết quả </a:t>
            </a:r>
            <a:r>
              <a:rPr lang="en-US"/>
              <a:t>kèm theo. </a:t>
            </a:r>
          </a:p>
          <a:p>
            <a:r>
              <a:rPr lang="en-US"/>
              <a:t>Kết quả cuối cùng chính là phần mềm cần phải xây dựng, đáp ứng được các yêu cầu của người dùng, và hoàn thành theo đúng kế hoạch về thời gian và ngân sách</a:t>
            </a:r>
          </a:p>
          <a:p>
            <a:r>
              <a:rPr lang="en-US"/>
              <a:t>Có ba giai đoạn chính trong tiến trình phần mềm:</a:t>
            </a:r>
            <a:endParaRPr lang="en-AU"/>
          </a:p>
          <a:p>
            <a:pPr lvl="1"/>
            <a:r>
              <a:rPr lang="en-US"/>
              <a:t>Giai đoạn định nghĩa (definition phase)</a:t>
            </a:r>
          </a:p>
          <a:p>
            <a:pPr lvl="1"/>
            <a:r>
              <a:rPr lang="en-US"/>
              <a:t>Giai đoạn phát triển (development phase)</a:t>
            </a:r>
          </a:p>
          <a:p>
            <a:pPr lvl="1"/>
            <a:r>
              <a:rPr lang="en-US"/>
              <a:t>Giai đoạn hỗ trợ (support phase)</a:t>
            </a:r>
            <a:endParaRPr lang="en-AU"/>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Tiến trình phần mềm</a:t>
            </a:r>
          </a:p>
        </p:txBody>
      </p:sp>
      <p:sp>
        <p:nvSpPr>
          <p:cNvPr id="3" name="Content Placeholder 2"/>
          <p:cNvSpPr>
            <a:spLocks noGrp="1"/>
          </p:cNvSpPr>
          <p:nvPr>
            <p:ph idx="1"/>
          </p:nvPr>
        </p:nvSpPr>
        <p:spPr/>
        <p:txBody>
          <a:bodyPr/>
          <a:lstStyle/>
          <a:p>
            <a:r>
              <a:rPr lang="en-US" b="1"/>
              <a:t>Giai đoạn định nghĩa</a:t>
            </a:r>
            <a:r>
              <a:rPr lang="en-US"/>
              <a:t>: tập trung vào làm rõ </a:t>
            </a:r>
            <a:r>
              <a:rPr lang="en-US" b="1" i="1"/>
              <a:t>Cái gì</a:t>
            </a:r>
            <a:r>
              <a:rPr lang="en-US"/>
              <a:t>, bao gồm:</a:t>
            </a:r>
            <a:endParaRPr lang="en-AU"/>
          </a:p>
          <a:p>
            <a:pPr lvl="1"/>
            <a:r>
              <a:rPr lang="en-US"/>
              <a:t>Thông tin gì cần xử lý, bao gồm thông tin đầu vào và đầu ra.</a:t>
            </a:r>
            <a:endParaRPr lang="en-AU"/>
          </a:p>
          <a:p>
            <a:pPr lvl="1"/>
            <a:r>
              <a:rPr lang="en-US"/>
              <a:t>Các chức năng gì cần thực hiện.</a:t>
            </a:r>
            <a:endParaRPr lang="en-AU"/>
          </a:p>
          <a:p>
            <a:pPr lvl="1"/>
            <a:r>
              <a:rPr lang="en-US"/>
              <a:t>Hành vi nào của hệ thống sẽ được mong đợi.</a:t>
            </a:r>
            <a:endParaRPr lang="en-AU"/>
          </a:p>
          <a:p>
            <a:pPr lvl="1"/>
            <a:r>
              <a:rPr lang="en-US"/>
              <a:t>Các tiêu chuẩn hợp lệ nào để đánh giá được sự đúng đắn và thành công của hệ thống.</a:t>
            </a:r>
            <a:endParaRPr lang="en-AU"/>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Tiến trình phần mềm</a:t>
            </a:r>
          </a:p>
        </p:txBody>
      </p:sp>
      <p:sp>
        <p:nvSpPr>
          <p:cNvPr id="3" name="Content Placeholder 2"/>
          <p:cNvSpPr>
            <a:spLocks noGrp="1"/>
          </p:cNvSpPr>
          <p:nvPr>
            <p:ph idx="1"/>
          </p:nvPr>
        </p:nvSpPr>
        <p:spPr/>
        <p:txBody>
          <a:bodyPr>
            <a:normAutofit/>
          </a:bodyPr>
          <a:lstStyle/>
          <a:p>
            <a:r>
              <a:rPr lang="en-US" b="1"/>
              <a:t>Giai đoạn phát triển</a:t>
            </a:r>
            <a:r>
              <a:rPr lang="en-US"/>
              <a:t>: tập trung vào </a:t>
            </a:r>
            <a:r>
              <a:rPr lang="en-US" b="1" i="1"/>
              <a:t>Làm thế nào</a:t>
            </a:r>
            <a:r>
              <a:rPr lang="en-US"/>
              <a:t>, bao gồm:  </a:t>
            </a:r>
            <a:endParaRPr lang="en-AU"/>
          </a:p>
          <a:p>
            <a:pPr lvl="1"/>
            <a:r>
              <a:rPr lang="en-US"/>
              <a:t>Kiến trúc hệ thống (system architecture) được tổ chức thế nào?</a:t>
            </a:r>
            <a:endParaRPr lang="en-AU"/>
          </a:p>
          <a:p>
            <a:pPr lvl="1"/>
            <a:r>
              <a:rPr lang="en-US"/>
              <a:t>Các chức năng được cài đặt và liên kết với nhau thế nào?</a:t>
            </a:r>
            <a:endParaRPr lang="en-AU"/>
          </a:p>
          <a:p>
            <a:pPr lvl="1"/>
            <a:r>
              <a:rPr lang="en-US"/>
              <a:t>Tổ chức các cấu trúc dữ liệu, cơ sở dữ liệu thế nào?</a:t>
            </a:r>
            <a:endParaRPr lang="en-AU"/>
          </a:p>
          <a:p>
            <a:pPr lvl="1"/>
            <a:r>
              <a:rPr lang="en-US"/>
              <a:t>Chuyển từ thiết kế sang cài đặt thế nào?</a:t>
            </a:r>
            <a:endParaRPr lang="en-AU"/>
          </a:p>
          <a:p>
            <a:pPr lvl="1"/>
            <a:r>
              <a:rPr lang="en-US"/>
              <a:t>Việc kiểm thử sẽ được thực hiện thế nào?</a:t>
            </a:r>
            <a:endParaRPr lang="en-AU"/>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Tiến trình phần mềm</a:t>
            </a:r>
          </a:p>
        </p:txBody>
      </p:sp>
      <p:sp>
        <p:nvSpPr>
          <p:cNvPr id="3" name="Content Placeholder 2"/>
          <p:cNvSpPr>
            <a:spLocks noGrp="1"/>
          </p:cNvSpPr>
          <p:nvPr>
            <p:ph idx="1"/>
          </p:nvPr>
        </p:nvSpPr>
        <p:spPr/>
        <p:txBody>
          <a:bodyPr/>
          <a:lstStyle/>
          <a:p>
            <a:r>
              <a:rPr lang="en-US" b="1"/>
              <a:t>Giai đoạn hỗ trợ</a:t>
            </a:r>
            <a:r>
              <a:rPr lang="en-US"/>
              <a:t>: còn gọi là giai đoạn bảo trì, tập trung vào việc ứng phó với các thay đổi của hệ thống phần mềm, bao gồm:</a:t>
            </a:r>
            <a:endParaRPr lang="en-AU"/>
          </a:p>
          <a:p>
            <a:pPr lvl="1"/>
            <a:r>
              <a:rPr lang="en-US"/>
              <a:t>Sửa lỗi (Correction)</a:t>
            </a:r>
            <a:endParaRPr lang="en-AU"/>
          </a:p>
          <a:p>
            <a:pPr lvl="1"/>
            <a:r>
              <a:rPr lang="en-US"/>
              <a:t>Thích ứng (Adaptation)</a:t>
            </a:r>
            <a:endParaRPr lang="en-AU"/>
          </a:p>
          <a:p>
            <a:pPr lvl="1"/>
            <a:r>
              <a:rPr lang="en-US"/>
              <a:t>Nâng cấp (Upgrade)</a:t>
            </a:r>
            <a:endParaRPr lang="en-AU"/>
          </a:p>
          <a:p>
            <a:pPr lvl="1"/>
            <a:r>
              <a:rPr lang="en-US"/>
              <a:t>Phòng ngừa, còn gọi là tái kỹ thuật phần mềm (software reengineering)</a:t>
            </a:r>
            <a:endParaRPr lang="en-AU"/>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a:t>Tiến trình phần mềm</a:t>
            </a:r>
          </a:p>
        </p:txBody>
      </p:sp>
      <p:sp>
        <p:nvSpPr>
          <p:cNvPr id="1027" name="AutoShape 3"/>
          <p:cNvSpPr>
            <a:spLocks noChangeArrowheads="1"/>
          </p:cNvSpPr>
          <p:nvPr/>
        </p:nvSpPr>
        <p:spPr bwMode="auto">
          <a:xfrm>
            <a:off x="1785918" y="3864511"/>
            <a:ext cx="2106963" cy="926657"/>
          </a:xfrm>
          <a:prstGeom prst="roundRect">
            <a:avLst>
              <a:gd name="adj" fmla="val 16667"/>
            </a:avLst>
          </a:prstGeom>
          <a:solidFill>
            <a:srgbClr val="D8D8D8"/>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1" algn="ctr" defTabSz="914400" rtl="0" eaLnBrk="1" fontAlgn="base" latinLnBrk="0" hangingPunct="1">
              <a:lnSpc>
                <a:spcPct val="100000"/>
              </a:lnSpc>
              <a:spcBef>
                <a:spcPct val="0"/>
              </a:spcBef>
              <a:spcAft>
                <a:spcPts val="1000"/>
              </a:spcAft>
              <a:buClrTx/>
              <a:buSzTx/>
              <a:buFontTx/>
              <a:buNone/>
              <a:tabLst/>
            </a:pPr>
            <a:r>
              <a:rPr kumimoji="0" lang="en-AU" sz="2000" b="1" i="0" u="none" strike="noStrike" cap="none" normalizeH="0" baseline="0">
                <a:ln>
                  <a:noFill/>
                </a:ln>
                <a:solidFill>
                  <a:schemeClr val="tx1"/>
                </a:solidFill>
                <a:effectLst/>
                <a:latin typeface="Arial" pitchFamily="34" charset="0"/>
                <a:cs typeface="Arial" pitchFamily="34" charset="0"/>
              </a:rPr>
              <a:t>Giai đoạn</a:t>
            </a:r>
          </a:p>
          <a:p>
            <a:pPr marL="0" marR="0" lvl="1" algn="ctr" defTabSz="914400" rtl="0" eaLnBrk="1" fontAlgn="base" latinLnBrk="0" hangingPunct="1">
              <a:lnSpc>
                <a:spcPct val="100000"/>
              </a:lnSpc>
              <a:spcBef>
                <a:spcPct val="0"/>
              </a:spcBef>
              <a:spcAft>
                <a:spcPts val="1000"/>
              </a:spcAft>
              <a:buClrTx/>
              <a:buSzTx/>
              <a:buFontTx/>
              <a:buNone/>
              <a:tabLst/>
            </a:pPr>
            <a:r>
              <a:rPr kumimoji="0" lang="en-AU" sz="2000" b="1" i="0" u="none" strike="noStrike" cap="none" normalizeH="0" baseline="0">
                <a:ln>
                  <a:noFill/>
                </a:ln>
                <a:solidFill>
                  <a:schemeClr val="tx1"/>
                </a:solidFill>
                <a:effectLst/>
                <a:latin typeface="Arial" pitchFamily="34" charset="0"/>
                <a:cs typeface="Arial" pitchFamily="34" charset="0"/>
              </a:rPr>
              <a:t>Phát triển</a:t>
            </a:r>
            <a:endParaRPr kumimoji="0" lang="en-US" sz="2000" b="0" i="0" u="none" strike="noStrike" cap="none" normalizeH="0" baseline="0">
              <a:ln>
                <a:noFill/>
              </a:ln>
              <a:solidFill>
                <a:schemeClr val="tx1"/>
              </a:solidFill>
              <a:effectLst/>
              <a:latin typeface="Arial" pitchFamily="34" charset="0"/>
              <a:cs typeface="Arial" pitchFamily="34" charset="0"/>
            </a:endParaRPr>
          </a:p>
        </p:txBody>
      </p:sp>
      <p:sp>
        <p:nvSpPr>
          <p:cNvPr id="1028" name="AutoShape 4"/>
          <p:cNvSpPr>
            <a:spLocks noChangeArrowheads="1"/>
          </p:cNvSpPr>
          <p:nvPr/>
        </p:nvSpPr>
        <p:spPr bwMode="auto">
          <a:xfrm>
            <a:off x="1785918" y="1857364"/>
            <a:ext cx="2106963" cy="1548397"/>
          </a:xfrm>
          <a:prstGeom prst="roundRect">
            <a:avLst>
              <a:gd name="adj" fmla="val 16667"/>
            </a:avLst>
          </a:prstGeom>
          <a:solidFill>
            <a:srgbClr val="F2F2F2"/>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457200" marR="0" lvl="1" indent="0" algn="ctr" defTabSz="914400" rtl="0" eaLnBrk="1" fontAlgn="base" latinLnBrk="0" hangingPunct="1">
              <a:lnSpc>
                <a:spcPct val="100000"/>
              </a:lnSpc>
              <a:spcBef>
                <a:spcPct val="0"/>
              </a:spcBef>
              <a:spcAft>
                <a:spcPts val="1000"/>
              </a:spcAft>
              <a:buClrTx/>
              <a:buSzTx/>
              <a:buFontTx/>
              <a:buNone/>
              <a:tabLst/>
            </a:pPr>
            <a:endParaRPr kumimoji="0" lang="en-AU" sz="1100" b="1" i="0" u="none" strike="noStrike" cap="none" normalizeH="0" baseline="0">
              <a:ln>
                <a:noFill/>
              </a:ln>
              <a:solidFill>
                <a:schemeClr val="tx1"/>
              </a:solidFill>
              <a:effectLst/>
              <a:latin typeface="Times New Roman" pitchFamily="18" charset="0"/>
              <a:cs typeface="Arial" pitchFamily="34" charset="0"/>
            </a:endParaRPr>
          </a:p>
          <a:p>
            <a:pPr marL="0" marR="0" lvl="1" algn="ctr" defTabSz="914400" rtl="0" eaLnBrk="1" fontAlgn="base" latinLnBrk="0" hangingPunct="1">
              <a:lnSpc>
                <a:spcPct val="100000"/>
              </a:lnSpc>
              <a:spcBef>
                <a:spcPct val="0"/>
              </a:spcBef>
              <a:spcAft>
                <a:spcPts val="1000"/>
              </a:spcAft>
              <a:buClrTx/>
              <a:buSzTx/>
              <a:buFontTx/>
              <a:buNone/>
              <a:tabLst/>
            </a:pPr>
            <a:r>
              <a:rPr kumimoji="0" lang="en-AU" sz="2000" b="1" i="0" u="none" strike="noStrike" cap="none" normalizeH="0" baseline="0">
                <a:ln>
                  <a:noFill/>
                </a:ln>
                <a:solidFill>
                  <a:schemeClr val="tx1"/>
                </a:solidFill>
                <a:effectLst/>
                <a:latin typeface="Arial" pitchFamily="34" charset="0"/>
                <a:cs typeface="Arial" pitchFamily="34" charset="0"/>
              </a:rPr>
              <a:t>Giai đoạn</a:t>
            </a:r>
          </a:p>
          <a:p>
            <a:pPr marL="0" marR="0" lvl="1" algn="ctr" defTabSz="914400" rtl="0" eaLnBrk="1" fontAlgn="base" latinLnBrk="0" hangingPunct="1">
              <a:lnSpc>
                <a:spcPct val="100000"/>
              </a:lnSpc>
              <a:spcBef>
                <a:spcPct val="0"/>
              </a:spcBef>
              <a:spcAft>
                <a:spcPts val="1000"/>
              </a:spcAft>
              <a:buClrTx/>
              <a:buSzTx/>
              <a:buFontTx/>
              <a:buNone/>
              <a:tabLst/>
            </a:pPr>
            <a:r>
              <a:rPr kumimoji="0" lang="en-AU" sz="2000" b="1" i="0" u="none" strike="noStrike" cap="none" normalizeH="0" baseline="0">
                <a:ln>
                  <a:noFill/>
                </a:ln>
                <a:solidFill>
                  <a:schemeClr val="tx1"/>
                </a:solidFill>
                <a:effectLst/>
                <a:latin typeface="Arial" pitchFamily="34" charset="0"/>
                <a:cs typeface="Arial" pitchFamily="34" charset="0"/>
              </a:rPr>
              <a:t>định nghĩa</a:t>
            </a:r>
            <a:endParaRPr kumimoji="0" lang="en-US" sz="2000" b="0" i="0" u="none" strike="noStrike" cap="none" normalizeH="0" baseline="0">
              <a:ln>
                <a:noFill/>
              </a:ln>
              <a:solidFill>
                <a:schemeClr val="tx1"/>
              </a:solidFill>
              <a:effectLst/>
              <a:latin typeface="Arial" pitchFamily="34" charset="0"/>
              <a:cs typeface="Arial" pitchFamily="34" charset="0"/>
            </a:endParaRPr>
          </a:p>
        </p:txBody>
      </p:sp>
      <p:sp>
        <p:nvSpPr>
          <p:cNvPr id="1029" name="AutoShape 5"/>
          <p:cNvSpPr>
            <a:spLocks noChangeArrowheads="1"/>
          </p:cNvSpPr>
          <p:nvPr/>
        </p:nvSpPr>
        <p:spPr bwMode="auto">
          <a:xfrm>
            <a:off x="1785918" y="5249919"/>
            <a:ext cx="2106963" cy="822287"/>
          </a:xfrm>
          <a:prstGeom prst="roundRect">
            <a:avLst>
              <a:gd name="adj" fmla="val 16667"/>
            </a:avLst>
          </a:prstGeom>
          <a:solidFill>
            <a:srgbClr val="BFBFB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1" algn="ctr" defTabSz="914400" rtl="0" eaLnBrk="1" fontAlgn="base" latinLnBrk="0" hangingPunct="1">
              <a:lnSpc>
                <a:spcPct val="100000"/>
              </a:lnSpc>
              <a:spcBef>
                <a:spcPct val="0"/>
              </a:spcBef>
              <a:spcAft>
                <a:spcPts val="1000"/>
              </a:spcAft>
              <a:buClrTx/>
              <a:buSzTx/>
              <a:buFontTx/>
              <a:buNone/>
              <a:tabLst/>
            </a:pPr>
            <a:r>
              <a:rPr kumimoji="0" lang="en-AU" sz="2000" b="1" i="0" u="none" strike="noStrike" cap="none" normalizeH="0" baseline="0">
                <a:ln>
                  <a:noFill/>
                </a:ln>
                <a:solidFill>
                  <a:schemeClr val="tx1"/>
                </a:solidFill>
                <a:effectLst/>
                <a:latin typeface="Arial" pitchFamily="34" charset="0"/>
                <a:cs typeface="Arial" pitchFamily="34" charset="0"/>
              </a:rPr>
              <a:t>Giai đoạn</a:t>
            </a:r>
          </a:p>
          <a:p>
            <a:pPr marL="0" marR="0" lvl="1" algn="ctr" defTabSz="914400" rtl="0" eaLnBrk="1" fontAlgn="base" latinLnBrk="0" hangingPunct="1">
              <a:lnSpc>
                <a:spcPct val="100000"/>
              </a:lnSpc>
              <a:spcBef>
                <a:spcPct val="0"/>
              </a:spcBef>
              <a:spcAft>
                <a:spcPts val="1000"/>
              </a:spcAft>
              <a:buClrTx/>
              <a:buSzTx/>
              <a:buFontTx/>
              <a:buNone/>
              <a:tabLst/>
            </a:pPr>
            <a:r>
              <a:rPr kumimoji="0" lang="en-AU" sz="2000" b="1" i="0" u="none" strike="noStrike" cap="none" normalizeH="0" baseline="0">
                <a:ln>
                  <a:noFill/>
                </a:ln>
                <a:solidFill>
                  <a:schemeClr val="tx1"/>
                </a:solidFill>
                <a:effectLst/>
                <a:latin typeface="Arial" pitchFamily="34" charset="0"/>
                <a:cs typeface="Arial" pitchFamily="34" charset="0"/>
              </a:rPr>
              <a:t>Hỗ trợ</a:t>
            </a:r>
            <a:endParaRPr kumimoji="0" lang="en-US" sz="2000" b="0" i="0" u="none" strike="noStrike" cap="none" normalizeH="0" baseline="0">
              <a:ln>
                <a:noFill/>
              </a:ln>
              <a:solidFill>
                <a:schemeClr val="tx1"/>
              </a:solidFill>
              <a:effectLst/>
              <a:latin typeface="Arial" pitchFamily="34" charset="0"/>
              <a:cs typeface="Arial" pitchFamily="34" charset="0"/>
            </a:endParaRPr>
          </a:p>
        </p:txBody>
      </p:sp>
      <p:sp>
        <p:nvSpPr>
          <p:cNvPr id="1030" name="AutoShape 6"/>
          <p:cNvSpPr>
            <a:spLocks noChangeArrowheads="1"/>
          </p:cNvSpPr>
          <p:nvPr/>
        </p:nvSpPr>
        <p:spPr bwMode="auto">
          <a:xfrm>
            <a:off x="4455365" y="1857364"/>
            <a:ext cx="2900836" cy="383665"/>
          </a:xfrm>
          <a:prstGeom prst="roundRect">
            <a:avLst>
              <a:gd name="adj" fmla="val 16667"/>
            </a:avLst>
          </a:prstGeom>
          <a:solidFill>
            <a:srgbClr val="F2F2F2"/>
          </a:solidFill>
          <a:ln w="9525">
            <a:solidFill>
              <a:srgbClr val="000000"/>
            </a:solidFill>
            <a:round/>
            <a:headEnd/>
            <a:tailEnd/>
          </a:ln>
        </p:spPr>
        <p:txBody>
          <a:bodyPr vert="horz" wrap="square" lIns="54000" tIns="10800" rIns="54000" bIns="10800" numCol="1" anchor="t" anchorCtr="0" compatLnSpc="1">
            <a:prstTxWarp prst="textNoShape">
              <a:avLst/>
            </a:prstTxWarp>
          </a:bodyPr>
          <a:lstStyle/>
          <a:p>
            <a:pPr marL="0" marR="0" lvl="1" algn="ctr" defTabSz="914400" rtl="0" eaLnBrk="1" fontAlgn="base" latinLnBrk="0" hangingPunct="1">
              <a:lnSpc>
                <a:spcPct val="100000"/>
              </a:lnSpc>
              <a:spcBef>
                <a:spcPct val="0"/>
              </a:spcBef>
              <a:spcAft>
                <a:spcPts val="1000"/>
              </a:spcAft>
              <a:buClrTx/>
              <a:buSzTx/>
              <a:buFontTx/>
              <a:buNone/>
              <a:tabLst/>
            </a:pPr>
            <a:r>
              <a:rPr kumimoji="0" lang="en-AU" b="1" i="0" u="none" strike="noStrike" cap="none" normalizeH="0" baseline="0">
                <a:ln>
                  <a:noFill/>
                </a:ln>
                <a:solidFill>
                  <a:schemeClr val="tx1"/>
                </a:solidFill>
                <a:effectLst/>
                <a:latin typeface="Arial" pitchFamily="34" charset="0"/>
                <a:cs typeface="Arial" pitchFamily="34" charset="0"/>
              </a:rPr>
              <a:t>Lập kế hoạch dự án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31" name="AutoShape 7"/>
          <p:cNvSpPr>
            <a:spLocks noChangeArrowheads="1"/>
          </p:cNvSpPr>
          <p:nvPr/>
        </p:nvSpPr>
        <p:spPr bwMode="auto">
          <a:xfrm>
            <a:off x="4457246" y="2414091"/>
            <a:ext cx="2900836" cy="383665"/>
          </a:xfrm>
          <a:prstGeom prst="roundRect">
            <a:avLst>
              <a:gd name="adj" fmla="val 16667"/>
            </a:avLst>
          </a:prstGeom>
          <a:solidFill>
            <a:srgbClr val="F2F2F2"/>
          </a:solidFill>
          <a:ln w="9525">
            <a:solidFill>
              <a:srgbClr val="000000"/>
            </a:solidFill>
            <a:round/>
            <a:headEnd/>
            <a:tailEnd/>
          </a:ln>
        </p:spPr>
        <p:txBody>
          <a:bodyPr vert="horz" wrap="square" lIns="54000" tIns="10800" rIns="54000" bIns="10800" numCol="1" anchor="t" anchorCtr="0" compatLnSpc="1">
            <a:prstTxWarp prst="textNoShape">
              <a:avLst/>
            </a:prstTxWarp>
          </a:bodyPr>
          <a:lstStyle/>
          <a:p>
            <a:pPr marL="0" marR="0" lvl="1" algn="ctr" defTabSz="914400" rtl="0" eaLnBrk="1" fontAlgn="base" latinLnBrk="0" hangingPunct="1">
              <a:lnSpc>
                <a:spcPct val="100000"/>
              </a:lnSpc>
              <a:spcBef>
                <a:spcPct val="0"/>
              </a:spcBef>
              <a:spcAft>
                <a:spcPts val="1000"/>
              </a:spcAft>
              <a:buClrTx/>
              <a:buSzTx/>
              <a:buFontTx/>
              <a:buNone/>
              <a:tabLst/>
            </a:pPr>
            <a:r>
              <a:rPr kumimoji="0" lang="en-AU" b="1" i="0" u="none" strike="noStrike" cap="none" normalizeH="0" baseline="0">
                <a:ln>
                  <a:noFill/>
                </a:ln>
                <a:solidFill>
                  <a:schemeClr val="tx1"/>
                </a:solidFill>
                <a:effectLst/>
                <a:latin typeface="Arial" pitchFamily="34" charset="0"/>
                <a:cs typeface="Arial" pitchFamily="34" charset="0"/>
              </a:rPr>
              <a:t>Thu thập các yêu cầu</a:t>
            </a:r>
            <a:endParaRPr kumimoji="0" lang="en-US" sz="3200" b="0" i="0" u="none" strike="noStrike" cap="none" normalizeH="0" baseline="0">
              <a:ln>
                <a:noFill/>
              </a:ln>
              <a:solidFill>
                <a:schemeClr val="tx1"/>
              </a:solidFill>
              <a:effectLst/>
              <a:latin typeface="Arial" pitchFamily="34" charset="0"/>
              <a:cs typeface="Arial" pitchFamily="34" charset="0"/>
            </a:endParaRPr>
          </a:p>
        </p:txBody>
      </p:sp>
      <p:sp>
        <p:nvSpPr>
          <p:cNvPr id="1032" name="AutoShape 8"/>
          <p:cNvSpPr>
            <a:spLocks noChangeArrowheads="1"/>
          </p:cNvSpPr>
          <p:nvPr/>
        </p:nvSpPr>
        <p:spPr bwMode="auto">
          <a:xfrm>
            <a:off x="4457246" y="2978143"/>
            <a:ext cx="2900836" cy="383665"/>
          </a:xfrm>
          <a:prstGeom prst="roundRect">
            <a:avLst>
              <a:gd name="adj" fmla="val 16667"/>
            </a:avLst>
          </a:prstGeom>
          <a:solidFill>
            <a:srgbClr val="F2F2F2"/>
          </a:solidFill>
          <a:ln w="9525">
            <a:solidFill>
              <a:srgbClr val="000000"/>
            </a:solidFill>
            <a:round/>
            <a:headEnd/>
            <a:tailEnd/>
          </a:ln>
        </p:spPr>
        <p:txBody>
          <a:bodyPr vert="horz" wrap="square" lIns="54000" tIns="10800" rIns="54000" bIns="10800" numCol="1" anchor="t" anchorCtr="0" compatLnSpc="1">
            <a:prstTxWarp prst="textNoShape">
              <a:avLst/>
            </a:prstTxWarp>
          </a:bodyPr>
          <a:lstStyle/>
          <a:p>
            <a:pPr marL="0" marR="0" lvl="1" algn="ctr" defTabSz="914400" rtl="0" eaLnBrk="1" fontAlgn="base" latinLnBrk="0" hangingPunct="1">
              <a:lnSpc>
                <a:spcPct val="100000"/>
              </a:lnSpc>
              <a:spcBef>
                <a:spcPct val="0"/>
              </a:spcBef>
              <a:spcAft>
                <a:spcPts val="1000"/>
              </a:spcAft>
              <a:buClrTx/>
              <a:buSzTx/>
              <a:buFontTx/>
              <a:buNone/>
              <a:tabLst/>
            </a:pPr>
            <a:r>
              <a:rPr kumimoji="0" lang="en-AU" b="1" i="0" u="none" strike="noStrike" cap="none" normalizeH="0" baseline="0">
                <a:ln>
                  <a:noFill/>
                </a:ln>
                <a:solidFill>
                  <a:schemeClr val="tx1"/>
                </a:solidFill>
                <a:effectLst/>
                <a:latin typeface="Arial" pitchFamily="34" charset="0"/>
                <a:cs typeface="Arial" pitchFamily="34" charset="0"/>
              </a:rPr>
              <a:t>Phân tích</a:t>
            </a:r>
            <a:endParaRPr kumimoji="0" lang="en-US" sz="3200" b="0" i="0" u="none" strike="noStrike" cap="none" normalizeH="0" baseline="0">
              <a:ln>
                <a:noFill/>
              </a:ln>
              <a:solidFill>
                <a:schemeClr val="tx1"/>
              </a:solidFill>
              <a:effectLst/>
              <a:latin typeface="Arial" pitchFamily="34" charset="0"/>
              <a:cs typeface="Arial" pitchFamily="34" charset="0"/>
            </a:endParaRPr>
          </a:p>
        </p:txBody>
      </p:sp>
      <p:sp>
        <p:nvSpPr>
          <p:cNvPr id="1033" name="AutoShape 9"/>
          <p:cNvSpPr>
            <a:spLocks noChangeArrowheads="1"/>
          </p:cNvSpPr>
          <p:nvPr/>
        </p:nvSpPr>
        <p:spPr bwMode="auto">
          <a:xfrm>
            <a:off x="4453483" y="3864511"/>
            <a:ext cx="2900836" cy="383665"/>
          </a:xfrm>
          <a:prstGeom prst="roundRect">
            <a:avLst>
              <a:gd name="adj" fmla="val 16667"/>
            </a:avLst>
          </a:prstGeom>
          <a:solidFill>
            <a:srgbClr val="D8D8D8"/>
          </a:solidFill>
          <a:ln w="9525">
            <a:solidFill>
              <a:srgbClr val="000000"/>
            </a:solidFill>
            <a:round/>
            <a:headEnd/>
            <a:tailEnd/>
          </a:ln>
        </p:spPr>
        <p:txBody>
          <a:bodyPr vert="horz" wrap="square" lIns="54000" tIns="10800" rIns="54000" bIns="10800" numCol="1" anchor="t" anchorCtr="0" compatLnSpc="1">
            <a:prstTxWarp prst="textNoShape">
              <a:avLst/>
            </a:prstTxWarp>
          </a:bodyPr>
          <a:lstStyle/>
          <a:p>
            <a:pPr marL="0" marR="0" lvl="1" algn="ctr" defTabSz="914400" rtl="0" eaLnBrk="1" fontAlgn="base" latinLnBrk="0" hangingPunct="1">
              <a:lnSpc>
                <a:spcPct val="100000"/>
              </a:lnSpc>
              <a:spcBef>
                <a:spcPct val="0"/>
              </a:spcBef>
              <a:spcAft>
                <a:spcPts val="1000"/>
              </a:spcAft>
              <a:buClrTx/>
              <a:buSzTx/>
              <a:buFontTx/>
              <a:buNone/>
              <a:tabLst/>
            </a:pPr>
            <a:r>
              <a:rPr kumimoji="0" lang="en-AU" b="1" i="0" u="none" strike="noStrike" cap="none" normalizeH="0" baseline="0">
                <a:ln>
                  <a:noFill/>
                </a:ln>
                <a:solidFill>
                  <a:schemeClr val="tx1"/>
                </a:solidFill>
                <a:effectLst/>
                <a:latin typeface="Arial" pitchFamily="34" charset="0"/>
                <a:cs typeface="Arial" pitchFamily="34" charset="0"/>
              </a:rPr>
              <a:t>Thiết kế</a:t>
            </a:r>
            <a:endParaRPr kumimoji="0" lang="en-US" sz="3200" b="0" i="0" u="none" strike="noStrike" cap="none" normalizeH="0" baseline="0">
              <a:ln>
                <a:noFill/>
              </a:ln>
              <a:solidFill>
                <a:schemeClr val="tx1"/>
              </a:solidFill>
              <a:effectLst/>
              <a:latin typeface="Arial" pitchFamily="34" charset="0"/>
              <a:cs typeface="Arial" pitchFamily="34" charset="0"/>
            </a:endParaRPr>
          </a:p>
        </p:txBody>
      </p:sp>
      <p:sp>
        <p:nvSpPr>
          <p:cNvPr id="1034" name="AutoShape 10"/>
          <p:cNvSpPr>
            <a:spLocks noChangeArrowheads="1"/>
          </p:cNvSpPr>
          <p:nvPr/>
        </p:nvSpPr>
        <p:spPr bwMode="auto">
          <a:xfrm>
            <a:off x="4453483" y="4407503"/>
            <a:ext cx="2900836" cy="383665"/>
          </a:xfrm>
          <a:prstGeom prst="roundRect">
            <a:avLst>
              <a:gd name="adj" fmla="val 16667"/>
            </a:avLst>
          </a:prstGeom>
          <a:solidFill>
            <a:srgbClr val="D8D8D8"/>
          </a:solidFill>
          <a:ln w="9525">
            <a:solidFill>
              <a:srgbClr val="000000"/>
            </a:solidFill>
            <a:round/>
            <a:headEnd/>
            <a:tailEnd/>
          </a:ln>
        </p:spPr>
        <p:txBody>
          <a:bodyPr vert="horz" wrap="square" lIns="54000" tIns="10800" rIns="54000" bIns="10800" numCol="1" anchor="t" anchorCtr="0" compatLnSpc="1">
            <a:prstTxWarp prst="textNoShape">
              <a:avLst/>
            </a:prstTxWarp>
          </a:bodyPr>
          <a:lstStyle/>
          <a:p>
            <a:pPr marL="0" marR="0" lvl="1" algn="ctr" defTabSz="914400" rtl="0" eaLnBrk="1" fontAlgn="base" latinLnBrk="0" hangingPunct="1">
              <a:lnSpc>
                <a:spcPct val="100000"/>
              </a:lnSpc>
              <a:spcBef>
                <a:spcPct val="0"/>
              </a:spcBef>
              <a:spcAft>
                <a:spcPts val="1000"/>
              </a:spcAft>
              <a:buClrTx/>
              <a:buSzTx/>
              <a:buFontTx/>
              <a:buNone/>
              <a:tabLst/>
            </a:pPr>
            <a:r>
              <a:rPr kumimoji="0" lang="en-AU" b="1" i="0" u="none" strike="noStrike" cap="none" normalizeH="0" baseline="0">
                <a:ln>
                  <a:noFill/>
                </a:ln>
                <a:solidFill>
                  <a:schemeClr val="tx1"/>
                </a:solidFill>
                <a:effectLst/>
                <a:latin typeface="Arial" pitchFamily="34" charset="0"/>
                <a:cs typeface="Arial" pitchFamily="34" charset="0"/>
              </a:rPr>
              <a:t>Cài đặt và kiểm thử</a:t>
            </a:r>
            <a:endParaRPr kumimoji="0" lang="en-US" sz="3200" b="0" i="0" u="none" strike="noStrike" cap="none" normalizeH="0" baseline="0">
              <a:ln>
                <a:noFill/>
              </a:ln>
              <a:solidFill>
                <a:schemeClr val="tx1"/>
              </a:solidFill>
              <a:effectLst/>
              <a:latin typeface="Arial" pitchFamily="34" charset="0"/>
              <a:cs typeface="Arial" pitchFamily="34" charset="0"/>
            </a:endParaRPr>
          </a:p>
        </p:txBody>
      </p:sp>
      <p:sp>
        <p:nvSpPr>
          <p:cNvPr id="1035" name="AutoShape 11"/>
          <p:cNvSpPr>
            <a:spLocks noChangeArrowheads="1"/>
          </p:cNvSpPr>
          <p:nvPr/>
        </p:nvSpPr>
        <p:spPr bwMode="auto">
          <a:xfrm>
            <a:off x="4457246" y="5459607"/>
            <a:ext cx="2900836" cy="383665"/>
          </a:xfrm>
          <a:prstGeom prst="roundRect">
            <a:avLst>
              <a:gd name="adj" fmla="val 16667"/>
            </a:avLst>
          </a:prstGeom>
          <a:solidFill>
            <a:srgbClr val="BFBFBF"/>
          </a:solidFill>
          <a:ln w="9525">
            <a:solidFill>
              <a:srgbClr val="000000"/>
            </a:solidFill>
            <a:round/>
            <a:headEnd/>
            <a:tailEnd/>
          </a:ln>
        </p:spPr>
        <p:txBody>
          <a:bodyPr vert="horz" wrap="square" lIns="54000" tIns="10800" rIns="54000" bIns="10800" numCol="1" anchor="t" anchorCtr="0" compatLnSpc="1">
            <a:prstTxWarp prst="textNoShape">
              <a:avLst/>
            </a:prstTxWarp>
          </a:bodyPr>
          <a:lstStyle/>
          <a:p>
            <a:pPr marL="0" marR="0" lvl="1" algn="ctr" defTabSz="914400" rtl="0" eaLnBrk="1" fontAlgn="base" latinLnBrk="0" hangingPunct="1">
              <a:lnSpc>
                <a:spcPct val="100000"/>
              </a:lnSpc>
              <a:spcBef>
                <a:spcPct val="0"/>
              </a:spcBef>
              <a:spcAft>
                <a:spcPts val="1000"/>
              </a:spcAft>
              <a:buClrTx/>
              <a:buSzTx/>
              <a:buFontTx/>
              <a:buNone/>
              <a:tabLst/>
            </a:pPr>
            <a:r>
              <a:rPr kumimoji="0" lang="en-AU" b="1" i="0" u="none" strike="noStrike" cap="none" normalizeH="0" baseline="0">
                <a:ln>
                  <a:noFill/>
                </a:ln>
                <a:solidFill>
                  <a:schemeClr val="tx1"/>
                </a:solidFill>
                <a:effectLst/>
                <a:latin typeface="Arial" pitchFamily="34" charset="0"/>
                <a:cs typeface="Arial" pitchFamily="34" charset="0"/>
              </a:rPr>
              <a:t>Bảo trì</a:t>
            </a:r>
            <a:endParaRPr kumimoji="0" lang="en-US" sz="3200" b="0" i="0" u="none" strike="noStrike" cap="none" normalizeH="0" baseline="0">
              <a:ln>
                <a:noFill/>
              </a:ln>
              <a:solidFill>
                <a:schemeClr val="tx1"/>
              </a:solidFill>
              <a:effectLst/>
              <a:latin typeface="Arial" pitchFamily="34" charset="0"/>
              <a:cs typeface="Arial" pitchFamily="34" charset="0"/>
            </a:endParaRPr>
          </a:p>
        </p:txBody>
      </p:sp>
      <p:sp>
        <p:nvSpPr>
          <p:cNvPr id="1036" name="AutoShape 12"/>
          <p:cNvSpPr>
            <a:spLocks noChangeArrowheads="1"/>
          </p:cNvSpPr>
          <p:nvPr/>
        </p:nvSpPr>
        <p:spPr bwMode="auto">
          <a:xfrm>
            <a:off x="2661624" y="3405761"/>
            <a:ext cx="254905" cy="458750"/>
          </a:xfrm>
          <a:prstGeom prst="downArrow">
            <a:avLst>
              <a:gd name="adj1" fmla="val 50000"/>
              <a:gd name="adj2" fmla="val 46218"/>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en-AU"/>
          </a:p>
        </p:txBody>
      </p:sp>
      <p:sp>
        <p:nvSpPr>
          <p:cNvPr id="1037" name="AutoShape 13"/>
          <p:cNvSpPr>
            <a:spLocks noChangeArrowheads="1"/>
          </p:cNvSpPr>
          <p:nvPr/>
        </p:nvSpPr>
        <p:spPr bwMode="auto">
          <a:xfrm>
            <a:off x="2730289" y="4791169"/>
            <a:ext cx="254905" cy="458750"/>
          </a:xfrm>
          <a:prstGeom prst="downArrow">
            <a:avLst>
              <a:gd name="adj1" fmla="val 50000"/>
              <a:gd name="adj2" fmla="val 46218"/>
            </a:avLst>
          </a:prstGeom>
          <a:solidFill>
            <a:srgbClr val="FFFFFF"/>
          </a:solidFill>
          <a:ln w="9525">
            <a:solidFill>
              <a:srgbClr val="000000"/>
            </a:solidFill>
            <a:miter lim="800000"/>
            <a:headEnd/>
            <a:tailEnd/>
          </a:ln>
        </p:spPr>
        <p:txBody>
          <a:bodyPr vert="eaVert" wrap="square" lIns="91440" tIns="45720" rIns="91440" bIns="45720" numCol="1" anchor="t" anchorCtr="0" compatLnSpc="1">
            <a:prstTxWarp prst="textNoShape">
              <a:avLst/>
            </a:prstTxWarp>
          </a:bodyPr>
          <a:lstStyle/>
          <a:p>
            <a:endParaRPr lang="en-AU"/>
          </a:p>
        </p:txBody>
      </p:sp>
      <p:cxnSp>
        <p:nvCxnSpPr>
          <p:cNvPr id="1038" name="AutoShape 14"/>
          <p:cNvCxnSpPr>
            <a:cxnSpLocks noChangeShapeType="1"/>
            <a:stCxn id="1030" idx="2"/>
            <a:endCxn id="1031" idx="0"/>
          </p:cNvCxnSpPr>
          <p:nvPr/>
        </p:nvCxnSpPr>
        <p:spPr bwMode="auto">
          <a:xfrm>
            <a:off x="5905783" y="2241029"/>
            <a:ext cx="1881" cy="173062"/>
          </a:xfrm>
          <a:prstGeom prst="straightConnector1">
            <a:avLst/>
          </a:prstGeom>
          <a:noFill/>
          <a:ln w="9525">
            <a:solidFill>
              <a:srgbClr val="000000"/>
            </a:solidFill>
            <a:round/>
            <a:headEnd/>
            <a:tailEnd type="triangle" w="med" len="med"/>
          </a:ln>
        </p:spPr>
      </p:cxnSp>
      <p:cxnSp>
        <p:nvCxnSpPr>
          <p:cNvPr id="1039" name="AutoShape 15"/>
          <p:cNvCxnSpPr>
            <a:cxnSpLocks noChangeShapeType="1"/>
            <a:stCxn id="1031" idx="2"/>
            <a:endCxn id="1032" idx="0"/>
          </p:cNvCxnSpPr>
          <p:nvPr/>
        </p:nvCxnSpPr>
        <p:spPr bwMode="auto">
          <a:xfrm>
            <a:off x="5907664" y="2797756"/>
            <a:ext cx="941" cy="180387"/>
          </a:xfrm>
          <a:prstGeom prst="straightConnector1">
            <a:avLst/>
          </a:prstGeom>
          <a:noFill/>
          <a:ln w="9525">
            <a:solidFill>
              <a:srgbClr val="000000"/>
            </a:solidFill>
            <a:round/>
            <a:headEnd/>
            <a:tailEnd type="triangle" w="med" len="med"/>
          </a:ln>
        </p:spPr>
      </p:cxnSp>
      <p:cxnSp>
        <p:nvCxnSpPr>
          <p:cNvPr id="1040" name="AutoShape 16"/>
          <p:cNvCxnSpPr>
            <a:cxnSpLocks noChangeShapeType="1"/>
            <a:stCxn id="1032" idx="2"/>
            <a:endCxn id="1033" idx="0"/>
          </p:cNvCxnSpPr>
          <p:nvPr/>
        </p:nvCxnSpPr>
        <p:spPr bwMode="auto">
          <a:xfrm flipH="1">
            <a:off x="5903901" y="3361809"/>
            <a:ext cx="3762" cy="502702"/>
          </a:xfrm>
          <a:prstGeom prst="straightConnector1">
            <a:avLst/>
          </a:prstGeom>
          <a:noFill/>
          <a:ln w="9525">
            <a:solidFill>
              <a:srgbClr val="000000"/>
            </a:solidFill>
            <a:round/>
            <a:headEnd/>
            <a:tailEnd type="triangle" w="med" len="med"/>
          </a:ln>
        </p:spPr>
      </p:cxnSp>
      <p:cxnSp>
        <p:nvCxnSpPr>
          <p:cNvPr id="1041" name="AutoShape 17"/>
          <p:cNvCxnSpPr>
            <a:cxnSpLocks noChangeShapeType="1"/>
            <a:stCxn id="1033" idx="2"/>
            <a:endCxn id="1034" idx="0"/>
          </p:cNvCxnSpPr>
          <p:nvPr/>
        </p:nvCxnSpPr>
        <p:spPr bwMode="auto">
          <a:xfrm>
            <a:off x="5903901" y="4248177"/>
            <a:ext cx="941" cy="159326"/>
          </a:xfrm>
          <a:prstGeom prst="straightConnector1">
            <a:avLst/>
          </a:prstGeom>
          <a:noFill/>
          <a:ln w="9525">
            <a:solidFill>
              <a:srgbClr val="000000"/>
            </a:solidFill>
            <a:round/>
            <a:headEnd/>
            <a:tailEnd type="triangle" w="med" len="med"/>
          </a:ln>
        </p:spPr>
      </p:cxnSp>
      <p:cxnSp>
        <p:nvCxnSpPr>
          <p:cNvPr id="1042" name="AutoShape 18"/>
          <p:cNvCxnSpPr>
            <a:cxnSpLocks noChangeShapeType="1"/>
            <a:stCxn id="1034" idx="2"/>
            <a:endCxn id="1035" idx="0"/>
          </p:cNvCxnSpPr>
          <p:nvPr/>
        </p:nvCxnSpPr>
        <p:spPr bwMode="auto">
          <a:xfrm>
            <a:off x="5903901" y="4791169"/>
            <a:ext cx="3762" cy="668439"/>
          </a:xfrm>
          <a:prstGeom prst="straightConnector1">
            <a:avLst/>
          </a:prstGeom>
          <a:noFill/>
          <a:ln w="9525">
            <a:solidFill>
              <a:srgbClr val="000000"/>
            </a:solidFill>
            <a:round/>
            <a:headEnd/>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a:t>Mô hình tiến trình phần mềm</a:t>
            </a:r>
          </a:p>
        </p:txBody>
      </p:sp>
      <p:sp>
        <p:nvSpPr>
          <p:cNvPr id="4" name="Content Placeholder 3"/>
          <p:cNvSpPr>
            <a:spLocks noGrp="1"/>
          </p:cNvSpPr>
          <p:nvPr>
            <p:ph idx="1"/>
          </p:nvPr>
        </p:nvSpPr>
        <p:spPr/>
        <p:txBody>
          <a:bodyPr/>
          <a:lstStyle/>
          <a:p>
            <a:r>
              <a:rPr lang="en-US" b="1"/>
              <a:t>Mô hình tiến trình</a:t>
            </a:r>
            <a:r>
              <a:rPr lang="en-US"/>
              <a:t> (process model): Là một chiến lược phát triển phần mềm, bao gồm các cách thức kết hợp, sử dụng tiến trình phần mềm, cách vận dụng các phương pháp và các công cụ trong mỗi giai đoạn phát triển. </a:t>
            </a:r>
          </a:p>
          <a:p>
            <a:r>
              <a:rPr lang="en-US"/>
              <a:t>Mô hình tiến trình cũng còn được gọi là </a:t>
            </a:r>
            <a:r>
              <a:rPr lang="en-US" b="1"/>
              <a:t>mẫu tiến trình</a:t>
            </a:r>
            <a:r>
              <a:rPr lang="en-US"/>
              <a:t> (process paradigm), hay </a:t>
            </a:r>
            <a:r>
              <a:rPr lang="en-US" b="1"/>
              <a:t>mô hình phát triển phần mềm</a:t>
            </a:r>
            <a:r>
              <a:rPr lang="en-US"/>
              <a:t>. </a:t>
            </a:r>
            <a:endParaRPr lang="en-AU"/>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Cách thức phân loại</a:t>
            </a:r>
            <a:endParaRPr lang="en-US"/>
          </a:p>
        </p:txBody>
      </p:sp>
      <p:sp>
        <p:nvSpPr>
          <p:cNvPr id="3" name="Content Placeholder 2"/>
          <p:cNvSpPr>
            <a:spLocks noGrp="1"/>
          </p:cNvSpPr>
          <p:nvPr>
            <p:ph idx="1"/>
          </p:nvPr>
        </p:nvSpPr>
        <p:spPr/>
        <p:txBody>
          <a:bodyPr/>
          <a:lstStyle/>
          <a:p>
            <a:r>
              <a:rPr lang="en-US" smtClean="0"/>
              <a:t>Mô hình dự đoán (predictive) hay thích nghi (adaptive)</a:t>
            </a:r>
          </a:p>
          <a:p>
            <a:endParaRPr lang="en-US"/>
          </a:p>
        </p:txBody>
      </p:sp>
      <p:pic>
        <p:nvPicPr>
          <p:cNvPr id="1027" name="Picture 3"/>
          <p:cNvPicPr>
            <a:picLocks noChangeAspect="1" noChangeArrowheads="1"/>
          </p:cNvPicPr>
          <p:nvPr/>
        </p:nvPicPr>
        <p:blipFill>
          <a:blip r:embed="rId3" cstate="print"/>
          <a:srcRect/>
          <a:stretch>
            <a:fillRect/>
          </a:stretch>
        </p:blipFill>
        <p:spPr bwMode="auto">
          <a:xfrm>
            <a:off x="1371600" y="2438400"/>
            <a:ext cx="6275330" cy="340042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Cách thức phân loại</a:t>
            </a:r>
            <a:endParaRPr lang="en-US"/>
          </a:p>
        </p:txBody>
      </p:sp>
      <p:sp>
        <p:nvSpPr>
          <p:cNvPr id="3" name="Content Placeholder 2"/>
          <p:cNvSpPr>
            <a:spLocks noGrp="1"/>
          </p:cNvSpPr>
          <p:nvPr>
            <p:ph idx="1"/>
          </p:nvPr>
        </p:nvSpPr>
        <p:spPr/>
        <p:txBody>
          <a:bodyPr/>
          <a:lstStyle/>
          <a:p>
            <a:r>
              <a:rPr lang="en-US" smtClean="0"/>
              <a:t>Mô hình tăng trưởng (incremental) hay mô hình lặp (iterative)</a:t>
            </a:r>
          </a:p>
          <a:p>
            <a:endParaRPr lang="en-US"/>
          </a:p>
        </p:txBody>
      </p:sp>
      <p:pic>
        <p:nvPicPr>
          <p:cNvPr id="2050" name="Picture 2"/>
          <p:cNvPicPr>
            <a:picLocks noChangeAspect="1" noChangeArrowheads="1"/>
          </p:cNvPicPr>
          <p:nvPr/>
        </p:nvPicPr>
        <p:blipFill>
          <a:blip r:embed="rId3" cstate="print"/>
          <a:srcRect/>
          <a:stretch>
            <a:fillRect/>
          </a:stretch>
        </p:blipFill>
        <p:spPr bwMode="auto">
          <a:xfrm>
            <a:off x="914400" y="2438400"/>
            <a:ext cx="7335853" cy="3367087"/>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Các mô hình tiến trình</a:t>
            </a:r>
          </a:p>
        </p:txBody>
      </p:sp>
      <p:sp>
        <p:nvSpPr>
          <p:cNvPr id="3" name="Content Placeholder 2"/>
          <p:cNvSpPr>
            <a:spLocks noGrp="1"/>
          </p:cNvSpPr>
          <p:nvPr>
            <p:ph idx="1"/>
          </p:nvPr>
        </p:nvSpPr>
        <p:spPr/>
        <p:txBody>
          <a:bodyPr/>
          <a:lstStyle/>
          <a:p>
            <a:r>
              <a:rPr lang="en-AU"/>
              <a:t>Mô hình tuyến tính cổ điển (mô hình thác nước – Waterfall model)</a:t>
            </a:r>
          </a:p>
          <a:p>
            <a:r>
              <a:rPr lang="en-AU"/>
              <a:t>Mô hình bản mẫu (Prototyping model)</a:t>
            </a:r>
          </a:p>
          <a:p>
            <a:r>
              <a:rPr lang="en-AU"/>
              <a:t>Mô hình RAD (Rapid Application Development model)</a:t>
            </a:r>
          </a:p>
          <a:p>
            <a:r>
              <a:rPr lang="en-AU"/>
              <a:t>Mô hình tăng trưởng (Incremental model)</a:t>
            </a:r>
          </a:p>
          <a:p>
            <a:r>
              <a:rPr lang="en-AU"/>
              <a:t>Mô hình xoáy ốc (Spiral model)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Các nội dung chính</a:t>
            </a:r>
          </a:p>
        </p:txBody>
      </p:sp>
      <p:sp>
        <p:nvSpPr>
          <p:cNvPr id="3" name="Content Placeholder 2"/>
          <p:cNvSpPr>
            <a:spLocks noGrp="1"/>
          </p:cNvSpPr>
          <p:nvPr>
            <p:ph idx="1"/>
          </p:nvPr>
        </p:nvSpPr>
        <p:spPr/>
        <p:txBody>
          <a:bodyPr/>
          <a:lstStyle/>
          <a:p>
            <a:r>
              <a:rPr lang="en-AU"/>
              <a:t>Giới thiệu chung</a:t>
            </a:r>
          </a:p>
          <a:p>
            <a:r>
              <a:rPr lang="en-AU"/>
              <a:t>Các khái niệm cơ bản</a:t>
            </a:r>
          </a:p>
          <a:p>
            <a:r>
              <a:rPr lang="en-AU"/>
              <a:t>Các loại phần mềm </a:t>
            </a:r>
          </a:p>
          <a:p>
            <a:r>
              <a:rPr lang="en-AU"/>
              <a:t>Giới thiệu các mô hình tiến trình phổ biến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Mô hình tuyến tính cổ điển*</a:t>
            </a:r>
          </a:p>
        </p:txBody>
      </p:sp>
      <p:sp>
        <p:nvSpPr>
          <p:cNvPr id="5" name="TextBox 4"/>
          <p:cNvSpPr txBox="1"/>
          <p:nvPr/>
        </p:nvSpPr>
        <p:spPr>
          <a:xfrm>
            <a:off x="3214678" y="1428736"/>
            <a:ext cx="3571900" cy="923330"/>
          </a:xfrm>
          <a:prstGeom prst="rect">
            <a:avLst/>
          </a:prstGeom>
          <a:noFill/>
        </p:spPr>
        <p:txBody>
          <a:bodyPr wrap="square" rtlCol="0">
            <a:spAutoFit/>
          </a:bodyPr>
          <a:lstStyle/>
          <a:p>
            <a:r>
              <a:rPr lang="en-AU">
                <a:latin typeface="Arial" pitchFamily="34" charset="0"/>
                <a:cs typeface="Arial" pitchFamily="34" charset="0"/>
              </a:rPr>
              <a:t>Thu thập các yêu cầu</a:t>
            </a:r>
          </a:p>
          <a:p>
            <a:pPr lvl="1"/>
            <a:r>
              <a:rPr lang="en-AU">
                <a:latin typeface="Arial" pitchFamily="34" charset="0"/>
                <a:cs typeface="Arial" pitchFamily="34" charset="0"/>
              </a:rPr>
              <a:t>Các yêu cầu hệ thống</a:t>
            </a:r>
          </a:p>
          <a:p>
            <a:pPr lvl="1"/>
            <a:r>
              <a:rPr lang="en-AU">
                <a:latin typeface="Arial" pitchFamily="34" charset="0"/>
                <a:cs typeface="Arial" pitchFamily="34" charset="0"/>
              </a:rPr>
              <a:t>Các yêu cầu phần mềm</a:t>
            </a:r>
          </a:p>
        </p:txBody>
      </p:sp>
      <p:sp>
        <p:nvSpPr>
          <p:cNvPr id="6" name="TextBox 5"/>
          <p:cNvSpPr txBox="1"/>
          <p:nvPr/>
        </p:nvSpPr>
        <p:spPr>
          <a:xfrm>
            <a:off x="4714876" y="2714620"/>
            <a:ext cx="3571900" cy="369332"/>
          </a:xfrm>
          <a:prstGeom prst="rect">
            <a:avLst/>
          </a:prstGeom>
          <a:noFill/>
        </p:spPr>
        <p:txBody>
          <a:bodyPr wrap="square" rtlCol="0">
            <a:spAutoFit/>
          </a:bodyPr>
          <a:lstStyle/>
          <a:p>
            <a:r>
              <a:rPr lang="en-AU">
                <a:latin typeface="Arial" pitchFamily="34" charset="0"/>
                <a:cs typeface="Arial" pitchFamily="34" charset="0"/>
              </a:rPr>
              <a:t>Phân tích</a:t>
            </a:r>
          </a:p>
        </p:txBody>
      </p:sp>
      <p:sp>
        <p:nvSpPr>
          <p:cNvPr id="7" name="TextBox 6"/>
          <p:cNvSpPr txBox="1"/>
          <p:nvPr/>
        </p:nvSpPr>
        <p:spPr>
          <a:xfrm>
            <a:off x="1214414" y="3643314"/>
            <a:ext cx="2571768" cy="369332"/>
          </a:xfrm>
          <a:prstGeom prst="rect">
            <a:avLst/>
          </a:prstGeom>
          <a:noFill/>
        </p:spPr>
        <p:txBody>
          <a:bodyPr wrap="square" rtlCol="0">
            <a:spAutoFit/>
          </a:bodyPr>
          <a:lstStyle/>
          <a:p>
            <a:r>
              <a:rPr lang="en-AU">
                <a:latin typeface="Arial" pitchFamily="34" charset="0"/>
                <a:cs typeface="Arial" pitchFamily="34" charset="0"/>
              </a:rPr>
              <a:t>Thiết kế chương trình</a:t>
            </a:r>
          </a:p>
        </p:txBody>
      </p:sp>
      <p:sp>
        <p:nvSpPr>
          <p:cNvPr id="8" name="TextBox 7"/>
          <p:cNvSpPr txBox="1"/>
          <p:nvPr/>
        </p:nvSpPr>
        <p:spPr>
          <a:xfrm>
            <a:off x="3571868" y="4214818"/>
            <a:ext cx="1214446" cy="369332"/>
          </a:xfrm>
          <a:prstGeom prst="rect">
            <a:avLst/>
          </a:prstGeom>
          <a:noFill/>
        </p:spPr>
        <p:txBody>
          <a:bodyPr wrap="square" rtlCol="0">
            <a:spAutoFit/>
          </a:bodyPr>
          <a:lstStyle/>
          <a:p>
            <a:r>
              <a:rPr lang="en-AU">
                <a:latin typeface="Arial" pitchFamily="34" charset="0"/>
                <a:cs typeface="Arial" pitchFamily="34" charset="0"/>
              </a:rPr>
              <a:t>Cài đặt</a:t>
            </a:r>
          </a:p>
        </p:txBody>
      </p:sp>
      <p:pic>
        <p:nvPicPr>
          <p:cNvPr id="3074" name="Picture 2"/>
          <p:cNvPicPr>
            <a:picLocks noChangeAspect="1" noChangeArrowheads="1"/>
          </p:cNvPicPr>
          <p:nvPr/>
        </p:nvPicPr>
        <p:blipFill>
          <a:blip r:embed="rId3" cstate="print"/>
          <a:srcRect/>
          <a:stretch>
            <a:fillRect/>
          </a:stretch>
        </p:blipFill>
        <p:spPr bwMode="auto">
          <a:xfrm>
            <a:off x="0" y="1066800"/>
            <a:ext cx="9144000" cy="3979183"/>
          </a:xfrm>
          <a:prstGeom prst="rect">
            <a:avLst/>
          </a:prstGeom>
          <a:noFill/>
          <a:ln w="9525">
            <a:noFill/>
            <a:miter lim="800000"/>
            <a:headEnd/>
            <a:tailEnd/>
          </a:ln>
        </p:spPr>
      </p:pic>
      <p:sp>
        <p:nvSpPr>
          <p:cNvPr id="12" name="TextBox 11"/>
          <p:cNvSpPr txBox="1"/>
          <p:nvPr/>
        </p:nvSpPr>
        <p:spPr>
          <a:xfrm>
            <a:off x="2362200" y="1143000"/>
            <a:ext cx="3886200" cy="369332"/>
          </a:xfrm>
          <a:prstGeom prst="rect">
            <a:avLst/>
          </a:prstGeom>
          <a:noFill/>
        </p:spPr>
        <p:txBody>
          <a:bodyPr wrap="square" rtlCol="0">
            <a:spAutoFit/>
          </a:bodyPr>
          <a:lstStyle/>
          <a:p>
            <a:r>
              <a:rPr lang="en-AU">
                <a:latin typeface="Arial" pitchFamily="34" charset="0"/>
                <a:cs typeface="Arial" pitchFamily="34" charset="0"/>
              </a:rPr>
              <a:t>Thu thập </a:t>
            </a:r>
            <a:r>
              <a:rPr lang="en-AU" smtClean="0">
                <a:latin typeface="Arial" pitchFamily="34" charset="0"/>
                <a:cs typeface="Arial" pitchFamily="34" charset="0"/>
              </a:rPr>
              <a:t>&amp; phân tích các </a:t>
            </a:r>
            <a:r>
              <a:rPr lang="en-AU">
                <a:latin typeface="Arial" pitchFamily="34" charset="0"/>
                <a:cs typeface="Arial" pitchFamily="34" charset="0"/>
              </a:rPr>
              <a:t>yêu </a:t>
            </a:r>
            <a:r>
              <a:rPr lang="en-AU" smtClean="0">
                <a:latin typeface="Arial" pitchFamily="34" charset="0"/>
                <a:cs typeface="Arial" pitchFamily="34" charset="0"/>
              </a:rPr>
              <a:t>cầu</a:t>
            </a:r>
            <a:endParaRPr lang="en-AU">
              <a:latin typeface="Arial" pitchFamily="34" charset="0"/>
              <a:cs typeface="Arial" pitchFamily="34" charset="0"/>
            </a:endParaRPr>
          </a:p>
        </p:txBody>
      </p:sp>
      <p:sp>
        <p:nvSpPr>
          <p:cNvPr id="14" name="TextBox 13"/>
          <p:cNvSpPr txBox="1"/>
          <p:nvPr/>
        </p:nvSpPr>
        <p:spPr>
          <a:xfrm>
            <a:off x="3352800" y="2057400"/>
            <a:ext cx="2571768" cy="369332"/>
          </a:xfrm>
          <a:prstGeom prst="rect">
            <a:avLst/>
          </a:prstGeom>
          <a:noFill/>
        </p:spPr>
        <p:txBody>
          <a:bodyPr wrap="square" rtlCol="0">
            <a:spAutoFit/>
          </a:bodyPr>
          <a:lstStyle/>
          <a:p>
            <a:r>
              <a:rPr lang="en-AU">
                <a:latin typeface="Arial" pitchFamily="34" charset="0"/>
                <a:cs typeface="Arial" pitchFamily="34" charset="0"/>
              </a:rPr>
              <a:t>Thiết kế chương trình</a:t>
            </a:r>
          </a:p>
        </p:txBody>
      </p:sp>
      <p:sp>
        <p:nvSpPr>
          <p:cNvPr id="15" name="TextBox 14"/>
          <p:cNvSpPr txBox="1"/>
          <p:nvPr/>
        </p:nvSpPr>
        <p:spPr>
          <a:xfrm>
            <a:off x="5638800" y="2590800"/>
            <a:ext cx="1214446" cy="369332"/>
          </a:xfrm>
          <a:prstGeom prst="rect">
            <a:avLst/>
          </a:prstGeom>
          <a:noFill/>
        </p:spPr>
        <p:txBody>
          <a:bodyPr wrap="square" rtlCol="0">
            <a:spAutoFit/>
          </a:bodyPr>
          <a:lstStyle/>
          <a:p>
            <a:r>
              <a:rPr lang="en-AU">
                <a:latin typeface="Arial" pitchFamily="34" charset="0"/>
                <a:cs typeface="Arial" pitchFamily="34" charset="0"/>
              </a:rPr>
              <a:t>Cài đặt</a:t>
            </a:r>
          </a:p>
        </p:txBody>
      </p:sp>
      <p:sp>
        <p:nvSpPr>
          <p:cNvPr id="16" name="TextBox 15"/>
          <p:cNvSpPr txBox="1"/>
          <p:nvPr/>
        </p:nvSpPr>
        <p:spPr>
          <a:xfrm>
            <a:off x="6781800" y="3124200"/>
            <a:ext cx="1214446" cy="369332"/>
          </a:xfrm>
          <a:prstGeom prst="rect">
            <a:avLst/>
          </a:prstGeom>
          <a:noFill/>
        </p:spPr>
        <p:txBody>
          <a:bodyPr wrap="square" rtlCol="0">
            <a:spAutoFit/>
          </a:bodyPr>
          <a:lstStyle/>
          <a:p>
            <a:r>
              <a:rPr lang="en-AU">
                <a:latin typeface="Arial" pitchFamily="34" charset="0"/>
                <a:cs typeface="Arial" pitchFamily="34" charset="0"/>
              </a:rPr>
              <a:t>Kiểm thử</a:t>
            </a:r>
          </a:p>
        </p:txBody>
      </p:sp>
      <p:sp>
        <p:nvSpPr>
          <p:cNvPr id="17" name="TextBox 16"/>
          <p:cNvSpPr txBox="1"/>
          <p:nvPr/>
        </p:nvSpPr>
        <p:spPr>
          <a:xfrm>
            <a:off x="7786678" y="3505200"/>
            <a:ext cx="1357322" cy="369332"/>
          </a:xfrm>
          <a:prstGeom prst="rect">
            <a:avLst/>
          </a:prstGeom>
          <a:noFill/>
        </p:spPr>
        <p:txBody>
          <a:bodyPr wrap="square" rtlCol="0">
            <a:spAutoFit/>
          </a:bodyPr>
          <a:lstStyle/>
          <a:p>
            <a:r>
              <a:rPr lang="en-AU" smtClean="0">
                <a:latin typeface="Arial" pitchFamily="34" charset="0"/>
                <a:cs typeface="Arial" pitchFamily="34" charset="0"/>
              </a:rPr>
              <a:t>Triển khai</a:t>
            </a:r>
            <a:endParaRPr lang="en-AU">
              <a:latin typeface="Arial" pitchFamily="34" charset="0"/>
              <a:cs typeface="Arial" pitchFamily="34" charset="0"/>
            </a:endParaRPr>
          </a:p>
        </p:txBody>
      </p:sp>
      <p:sp>
        <p:nvSpPr>
          <p:cNvPr id="18" name="TextBox 17"/>
          <p:cNvSpPr txBox="1"/>
          <p:nvPr/>
        </p:nvSpPr>
        <p:spPr>
          <a:xfrm>
            <a:off x="7786678" y="4572000"/>
            <a:ext cx="1357322" cy="369332"/>
          </a:xfrm>
          <a:prstGeom prst="rect">
            <a:avLst/>
          </a:prstGeom>
          <a:noFill/>
        </p:spPr>
        <p:txBody>
          <a:bodyPr wrap="square" rtlCol="0">
            <a:spAutoFit/>
          </a:bodyPr>
          <a:lstStyle/>
          <a:p>
            <a:r>
              <a:rPr lang="en-AU" smtClean="0">
                <a:latin typeface="Arial" pitchFamily="34" charset="0"/>
                <a:cs typeface="Arial" pitchFamily="34" charset="0"/>
              </a:rPr>
              <a:t>Bảo dưỡng</a:t>
            </a:r>
            <a:endParaRPr lang="en-AU">
              <a:latin typeface="Arial" pitchFamily="34" charset="0"/>
              <a:cs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Mô hình tuyến tính cổ điển*</a:t>
            </a:r>
          </a:p>
        </p:txBody>
      </p:sp>
      <p:sp>
        <p:nvSpPr>
          <p:cNvPr id="6" name="TextBox 5"/>
          <p:cNvSpPr txBox="1"/>
          <p:nvPr/>
        </p:nvSpPr>
        <p:spPr>
          <a:xfrm>
            <a:off x="4714876" y="2714620"/>
            <a:ext cx="3571900" cy="369332"/>
          </a:xfrm>
          <a:prstGeom prst="rect">
            <a:avLst/>
          </a:prstGeom>
          <a:noFill/>
        </p:spPr>
        <p:txBody>
          <a:bodyPr wrap="square" rtlCol="0">
            <a:spAutoFit/>
          </a:bodyPr>
          <a:lstStyle/>
          <a:p>
            <a:r>
              <a:rPr lang="en-AU">
                <a:latin typeface="Arial" pitchFamily="34" charset="0"/>
                <a:cs typeface="Arial" pitchFamily="34" charset="0"/>
              </a:rPr>
              <a:t>Phân tích</a:t>
            </a:r>
          </a:p>
        </p:txBody>
      </p:sp>
      <p:sp>
        <p:nvSpPr>
          <p:cNvPr id="7" name="TextBox 6"/>
          <p:cNvSpPr txBox="1"/>
          <p:nvPr/>
        </p:nvSpPr>
        <p:spPr>
          <a:xfrm>
            <a:off x="1214414" y="3643314"/>
            <a:ext cx="2571768" cy="369332"/>
          </a:xfrm>
          <a:prstGeom prst="rect">
            <a:avLst/>
          </a:prstGeom>
          <a:noFill/>
        </p:spPr>
        <p:txBody>
          <a:bodyPr wrap="square" rtlCol="0">
            <a:spAutoFit/>
          </a:bodyPr>
          <a:lstStyle/>
          <a:p>
            <a:r>
              <a:rPr lang="en-AU">
                <a:latin typeface="Arial" pitchFamily="34" charset="0"/>
                <a:cs typeface="Arial" pitchFamily="34" charset="0"/>
              </a:rPr>
              <a:t>Thiết kế chương trình</a:t>
            </a:r>
          </a:p>
        </p:txBody>
      </p:sp>
      <p:sp>
        <p:nvSpPr>
          <p:cNvPr id="8" name="TextBox 7"/>
          <p:cNvSpPr txBox="1"/>
          <p:nvPr/>
        </p:nvSpPr>
        <p:spPr>
          <a:xfrm>
            <a:off x="3571868" y="4214818"/>
            <a:ext cx="1214446" cy="369332"/>
          </a:xfrm>
          <a:prstGeom prst="rect">
            <a:avLst/>
          </a:prstGeom>
          <a:noFill/>
        </p:spPr>
        <p:txBody>
          <a:bodyPr wrap="square" rtlCol="0">
            <a:spAutoFit/>
          </a:bodyPr>
          <a:lstStyle/>
          <a:p>
            <a:r>
              <a:rPr lang="en-AU">
                <a:latin typeface="Arial" pitchFamily="34" charset="0"/>
                <a:cs typeface="Arial" pitchFamily="34" charset="0"/>
              </a:rPr>
              <a:t>Cài đặt</a:t>
            </a:r>
          </a:p>
        </p:txBody>
      </p:sp>
      <p:pic>
        <p:nvPicPr>
          <p:cNvPr id="4098" name="Picture 2"/>
          <p:cNvPicPr>
            <a:picLocks noChangeAspect="1" noChangeArrowheads="1"/>
          </p:cNvPicPr>
          <p:nvPr/>
        </p:nvPicPr>
        <p:blipFill>
          <a:blip r:embed="rId3" cstate="print"/>
          <a:srcRect/>
          <a:stretch>
            <a:fillRect/>
          </a:stretch>
        </p:blipFill>
        <p:spPr bwMode="auto">
          <a:xfrm>
            <a:off x="657225" y="2005013"/>
            <a:ext cx="7829550" cy="2847975"/>
          </a:xfrm>
          <a:prstGeom prst="rect">
            <a:avLst/>
          </a:prstGeom>
          <a:noFill/>
          <a:ln w="9525">
            <a:noFill/>
            <a:miter lim="800000"/>
            <a:headEnd/>
            <a:tailEnd/>
          </a:ln>
        </p:spPr>
      </p:pic>
      <p:sp>
        <p:nvSpPr>
          <p:cNvPr id="11" name="TextBox 10"/>
          <p:cNvSpPr txBox="1"/>
          <p:nvPr/>
        </p:nvSpPr>
        <p:spPr>
          <a:xfrm>
            <a:off x="1447800" y="1676400"/>
            <a:ext cx="3886200" cy="369332"/>
          </a:xfrm>
          <a:prstGeom prst="rect">
            <a:avLst/>
          </a:prstGeom>
          <a:noFill/>
        </p:spPr>
        <p:txBody>
          <a:bodyPr wrap="square" rtlCol="0">
            <a:spAutoFit/>
          </a:bodyPr>
          <a:lstStyle/>
          <a:p>
            <a:r>
              <a:rPr lang="en-AU">
                <a:latin typeface="Arial" pitchFamily="34" charset="0"/>
                <a:cs typeface="Arial" pitchFamily="34" charset="0"/>
              </a:rPr>
              <a:t>Thu thập </a:t>
            </a:r>
            <a:r>
              <a:rPr lang="en-AU" smtClean="0">
                <a:latin typeface="Arial" pitchFamily="34" charset="0"/>
                <a:cs typeface="Arial" pitchFamily="34" charset="0"/>
              </a:rPr>
              <a:t>&amp; phân tích các </a:t>
            </a:r>
            <a:r>
              <a:rPr lang="en-AU">
                <a:latin typeface="Arial" pitchFamily="34" charset="0"/>
                <a:cs typeface="Arial" pitchFamily="34" charset="0"/>
              </a:rPr>
              <a:t>yêu </a:t>
            </a:r>
            <a:r>
              <a:rPr lang="en-AU" smtClean="0">
                <a:latin typeface="Arial" pitchFamily="34" charset="0"/>
                <a:cs typeface="Arial" pitchFamily="34" charset="0"/>
              </a:rPr>
              <a:t>cầu</a:t>
            </a:r>
            <a:endParaRPr lang="en-AU">
              <a:latin typeface="Arial" pitchFamily="34" charset="0"/>
              <a:cs typeface="Arial" pitchFamily="34" charset="0"/>
            </a:endParaRPr>
          </a:p>
        </p:txBody>
      </p:sp>
      <p:sp>
        <p:nvSpPr>
          <p:cNvPr id="12" name="TextBox 11"/>
          <p:cNvSpPr txBox="1"/>
          <p:nvPr/>
        </p:nvSpPr>
        <p:spPr>
          <a:xfrm>
            <a:off x="2971800" y="2286000"/>
            <a:ext cx="2571768" cy="369332"/>
          </a:xfrm>
          <a:prstGeom prst="rect">
            <a:avLst/>
          </a:prstGeom>
          <a:noFill/>
        </p:spPr>
        <p:txBody>
          <a:bodyPr wrap="square" rtlCol="0">
            <a:spAutoFit/>
          </a:bodyPr>
          <a:lstStyle/>
          <a:p>
            <a:r>
              <a:rPr lang="en-AU">
                <a:latin typeface="Arial" pitchFamily="34" charset="0"/>
                <a:cs typeface="Arial" pitchFamily="34" charset="0"/>
              </a:rPr>
              <a:t>Thiết kế chương trình</a:t>
            </a:r>
          </a:p>
        </p:txBody>
      </p:sp>
      <p:sp>
        <p:nvSpPr>
          <p:cNvPr id="13" name="TextBox 12"/>
          <p:cNvSpPr txBox="1"/>
          <p:nvPr/>
        </p:nvSpPr>
        <p:spPr>
          <a:xfrm>
            <a:off x="4495800" y="2819400"/>
            <a:ext cx="1214446" cy="369332"/>
          </a:xfrm>
          <a:prstGeom prst="rect">
            <a:avLst/>
          </a:prstGeom>
          <a:noFill/>
        </p:spPr>
        <p:txBody>
          <a:bodyPr wrap="square" rtlCol="0">
            <a:spAutoFit/>
          </a:bodyPr>
          <a:lstStyle/>
          <a:p>
            <a:r>
              <a:rPr lang="en-AU">
                <a:latin typeface="Arial" pitchFamily="34" charset="0"/>
                <a:cs typeface="Arial" pitchFamily="34" charset="0"/>
              </a:rPr>
              <a:t>Cài đặt</a:t>
            </a:r>
          </a:p>
        </p:txBody>
      </p:sp>
      <p:sp>
        <p:nvSpPr>
          <p:cNvPr id="14" name="TextBox 13"/>
          <p:cNvSpPr txBox="1"/>
          <p:nvPr/>
        </p:nvSpPr>
        <p:spPr>
          <a:xfrm>
            <a:off x="5867400" y="3200400"/>
            <a:ext cx="1214446" cy="369332"/>
          </a:xfrm>
          <a:prstGeom prst="rect">
            <a:avLst/>
          </a:prstGeom>
          <a:noFill/>
        </p:spPr>
        <p:txBody>
          <a:bodyPr wrap="square" rtlCol="0">
            <a:spAutoFit/>
          </a:bodyPr>
          <a:lstStyle/>
          <a:p>
            <a:r>
              <a:rPr lang="en-AU">
                <a:latin typeface="Arial" pitchFamily="34" charset="0"/>
                <a:cs typeface="Arial" pitchFamily="34" charset="0"/>
              </a:rPr>
              <a:t>Kiểm thử</a:t>
            </a:r>
          </a:p>
        </p:txBody>
      </p:sp>
      <p:sp>
        <p:nvSpPr>
          <p:cNvPr id="15" name="TextBox 14"/>
          <p:cNvSpPr txBox="1"/>
          <p:nvPr/>
        </p:nvSpPr>
        <p:spPr>
          <a:xfrm>
            <a:off x="7239000" y="3657600"/>
            <a:ext cx="1357322" cy="369332"/>
          </a:xfrm>
          <a:prstGeom prst="rect">
            <a:avLst/>
          </a:prstGeom>
          <a:noFill/>
        </p:spPr>
        <p:txBody>
          <a:bodyPr wrap="square" rtlCol="0">
            <a:spAutoFit/>
          </a:bodyPr>
          <a:lstStyle/>
          <a:p>
            <a:r>
              <a:rPr lang="en-AU" smtClean="0">
                <a:latin typeface="Arial" pitchFamily="34" charset="0"/>
                <a:cs typeface="Arial" pitchFamily="34" charset="0"/>
              </a:rPr>
              <a:t>Triển khai</a:t>
            </a:r>
            <a:endParaRPr lang="en-AU">
              <a:latin typeface="Arial" pitchFamily="34" charset="0"/>
              <a:cs typeface="Arial" pitchFamily="34" charset="0"/>
            </a:endParaRPr>
          </a:p>
        </p:txBody>
      </p:sp>
      <p:sp>
        <p:nvSpPr>
          <p:cNvPr id="16" name="TextBox 15"/>
          <p:cNvSpPr txBox="1"/>
          <p:nvPr/>
        </p:nvSpPr>
        <p:spPr>
          <a:xfrm>
            <a:off x="7543800" y="4800600"/>
            <a:ext cx="1357322" cy="369332"/>
          </a:xfrm>
          <a:prstGeom prst="rect">
            <a:avLst/>
          </a:prstGeom>
          <a:noFill/>
        </p:spPr>
        <p:txBody>
          <a:bodyPr wrap="square" rtlCol="0">
            <a:spAutoFit/>
          </a:bodyPr>
          <a:lstStyle/>
          <a:p>
            <a:r>
              <a:rPr lang="en-AU" smtClean="0">
                <a:latin typeface="Arial" pitchFamily="34" charset="0"/>
                <a:cs typeface="Arial" pitchFamily="34" charset="0"/>
              </a:rPr>
              <a:t>Bảo dưỡng</a:t>
            </a:r>
            <a:endParaRPr lang="en-AU">
              <a:latin typeface="Arial" pitchFamily="34" charset="0"/>
              <a:cs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Mô hình tuyến tính cổ điển</a:t>
            </a:r>
          </a:p>
        </p:txBody>
      </p:sp>
      <p:sp>
        <p:nvSpPr>
          <p:cNvPr id="3" name="Content Placeholder 2"/>
          <p:cNvSpPr>
            <a:spLocks noGrp="1"/>
          </p:cNvSpPr>
          <p:nvPr>
            <p:ph idx="1"/>
          </p:nvPr>
        </p:nvSpPr>
        <p:spPr/>
        <p:txBody>
          <a:bodyPr>
            <a:normAutofit/>
          </a:bodyPr>
          <a:lstStyle/>
          <a:p>
            <a:r>
              <a:rPr lang="en-US"/>
              <a:t>Mô hình này có một số đặc điểm như sau:</a:t>
            </a:r>
            <a:endParaRPr lang="en-AU"/>
          </a:p>
          <a:p>
            <a:pPr lvl="1"/>
            <a:r>
              <a:rPr lang="en-US"/>
              <a:t>Các bước được tiến hành tuần tự, kết thúc bước trước thì mới thực hiện đến bước sau</a:t>
            </a:r>
            <a:endParaRPr lang="en-AU"/>
          </a:p>
          <a:p>
            <a:pPr lvl="1"/>
            <a:r>
              <a:rPr lang="en-US"/>
              <a:t>Thời gian thực hiện mỗi bước thường kéo dài do phải làm thật hoàn chỉnh</a:t>
            </a:r>
            <a:endParaRPr lang="en-AU"/>
          </a:p>
          <a:p>
            <a:pPr lvl="1"/>
            <a:r>
              <a:rPr lang="en-US"/>
              <a:t>Thường chỉ tiếp xúc với người dùng vào giai đoạn đầu và giai đoạn cuối. Người dùng thường không tham gia vào các bước ở giữa, như từ thiết kế, cài đặt và đến tích hợp</a:t>
            </a:r>
            <a:endParaRPr lang="en-AU"/>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Mô hình tuyến tính cổ điển</a:t>
            </a:r>
          </a:p>
        </p:txBody>
      </p:sp>
      <p:sp>
        <p:nvSpPr>
          <p:cNvPr id="3" name="Content Placeholder 2"/>
          <p:cNvSpPr>
            <a:spLocks noGrp="1"/>
          </p:cNvSpPr>
          <p:nvPr>
            <p:ph idx="1"/>
          </p:nvPr>
        </p:nvSpPr>
        <p:spPr/>
        <p:txBody>
          <a:bodyPr>
            <a:normAutofit/>
          </a:bodyPr>
          <a:lstStyle/>
          <a:p>
            <a:r>
              <a:rPr lang="en-US" b="1"/>
              <a:t>Ưu điểm</a:t>
            </a:r>
            <a:r>
              <a:rPr lang="en-US"/>
              <a:t>:</a:t>
            </a:r>
            <a:endParaRPr lang="en-AU"/>
          </a:p>
          <a:p>
            <a:pPr lvl="1"/>
            <a:r>
              <a:rPr lang="en-US"/>
              <a:t>Đơn giản và rõ ràng</a:t>
            </a:r>
            <a:endParaRPr lang="en-AU"/>
          </a:p>
          <a:p>
            <a:pPr lvl="1"/>
            <a:r>
              <a:rPr lang="en-US"/>
              <a:t>Đóng vai trò như một mẫu tham chiếu cho các mô hình khác</a:t>
            </a:r>
            <a:endParaRPr lang="en-AU"/>
          </a:p>
          <a:p>
            <a:pPr lvl="1"/>
            <a:r>
              <a:rPr lang="en-US"/>
              <a:t>Vẫn còn được sử dụng rộng rãi cho đến nay</a:t>
            </a:r>
            <a:endParaRPr lang="en-AU"/>
          </a:p>
          <a:p>
            <a:r>
              <a:rPr lang="en-US"/>
              <a:t> </a:t>
            </a:r>
            <a:r>
              <a:rPr lang="en-US" b="1"/>
              <a:t>Nhược điểm</a:t>
            </a:r>
            <a:r>
              <a:rPr lang="en-US"/>
              <a:t>:</a:t>
            </a:r>
            <a:endParaRPr lang="en-AU"/>
          </a:p>
          <a:p>
            <a:pPr lvl="1"/>
            <a:r>
              <a:rPr lang="en-US"/>
              <a:t>Không dễ dàng cho việc thu thập đầy đủ và tường minh tất cả các yêu cầu hệ thống ngay từ ban đầu</a:t>
            </a:r>
            <a:endParaRPr lang="en-AU"/>
          </a:p>
          <a:p>
            <a:pPr lvl="1"/>
            <a:r>
              <a:rPr lang="en-US"/>
              <a:t>Người dùng phải chờ đến cuối cùng mới có được hệ thống để dùng, nên thời gian chờ đợi là khá lâu, có khi đến hàng năm. Khi đó có thể có các yêu cầu mới đã phát sinh, dễ dẫn khả năng hệ thống không còn đáp ứng được kỳ vọng của người dùng. </a:t>
            </a:r>
            <a:endParaRPr lang="en-AU"/>
          </a:p>
          <a:p>
            <a:pPr lvl="1"/>
            <a:r>
              <a:rPr lang="en-US"/>
              <a:t>Dễ dẫn đến tình trạng “</a:t>
            </a:r>
            <a:r>
              <a:rPr lang="en-US" b="1"/>
              <a:t>blocking states</a:t>
            </a:r>
            <a:r>
              <a:rPr lang="en-US"/>
              <a:t>”, tức là khi có một nhóm bị chậm tiến độ, thì các nhóm khác phải chờ, và thời gian chờ đợi thậm chí vượt quá thời gian làm việc.</a:t>
            </a:r>
            <a:endParaRPr lang="en-AU"/>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Mô hình tuyến tính cổ điển</a:t>
            </a:r>
            <a:endParaRPr lang="en-US"/>
          </a:p>
        </p:txBody>
      </p:sp>
      <p:sp>
        <p:nvSpPr>
          <p:cNvPr id="3" name="Content Placeholder 2"/>
          <p:cNvSpPr>
            <a:spLocks noGrp="1"/>
          </p:cNvSpPr>
          <p:nvPr>
            <p:ph idx="1"/>
          </p:nvPr>
        </p:nvSpPr>
        <p:spPr/>
        <p:txBody>
          <a:bodyPr/>
          <a:lstStyle/>
          <a:p>
            <a:r>
              <a:rPr lang="en-US" smtClean="0"/>
              <a:t>Chi phí thay đổi phần mềm</a:t>
            </a:r>
            <a:endParaRPr lang="en-US"/>
          </a:p>
        </p:txBody>
      </p:sp>
      <p:pic>
        <p:nvPicPr>
          <p:cNvPr id="5124" name="Picture 4" descr="Cost change curve of traditional and agile methodology [23]. | Download  Scientific Diagram"/>
          <p:cNvPicPr>
            <a:picLocks noChangeAspect="1" noChangeArrowheads="1"/>
          </p:cNvPicPr>
          <p:nvPr/>
        </p:nvPicPr>
        <p:blipFill>
          <a:blip r:embed="rId2" cstate="print"/>
          <a:srcRect/>
          <a:stretch>
            <a:fillRect/>
          </a:stretch>
        </p:blipFill>
        <p:spPr bwMode="auto">
          <a:xfrm>
            <a:off x="762000" y="1676400"/>
            <a:ext cx="6848475" cy="3766082"/>
          </a:xfrm>
          <a:prstGeom prst="rect">
            <a:avLst/>
          </a:prstGeom>
          <a:noFill/>
        </p:spPr>
      </p:pic>
      <p:sp>
        <p:nvSpPr>
          <p:cNvPr id="6" name="TextBox 5"/>
          <p:cNvSpPr txBox="1"/>
          <p:nvPr/>
        </p:nvSpPr>
        <p:spPr>
          <a:xfrm>
            <a:off x="1219200" y="5181600"/>
            <a:ext cx="6612708" cy="261610"/>
          </a:xfrm>
          <a:prstGeom prst="rect">
            <a:avLst/>
          </a:prstGeom>
          <a:noFill/>
        </p:spPr>
        <p:txBody>
          <a:bodyPr wrap="none" rtlCol="0">
            <a:spAutoFit/>
          </a:bodyPr>
          <a:lstStyle/>
          <a:p>
            <a:r>
              <a:rPr lang="en-US" sz="1100" smtClean="0"/>
              <a:t>Impact of Requirements Elicitation Processes on Success of Information System Development Projects</a:t>
            </a:r>
            <a:endParaRPr lang="en-US" sz="11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Mô hình bản </a:t>
            </a:r>
            <a:r>
              <a:rPr lang="en-AU" smtClean="0"/>
              <a:t>mẫu (Prototyping model)</a:t>
            </a:r>
            <a:endParaRPr lang="en-AU"/>
          </a:p>
        </p:txBody>
      </p:sp>
      <p:sp>
        <p:nvSpPr>
          <p:cNvPr id="3" name="Content Placeholder 2"/>
          <p:cNvSpPr>
            <a:spLocks noGrp="1"/>
          </p:cNvSpPr>
          <p:nvPr>
            <p:ph idx="1"/>
          </p:nvPr>
        </p:nvSpPr>
        <p:spPr/>
        <p:txBody>
          <a:bodyPr>
            <a:normAutofit/>
          </a:bodyPr>
          <a:lstStyle/>
          <a:p>
            <a:r>
              <a:rPr lang="en-US"/>
              <a:t>Thông thường trong thực tế, các yêu cầu của hệ thống khó có thể xác định rõ ràng và chi tiết ngay trong gia đoạn đầu của dự án phần mềm: </a:t>
            </a:r>
          </a:p>
          <a:p>
            <a:pPr lvl="1"/>
            <a:r>
              <a:rPr lang="en-US" b="1"/>
              <a:t>Người dùng </a:t>
            </a:r>
            <a:r>
              <a:rPr lang="en-US"/>
              <a:t>cũng chỉ đưa ra các mục tiêu tổng quát của phần mềm, chứ cũng chưa định rõ được một cách chi tiết các chức năng cụ thể, hay các thông tin chi tiết đầu vào, đầu ra như thế nào. </a:t>
            </a:r>
          </a:p>
          <a:p>
            <a:pPr lvl="1"/>
            <a:r>
              <a:rPr lang="en-US" b="1"/>
              <a:t>Nhà phát triển </a:t>
            </a:r>
            <a:r>
              <a:rPr lang="en-US"/>
              <a:t>cũng chưa xác định rõ ràng ngay các yêu cầu, cũng như chắc chắn về chất lượng phần mềm, cũng như khả năng thỏa mãn của khách hàng </a:t>
            </a:r>
          </a:p>
          <a:p>
            <a:pPr lvl="1">
              <a:buNone/>
            </a:pPr>
            <a:r>
              <a:rPr lang="en-US">
                <a:sym typeface="Wingdings" pitchFamily="2" charset="2"/>
              </a:rPr>
              <a:t></a:t>
            </a:r>
            <a:r>
              <a:rPr lang="en-US"/>
              <a:t> </a:t>
            </a:r>
            <a:r>
              <a:rPr lang="en-US" b="1"/>
              <a:t>mô hình bản mẫu</a:t>
            </a:r>
            <a:endParaRPr lang="en-AU"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Mô hình bản mẫu</a:t>
            </a:r>
          </a:p>
        </p:txBody>
      </p:sp>
      <p:pic>
        <p:nvPicPr>
          <p:cNvPr id="4" name="Picture 3" descr="Prototyping.jpg"/>
          <p:cNvPicPr/>
          <p:nvPr/>
        </p:nvPicPr>
        <p:blipFill>
          <a:blip r:embed="rId3" cstate="print"/>
          <a:stretch>
            <a:fillRect/>
          </a:stretch>
        </p:blipFill>
        <p:spPr>
          <a:xfrm>
            <a:off x="1214414" y="1285860"/>
            <a:ext cx="6786610" cy="4786346"/>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a:t>Mô hình bản mẫu</a:t>
            </a:r>
          </a:p>
        </p:txBody>
      </p:sp>
      <p:sp>
        <p:nvSpPr>
          <p:cNvPr id="4" name="Content Placeholder 3"/>
          <p:cNvSpPr>
            <a:spLocks noGrp="1"/>
          </p:cNvSpPr>
          <p:nvPr>
            <p:ph idx="1"/>
          </p:nvPr>
        </p:nvSpPr>
        <p:spPr/>
        <p:txBody>
          <a:bodyPr>
            <a:normAutofit/>
          </a:bodyPr>
          <a:lstStyle/>
          <a:p>
            <a:pPr>
              <a:buNone/>
            </a:pPr>
            <a:r>
              <a:rPr lang="en-US"/>
              <a:t>Gồm các giai đoạn:</a:t>
            </a:r>
            <a:endParaRPr lang="en-AU"/>
          </a:p>
          <a:p>
            <a:pPr lvl="1"/>
            <a:r>
              <a:rPr lang="en-US" b="1"/>
              <a:t>Thu thập các yêu cầu</a:t>
            </a:r>
            <a:r>
              <a:rPr lang="en-US"/>
              <a:t> (requirements gathering): khách hàng và nhà phát triển sẽ gặp nhau để xác định ra các mục tiêu tổng thể của phần mềm. Sau đó họ sẽ định ra phần nào đã rõ, phần nào cần phải định nghĩa thêm. </a:t>
            </a:r>
            <a:endParaRPr lang="en-AU"/>
          </a:p>
          <a:p>
            <a:pPr lvl="1"/>
            <a:r>
              <a:rPr lang="en-US" b="1"/>
              <a:t>Thiết kế nhanh (quick design): </a:t>
            </a:r>
            <a:r>
              <a:rPr lang="en-US"/>
              <a:t>thiết</a:t>
            </a:r>
            <a:r>
              <a:rPr lang="en-US" b="1"/>
              <a:t> </a:t>
            </a:r>
            <a:r>
              <a:rPr lang="en-US"/>
              <a:t>kế này tập trung vào những phần mà khách hàng có thể nhìn thấy được (giao diện, các dữ liệu vào, ra). Sau đó, từ thiết kế này, một bản mẫu sẽ được xây dựng. </a:t>
            </a:r>
            <a:endParaRPr lang="en-AU"/>
          </a:p>
          <a:p>
            <a:pPr lvl="1"/>
            <a:r>
              <a:rPr lang="en-US" b="1"/>
              <a:t>Kiểm tra và đánh giá bản mẫu:</a:t>
            </a:r>
            <a:r>
              <a:rPr lang="en-US"/>
              <a:t> Bản mẫu này sẽ được dùng để cho phép người dùng đánh giá, nhằm làm rõ hơn các yêu cầu của họ. Đồng thời, thông qua bản mẫu, người phát triển hệ thống cũng hình dung cụ thể hơn về những yêu cầu của khách hàng, cũng như khả năng cài đặt và hiệu quả hoạt động của hệ thống. </a:t>
            </a:r>
            <a:endParaRPr lang="en-AU"/>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Mô hình bản mẫu</a:t>
            </a:r>
          </a:p>
        </p:txBody>
      </p:sp>
      <p:sp>
        <p:nvSpPr>
          <p:cNvPr id="3" name="Content Placeholder 2"/>
          <p:cNvSpPr>
            <a:spLocks noGrp="1"/>
          </p:cNvSpPr>
          <p:nvPr>
            <p:ph idx="1"/>
          </p:nvPr>
        </p:nvSpPr>
        <p:spPr/>
        <p:txBody>
          <a:bodyPr>
            <a:normAutofit lnSpcReduction="10000"/>
          </a:bodyPr>
          <a:lstStyle/>
          <a:p>
            <a:r>
              <a:rPr lang="en-US" b="1"/>
              <a:t>Ưu điểm</a:t>
            </a:r>
            <a:r>
              <a:rPr lang="en-US"/>
              <a:t>:</a:t>
            </a:r>
            <a:endParaRPr lang="en-AU"/>
          </a:p>
          <a:p>
            <a:pPr lvl="1"/>
            <a:r>
              <a:rPr lang="en-US"/>
              <a:t>Cho phép người dùng xác định yêu cầu của mình rõ ràng và cụ thể hơn, đồng thời nhà phát triển cũng nắm được chính xác hơn các yêu cầu đó.</a:t>
            </a:r>
            <a:endParaRPr lang="en-AU"/>
          </a:p>
          <a:p>
            <a:pPr lvl="1"/>
            <a:r>
              <a:rPr lang="en-US"/>
              <a:t>Cả người dùng và nhà phát triển thường đều thích mô hình này, do người dùng luôn cảm nhận được hệ thống thực sẽ như thế nào, và nhà phát triển cũng luôn có cái để xây dựng và dần hoàn thiện. </a:t>
            </a:r>
            <a:endParaRPr lang="en-AU"/>
          </a:p>
          <a:p>
            <a:r>
              <a:rPr lang="en-US" b="1"/>
              <a:t>Nhược điểm</a:t>
            </a:r>
            <a:r>
              <a:rPr lang="en-US"/>
              <a:t>:</a:t>
            </a:r>
            <a:endParaRPr lang="en-AU"/>
          </a:p>
          <a:p>
            <a:pPr lvl="1"/>
            <a:r>
              <a:rPr lang="en-US"/>
              <a:t>Để có được bản mẫu nhanh, việc thiết kế cũng được làm nhanh, nên thường được làm không cẩn thận. Điều này dễ dẫn đến các thiết kế có tính chắp vá, không có cái nhìn tổng thể và dài hạn.</a:t>
            </a:r>
            <a:endParaRPr lang="en-AU"/>
          </a:p>
          <a:p>
            <a:pPr lvl="1"/>
            <a:r>
              <a:rPr lang="en-US"/>
              <a:t>Việc làm bản mẫu nhanh cũng thường kéo theo việc lựa chọn các công cụ cài đặt vội vàng, không cẩn thận, (như ngôn ngữ lập trình, hệ quản trị cơ sở dữ liệu,v.v). Điều này sẽ ảnh hưởng đến các giai đoạn phát triển sau khi quy mô và yêu cầu của hệ thống ngày càng lớn lên</a:t>
            </a:r>
            <a:endParaRPr lang="en-AU"/>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Mô hình tăng trưởng</a:t>
            </a:r>
          </a:p>
        </p:txBody>
      </p:sp>
      <p:sp>
        <p:nvSpPr>
          <p:cNvPr id="3" name="Content Placeholder 2"/>
          <p:cNvSpPr>
            <a:spLocks noGrp="1"/>
          </p:cNvSpPr>
          <p:nvPr>
            <p:ph idx="1"/>
          </p:nvPr>
        </p:nvSpPr>
        <p:spPr/>
        <p:txBody>
          <a:bodyPr/>
          <a:lstStyle/>
          <a:p>
            <a:r>
              <a:rPr lang="en-AU"/>
              <a:t>Là sự kết hợp của mô hình tuyến tính và triết lý lặp lại của mô hình bản mẫu</a:t>
            </a:r>
          </a:p>
          <a:p>
            <a:r>
              <a:rPr lang="en-AU"/>
              <a:t>Phần mềm được chia thành các </a:t>
            </a:r>
            <a:r>
              <a:rPr lang="en-AU" b="1" i="1"/>
              <a:t>phần tăng trưởng </a:t>
            </a:r>
            <a:r>
              <a:rPr lang="en-AU"/>
              <a:t>(increment), trong đó mỗi phần là một sản phẩm hoàn chỉnh (đã chạy được và có thể bàn giao cho người dùng). Đồng thời </a:t>
            </a:r>
            <a:r>
              <a:rPr lang="en-AU" i="1"/>
              <a:t>phần tăng trưởng </a:t>
            </a:r>
            <a:r>
              <a:rPr lang="en-AU"/>
              <a:t>sau sẽ bổ sung thêm tính năng còn thiếu trong những phần trước</a:t>
            </a:r>
          </a:p>
          <a:p>
            <a:endParaRPr lang="en-AU"/>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a:t>Giới thiệu chung</a:t>
            </a:r>
          </a:p>
        </p:txBody>
      </p:sp>
      <p:sp>
        <p:nvSpPr>
          <p:cNvPr id="3" name="Content Placeholder 2"/>
          <p:cNvSpPr>
            <a:spLocks noGrp="1"/>
          </p:cNvSpPr>
          <p:nvPr>
            <p:ph idx="1"/>
          </p:nvPr>
        </p:nvSpPr>
        <p:spPr/>
        <p:txBody>
          <a:bodyPr>
            <a:normAutofit/>
          </a:bodyPr>
          <a:lstStyle/>
          <a:p>
            <a:r>
              <a:rPr lang="en-US" b="1"/>
              <a:t>Kỹ thuật phần mềm </a:t>
            </a:r>
            <a:r>
              <a:rPr lang="en-US"/>
              <a:t>(hay kỹ nghệ phần mềm – software engineering) là một </a:t>
            </a:r>
            <a:r>
              <a:rPr lang="en-US" i="1"/>
              <a:t>chuyên ngành kỹ thuật</a:t>
            </a:r>
            <a:r>
              <a:rPr lang="en-US"/>
              <a:t> (engineering discipline) với trọng tâm nhằm phát triển các </a:t>
            </a:r>
            <a:r>
              <a:rPr lang="en-US" b="1" i="1"/>
              <a:t>hệ thống phần mềm</a:t>
            </a:r>
            <a:r>
              <a:rPr lang="en-US" i="1"/>
              <a:t> chất lượng cao </a:t>
            </a:r>
            <a:r>
              <a:rPr lang="en-US"/>
              <a:t>một cách </a:t>
            </a:r>
            <a:r>
              <a:rPr lang="en-US" i="1"/>
              <a:t>hiệu quả </a:t>
            </a:r>
          </a:p>
          <a:p>
            <a:r>
              <a:rPr lang="en-US"/>
              <a:t>Phần mềm có đặc điểm là </a:t>
            </a:r>
            <a:r>
              <a:rPr lang="en-US" b="1"/>
              <a:t>trừu tượng </a:t>
            </a:r>
            <a:r>
              <a:rPr lang="en-US"/>
              <a:t>và </a:t>
            </a:r>
            <a:r>
              <a:rPr lang="en-US" b="1"/>
              <a:t>không chạm đến được </a:t>
            </a:r>
            <a:r>
              <a:rPr lang="en-US"/>
              <a:t>(intangible). Điều này làm cho phần mềm rất dễ trở nên phức tạp và khó hiểu</a:t>
            </a:r>
            <a:endParaRPr lang="en-AU"/>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Mô hình tăng trưởng</a:t>
            </a:r>
          </a:p>
        </p:txBody>
      </p:sp>
      <p:pic>
        <p:nvPicPr>
          <p:cNvPr id="5" name="Picture 4" descr="IncrementalModel.jpg"/>
          <p:cNvPicPr>
            <a:picLocks noChangeAspect="1"/>
          </p:cNvPicPr>
          <p:nvPr/>
        </p:nvPicPr>
        <p:blipFill>
          <a:blip r:embed="rId2" cstate="print"/>
          <a:stretch>
            <a:fillRect/>
          </a:stretch>
        </p:blipFill>
        <p:spPr>
          <a:xfrm>
            <a:off x="357158" y="1357298"/>
            <a:ext cx="8463221" cy="499586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Mô hình tăng trưởng</a:t>
            </a:r>
          </a:p>
        </p:txBody>
      </p:sp>
      <p:sp>
        <p:nvSpPr>
          <p:cNvPr id="4" name="Content Placeholder 3"/>
          <p:cNvSpPr>
            <a:spLocks noGrp="1"/>
          </p:cNvSpPr>
          <p:nvPr>
            <p:ph idx="1"/>
          </p:nvPr>
        </p:nvSpPr>
        <p:spPr/>
        <p:txBody>
          <a:bodyPr>
            <a:normAutofit/>
          </a:bodyPr>
          <a:lstStyle/>
          <a:p>
            <a:r>
              <a:rPr lang="en-AU" b="1"/>
              <a:t>Ưu điểm</a:t>
            </a:r>
          </a:p>
          <a:p>
            <a:pPr lvl="1"/>
            <a:r>
              <a:rPr lang="en-AU"/>
              <a:t>Kết hợp được các ưu điểm của các mô hình tuyến tính và làm bản mẫu</a:t>
            </a:r>
          </a:p>
          <a:p>
            <a:pPr lvl="1"/>
            <a:r>
              <a:rPr lang="en-AU"/>
              <a:t>Rất phù hợp khi số lượng nhân viên hạn chế, và người dùng có đòi hỏi phải sớm có hệ thống thử nghiệm</a:t>
            </a:r>
          </a:p>
          <a:p>
            <a:r>
              <a:rPr lang="en-AU" b="1"/>
              <a:t>Nhược điểm</a:t>
            </a:r>
          </a:p>
          <a:p>
            <a:pPr lvl="1"/>
            <a:r>
              <a:rPr lang="en-AU"/>
              <a:t>Việc gấp gáp đưa ra các thành phần tăng trưởng cũng có thể gây ra sự manh mún trong phân tích và thiết kế</a:t>
            </a:r>
          </a:p>
          <a:p>
            <a:pPr lvl="1"/>
            <a:r>
              <a:rPr lang="en-AU"/>
              <a:t>Khó khăn trong việc đảm bảo tính tương thích (compatibility) giữa các thành phần tăng trưởng.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Mô hình xoáy ốc</a:t>
            </a:r>
          </a:p>
        </p:txBody>
      </p:sp>
      <p:sp>
        <p:nvSpPr>
          <p:cNvPr id="3" name="Content Placeholder 2"/>
          <p:cNvSpPr>
            <a:spLocks noGrp="1"/>
          </p:cNvSpPr>
          <p:nvPr>
            <p:ph idx="1"/>
          </p:nvPr>
        </p:nvSpPr>
        <p:spPr/>
        <p:txBody>
          <a:bodyPr>
            <a:normAutofit/>
          </a:bodyPr>
          <a:lstStyle/>
          <a:p>
            <a:r>
              <a:rPr lang="en-AU"/>
              <a:t>Cũng là một mô hình tiến hóa kết hợp đặc tính lặp lại của mô hình bản mẫu và tính hệ thống của mô hình thác nước cổ điển.</a:t>
            </a:r>
          </a:p>
          <a:p>
            <a:r>
              <a:rPr lang="en-AU"/>
              <a:t>Mô hình này cũng cho phép tạo ra một dãy các phiên bản tăng trưởng (incremental release). Tuy nhiên khác với mô hình tăng trưởng, các phiên bản đầu tiên của mô hình xoáy ốc thường chỉ là các mô hình trên giấy hoặc bản mẫu (prototype). Đến các phiên bản sau thì mới là các bản chạy được và càng ngày càng hoàn chỉnh.</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Mô hình xoáy ốc</a:t>
            </a:r>
          </a:p>
        </p:txBody>
      </p:sp>
      <p:pic>
        <p:nvPicPr>
          <p:cNvPr id="5" name="Picture 4" descr="spiralModel.jpg"/>
          <p:cNvPicPr>
            <a:picLocks noChangeAspect="1"/>
          </p:cNvPicPr>
          <p:nvPr/>
        </p:nvPicPr>
        <p:blipFill>
          <a:blip r:embed="rId2" cstate="print"/>
          <a:stretch>
            <a:fillRect/>
          </a:stretch>
        </p:blipFill>
        <p:spPr>
          <a:xfrm>
            <a:off x="928662" y="1428736"/>
            <a:ext cx="7358114" cy="3890837"/>
          </a:xfrm>
          <a:prstGeom prst="rect">
            <a:avLst/>
          </a:prstGeom>
        </p:spPr>
      </p:pic>
      <p:pic>
        <p:nvPicPr>
          <p:cNvPr id="6" name="Picture 5" descr="NotesOnSpiralModel.jpg"/>
          <p:cNvPicPr>
            <a:picLocks noChangeAspect="1"/>
          </p:cNvPicPr>
          <p:nvPr/>
        </p:nvPicPr>
        <p:blipFill>
          <a:blip r:embed="rId3" cstate="print"/>
          <a:stretch>
            <a:fillRect/>
          </a:stretch>
        </p:blipFill>
        <p:spPr>
          <a:xfrm>
            <a:off x="0" y="5072074"/>
            <a:ext cx="3667125" cy="157162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Mô hình xoáy ốc</a:t>
            </a:r>
          </a:p>
        </p:txBody>
      </p:sp>
      <p:sp>
        <p:nvSpPr>
          <p:cNvPr id="4" name="Content Placeholder 3"/>
          <p:cNvSpPr>
            <a:spLocks noGrp="1"/>
          </p:cNvSpPr>
          <p:nvPr>
            <p:ph idx="1"/>
          </p:nvPr>
        </p:nvSpPr>
        <p:spPr/>
        <p:txBody>
          <a:bodyPr/>
          <a:lstStyle/>
          <a:p>
            <a:r>
              <a:rPr lang="en-AU"/>
              <a:t>Mô hình này phân chia thành các giai đoạn, được gọi là các </a:t>
            </a:r>
            <a:r>
              <a:rPr lang="en-AU" b="1" i="1"/>
              <a:t>vùng nhiệm vụ </a:t>
            </a:r>
            <a:r>
              <a:rPr lang="en-AU"/>
              <a:t>(task regions). </a:t>
            </a:r>
          </a:p>
          <a:p>
            <a:r>
              <a:rPr lang="en-AU"/>
              <a:t>Số lượng vùng nhiệm vụ có thể thay đổi, và thường có từ 3 cho đến 6 vùng.</a:t>
            </a:r>
          </a:p>
          <a:p>
            <a:r>
              <a:rPr lang="en-AU"/>
              <a:t>Mỗi vùng lại bao gồm </a:t>
            </a:r>
            <a:r>
              <a:rPr lang="en-AU" b="1" i="1"/>
              <a:t>một tập các nhiệm vụ </a:t>
            </a:r>
            <a:r>
              <a:rPr lang="en-AU"/>
              <a:t>(set of tasks), và số lượng cũng thay đổi tùy theo tính chất của dự án.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Mô hình xoáy ốc</a:t>
            </a:r>
          </a:p>
        </p:txBody>
      </p:sp>
      <p:sp>
        <p:nvSpPr>
          <p:cNvPr id="3" name="Content Placeholder 2"/>
          <p:cNvSpPr>
            <a:spLocks noGrp="1"/>
          </p:cNvSpPr>
          <p:nvPr>
            <p:ph idx="1"/>
          </p:nvPr>
        </p:nvSpPr>
        <p:spPr/>
        <p:txBody>
          <a:bodyPr>
            <a:normAutofit/>
          </a:bodyPr>
          <a:lstStyle/>
          <a:p>
            <a:r>
              <a:rPr lang="en-AU"/>
              <a:t>Ưu điểm:</a:t>
            </a:r>
          </a:p>
          <a:p>
            <a:pPr lvl="1"/>
            <a:r>
              <a:rPr lang="en-AU"/>
              <a:t>Linh hoạt, dễ thích ứng với các loại phần mềm và các nhu cầu sử dụng khác nhau, nhất là các phần mềm quy mô lớn</a:t>
            </a:r>
          </a:p>
          <a:p>
            <a:pPr lvl="1"/>
            <a:r>
              <a:rPr lang="en-AU"/>
              <a:t>Có khá đầy đủ các bước trong tiến trình phát triển, nhất là việc chú trọng phân tích tính rủi ro (risk) của phần mềm cả về mặt kỹ thuật và quản lý</a:t>
            </a:r>
          </a:p>
          <a:p>
            <a:r>
              <a:rPr lang="en-AU"/>
              <a:t>Hạn chế:</a:t>
            </a:r>
          </a:p>
          <a:p>
            <a:pPr lvl="1"/>
            <a:r>
              <a:rPr lang="en-AU"/>
              <a:t>Phức tạp, cần khá nhiều thời gian để hiểu và vận dụng được một cách hiệu quả</a:t>
            </a:r>
          </a:p>
          <a:p>
            <a:pPr lvl="1"/>
            <a:r>
              <a:rPr lang="en-AU"/>
              <a:t>Khó khăn trong việc quản lý nhiều chu trình phát triển</a:t>
            </a:r>
          </a:p>
          <a:p>
            <a:endParaRPr lang="en-AU"/>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mô hình khác</a:t>
            </a:r>
            <a:endParaRPr lang="en-US"/>
          </a:p>
        </p:txBody>
      </p:sp>
      <p:sp>
        <p:nvSpPr>
          <p:cNvPr id="3" name="Content Placeholder 2"/>
          <p:cNvSpPr>
            <a:spLocks noGrp="1"/>
          </p:cNvSpPr>
          <p:nvPr>
            <p:ph idx="1"/>
          </p:nvPr>
        </p:nvSpPr>
        <p:spPr/>
        <p:txBody>
          <a:bodyPr/>
          <a:lstStyle/>
          <a:p>
            <a:r>
              <a:rPr lang="en-US" smtClean="0"/>
              <a:t>Mô hình chữ V</a:t>
            </a:r>
          </a:p>
          <a:p>
            <a:r>
              <a:rPr lang="en-US" smtClean="0"/>
              <a:t>Mô hình Sashimi</a:t>
            </a:r>
          </a:p>
          <a:p>
            <a:r>
              <a:rPr lang="en-US" smtClean="0"/>
              <a:t>Mô hình RAD</a:t>
            </a:r>
          </a:p>
          <a:p>
            <a:r>
              <a:rPr lang="en-US" smtClean="0"/>
              <a:t>Hướng dẫn sử dụng Coursera</a:t>
            </a:r>
          </a:p>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Mô hình RAD</a:t>
            </a:r>
          </a:p>
        </p:txBody>
      </p:sp>
      <p:pic>
        <p:nvPicPr>
          <p:cNvPr id="5" name="Picture 4" descr="RAD.jpg"/>
          <p:cNvPicPr>
            <a:picLocks noChangeAspect="1"/>
          </p:cNvPicPr>
          <p:nvPr/>
        </p:nvPicPr>
        <p:blipFill>
          <a:blip r:embed="rId2" cstate="print"/>
          <a:stretch>
            <a:fillRect/>
          </a:stretch>
        </p:blipFill>
        <p:spPr>
          <a:xfrm>
            <a:off x="2233628" y="1190647"/>
            <a:ext cx="4767264" cy="5634946"/>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Mô hình RAD</a:t>
            </a:r>
          </a:p>
        </p:txBody>
      </p:sp>
      <p:sp>
        <p:nvSpPr>
          <p:cNvPr id="3" name="Content Placeholder 2"/>
          <p:cNvSpPr>
            <a:spLocks noGrp="1"/>
          </p:cNvSpPr>
          <p:nvPr>
            <p:ph idx="1"/>
          </p:nvPr>
        </p:nvSpPr>
        <p:spPr/>
        <p:txBody>
          <a:bodyPr>
            <a:normAutofit fontScale="92500" lnSpcReduction="10000"/>
          </a:bodyPr>
          <a:lstStyle/>
          <a:p>
            <a:r>
              <a:rPr lang="en-US"/>
              <a:t>Là mô hình tiến trình phát triển phần mềm tăng trưởng, nhưng nhấn mạnh vào chu trình phát triển phần mềm có thời gian rất ngắn. Mô hình này gồm các giai đoạn:</a:t>
            </a:r>
            <a:endParaRPr lang="en-AU"/>
          </a:p>
          <a:p>
            <a:pPr lvl="1"/>
            <a:r>
              <a:rPr lang="en-US" b="1"/>
              <a:t>Mô hình hóa nghiệp vụ </a:t>
            </a:r>
            <a:r>
              <a:rPr lang="en-US"/>
              <a:t>(Business modeling): mô hình hóa các luồng thông tin nghiệp vụ giữa các chức năng nghiệp vụ</a:t>
            </a:r>
            <a:endParaRPr lang="en-AU"/>
          </a:p>
          <a:p>
            <a:pPr lvl="1"/>
            <a:r>
              <a:rPr lang="en-US" b="1"/>
              <a:t>Mô hình hóa dữ liệu </a:t>
            </a:r>
            <a:r>
              <a:rPr lang="en-US"/>
              <a:t>(Data modeling): từ các thông tin nghiệp vụ, các thực thể dữ liệu, các thuộc tính của chúng, và các liên kết giữa các thực thể này sẽ được xác định và được mô hình hóa.</a:t>
            </a:r>
            <a:endParaRPr lang="en-AU"/>
          </a:p>
          <a:p>
            <a:pPr lvl="1"/>
            <a:r>
              <a:rPr lang="en-US" b="1"/>
              <a:t>Mô hình hóa xử lý </a:t>
            </a:r>
            <a:r>
              <a:rPr lang="en-US"/>
              <a:t>(Process modeling): Mô tả các chức năng xử lý trên các đối tượng dữ liệu đã được xác định ở giai đoạn trên.</a:t>
            </a:r>
            <a:endParaRPr lang="en-AU"/>
          </a:p>
          <a:p>
            <a:pPr lvl="1"/>
            <a:r>
              <a:rPr lang="en-US" b="1"/>
              <a:t>Sản sinh ứng dụng </a:t>
            </a:r>
            <a:r>
              <a:rPr lang="en-US"/>
              <a:t>(Application generation): RAD sử dụng các kỹ thuật công nghệ phần mềm </a:t>
            </a:r>
            <a:r>
              <a:rPr lang="en-US" smtClean="0"/>
              <a:t>cho </a:t>
            </a:r>
            <a:r>
              <a:rPr lang="en-US"/>
              <a:t>phép dễ dàng sản sinh mã chương trình từ các đặc tả và thiết kế trừu tượng. Các kỹ thuật này cũng cho phép tái sử dụng các thành phần chương trình có sẵn (kết hợp mô hình Component-based development).</a:t>
            </a:r>
            <a:endParaRPr lang="en-AU"/>
          </a:p>
          <a:p>
            <a:pPr lvl="1"/>
            <a:r>
              <a:rPr lang="en-US" b="1"/>
              <a:t>Kiểm thử và bàn giao </a:t>
            </a:r>
            <a:r>
              <a:rPr lang="en-US"/>
              <a:t>(Testing and turnover): phần ứng dụng đã xây dựng sẽ được kiểm tra và bàn giao cho bên tích hợp hệ thống.</a:t>
            </a:r>
            <a:endParaRPr lang="en-AU"/>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Mô hình RAD</a:t>
            </a:r>
          </a:p>
        </p:txBody>
      </p:sp>
      <p:sp>
        <p:nvSpPr>
          <p:cNvPr id="4" name="Content Placeholder 3"/>
          <p:cNvSpPr>
            <a:spLocks noGrp="1"/>
          </p:cNvSpPr>
          <p:nvPr>
            <p:ph idx="1"/>
          </p:nvPr>
        </p:nvSpPr>
        <p:spPr/>
        <p:txBody>
          <a:bodyPr>
            <a:normAutofit/>
          </a:bodyPr>
          <a:lstStyle/>
          <a:p>
            <a:r>
              <a:rPr lang="en-AU"/>
              <a:t>Ưu điểm:</a:t>
            </a:r>
          </a:p>
          <a:p>
            <a:pPr lvl="1"/>
            <a:r>
              <a:rPr lang="en-AU"/>
              <a:t>Tận dụng các công nghệ mới trong phát triển hệ thống, cho phép hoàn thành hệ thống trong thời gian ngắn hơn đáng kể.</a:t>
            </a:r>
          </a:p>
          <a:p>
            <a:pPr lvl="1"/>
            <a:r>
              <a:rPr lang="en-AU"/>
              <a:t>Khuyến khích việc tái sử dụng các thành phần của chương trình</a:t>
            </a:r>
          </a:p>
          <a:p>
            <a:r>
              <a:rPr lang="en-AU"/>
              <a:t>Nhược điểm</a:t>
            </a:r>
          </a:p>
          <a:p>
            <a:pPr lvl="1"/>
            <a:r>
              <a:rPr lang="en-AU"/>
              <a:t>Không phù hợp với các phần mềm mà không có sự phân chia modul rõ rang.</a:t>
            </a:r>
          </a:p>
          <a:p>
            <a:pPr lvl="1"/>
            <a:r>
              <a:rPr lang="en-AU"/>
              <a:t>Đòi hỏi tài nguyên và chi phí phát triển cao như số lượng nhân lực nhiều, công cụ CASE thế hệ 4 đắt tiền.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Giới thiệu chung</a:t>
            </a:r>
          </a:p>
        </p:txBody>
      </p:sp>
      <p:sp>
        <p:nvSpPr>
          <p:cNvPr id="3" name="Content Placeholder 2"/>
          <p:cNvSpPr>
            <a:spLocks noGrp="1"/>
          </p:cNvSpPr>
          <p:nvPr>
            <p:ph idx="1"/>
          </p:nvPr>
        </p:nvSpPr>
        <p:spPr/>
        <p:txBody>
          <a:bodyPr>
            <a:normAutofit/>
          </a:bodyPr>
          <a:lstStyle/>
          <a:p>
            <a:r>
              <a:rPr lang="en-US"/>
              <a:t>Khái niệm “</a:t>
            </a:r>
            <a:r>
              <a:rPr lang="en-US" b="1"/>
              <a:t>Software Engineering</a:t>
            </a:r>
            <a:r>
              <a:rPr lang="en-US"/>
              <a:t>” xuất hiện lần đầu vào năm 1968 trong một cuộc họp bàn về một vấn đề được gọi là “</a:t>
            </a:r>
            <a:r>
              <a:rPr lang="en-US" b="1"/>
              <a:t>Cuộc khủng hoảng phần mềm</a:t>
            </a:r>
            <a:r>
              <a:rPr lang="en-US"/>
              <a:t>” (Software crisis)</a:t>
            </a:r>
          </a:p>
          <a:p>
            <a:r>
              <a:rPr lang="en-US"/>
              <a:t>Chuyên ngành SE ra đời trong hoàn cảnh đó, với sứ mạng tìm ra các biện pháp giúp ngành công nghiệp phần mềm tránh được nguy cơ  khủng hoảng. Và thực sự, nó đã hoàn thành sứ mạng này, và cái gọi là “cuộc khủng hoảng phần mềm” đã không thực sự xảy ra.</a:t>
            </a:r>
            <a:endParaRPr lang="en-AU"/>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Tóm tắt</a:t>
            </a:r>
          </a:p>
        </p:txBody>
      </p:sp>
      <p:sp>
        <p:nvSpPr>
          <p:cNvPr id="3" name="Content Placeholder 2"/>
          <p:cNvSpPr>
            <a:spLocks noGrp="1"/>
          </p:cNvSpPr>
          <p:nvPr>
            <p:ph idx="1"/>
          </p:nvPr>
        </p:nvSpPr>
        <p:spPr/>
        <p:txBody>
          <a:bodyPr/>
          <a:lstStyle/>
          <a:p>
            <a:r>
              <a:rPr lang="en-AU"/>
              <a:t>Các khái niệm cơ bản</a:t>
            </a:r>
          </a:p>
          <a:p>
            <a:r>
              <a:rPr lang="en-AU"/>
              <a:t>Các loại phần mềm </a:t>
            </a:r>
          </a:p>
          <a:p>
            <a:r>
              <a:rPr lang="en-AU"/>
              <a:t>Các mô hình tiến trình phổ biến</a:t>
            </a:r>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66E9D52-9D47-45A1-B741-B6B078E08E44}" type="slidenum">
              <a:rPr lang="en-AU" smtClean="0"/>
              <a:pPr/>
              <a:t>40</a:t>
            </a:fld>
            <a:endParaRPr lang="en-AU"/>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533400"/>
          </a:xfrm>
        </p:spPr>
        <p:txBody>
          <a:bodyPr/>
          <a:lstStyle/>
          <a:p>
            <a:r>
              <a:rPr lang="en-US" smtClean="0"/>
              <a:t>Bài tập tuần</a:t>
            </a:r>
            <a:endParaRPr lang="en-US"/>
          </a:p>
        </p:txBody>
      </p:sp>
      <p:sp>
        <p:nvSpPr>
          <p:cNvPr id="3" name="Content Placeholder 2"/>
          <p:cNvSpPr>
            <a:spLocks noGrp="1"/>
          </p:cNvSpPr>
          <p:nvPr>
            <p:ph idx="1"/>
          </p:nvPr>
        </p:nvSpPr>
        <p:spPr>
          <a:xfrm>
            <a:off x="228600" y="914400"/>
            <a:ext cx="8686800" cy="5567916"/>
          </a:xfrm>
        </p:spPr>
        <p:txBody>
          <a:bodyPr/>
          <a:lstStyle/>
          <a:p>
            <a:r>
              <a:rPr lang="en-US" smtClean="0"/>
              <a:t>Nhóm 1 (2 sinh viên): Đọc và viết báo cáo dạng word nội dung tìm hiểu được từ Chương 1 - Product của cuốn sách </a:t>
            </a:r>
            <a:r>
              <a:rPr lang="en-AU" altLang="en-US" b="1" smtClean="0"/>
              <a:t>Software Engineering - A Practitioner’s Approach; 5</a:t>
            </a:r>
            <a:r>
              <a:rPr lang="en-AU" altLang="en-US" b="1" baseline="30000" smtClean="0"/>
              <a:t>th</a:t>
            </a:r>
            <a:r>
              <a:rPr lang="en-AU" altLang="en-US" b="1" smtClean="0"/>
              <a:t> edition</a:t>
            </a:r>
            <a:r>
              <a:rPr lang="en-AU" altLang="en-US" smtClean="0"/>
              <a:t> in 2001, by Roger S. Pressman</a:t>
            </a:r>
          </a:p>
          <a:p>
            <a:endParaRPr lang="en-US" smtClean="0"/>
          </a:p>
          <a:p>
            <a:r>
              <a:rPr lang="en-US" smtClean="0"/>
              <a:t>Nhóm 2 (2 sinh viên): Đọc và viết báo cáo dạng word nội dung tìm hiểu được từ Chương 2 - Process của cuốn sách </a:t>
            </a:r>
            <a:r>
              <a:rPr lang="en-AU" altLang="en-US" b="1" smtClean="0"/>
              <a:t>Software Engineering - A Practitioner’s Approach; 5</a:t>
            </a:r>
            <a:r>
              <a:rPr lang="en-AU" altLang="en-US" b="1" baseline="30000" smtClean="0"/>
              <a:t>th</a:t>
            </a:r>
            <a:r>
              <a:rPr lang="en-AU" altLang="en-US" b="1" smtClean="0"/>
              <a:t> edition</a:t>
            </a:r>
            <a:r>
              <a:rPr lang="en-AU" altLang="en-US" smtClean="0"/>
              <a:t> in 2001, by Roger S. Pressman</a:t>
            </a:r>
          </a:p>
          <a:p>
            <a:r>
              <a:rPr lang="en-US" smtClean="0"/>
              <a:t>Yêu cầu:</a:t>
            </a:r>
          </a:p>
          <a:p>
            <a:pPr lvl="1"/>
            <a:r>
              <a:rPr lang="en-AU" altLang="en-US" smtClean="0"/>
              <a:t>Hiểu nội dung và trình bày lại theo ý hiểu của mình. Không sử dụng các công cụ dịch tự động</a:t>
            </a:r>
          </a:p>
          <a:p>
            <a:pPr lvl="1"/>
            <a:r>
              <a:rPr lang="en-AU" altLang="en-US" smtClean="0"/>
              <a:t>Có thể bổ sung thêm các ví dụ minh họa, hình ảnh</a:t>
            </a:r>
          </a:p>
          <a:p>
            <a:pPr lvl="1"/>
            <a:r>
              <a:rPr lang="en-AU" altLang="en-US" smtClean="0"/>
              <a:t>Nộp lại sau 2 tuần </a:t>
            </a:r>
          </a:p>
          <a:p>
            <a:pPr lvl="1"/>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533400"/>
          </a:xfrm>
        </p:spPr>
        <p:txBody>
          <a:bodyPr/>
          <a:lstStyle/>
          <a:p>
            <a:r>
              <a:rPr lang="en-US" smtClean="0"/>
              <a:t>Kiểm tra nhanh</a:t>
            </a:r>
            <a:endParaRPr lang="en-US"/>
          </a:p>
        </p:txBody>
      </p:sp>
      <p:sp>
        <p:nvSpPr>
          <p:cNvPr id="3" name="Content Placeholder 2"/>
          <p:cNvSpPr>
            <a:spLocks noGrp="1"/>
          </p:cNvSpPr>
          <p:nvPr>
            <p:ph idx="1"/>
          </p:nvPr>
        </p:nvSpPr>
        <p:spPr>
          <a:xfrm>
            <a:off x="228600" y="914400"/>
            <a:ext cx="8686800" cy="5567916"/>
          </a:xfrm>
        </p:spPr>
        <p:txBody>
          <a:bodyPr/>
          <a:lstStyle/>
          <a:p>
            <a:r>
              <a:rPr lang="en-US" smtClean="0"/>
              <a:t>In waterfall method, you get your product in one big bang deployment</a:t>
            </a:r>
          </a:p>
          <a:p>
            <a:pPr lvl="1"/>
            <a:r>
              <a:rPr lang="en-US" smtClean="0"/>
              <a:t>True</a:t>
            </a:r>
          </a:p>
          <a:p>
            <a:pPr lvl="1"/>
            <a:r>
              <a:rPr lang="en-US" smtClean="0"/>
              <a:t>False</a:t>
            </a:r>
          </a:p>
          <a:p>
            <a:r>
              <a:rPr lang="en-US" smtClean="0"/>
              <a:t>Sashimi model may help decrease the time duration of the project by</a:t>
            </a:r>
          </a:p>
          <a:p>
            <a:pPr lvl="1"/>
            <a:r>
              <a:rPr lang="en-US" smtClean="0"/>
              <a:t>Adding more skilled resources of the project</a:t>
            </a:r>
          </a:p>
          <a:p>
            <a:pPr lvl="1"/>
            <a:r>
              <a:rPr lang="en-US" smtClean="0"/>
              <a:t>Overlapping the phases</a:t>
            </a:r>
          </a:p>
          <a:p>
            <a:r>
              <a:rPr lang="en-US" smtClean="0"/>
              <a:t>Which of the following are true for the V-model? Select two.</a:t>
            </a:r>
          </a:p>
          <a:p>
            <a:pPr lvl="1"/>
            <a:r>
              <a:rPr lang="en-US" smtClean="0"/>
              <a:t>It is a predictive model.</a:t>
            </a:r>
          </a:p>
          <a:p>
            <a:pPr lvl="1"/>
            <a:r>
              <a:rPr lang="en-US" smtClean="0"/>
              <a:t>Requirement changes are welcomed in all phases of this project.</a:t>
            </a:r>
          </a:p>
          <a:p>
            <a:pPr lvl="1"/>
            <a:r>
              <a:rPr lang="en-US" smtClean="0"/>
              <a:t>Testing-related activities are started earlier in the process.</a:t>
            </a:r>
            <a:br>
              <a:rPr lang="en-US" smtClean="0"/>
            </a:b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a:t>Các khái niệm cơ bản</a:t>
            </a:r>
          </a:p>
        </p:txBody>
      </p:sp>
      <p:sp>
        <p:nvSpPr>
          <p:cNvPr id="3" name="Content Placeholder 2"/>
          <p:cNvSpPr>
            <a:spLocks noGrp="1"/>
          </p:cNvSpPr>
          <p:nvPr>
            <p:ph idx="1"/>
          </p:nvPr>
        </p:nvSpPr>
        <p:spPr/>
        <p:txBody>
          <a:bodyPr/>
          <a:lstStyle/>
          <a:p>
            <a:r>
              <a:rPr lang="en-AU" b="1"/>
              <a:t>Phần mềm</a:t>
            </a:r>
            <a:r>
              <a:rPr lang="en-AU"/>
              <a:t> (sản phẩm phần mềm), bao gồm:</a:t>
            </a:r>
          </a:p>
          <a:p>
            <a:pPr lvl="1"/>
            <a:r>
              <a:rPr lang="en-AU" b="1"/>
              <a:t>Chương trình </a:t>
            </a:r>
            <a:r>
              <a:rPr lang="en-AU"/>
              <a:t>(Program): là phần được thi hành trên máy tính</a:t>
            </a:r>
          </a:p>
          <a:p>
            <a:pPr lvl="1"/>
            <a:r>
              <a:rPr lang="en-AU" b="1"/>
              <a:t>Dữ liệu </a:t>
            </a:r>
            <a:r>
              <a:rPr lang="en-AU"/>
              <a:t>(Data): gồm các cấu trúc dữ liệu, cơ sở dữ liệu lưu giữ các dữ liệu vào và ra của chương trình</a:t>
            </a:r>
          </a:p>
          <a:p>
            <a:pPr lvl="1"/>
            <a:r>
              <a:rPr lang="en-AU" b="1"/>
              <a:t>Tài liệu </a:t>
            </a:r>
            <a:r>
              <a:rPr lang="en-AU"/>
              <a:t>(Documentation): tài liệu hệ thống, tài liệu người </a:t>
            </a:r>
            <a:r>
              <a:rPr lang="en-AU" smtClean="0"/>
              <a:t>dùng</a:t>
            </a:r>
          </a:p>
          <a:p>
            <a:pPr lvl="1"/>
            <a:endParaRPr lang="en-AU" smtClean="0"/>
          </a:p>
          <a:p>
            <a:pPr lvl="1"/>
            <a:r>
              <a:rPr lang="en-US" smtClean="0">
                <a:solidFill>
                  <a:srgbClr val="FF0000"/>
                </a:solidFill>
              </a:rPr>
              <a:t>“Computer software is the product that </a:t>
            </a:r>
            <a:r>
              <a:rPr lang="en-US" b="1" smtClean="0">
                <a:solidFill>
                  <a:srgbClr val="FF0000"/>
                </a:solidFill>
              </a:rPr>
              <a:t>software engineers design and build</a:t>
            </a:r>
            <a:r>
              <a:rPr lang="en-US" smtClean="0">
                <a:solidFill>
                  <a:srgbClr val="FF0000"/>
                </a:solidFill>
              </a:rPr>
              <a:t>. It encompasses </a:t>
            </a:r>
            <a:r>
              <a:rPr lang="en-US" b="1" smtClean="0">
                <a:solidFill>
                  <a:srgbClr val="FF0000"/>
                </a:solidFill>
              </a:rPr>
              <a:t>programs</a:t>
            </a:r>
            <a:r>
              <a:rPr lang="en-US" smtClean="0">
                <a:solidFill>
                  <a:srgbClr val="FF0000"/>
                </a:solidFill>
              </a:rPr>
              <a:t> that execute within a computer of any size and architecture, </a:t>
            </a:r>
            <a:r>
              <a:rPr lang="en-US" b="1" smtClean="0">
                <a:solidFill>
                  <a:srgbClr val="FF0000"/>
                </a:solidFill>
              </a:rPr>
              <a:t>documents </a:t>
            </a:r>
            <a:r>
              <a:rPr lang="en-US" smtClean="0">
                <a:solidFill>
                  <a:srgbClr val="FF0000"/>
                </a:solidFill>
              </a:rPr>
              <a:t>that encompass hard-copy and virtual forms, and </a:t>
            </a:r>
            <a:r>
              <a:rPr lang="en-US" b="1" smtClean="0">
                <a:solidFill>
                  <a:srgbClr val="FF0000"/>
                </a:solidFill>
              </a:rPr>
              <a:t>data </a:t>
            </a:r>
            <a:r>
              <a:rPr lang="en-US" smtClean="0">
                <a:solidFill>
                  <a:srgbClr val="FF0000"/>
                </a:solidFill>
              </a:rPr>
              <a:t>that combine numbers and text but also includes representations of pictorial, video, and audio information”</a:t>
            </a:r>
            <a:endParaRPr lang="en-AU">
              <a:solidFill>
                <a:srgbClr val="FF0000"/>
              </a:solidFill>
            </a:endParaRPr>
          </a:p>
          <a:p>
            <a:endParaRPr lang="en-AU"/>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533400"/>
          </a:xfrm>
        </p:spPr>
        <p:txBody>
          <a:bodyPr/>
          <a:lstStyle/>
          <a:p>
            <a:r>
              <a:rPr lang="en-AU" smtClean="0"/>
              <a:t>Các khái niệm cơ bản</a:t>
            </a:r>
            <a:endParaRPr lang="en-US"/>
          </a:p>
        </p:txBody>
      </p:sp>
      <p:sp>
        <p:nvSpPr>
          <p:cNvPr id="3" name="Content Placeholder 2"/>
          <p:cNvSpPr>
            <a:spLocks noGrp="1"/>
          </p:cNvSpPr>
          <p:nvPr>
            <p:ph idx="1"/>
          </p:nvPr>
        </p:nvSpPr>
        <p:spPr>
          <a:xfrm>
            <a:off x="228600" y="990600"/>
            <a:ext cx="8686800" cy="5491716"/>
          </a:xfrm>
        </p:spPr>
        <p:txBody>
          <a:bodyPr/>
          <a:lstStyle/>
          <a:p>
            <a:r>
              <a:rPr lang="en-US" b="1" smtClean="0"/>
              <a:t>Đặc điểm của phần mềm:</a:t>
            </a:r>
          </a:p>
          <a:p>
            <a:pPr lvl="1"/>
            <a:r>
              <a:rPr lang="en-US" smtClean="0"/>
              <a:t>Software is developed or engineered, it is not manufactured in the classical sense</a:t>
            </a:r>
          </a:p>
          <a:p>
            <a:pPr lvl="1"/>
            <a:r>
              <a:rPr lang="en-US" smtClean="0"/>
              <a:t>Software doesn't "wear out.“</a:t>
            </a:r>
          </a:p>
          <a:p>
            <a:pPr lvl="1"/>
            <a:r>
              <a:rPr lang="en-US" smtClean="0"/>
              <a:t>Although the industry is moving toward component-based assembly, most software continues to be custom built</a:t>
            </a:r>
            <a:endParaRPr lang="en-US"/>
          </a:p>
        </p:txBody>
      </p:sp>
      <p:pic>
        <p:nvPicPr>
          <p:cNvPr id="1027" name="Picture 3"/>
          <p:cNvPicPr>
            <a:picLocks noChangeAspect="1" noChangeArrowheads="1"/>
          </p:cNvPicPr>
          <p:nvPr/>
        </p:nvPicPr>
        <p:blipFill>
          <a:blip r:embed="rId2" cstate="print"/>
          <a:srcRect/>
          <a:stretch>
            <a:fillRect/>
          </a:stretch>
        </p:blipFill>
        <p:spPr bwMode="auto">
          <a:xfrm>
            <a:off x="838200" y="3581400"/>
            <a:ext cx="3738982" cy="2686050"/>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4917398" y="3657600"/>
            <a:ext cx="3914529" cy="2590800"/>
          </a:xfrm>
          <a:prstGeom prst="rect">
            <a:avLst/>
          </a:prstGeom>
          <a:noFill/>
          <a:ln w="9525">
            <a:noFill/>
            <a:miter lim="800000"/>
            <a:headEnd/>
            <a:tailEnd/>
          </a:ln>
        </p:spPr>
      </p:pic>
      <p:sp>
        <p:nvSpPr>
          <p:cNvPr id="8" name="TextBox 7">
            <a:extLst>
              <a:ext uri="{FF2B5EF4-FFF2-40B4-BE49-F238E27FC236}">
                <a16:creationId xmlns="" xmlns:a16="http://schemas.microsoft.com/office/drawing/2014/main" id="{2CA000AD-24B0-4C93-A5F1-B44DB81FA7C6}"/>
              </a:ext>
            </a:extLst>
          </p:cNvPr>
          <p:cNvSpPr txBox="1"/>
          <p:nvPr/>
        </p:nvSpPr>
        <p:spPr>
          <a:xfrm>
            <a:off x="3505200" y="6172200"/>
            <a:ext cx="3243196" cy="369332"/>
          </a:xfrm>
          <a:prstGeom prst="rect">
            <a:avLst/>
          </a:prstGeom>
          <a:noFill/>
        </p:spPr>
        <p:txBody>
          <a:bodyPr wrap="none" rtlCol="0">
            <a:spAutoFit/>
          </a:bodyPr>
          <a:lstStyle/>
          <a:p>
            <a:r>
              <a:rPr lang="en-US" smtClean="0"/>
              <a:t>Đường cong lỗi theo thời gian</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Các khái niệm cơ bản</a:t>
            </a:r>
            <a:endParaRPr lang="en-US"/>
          </a:p>
        </p:txBody>
      </p:sp>
      <p:sp>
        <p:nvSpPr>
          <p:cNvPr id="3" name="Content Placeholder 2"/>
          <p:cNvSpPr>
            <a:spLocks noGrp="1"/>
          </p:cNvSpPr>
          <p:nvPr>
            <p:ph idx="1"/>
          </p:nvPr>
        </p:nvSpPr>
        <p:spPr/>
        <p:txBody>
          <a:bodyPr/>
          <a:lstStyle/>
          <a:p>
            <a:r>
              <a:rPr lang="en-US" smtClean="0"/>
              <a:t>Các ứng dụng phần mềm: </a:t>
            </a:r>
          </a:p>
          <a:p>
            <a:pPr lvl="1"/>
            <a:r>
              <a:rPr lang="en-US" smtClean="0"/>
              <a:t>Phần mềm hệ thống (System software)</a:t>
            </a:r>
          </a:p>
          <a:p>
            <a:pPr lvl="1"/>
            <a:r>
              <a:rPr lang="en-US" smtClean="0"/>
              <a:t>Phần mềm thời gian thực (Real-time software)</a:t>
            </a:r>
          </a:p>
          <a:p>
            <a:pPr lvl="1"/>
            <a:r>
              <a:rPr lang="en-US" smtClean="0"/>
              <a:t>Phần mềm nghiệp vụ (Business software)</a:t>
            </a:r>
          </a:p>
          <a:p>
            <a:pPr lvl="1"/>
            <a:r>
              <a:rPr lang="en-US" smtClean="0"/>
              <a:t>Phần mềm khoa học và kỹ thuật (Engineering and scientific software)</a:t>
            </a:r>
          </a:p>
          <a:p>
            <a:pPr lvl="1"/>
            <a:r>
              <a:rPr lang="en-US" smtClean="0"/>
              <a:t>Phần mềm nhúng (Embedded software)</a:t>
            </a:r>
          </a:p>
          <a:p>
            <a:pPr lvl="1"/>
            <a:r>
              <a:rPr lang="en-US" smtClean="0"/>
              <a:t>Phần mềm máy tính cá nhân (Personal computer software)</a:t>
            </a:r>
          </a:p>
          <a:p>
            <a:pPr lvl="1"/>
            <a:r>
              <a:rPr lang="en-US" smtClean="0"/>
              <a:t>Phần mềm trên nền web (Web-based software)</a:t>
            </a:r>
          </a:p>
          <a:p>
            <a:pPr lvl="1"/>
            <a:r>
              <a:rPr lang="en-US" smtClean="0">
                <a:solidFill>
                  <a:srgbClr val="C00000"/>
                </a:solidFill>
              </a:rPr>
              <a:t>Phần mềm trí tuệ nhân tạo (Artificial intelligence software)</a:t>
            </a:r>
          </a:p>
          <a:p>
            <a:pPr lvl="1"/>
            <a:endParaRPr lang="en-US" smtClean="0"/>
          </a:p>
          <a:p>
            <a:pPr lvl="1"/>
            <a:r>
              <a:rPr lang="en-US" smtClean="0"/>
              <a:t>Cách thức phân chia phần mềm chỉ có tính chất tương đối</a:t>
            </a:r>
          </a:p>
          <a:p>
            <a:pPr lvl="1"/>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Các khái niệm cơ bản</a:t>
            </a:r>
          </a:p>
        </p:txBody>
      </p:sp>
      <p:sp>
        <p:nvSpPr>
          <p:cNvPr id="3" name="Content Placeholder 2"/>
          <p:cNvSpPr>
            <a:spLocks noGrp="1"/>
          </p:cNvSpPr>
          <p:nvPr>
            <p:ph idx="1"/>
          </p:nvPr>
        </p:nvSpPr>
        <p:spPr/>
        <p:txBody>
          <a:bodyPr/>
          <a:lstStyle/>
          <a:p>
            <a:r>
              <a:rPr lang="en-AU" b="1"/>
              <a:t>Kỹ thuật phần mềm </a:t>
            </a:r>
            <a:r>
              <a:rPr lang="en-AU"/>
              <a:t>(Software Engineering): </a:t>
            </a:r>
            <a:r>
              <a:rPr lang="en-US"/>
              <a:t>Là một chuyên ngành kỹ thuật mà quan tâm đến tất cả các khía cạnh của việc sản xuất phần mềm, với mục tiên sản xuất ra các </a:t>
            </a:r>
            <a:r>
              <a:rPr lang="en-US" b="1"/>
              <a:t>sản phẩm phần mềm</a:t>
            </a:r>
            <a:r>
              <a:rPr lang="en-US"/>
              <a:t> </a:t>
            </a:r>
            <a:r>
              <a:rPr lang="en-US" i="1"/>
              <a:t>đa dạng</a:t>
            </a:r>
            <a:r>
              <a:rPr lang="en-US"/>
              <a:t>, </a:t>
            </a:r>
            <a:r>
              <a:rPr lang="en-US" i="1"/>
              <a:t>chất lượng cao</a:t>
            </a:r>
            <a:r>
              <a:rPr lang="en-US"/>
              <a:t>, một cách </a:t>
            </a:r>
            <a:r>
              <a:rPr lang="en-US" i="1"/>
              <a:t>hiệu quả nhất</a:t>
            </a:r>
            <a:r>
              <a:rPr lang="en-US"/>
              <a:t>.</a:t>
            </a:r>
            <a:endParaRPr lang="en-AU"/>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Các tầng của SE</a:t>
            </a:r>
          </a:p>
        </p:txBody>
      </p:sp>
      <p:grpSp>
        <p:nvGrpSpPr>
          <p:cNvPr id="1026" name="Group 2"/>
          <p:cNvGrpSpPr>
            <a:grpSpLocks/>
          </p:cNvGrpSpPr>
          <p:nvPr/>
        </p:nvGrpSpPr>
        <p:grpSpPr bwMode="auto">
          <a:xfrm>
            <a:off x="228600" y="2071678"/>
            <a:ext cx="6572296" cy="3357586"/>
            <a:chOff x="3469" y="2472"/>
            <a:chExt cx="5375" cy="2357"/>
          </a:xfrm>
        </p:grpSpPr>
        <p:sp>
          <p:nvSpPr>
            <p:cNvPr id="1027" name="Oval 3"/>
            <p:cNvSpPr>
              <a:spLocks noChangeArrowheads="1"/>
            </p:cNvSpPr>
            <p:nvPr/>
          </p:nvSpPr>
          <p:spPr bwMode="auto">
            <a:xfrm>
              <a:off x="3469" y="3751"/>
              <a:ext cx="5375" cy="1078"/>
            </a:xfrm>
            <a:prstGeom prst="ellipse">
              <a:avLst/>
            </a:prstGeom>
            <a:solidFill>
              <a:srgbClr val="BFBFB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en-AU" sz="1100" b="0" i="0" u="none" strike="noStrike" cap="none" normalizeH="0" baseline="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200000"/>
                </a:lnSpc>
                <a:spcBef>
                  <a:spcPct val="0"/>
                </a:spcBef>
                <a:spcAft>
                  <a:spcPts val="1000"/>
                </a:spcAft>
                <a:buClrTx/>
                <a:buSzTx/>
                <a:buFontTx/>
                <a:buNone/>
                <a:tabLst/>
              </a:pPr>
              <a:r>
                <a:rPr kumimoji="0" lang="en-AU" sz="2800" b="1" i="0" u="none" strike="noStrike" cap="none" normalizeH="0" baseline="0">
                  <a:ln>
                    <a:noFill/>
                  </a:ln>
                  <a:solidFill>
                    <a:schemeClr val="tx1"/>
                  </a:solidFill>
                  <a:effectLst/>
                  <a:latin typeface="Arial" pitchFamily="34" charset="0"/>
                  <a:cs typeface="Arial" pitchFamily="34" charset="0"/>
                </a:rPr>
                <a:t>Quality Focus</a:t>
              </a:r>
              <a:endParaRPr kumimoji="0" lang="en-US" sz="2800" b="0" i="0" u="none" strike="noStrike" cap="none" normalizeH="0" baseline="0">
                <a:ln>
                  <a:noFill/>
                </a:ln>
                <a:solidFill>
                  <a:schemeClr val="tx1"/>
                </a:solidFill>
                <a:effectLst/>
                <a:latin typeface="Arial" pitchFamily="34" charset="0"/>
                <a:cs typeface="Arial" pitchFamily="34" charset="0"/>
              </a:endParaRPr>
            </a:p>
          </p:txBody>
        </p:sp>
        <p:sp>
          <p:nvSpPr>
            <p:cNvPr id="1028" name="Oval 4"/>
            <p:cNvSpPr>
              <a:spLocks noChangeArrowheads="1"/>
            </p:cNvSpPr>
            <p:nvPr/>
          </p:nvSpPr>
          <p:spPr bwMode="auto">
            <a:xfrm>
              <a:off x="3747" y="3287"/>
              <a:ext cx="4810" cy="911"/>
            </a:xfrm>
            <a:prstGeom prst="ellipse">
              <a:avLst/>
            </a:prstGeom>
            <a:solidFill>
              <a:srgbClr val="DDDDDD"/>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en-AU" sz="1100" b="0" i="0" u="none" strike="noStrike" cap="none" normalizeH="0" baseline="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50000"/>
                </a:lnSpc>
                <a:spcBef>
                  <a:spcPct val="0"/>
                </a:spcBef>
                <a:spcAft>
                  <a:spcPts val="1000"/>
                </a:spcAft>
                <a:buClrTx/>
                <a:buSzTx/>
                <a:buFontTx/>
                <a:buNone/>
                <a:tabLst/>
              </a:pPr>
              <a:r>
                <a:rPr kumimoji="0" lang="en-AU" sz="2400" b="1" i="0" u="none" strike="noStrike" cap="none" normalizeH="0" baseline="0">
                  <a:ln>
                    <a:noFill/>
                  </a:ln>
                  <a:solidFill>
                    <a:schemeClr val="tx1"/>
                  </a:solidFill>
                  <a:effectLst/>
                  <a:latin typeface="Arial" pitchFamily="34" charset="0"/>
                  <a:cs typeface="Arial" pitchFamily="34" charset="0"/>
                </a:rPr>
                <a:t>Process</a:t>
              </a:r>
              <a:endParaRPr kumimoji="0" lang="en-US" sz="2400" b="0" i="0" u="none" strike="noStrike" cap="none" normalizeH="0" baseline="0">
                <a:ln>
                  <a:noFill/>
                </a:ln>
                <a:solidFill>
                  <a:schemeClr val="tx1"/>
                </a:solidFill>
                <a:effectLst/>
                <a:latin typeface="Arial" pitchFamily="34" charset="0"/>
                <a:cs typeface="Arial" pitchFamily="34" charset="0"/>
              </a:endParaRPr>
            </a:p>
          </p:txBody>
        </p:sp>
        <p:sp>
          <p:nvSpPr>
            <p:cNvPr id="1029" name="Oval 5"/>
            <p:cNvSpPr>
              <a:spLocks noChangeArrowheads="1"/>
            </p:cNvSpPr>
            <p:nvPr/>
          </p:nvSpPr>
          <p:spPr bwMode="auto">
            <a:xfrm>
              <a:off x="4067" y="2879"/>
              <a:ext cx="4192" cy="762"/>
            </a:xfrm>
            <a:prstGeom prst="ellipse">
              <a:avLst/>
            </a:prstGeom>
            <a:solidFill>
              <a:srgbClr val="F2F2F2"/>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200000"/>
                </a:lnSpc>
                <a:spcBef>
                  <a:spcPts val="3000"/>
                </a:spcBef>
                <a:buClrTx/>
                <a:buSzTx/>
                <a:buFontTx/>
                <a:buNone/>
                <a:tabLst/>
              </a:pPr>
              <a:r>
                <a:rPr kumimoji="0" lang="en-AU" sz="2000" b="1" i="0" u="none" strike="noStrike" cap="none" normalizeH="0" baseline="0">
                  <a:ln>
                    <a:noFill/>
                  </a:ln>
                  <a:solidFill>
                    <a:schemeClr val="tx1"/>
                  </a:solidFill>
                  <a:effectLst/>
                  <a:latin typeface="Arial" pitchFamily="34" charset="0"/>
                  <a:cs typeface="Arial" pitchFamily="34" charset="0"/>
                </a:rPr>
                <a:t>Methods</a:t>
              </a:r>
              <a:endParaRPr kumimoji="0" lang="en-US" sz="2000" b="0" i="0" u="none" strike="noStrike" cap="none" normalizeH="0" baseline="0">
                <a:ln>
                  <a:noFill/>
                </a:ln>
                <a:solidFill>
                  <a:schemeClr val="tx1"/>
                </a:solidFill>
                <a:effectLst/>
                <a:latin typeface="Arial" pitchFamily="34" charset="0"/>
                <a:cs typeface="Arial" pitchFamily="34" charset="0"/>
              </a:endParaRPr>
            </a:p>
          </p:txBody>
        </p:sp>
        <p:sp>
          <p:nvSpPr>
            <p:cNvPr id="1030" name="Oval 6"/>
            <p:cNvSpPr>
              <a:spLocks noChangeArrowheads="1"/>
            </p:cNvSpPr>
            <p:nvPr/>
          </p:nvSpPr>
          <p:spPr bwMode="auto">
            <a:xfrm>
              <a:off x="4389" y="2472"/>
              <a:ext cx="3410" cy="59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AU" b="1" i="0" u="none" strike="noStrike" cap="none" normalizeH="0" baseline="0">
                  <a:ln>
                    <a:noFill/>
                  </a:ln>
                  <a:solidFill>
                    <a:schemeClr val="tx1"/>
                  </a:solidFill>
                  <a:effectLst/>
                  <a:latin typeface="Arial" pitchFamily="34" charset="0"/>
                  <a:cs typeface="Arial" pitchFamily="34" charset="0"/>
                </a:rPr>
                <a:t>Tools</a:t>
              </a:r>
              <a:endParaRPr kumimoji="0" lang="en-US" b="0" i="0" u="none" strike="noStrike" cap="none" normalizeH="0" baseline="0">
                <a:ln>
                  <a:noFill/>
                </a:ln>
                <a:solidFill>
                  <a:schemeClr val="tx1"/>
                </a:solidFill>
                <a:effectLst/>
                <a:latin typeface="Arial" pitchFamily="34" charset="0"/>
                <a:cs typeface="Arial" pitchFamily="34" charset="0"/>
              </a:endParaRPr>
            </a:p>
          </p:txBody>
        </p:sp>
      </p:grpSp>
      <p:sp>
        <p:nvSpPr>
          <p:cNvPr id="4" name="TextBox 3">
            <a:extLst>
              <a:ext uri="{FF2B5EF4-FFF2-40B4-BE49-F238E27FC236}">
                <a16:creationId xmlns="" xmlns:a16="http://schemas.microsoft.com/office/drawing/2014/main" id="{2CA000AD-24B0-4C93-A5F1-B44DB81FA7C6}"/>
              </a:ext>
            </a:extLst>
          </p:cNvPr>
          <p:cNvSpPr txBox="1"/>
          <p:nvPr/>
        </p:nvSpPr>
        <p:spPr>
          <a:xfrm>
            <a:off x="6800896" y="2176189"/>
            <a:ext cx="1043876" cy="369332"/>
          </a:xfrm>
          <a:prstGeom prst="rect">
            <a:avLst/>
          </a:prstGeom>
          <a:noFill/>
        </p:spPr>
        <p:txBody>
          <a:bodyPr wrap="none" rtlCol="0">
            <a:spAutoFit/>
          </a:bodyPr>
          <a:lstStyle/>
          <a:p>
            <a:r>
              <a:rPr lang="en-US"/>
              <a:t>Công cụ</a:t>
            </a:r>
          </a:p>
        </p:txBody>
      </p:sp>
      <p:sp>
        <p:nvSpPr>
          <p:cNvPr id="5" name="TextBox 4">
            <a:extLst>
              <a:ext uri="{FF2B5EF4-FFF2-40B4-BE49-F238E27FC236}">
                <a16:creationId xmlns="" xmlns:a16="http://schemas.microsoft.com/office/drawing/2014/main" id="{A7BF4C24-AD51-4881-A7AB-FCC6207114C7}"/>
              </a:ext>
            </a:extLst>
          </p:cNvPr>
          <p:cNvSpPr txBox="1"/>
          <p:nvPr/>
        </p:nvSpPr>
        <p:spPr>
          <a:xfrm>
            <a:off x="6800896" y="2943613"/>
            <a:ext cx="1604927" cy="369332"/>
          </a:xfrm>
          <a:prstGeom prst="rect">
            <a:avLst/>
          </a:prstGeom>
          <a:noFill/>
        </p:spPr>
        <p:txBody>
          <a:bodyPr wrap="none" rtlCol="0">
            <a:spAutoFit/>
          </a:bodyPr>
          <a:lstStyle/>
          <a:p>
            <a:r>
              <a:rPr lang="en-US"/>
              <a:t>Phương pháp</a:t>
            </a:r>
          </a:p>
        </p:txBody>
      </p:sp>
      <p:sp>
        <p:nvSpPr>
          <p:cNvPr id="6" name="TextBox 5">
            <a:extLst>
              <a:ext uri="{FF2B5EF4-FFF2-40B4-BE49-F238E27FC236}">
                <a16:creationId xmlns="" xmlns:a16="http://schemas.microsoft.com/office/drawing/2014/main" id="{8F4F6665-D5BD-41EE-AF62-986EC2BC8F3F}"/>
              </a:ext>
            </a:extLst>
          </p:cNvPr>
          <p:cNvSpPr txBox="1"/>
          <p:nvPr/>
        </p:nvSpPr>
        <p:spPr>
          <a:xfrm>
            <a:off x="6800896" y="3711037"/>
            <a:ext cx="1150700" cy="369332"/>
          </a:xfrm>
          <a:prstGeom prst="rect">
            <a:avLst/>
          </a:prstGeom>
          <a:noFill/>
        </p:spPr>
        <p:txBody>
          <a:bodyPr wrap="none" rtlCol="0">
            <a:spAutoFit/>
          </a:bodyPr>
          <a:lstStyle/>
          <a:p>
            <a:r>
              <a:rPr lang="en-US"/>
              <a:t>Tiến trình</a:t>
            </a:r>
          </a:p>
        </p:txBody>
      </p:sp>
      <p:sp>
        <p:nvSpPr>
          <p:cNvPr id="7" name="TextBox 6">
            <a:extLst>
              <a:ext uri="{FF2B5EF4-FFF2-40B4-BE49-F238E27FC236}">
                <a16:creationId xmlns="" xmlns:a16="http://schemas.microsoft.com/office/drawing/2014/main" id="{5911682A-A5FC-4987-BC9C-7AAC7F749C6F}"/>
              </a:ext>
            </a:extLst>
          </p:cNvPr>
          <p:cNvSpPr txBox="1"/>
          <p:nvPr/>
        </p:nvSpPr>
        <p:spPr>
          <a:xfrm>
            <a:off x="6800896" y="4478460"/>
            <a:ext cx="2297424" cy="369332"/>
          </a:xfrm>
          <a:prstGeom prst="rect">
            <a:avLst/>
          </a:prstGeom>
          <a:noFill/>
        </p:spPr>
        <p:txBody>
          <a:bodyPr wrap="none" rtlCol="0">
            <a:spAutoFit/>
          </a:bodyPr>
          <a:lstStyle/>
          <a:p>
            <a:r>
              <a:rPr lang="en-US"/>
              <a:t>Đảm bảo chất lượng</a:t>
            </a:r>
          </a:p>
        </p:txBody>
      </p:sp>
    </p:spTree>
  </p:cSld>
  <p:clrMapOvr>
    <a:masterClrMapping/>
  </p:clrMapOvr>
</p:sld>
</file>

<file path=ppt/theme/theme1.xml><?xml version="1.0" encoding="utf-8"?>
<a:theme xmlns:a="http://schemas.openxmlformats.org/drawingml/2006/main" name="template">
  <a:themeElements>
    <a:clrScheme name="">
      <a:dk1>
        <a:srgbClr val="232323"/>
      </a:dk1>
      <a:lt1>
        <a:srgbClr val="FFFFFF"/>
      </a:lt1>
      <a:dk2>
        <a:srgbClr val="000000"/>
      </a:dk2>
      <a:lt2>
        <a:srgbClr val="EF9100"/>
      </a:lt2>
      <a:accent1>
        <a:srgbClr val="F35B1B"/>
      </a:accent1>
      <a:accent2>
        <a:srgbClr val="A2C1FE"/>
      </a:accent2>
      <a:accent3>
        <a:srgbClr val="FFFFFF"/>
      </a:accent3>
      <a:accent4>
        <a:srgbClr val="1C1C1C"/>
      </a:accent4>
      <a:accent5>
        <a:srgbClr val="F8B5AB"/>
      </a:accent5>
      <a:accent6>
        <a:srgbClr val="92AFE6"/>
      </a:accent6>
      <a:hlink>
        <a:srgbClr val="676767"/>
      </a:hlink>
      <a:folHlink>
        <a:srgbClr val="CECECE"/>
      </a:folHlink>
    </a:clrScheme>
    <a:fontScheme name="Lecture3-humanvision-filter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ea typeface="ＭＳ Ｐゴシック" charset="-128"/>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ea typeface="ＭＳ Ｐゴシック" charset="-128"/>
            <a:cs typeface="Arial" charset="0"/>
          </a:defRPr>
        </a:defPPr>
      </a:lstStyle>
    </a:lnDef>
  </a:objectDefaults>
  <a:extraClrSchemeLst>
    <a:extraClrScheme>
      <a:clrScheme name="Lecture3-humanvision-filter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cture3-humanvision-filter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ecture3-humanvision-filter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cture3-humanvision-filter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cture3-humanvision-filter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cture3-humanvision-filter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ecture3-humanvision-filter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04A7ACB5F87D043838B86A8A55656DE" ma:contentTypeVersion="4" ma:contentTypeDescription="Create a new document." ma:contentTypeScope="" ma:versionID="1f7d73dcf6184b64e73a5289887cb168">
  <xsd:schema xmlns:xsd="http://www.w3.org/2001/XMLSchema" xmlns:xs="http://www.w3.org/2001/XMLSchema" xmlns:p="http://schemas.microsoft.com/office/2006/metadata/properties" xmlns:ns2="63430ab8-f165-4ccd-8a12-2d6ea424a38c" targetNamespace="http://schemas.microsoft.com/office/2006/metadata/properties" ma:root="true" ma:fieldsID="dc24edda3ddb44c7e23770df4b48260a" ns2:_="">
    <xsd:import namespace="63430ab8-f165-4ccd-8a12-2d6ea424a38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430ab8-f165-4ccd-8a12-2d6ea424a38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C5E0380-2AAA-4F19-A56F-A02B0657E2F5}"/>
</file>

<file path=customXml/itemProps2.xml><?xml version="1.0" encoding="utf-8"?>
<ds:datastoreItem xmlns:ds="http://schemas.openxmlformats.org/officeDocument/2006/customXml" ds:itemID="{CBCBB6B7-B649-4CBD-8043-D890A50BCA1C}"/>
</file>

<file path=customXml/itemProps3.xml><?xml version="1.0" encoding="utf-8"?>
<ds:datastoreItem xmlns:ds="http://schemas.openxmlformats.org/officeDocument/2006/customXml" ds:itemID="{ADEA33C1-ED50-4E5D-826A-1971D7581EC0}"/>
</file>

<file path=docProps/app.xml><?xml version="1.0" encoding="utf-8"?>
<Properties xmlns="http://schemas.openxmlformats.org/officeDocument/2006/extended-properties" xmlns:vt="http://schemas.openxmlformats.org/officeDocument/2006/docPropsVTypes">
  <Template>Intro_CE_Sumary</Template>
  <TotalTime>9169</TotalTime>
  <Words>3147</Words>
  <Application>Microsoft Office PowerPoint</Application>
  <PresentationFormat>On-screen Show (4:3)</PresentationFormat>
  <Paragraphs>255</Paragraphs>
  <Slides>42</Slides>
  <Notes>6</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template</vt:lpstr>
      <vt:lpstr>KỸ THUẬT PHẦN MỀM ỨNG DỤNG Chương 1: Tổng quan môn học </vt:lpstr>
      <vt:lpstr>Các nội dung chính</vt:lpstr>
      <vt:lpstr>Giới thiệu chung</vt:lpstr>
      <vt:lpstr>Giới thiệu chung</vt:lpstr>
      <vt:lpstr>Các khái niệm cơ bản</vt:lpstr>
      <vt:lpstr>Các khái niệm cơ bản</vt:lpstr>
      <vt:lpstr>Các khái niệm cơ bản</vt:lpstr>
      <vt:lpstr>Các khái niệm cơ bản</vt:lpstr>
      <vt:lpstr>Các tầng của SE</vt:lpstr>
      <vt:lpstr>Các tầng của SE</vt:lpstr>
      <vt:lpstr>Tiến trình phần mềm</vt:lpstr>
      <vt:lpstr>Tiến trình phần mềm</vt:lpstr>
      <vt:lpstr>Tiến trình phần mềm</vt:lpstr>
      <vt:lpstr>Tiến trình phần mềm</vt:lpstr>
      <vt:lpstr>Tiến trình phần mềm</vt:lpstr>
      <vt:lpstr>Mô hình tiến trình phần mềm</vt:lpstr>
      <vt:lpstr>Cách thức phân loại</vt:lpstr>
      <vt:lpstr>Cách thức phân loại</vt:lpstr>
      <vt:lpstr>Các mô hình tiến trình</vt:lpstr>
      <vt:lpstr>Mô hình tuyến tính cổ điển*</vt:lpstr>
      <vt:lpstr>Mô hình tuyến tính cổ điển*</vt:lpstr>
      <vt:lpstr>Mô hình tuyến tính cổ điển</vt:lpstr>
      <vt:lpstr>Mô hình tuyến tính cổ điển</vt:lpstr>
      <vt:lpstr>Mô hình tuyến tính cổ điển</vt:lpstr>
      <vt:lpstr>Mô hình bản mẫu (Prototyping model)</vt:lpstr>
      <vt:lpstr>Mô hình bản mẫu</vt:lpstr>
      <vt:lpstr>Mô hình bản mẫu</vt:lpstr>
      <vt:lpstr>Mô hình bản mẫu</vt:lpstr>
      <vt:lpstr>Mô hình tăng trưởng</vt:lpstr>
      <vt:lpstr>Mô hình tăng trưởng</vt:lpstr>
      <vt:lpstr>Mô hình tăng trưởng</vt:lpstr>
      <vt:lpstr>Mô hình xoáy ốc</vt:lpstr>
      <vt:lpstr>Mô hình xoáy ốc</vt:lpstr>
      <vt:lpstr>Mô hình xoáy ốc</vt:lpstr>
      <vt:lpstr>Mô hình xoáy ốc</vt:lpstr>
      <vt:lpstr>Các mô hình khác</vt:lpstr>
      <vt:lpstr>Mô hình RAD</vt:lpstr>
      <vt:lpstr>Mô hình RAD</vt:lpstr>
      <vt:lpstr>Mô hình RAD</vt:lpstr>
      <vt:lpstr>Tóm tắt</vt:lpstr>
      <vt:lpstr>Bài tập tuần</vt:lpstr>
      <vt:lpstr>Kiểm tra nhanh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Vu Hai</dc:creator>
  <cp:lastModifiedBy>Lan</cp:lastModifiedBy>
  <cp:revision>90</cp:revision>
  <dcterms:created xsi:type="dcterms:W3CDTF">2018-07-16T07:02:14Z</dcterms:created>
  <dcterms:modified xsi:type="dcterms:W3CDTF">2020-09-20T07:46:12Z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0x010100F04A7ACB5F87D043838B86A8A55656DE</vt:lpwstr>
  </property>
</Properties>
</file>