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theme/theme2.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61" r:id="rId2"/>
    <p:sldId id="363" r:id="rId3"/>
    <p:sldId id="364" r:id="rId4"/>
    <p:sldId id="382" r:id="rId5"/>
    <p:sldId id="365" r:id="rId6"/>
    <p:sldId id="366" r:id="rId7"/>
    <p:sldId id="367" r:id="rId8"/>
    <p:sldId id="368" r:id="rId9"/>
    <p:sldId id="369" r:id="rId10"/>
    <p:sldId id="370" r:id="rId11"/>
    <p:sldId id="371" r:id="rId12"/>
    <p:sldId id="372" r:id="rId13"/>
    <p:sldId id="373" r:id="rId14"/>
    <p:sldId id="374" r:id="rId15"/>
    <p:sldId id="375" r:id="rId16"/>
    <p:sldId id="376" r:id="rId17"/>
    <p:sldId id="377" r:id="rId18"/>
    <p:sldId id="381" r:id="rId19"/>
    <p:sldId id="379" r:id="rId20"/>
    <p:sldId id="3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i" initials="T" lastIdx="60" clrIdx="0">
    <p:extLst>
      <p:ext uri="{19B8F6BF-5375-455C-9EA6-DF929625EA0E}">
        <p15:presenceInfo xmlns:p15="http://schemas.microsoft.com/office/powerpoint/2012/main" xmlns="" userId="To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0743" autoAdjust="0"/>
  </p:normalViewPr>
  <p:slideViewPr>
    <p:cSldViewPr>
      <p:cViewPr>
        <p:scale>
          <a:sx n="75" d="100"/>
          <a:sy n="75" d="100"/>
        </p:scale>
        <p:origin x="-1018"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6F5FB-CA7D-499F-83B2-436986C6A564}" type="datetimeFigureOut">
              <a:rPr lang="en-US" smtClean="0"/>
              <a:pPr/>
              <a:t>9/28/2020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11B93-8981-42BC-86FE-671AA7CF3BB6}" type="slidenum">
              <a:rPr lang="en-US" smtClean="0"/>
              <a:pPr/>
              <a:t>‹#›</a:t>
            </a:fld>
            <a:endParaRPr lang="en-US"/>
          </a:p>
        </p:txBody>
      </p:sp>
    </p:spTree>
    <p:extLst>
      <p:ext uri="{BB962C8B-B14F-4D97-AF65-F5344CB8AC3E}">
        <p14:creationId xmlns:p14="http://schemas.microsoft.com/office/powerpoint/2010/main" xmlns="" val="199733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E11B93-8981-42BC-86FE-671AA7CF3BB6}"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pic>
        <p:nvPicPr>
          <p:cNvPr id="4" name="Picture 3" descr="A close up of a sign&#10;&#10;Description automatically generated">
            <a:extLst>
              <a:ext uri="{FF2B5EF4-FFF2-40B4-BE49-F238E27FC236}">
                <a16:creationId xmlns:a16="http://schemas.microsoft.com/office/drawing/2014/main" xmlns="" id="{6B76DD72-52ED-4E34-BE0E-29C778BB3F0C}"/>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040530" y="6367132"/>
            <a:ext cx="386137" cy="38184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457200"/>
            <a:ext cx="2171700" cy="5943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457200"/>
            <a:ext cx="6362700" cy="5943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228600" y="1300716"/>
            <a:ext cx="86868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descr="A close up of a sign&#10;&#10;Description automatically generated">
            <a:extLst>
              <a:ext uri="{FF2B5EF4-FFF2-40B4-BE49-F238E27FC236}">
                <a16:creationId xmlns:a16="http://schemas.microsoft.com/office/drawing/2014/main" xmlns="" id="{1D54569B-9ECB-499D-8BF8-0931ABE2BB5A}"/>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7040530" y="6368054"/>
            <a:ext cx="386137" cy="381847"/>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2672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Line 2"/>
          <p:cNvSpPr>
            <a:spLocks noChangeShapeType="1"/>
          </p:cNvSpPr>
          <p:nvPr/>
        </p:nvSpPr>
        <p:spPr bwMode="auto">
          <a:xfrm>
            <a:off x="463550" y="6559550"/>
            <a:ext cx="1289050" cy="0"/>
          </a:xfrm>
          <a:prstGeom prst="line">
            <a:avLst/>
          </a:prstGeom>
          <a:noFill/>
          <a:ln w="12700">
            <a:solidFill>
              <a:schemeClr val="tx1"/>
            </a:solidFill>
            <a:round/>
            <a:headEnd/>
            <a:tailEnd/>
          </a:ln>
          <a:effectLst/>
        </p:spPr>
        <p:txBody>
          <a:bodyPr wrap="none" anchor="ctr"/>
          <a:lstStyle/>
          <a:p>
            <a:endParaRPr lang="en-US"/>
          </a:p>
        </p:txBody>
      </p:sp>
      <p:sp>
        <p:nvSpPr>
          <p:cNvPr id="8195" name="Rectangle 3"/>
          <p:cNvSpPr>
            <a:spLocks noGrp="1" noChangeArrowheads="1"/>
          </p:cNvSpPr>
          <p:nvPr>
            <p:ph type="body" idx="1"/>
          </p:nvPr>
        </p:nvSpPr>
        <p:spPr bwMode="auto">
          <a:xfrm>
            <a:off x="228600" y="1219200"/>
            <a:ext cx="8686800" cy="51816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8196" name="Rectangle 4"/>
          <p:cNvSpPr>
            <a:spLocks noGrp="1" noChangeArrowheads="1"/>
          </p:cNvSpPr>
          <p:nvPr>
            <p:ph type="title"/>
          </p:nvPr>
        </p:nvSpPr>
        <p:spPr bwMode="auto">
          <a:xfrm>
            <a:off x="685800" y="457200"/>
            <a:ext cx="7772400" cy="53340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US" altLang="ja-JP"/>
              <a:t>Click to edit Master title style</a:t>
            </a:r>
          </a:p>
        </p:txBody>
      </p:sp>
      <p:sp>
        <p:nvSpPr>
          <p:cNvPr id="8197" name="Rectangle 5"/>
          <p:cNvSpPr>
            <a:spLocks noChangeArrowheads="1"/>
          </p:cNvSpPr>
          <p:nvPr/>
        </p:nvSpPr>
        <p:spPr bwMode="auto">
          <a:xfrm>
            <a:off x="152400" y="152400"/>
            <a:ext cx="8832850" cy="6623050"/>
          </a:xfrm>
          <a:prstGeom prst="rect">
            <a:avLst/>
          </a:prstGeom>
          <a:noFill/>
          <a:ln w="12700">
            <a:solidFill>
              <a:srgbClr val="FC0128"/>
            </a:solidFill>
            <a:miter lim="800000"/>
            <a:headEnd/>
            <a:tailEnd/>
          </a:ln>
          <a:effectLst/>
        </p:spPr>
        <p:txBody>
          <a:bodyPr wrap="none" anchor="ctr"/>
          <a:lstStyle/>
          <a:p>
            <a:endParaRPr lang="en-US"/>
          </a:p>
        </p:txBody>
      </p:sp>
      <p:sp>
        <p:nvSpPr>
          <p:cNvPr id="8198" name="Rectangle 6"/>
          <p:cNvSpPr>
            <a:spLocks noChangeArrowheads="1"/>
          </p:cNvSpPr>
          <p:nvPr/>
        </p:nvSpPr>
        <p:spPr bwMode="auto">
          <a:xfrm>
            <a:off x="8596313" y="6448425"/>
            <a:ext cx="419100" cy="333375"/>
          </a:xfrm>
          <a:prstGeom prst="rect">
            <a:avLst/>
          </a:prstGeom>
          <a:noFill/>
          <a:ln w="12700">
            <a:noFill/>
            <a:miter lim="800000"/>
            <a:headEnd/>
            <a:tailEnd/>
          </a:ln>
          <a:effectLst/>
        </p:spPr>
        <p:txBody>
          <a:bodyPr wrap="none" lIns="90488" tIns="44450" rIns="90488" bIns="44450">
            <a:spAutoFit/>
          </a:bodyPr>
          <a:lstStyle/>
          <a:p>
            <a:fld id="{E6271DDA-3685-472E-A2AD-9054A921E6A2}" type="slidenum">
              <a:rPr lang="en-US" altLang="ja-JP" sz="1600" b="0">
                <a:solidFill>
                  <a:schemeClr val="tx2"/>
                </a:solidFill>
              </a:rPr>
              <a:pPr/>
              <a:t>‹#›</a:t>
            </a:fld>
            <a:endParaRPr lang="en-US" altLang="ja-JP" sz="1600" b="0">
              <a:solidFill>
                <a:schemeClr val="tx2"/>
              </a:solidFill>
            </a:endParaRPr>
          </a:p>
        </p:txBody>
      </p:sp>
      <p:sp>
        <p:nvSpPr>
          <p:cNvPr id="8199" name="Rectangle 7"/>
          <p:cNvSpPr>
            <a:spLocks noChangeArrowheads="1"/>
          </p:cNvSpPr>
          <p:nvPr/>
        </p:nvSpPr>
        <p:spPr bwMode="auto">
          <a:xfrm>
            <a:off x="7496175" y="6407150"/>
            <a:ext cx="400050" cy="304800"/>
          </a:xfrm>
          <a:prstGeom prst="rect">
            <a:avLst/>
          </a:prstGeom>
          <a:solidFill>
            <a:schemeClr val="bg1"/>
          </a:solidFill>
          <a:ln w="28575">
            <a:solidFill>
              <a:schemeClr val="bg1"/>
            </a:solidFill>
            <a:miter lim="800000"/>
            <a:headEnd/>
            <a:tailEnd/>
          </a:ln>
          <a:effectLst/>
        </p:spPr>
        <p:txBody>
          <a:bodyPr wrap="none" anchor="ctr"/>
          <a:lstStyle/>
          <a:p>
            <a:endParaRPr lang="en-US"/>
          </a:p>
        </p:txBody>
      </p:sp>
      <p:sp>
        <p:nvSpPr>
          <p:cNvPr id="8200" name="Line 8"/>
          <p:cNvSpPr>
            <a:spLocks noChangeShapeType="1"/>
          </p:cNvSpPr>
          <p:nvPr/>
        </p:nvSpPr>
        <p:spPr bwMode="auto">
          <a:xfrm>
            <a:off x="1695450" y="6559550"/>
            <a:ext cx="5829300" cy="0"/>
          </a:xfrm>
          <a:prstGeom prst="line">
            <a:avLst/>
          </a:prstGeom>
          <a:noFill/>
          <a:ln w="12700">
            <a:solidFill>
              <a:schemeClr val="tx1"/>
            </a:solidFill>
            <a:round/>
            <a:headEnd/>
            <a:tailEnd/>
          </a:ln>
          <a:effectLst/>
        </p:spPr>
        <p:txBody>
          <a:bodyPr wrap="none" anchor="ctr"/>
          <a:lstStyle/>
          <a:p>
            <a:endParaRPr lang="en-US"/>
          </a:p>
        </p:txBody>
      </p:sp>
      <p:sp>
        <p:nvSpPr>
          <p:cNvPr id="8201" name="Line 9"/>
          <p:cNvSpPr>
            <a:spLocks noChangeShapeType="1"/>
          </p:cNvSpPr>
          <p:nvPr/>
        </p:nvSpPr>
        <p:spPr bwMode="auto">
          <a:xfrm>
            <a:off x="7880350" y="6559550"/>
            <a:ext cx="723900" cy="0"/>
          </a:xfrm>
          <a:prstGeom prst="line">
            <a:avLst/>
          </a:prstGeom>
          <a:noFill/>
          <a:ln w="12700">
            <a:solidFill>
              <a:schemeClr val="tx1"/>
            </a:solidFill>
            <a:round/>
            <a:headEnd/>
            <a:tailEnd/>
          </a:ln>
          <a:effectLst/>
        </p:spPr>
        <p:txBody>
          <a:bodyPr wrap="none" anchor="ctr"/>
          <a:lstStyle/>
          <a:p>
            <a:endParaRPr lang="en-US"/>
          </a:p>
        </p:txBody>
      </p:sp>
      <p:pic>
        <p:nvPicPr>
          <p:cNvPr id="14341" name="Picture 5"/>
          <p:cNvPicPr>
            <a:picLocks noChangeAspect="1" noChangeArrowheads="1"/>
          </p:cNvPicPr>
          <p:nvPr userDrawn="1"/>
        </p:nvPicPr>
        <p:blipFill>
          <a:blip r:embed="rId13" cstate="print"/>
          <a:srcRect/>
          <a:stretch>
            <a:fillRect/>
          </a:stretch>
        </p:blipFill>
        <p:spPr bwMode="auto">
          <a:xfrm>
            <a:off x="1353608" y="6284383"/>
            <a:ext cx="323850" cy="469900"/>
          </a:xfrm>
          <a:prstGeom prst="rect">
            <a:avLst/>
          </a:prstGeom>
          <a:noFill/>
          <a:ln w="9525">
            <a:noFill/>
            <a:miter lim="800000"/>
            <a:headEnd/>
            <a:tailEnd/>
          </a:ln>
          <a:effectLst/>
        </p:spPr>
      </p:pic>
      <p:pic>
        <p:nvPicPr>
          <p:cNvPr id="14342" name="Picture 6"/>
          <p:cNvPicPr>
            <a:picLocks noChangeAspect="1" noChangeArrowheads="1"/>
          </p:cNvPicPr>
          <p:nvPr userDrawn="1"/>
        </p:nvPicPr>
        <p:blipFill>
          <a:blip r:embed="rId14" cstate="print"/>
          <a:srcRect/>
          <a:stretch>
            <a:fillRect/>
          </a:stretch>
        </p:blipFill>
        <p:spPr bwMode="auto">
          <a:xfrm>
            <a:off x="7509933" y="6335713"/>
            <a:ext cx="457200" cy="433387"/>
          </a:xfrm>
          <a:prstGeom prst="rect">
            <a:avLst/>
          </a:prstGeom>
          <a:noFill/>
          <a:ln w="9525">
            <a:noFill/>
            <a:miter lim="800000"/>
            <a:headEnd/>
            <a:tailEnd/>
          </a:ln>
          <a:effectLst/>
        </p:spPr>
      </p:pic>
      <p:pic>
        <p:nvPicPr>
          <p:cNvPr id="12" name="Picture 11" descr="A close up of a sign&#10;&#10;Description automatically generated">
            <a:extLst>
              <a:ext uri="{FF2B5EF4-FFF2-40B4-BE49-F238E27FC236}">
                <a16:creationId xmlns:a16="http://schemas.microsoft.com/office/drawing/2014/main" xmlns="" id="{6B76DD72-52ED-4E34-BE0E-29C778BB3F0C}"/>
              </a:ext>
            </a:extLst>
          </p:cNvPr>
          <p:cNvPicPr>
            <a:picLocks noChangeAspect="1"/>
          </p:cNvPicPr>
          <p:nvPr userDrawn="1"/>
        </p:nvPicPr>
        <p:blipFill>
          <a:blip r:embed="rId15" cstate="print">
            <a:extLst>
              <a:ext uri="{28A0092B-C50C-407E-A947-70E740481C1C}">
                <a14:useLocalDpi xmlns:a14="http://schemas.microsoft.com/office/drawing/2010/main" xmlns="" val="0"/>
              </a:ext>
            </a:extLst>
          </a:blip>
          <a:stretch>
            <a:fillRect/>
          </a:stretch>
        </p:blipFill>
        <p:spPr>
          <a:xfrm>
            <a:off x="7040530" y="6367132"/>
            <a:ext cx="386137" cy="38184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3200">
          <a:solidFill>
            <a:srgbClr val="000099"/>
          </a:solidFill>
          <a:latin typeface="+mj-lt"/>
          <a:ea typeface="+mj-ea"/>
          <a:cs typeface="+mj-cs"/>
        </a:defRPr>
      </a:lvl1pPr>
      <a:lvl2pPr algn="ctr" rtl="0" eaLnBrk="1" fontAlgn="base" hangingPunct="1">
        <a:spcBef>
          <a:spcPct val="0"/>
        </a:spcBef>
        <a:spcAft>
          <a:spcPct val="0"/>
        </a:spcAft>
        <a:defRPr sz="3200">
          <a:solidFill>
            <a:srgbClr val="000099"/>
          </a:solidFill>
          <a:latin typeface="Arial" charset="0"/>
        </a:defRPr>
      </a:lvl2pPr>
      <a:lvl3pPr algn="ctr" rtl="0" eaLnBrk="1" fontAlgn="base" hangingPunct="1">
        <a:spcBef>
          <a:spcPct val="0"/>
        </a:spcBef>
        <a:spcAft>
          <a:spcPct val="0"/>
        </a:spcAft>
        <a:defRPr sz="3200">
          <a:solidFill>
            <a:srgbClr val="000099"/>
          </a:solidFill>
          <a:latin typeface="Arial" charset="0"/>
        </a:defRPr>
      </a:lvl3pPr>
      <a:lvl4pPr algn="ctr" rtl="0" eaLnBrk="1" fontAlgn="base" hangingPunct="1">
        <a:spcBef>
          <a:spcPct val="0"/>
        </a:spcBef>
        <a:spcAft>
          <a:spcPct val="0"/>
        </a:spcAft>
        <a:defRPr sz="3200">
          <a:solidFill>
            <a:srgbClr val="000099"/>
          </a:solidFill>
          <a:latin typeface="Arial" charset="0"/>
        </a:defRPr>
      </a:lvl4pPr>
      <a:lvl5pPr algn="ctr" rtl="0" eaLnBrk="1" fontAlgn="base" hangingPunct="1">
        <a:spcBef>
          <a:spcPct val="0"/>
        </a:spcBef>
        <a:spcAft>
          <a:spcPct val="0"/>
        </a:spcAft>
        <a:defRPr sz="3200">
          <a:solidFill>
            <a:srgbClr val="000099"/>
          </a:solidFill>
          <a:latin typeface="Arial" charset="0"/>
        </a:defRPr>
      </a:lvl5pPr>
      <a:lvl6pPr marL="457200" algn="ctr" rtl="0" eaLnBrk="1" fontAlgn="base" hangingPunct="1">
        <a:spcBef>
          <a:spcPct val="0"/>
        </a:spcBef>
        <a:spcAft>
          <a:spcPct val="0"/>
        </a:spcAft>
        <a:defRPr sz="3200">
          <a:solidFill>
            <a:srgbClr val="000099"/>
          </a:solidFill>
          <a:latin typeface="Arial" charset="0"/>
        </a:defRPr>
      </a:lvl6pPr>
      <a:lvl7pPr marL="914400" algn="ctr" rtl="0" eaLnBrk="1" fontAlgn="base" hangingPunct="1">
        <a:spcBef>
          <a:spcPct val="0"/>
        </a:spcBef>
        <a:spcAft>
          <a:spcPct val="0"/>
        </a:spcAft>
        <a:defRPr sz="3200">
          <a:solidFill>
            <a:srgbClr val="000099"/>
          </a:solidFill>
          <a:latin typeface="Arial" charset="0"/>
        </a:defRPr>
      </a:lvl7pPr>
      <a:lvl8pPr marL="1371600" algn="ctr" rtl="0" eaLnBrk="1" fontAlgn="base" hangingPunct="1">
        <a:spcBef>
          <a:spcPct val="0"/>
        </a:spcBef>
        <a:spcAft>
          <a:spcPct val="0"/>
        </a:spcAft>
        <a:defRPr sz="3200">
          <a:solidFill>
            <a:srgbClr val="000099"/>
          </a:solidFill>
          <a:latin typeface="Arial" charset="0"/>
        </a:defRPr>
      </a:lvl8pPr>
      <a:lvl9pPr marL="1828800" algn="ctr" rtl="0" eaLnBrk="1" fontAlgn="base" hangingPunct="1">
        <a:spcBef>
          <a:spcPct val="0"/>
        </a:spcBef>
        <a:spcAft>
          <a:spcPct val="0"/>
        </a:spcAft>
        <a:defRPr sz="3200">
          <a:solidFill>
            <a:srgbClr val="000099"/>
          </a:solidFill>
          <a:latin typeface="Arial" charset="0"/>
        </a:defRPr>
      </a:lvl9pPr>
    </p:titleStyle>
    <p:bodyStyle>
      <a:lvl1pPr marL="342900" indent="-342900" algn="l" rtl="0" eaLnBrk="1" fontAlgn="base" hangingPunct="1">
        <a:spcBef>
          <a:spcPct val="20000"/>
        </a:spcBef>
        <a:spcAft>
          <a:spcPct val="0"/>
        </a:spcAft>
        <a:buClr>
          <a:schemeClr val="accent1"/>
        </a:buClr>
        <a:buSzPct val="80000"/>
        <a:buFont typeface="Wingdings" pitchFamily="2" charset="2"/>
        <a:buChar char="u"/>
        <a:defRPr sz="2400">
          <a:solidFill>
            <a:schemeClr val="tx2"/>
          </a:solidFill>
          <a:latin typeface="+mn-lt"/>
          <a:ea typeface="+mn-ea"/>
          <a:cs typeface="+mn-cs"/>
        </a:defRPr>
      </a:lvl1pPr>
      <a:lvl2pPr marL="742950" indent="-285750" algn="l" rtl="0" eaLnBrk="1" fontAlgn="base" hangingPunct="1">
        <a:spcBef>
          <a:spcPct val="20000"/>
        </a:spcBef>
        <a:spcAft>
          <a:spcPct val="0"/>
        </a:spcAft>
        <a:buClr>
          <a:srgbClr val="CF0E30"/>
        </a:buClr>
        <a:buSzPct val="75000"/>
        <a:buFont typeface="Monotype Sorts" pitchFamily="2" charset="2"/>
        <a:buChar char="l"/>
        <a:defRPr sz="2000">
          <a:solidFill>
            <a:schemeClr val="tx2"/>
          </a:solidFill>
          <a:latin typeface="+mn-lt"/>
        </a:defRPr>
      </a:lvl2pPr>
      <a:lvl3pPr marL="1143000" indent="-228600" algn="l" rtl="0" eaLnBrk="1" fontAlgn="base" hangingPunct="1">
        <a:spcBef>
          <a:spcPct val="20000"/>
        </a:spcBef>
        <a:spcAft>
          <a:spcPct val="0"/>
        </a:spcAft>
        <a:buClr>
          <a:srgbClr val="037C03"/>
        </a:buClr>
        <a:buSzPct val="65000"/>
        <a:buFont typeface="Monotype Sorts" pitchFamily="2" charset="2"/>
        <a:buChar char="t"/>
        <a:defRPr>
          <a:solidFill>
            <a:schemeClr val="tx2"/>
          </a:solidFill>
          <a:latin typeface="+mn-lt"/>
        </a:defRPr>
      </a:lvl3pPr>
      <a:lvl4pPr marL="1600200" indent="-228600" algn="l" rtl="0" eaLnBrk="1" fontAlgn="base" hangingPunct="1">
        <a:spcBef>
          <a:spcPct val="20000"/>
        </a:spcBef>
        <a:spcAft>
          <a:spcPct val="0"/>
        </a:spcAft>
        <a:buClr>
          <a:srgbClr val="1008C3"/>
        </a:buClr>
        <a:buSzPct val="75000"/>
        <a:buFont typeface="Monotype Sorts" pitchFamily="2" charset="2"/>
        <a:buChar char="w"/>
        <a:defRPr sz="1600">
          <a:solidFill>
            <a:schemeClr val="tx2"/>
          </a:solidFill>
          <a:latin typeface="+mn-lt"/>
        </a:defRPr>
      </a:lvl4pPr>
      <a:lvl5pPr marL="2057400" indent="-228600" algn="l" rtl="0" eaLnBrk="1" fontAlgn="base" hangingPunct="1">
        <a:spcBef>
          <a:spcPct val="20000"/>
        </a:spcBef>
        <a:spcAft>
          <a:spcPct val="0"/>
        </a:spcAft>
        <a:buClr>
          <a:schemeClr val="tx1"/>
        </a:buClr>
        <a:buSzPct val="100000"/>
        <a:buChar char="•"/>
        <a:defRPr sz="1400">
          <a:solidFill>
            <a:schemeClr val="tx2"/>
          </a:solidFill>
          <a:latin typeface="+mn-lt"/>
        </a:defRPr>
      </a:lvl5pPr>
      <a:lvl6pPr marL="2514600" indent="-228600" algn="l" rtl="0" eaLnBrk="1" fontAlgn="base" hangingPunct="1">
        <a:spcBef>
          <a:spcPct val="20000"/>
        </a:spcBef>
        <a:spcAft>
          <a:spcPct val="0"/>
        </a:spcAft>
        <a:buClr>
          <a:schemeClr val="tx1"/>
        </a:buClr>
        <a:buSzPct val="100000"/>
        <a:buChar char="•"/>
        <a:defRPr sz="1400">
          <a:solidFill>
            <a:schemeClr val="tx2"/>
          </a:solidFill>
          <a:latin typeface="+mn-lt"/>
        </a:defRPr>
      </a:lvl6pPr>
      <a:lvl7pPr marL="2971800" indent="-228600" algn="l" rtl="0" eaLnBrk="1" fontAlgn="base" hangingPunct="1">
        <a:spcBef>
          <a:spcPct val="20000"/>
        </a:spcBef>
        <a:spcAft>
          <a:spcPct val="0"/>
        </a:spcAft>
        <a:buClr>
          <a:schemeClr val="tx1"/>
        </a:buClr>
        <a:buSzPct val="100000"/>
        <a:buChar char="•"/>
        <a:defRPr sz="1400">
          <a:solidFill>
            <a:schemeClr val="tx2"/>
          </a:solidFill>
          <a:latin typeface="+mn-lt"/>
        </a:defRPr>
      </a:lvl7pPr>
      <a:lvl8pPr marL="3429000" indent="-228600" algn="l" rtl="0" eaLnBrk="1" fontAlgn="base" hangingPunct="1">
        <a:spcBef>
          <a:spcPct val="20000"/>
        </a:spcBef>
        <a:spcAft>
          <a:spcPct val="0"/>
        </a:spcAft>
        <a:buClr>
          <a:schemeClr val="tx1"/>
        </a:buClr>
        <a:buSzPct val="100000"/>
        <a:buChar char="•"/>
        <a:defRPr sz="1400">
          <a:solidFill>
            <a:schemeClr val="tx2"/>
          </a:solidFill>
          <a:latin typeface="+mn-lt"/>
        </a:defRPr>
      </a:lvl8pPr>
      <a:lvl9pPr marL="3886200" indent="-228600" algn="l" rtl="0" eaLnBrk="1" fontAlgn="base" hangingPunct="1">
        <a:spcBef>
          <a:spcPct val="20000"/>
        </a:spcBef>
        <a:spcAft>
          <a:spcPct val="0"/>
        </a:spcAft>
        <a:buClr>
          <a:schemeClr val="tx1"/>
        </a:buClr>
        <a:buSzPct val="100000"/>
        <a:buChar char="•"/>
        <a:defRPr sz="14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lan.lethi1@hust.eud.vn" TargetMode="External"/><Relationship Id="rId2" Type="http://schemas.openxmlformats.org/officeDocument/2006/relationships/hyperlink" Target="mailto:Thi-Lan.Le@mica.edu.vn" TargetMode="External"/><Relationship Id="rId1" Type="http://schemas.openxmlformats.org/officeDocument/2006/relationships/slideLayout" Target="../slideLayouts/slideLayout1.xml"/><Relationship Id="rId4" Type="http://schemas.openxmlformats.org/officeDocument/2006/relationships/hyperlink" Target="http://www.mica.edu.vn/perso/Le-Thi-Lan"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20AEC0-4960-4BF3-9A72-1C30D7848550}"/>
              </a:ext>
            </a:extLst>
          </p:cNvPr>
          <p:cNvSpPr>
            <a:spLocks noGrp="1"/>
          </p:cNvSpPr>
          <p:nvPr>
            <p:ph type="ctrTitle"/>
          </p:nvPr>
        </p:nvSpPr>
        <p:spPr>
          <a:xfrm>
            <a:off x="1143000" y="1699022"/>
            <a:ext cx="7120890" cy="1790700"/>
          </a:xfrm>
        </p:spPr>
        <p:txBody>
          <a:bodyPr>
            <a:normAutofit/>
          </a:bodyPr>
          <a:lstStyle/>
          <a:p>
            <a:r>
              <a:rPr lang="en-US">
                <a:latin typeface="+mn-lt"/>
              </a:rPr>
              <a:t>KỸ THUẬT PHẦN MỀM ỨNG DỤNG</a:t>
            </a:r>
            <a:br>
              <a:rPr lang="en-US">
                <a:latin typeface="+mn-lt"/>
              </a:rPr>
            </a:br>
            <a:endParaRPr lang="en-US" dirty="0">
              <a:latin typeface="+mn-lt"/>
            </a:endParaRPr>
          </a:p>
        </p:txBody>
      </p:sp>
      <p:sp>
        <p:nvSpPr>
          <p:cNvPr id="3" name="Rectangle 2">
            <a:extLst>
              <a:ext uri="{FF2B5EF4-FFF2-40B4-BE49-F238E27FC236}">
                <a16:creationId xmlns:a16="http://schemas.microsoft.com/office/drawing/2014/main" xmlns="" id="{F463488F-C649-4996-B429-27EFCCDBE65E}"/>
              </a:ext>
            </a:extLst>
          </p:cNvPr>
          <p:cNvSpPr/>
          <p:nvPr/>
        </p:nvSpPr>
        <p:spPr>
          <a:xfrm>
            <a:off x="1752600" y="3276600"/>
            <a:ext cx="5562600" cy="923330"/>
          </a:xfrm>
          <a:prstGeom prst="rect">
            <a:avLst/>
          </a:prstGeom>
        </p:spPr>
        <p:txBody>
          <a:bodyPr wrap="square">
            <a:spAutoFit/>
          </a:bodyPr>
          <a:lstStyle/>
          <a:p>
            <a:pPr algn="ctr"/>
            <a:r>
              <a:rPr lang="en-US"/>
              <a:t>Thi-Lan Le</a:t>
            </a:r>
          </a:p>
          <a:p>
            <a:pPr algn="ctr"/>
            <a:r>
              <a:rPr lang="en-US">
                <a:hlinkClick r:id="rId2"/>
              </a:rPr>
              <a:t>Thi-Lan.Le@mica.edu.vn</a:t>
            </a:r>
            <a:r>
              <a:rPr lang="en-US"/>
              <a:t>; </a:t>
            </a:r>
            <a:r>
              <a:rPr lang="en-US">
                <a:hlinkClick r:id="rId3"/>
              </a:rPr>
              <a:t>lan.lethi1@hust.eud.vn</a:t>
            </a:r>
            <a:endParaRPr lang="en-US"/>
          </a:p>
          <a:p>
            <a:pPr algn="ctr"/>
            <a:r>
              <a:rPr lang="en-US">
                <a:hlinkClick r:id="rId4"/>
              </a:rPr>
              <a:t>Webpage: http://www.mica.edu.vn/perso/Le-Thi-Lan</a:t>
            </a:r>
            <a:endParaRPr lang="en-US" dirty="0"/>
          </a:p>
        </p:txBody>
      </p:sp>
    </p:spTree>
    <p:extLst>
      <p:ext uri="{BB962C8B-B14F-4D97-AF65-F5344CB8AC3E}">
        <p14:creationId xmlns:p14="http://schemas.microsoft.com/office/powerpoint/2010/main" xmlns="" val="2984610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ordinationTechnique.jpg"/>
          <p:cNvPicPr>
            <a:picLocks noChangeAspect="1"/>
          </p:cNvPicPr>
          <p:nvPr/>
        </p:nvPicPr>
        <p:blipFill>
          <a:blip r:embed="rId2" cstate="print"/>
          <a:stretch>
            <a:fillRect/>
          </a:stretch>
        </p:blipFill>
        <p:spPr>
          <a:xfrm>
            <a:off x="1828800" y="1828800"/>
            <a:ext cx="5127368" cy="4851792"/>
          </a:xfrm>
          <a:prstGeom prst="rect">
            <a:avLst/>
          </a:prstGeom>
        </p:spPr>
      </p:pic>
      <p:sp>
        <p:nvSpPr>
          <p:cNvPr id="3" name="Title 1"/>
          <p:cNvSpPr txBox="1">
            <a:spLocks/>
          </p:cNvSpPr>
          <p:nvPr/>
        </p:nvSpPr>
        <p:spPr>
          <a:xfrm>
            <a:off x="762000" y="228600"/>
            <a:ext cx="7772400" cy="533400"/>
          </a:xfrm>
          <a:prstGeom prst="rect">
            <a:avLst/>
          </a:prstGeom>
        </p:spPr>
        <p:txBody>
          <a:bodyPr>
            <a:normAutofit fontScale="97500" lnSpcReduction="10000"/>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AU" sz="3200" b="0" i="0" u="none" strike="noStrike" kern="0" cap="none" spc="0" normalizeH="0" baseline="0" noProof="0" smtClean="0">
                <a:ln>
                  <a:noFill/>
                </a:ln>
                <a:solidFill>
                  <a:srgbClr val="000099"/>
                </a:solidFill>
                <a:effectLst/>
                <a:uLnTx/>
                <a:uFillTx/>
                <a:latin typeface="+mj-lt"/>
                <a:ea typeface="+mj-ea"/>
                <a:cs typeface="+mj-cs"/>
              </a:rPr>
              <a:t>Team - Vấn đề điều phối và trao đổi</a:t>
            </a:r>
            <a:endParaRPr kumimoji="0" lang="en-AU" sz="3200" b="0" i="0" u="none" strike="noStrike" kern="0" cap="none" spc="0" normalizeH="0" baseline="0" noProof="0">
              <a:ln>
                <a:noFill/>
              </a:ln>
              <a:solidFill>
                <a:srgbClr val="000099"/>
              </a:solidFill>
              <a:effectLst/>
              <a:uLnTx/>
              <a:uFillTx/>
              <a:latin typeface="+mj-lt"/>
              <a:ea typeface="+mj-ea"/>
              <a:cs typeface="+mj-cs"/>
            </a:endParaRPr>
          </a:p>
        </p:txBody>
      </p:sp>
      <p:sp>
        <p:nvSpPr>
          <p:cNvPr id="4" name="Content Placeholder 2"/>
          <p:cNvSpPr txBox="1">
            <a:spLocks/>
          </p:cNvSpPr>
          <p:nvPr/>
        </p:nvSpPr>
        <p:spPr>
          <a:xfrm>
            <a:off x="304800" y="762000"/>
            <a:ext cx="8686800" cy="5486400"/>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
                <a:schemeClr val="accent1"/>
              </a:buClr>
              <a:buSzPct val="80000"/>
              <a:buFont typeface="Wingdings" pitchFamily="2" charset="2"/>
              <a:buChar char="u"/>
              <a:tabLst/>
              <a:defRPr/>
            </a:pPr>
            <a:r>
              <a:rPr kumimoji="0" lang="en-AU" sz="2400" b="0" i="0" u="none" strike="noStrike" kern="0" cap="none" spc="0" normalizeH="0" baseline="0" noProof="0" smtClean="0">
                <a:ln>
                  <a:noFill/>
                </a:ln>
                <a:solidFill>
                  <a:schemeClr val="tx2"/>
                </a:solidFill>
                <a:effectLst/>
                <a:uLnTx/>
                <a:uFillTx/>
                <a:latin typeface="+mn-lt"/>
                <a:ea typeface="+mn-ea"/>
                <a:cs typeface="+mn-cs"/>
              </a:rPr>
              <a:t>Vai trò</a:t>
            </a:r>
            <a:r>
              <a:rPr kumimoji="0" lang="en-AU" sz="2400" b="0" i="0" u="none" strike="noStrike" kern="0" cap="none" spc="0" normalizeH="0" noProof="0" smtClean="0">
                <a:ln>
                  <a:noFill/>
                </a:ln>
                <a:solidFill>
                  <a:schemeClr val="tx2"/>
                </a:solidFill>
                <a:effectLst/>
                <a:uLnTx/>
                <a:uFillTx/>
                <a:latin typeface="+mn-lt"/>
                <a:ea typeface="+mn-ea"/>
                <a:cs typeface="+mn-cs"/>
              </a:rPr>
              <a:t> của các phương pháp trao đổi và điều phối</a:t>
            </a:r>
          </a:p>
          <a:p>
            <a:pPr marL="800100" lvl="1" indent="-342900" fontAlgn="base">
              <a:spcBef>
                <a:spcPct val="20000"/>
              </a:spcBef>
              <a:spcAft>
                <a:spcPct val="0"/>
              </a:spcAft>
              <a:buClr>
                <a:schemeClr val="accent1"/>
              </a:buClr>
              <a:buSzPct val="80000"/>
              <a:buFont typeface="Wingdings" pitchFamily="2" charset="2"/>
              <a:buChar char="u"/>
            </a:pPr>
            <a:r>
              <a:rPr lang="en-AU" sz="2000" kern="0" baseline="0" smtClean="0">
                <a:solidFill>
                  <a:schemeClr val="tx2"/>
                </a:solidFill>
              </a:rPr>
              <a:t>Thống</a:t>
            </a:r>
            <a:r>
              <a:rPr lang="en-AU" sz="2000" kern="0" smtClean="0">
                <a:solidFill>
                  <a:schemeClr val="tx2"/>
                </a:solidFill>
              </a:rPr>
              <a:t> kê trên 65 dự án phần mềm (phương pháp nằm dưới đường thẳng ít quan trọng hơn phương pháp trên đường thẳng)</a:t>
            </a:r>
            <a:endParaRPr kumimoji="0" lang="en-AU" sz="2000" b="0" i="0" u="none" strike="noStrike" kern="0" cap="none" spc="0" normalizeH="0" baseline="0" noProof="0" smtClean="0">
              <a:ln>
                <a:noFill/>
              </a:ln>
              <a:solidFill>
                <a:schemeClr val="tx2"/>
              </a:solidFill>
              <a:effectLst/>
              <a:uLnTx/>
              <a:uFillTx/>
              <a:latin typeface="+mn-lt"/>
            </a:endParaRPr>
          </a:p>
          <a:p>
            <a:pPr marL="742950" marR="0" lvl="1" indent="-285750" algn="l" defTabSz="914400" rtl="0" eaLnBrk="1" fontAlgn="base" latinLnBrk="0" hangingPunct="1">
              <a:lnSpc>
                <a:spcPct val="100000"/>
              </a:lnSpc>
              <a:spcBef>
                <a:spcPct val="20000"/>
              </a:spcBef>
              <a:spcAft>
                <a:spcPct val="0"/>
              </a:spcAft>
              <a:buClr>
                <a:srgbClr val="CF0E30"/>
              </a:buClr>
              <a:buSzPct val="75000"/>
              <a:buFont typeface="Monotype Sorts" pitchFamily="2" charset="2"/>
              <a:buChar char="l"/>
              <a:tabLst/>
              <a:defRPr/>
            </a:pPr>
            <a:endParaRPr kumimoji="0" lang="en-AU" sz="2000" b="0" i="0" u="none" strike="noStrike" kern="0" cap="none" spc="0" normalizeH="0" baseline="0" noProof="0">
              <a:ln>
                <a:noFill/>
              </a:ln>
              <a:solidFill>
                <a:schemeClr val="tx2"/>
              </a:solidFill>
              <a:effectLst/>
              <a:uLnTx/>
              <a:uFillTx/>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Sản phẩm</a:t>
            </a:r>
            <a:endParaRPr lang="en-AU"/>
          </a:p>
        </p:txBody>
      </p:sp>
      <p:sp>
        <p:nvSpPr>
          <p:cNvPr id="3" name="Content Placeholder 2"/>
          <p:cNvSpPr>
            <a:spLocks noGrp="1"/>
          </p:cNvSpPr>
          <p:nvPr>
            <p:ph idx="1"/>
          </p:nvPr>
        </p:nvSpPr>
        <p:spPr/>
        <p:txBody>
          <a:bodyPr>
            <a:normAutofit/>
          </a:bodyPr>
          <a:lstStyle/>
          <a:p>
            <a:r>
              <a:rPr lang="en-AU" smtClean="0"/>
              <a:t>Xác định phạm vi của sản phẩm phần mềm (software scope), liên quan đến các mặt:</a:t>
            </a:r>
          </a:p>
          <a:p>
            <a:pPr lvl="1"/>
            <a:r>
              <a:rPr lang="en-AU" b="1" smtClean="0"/>
              <a:t>Khung cảnh </a:t>
            </a:r>
            <a:r>
              <a:rPr lang="en-AU" smtClean="0"/>
              <a:t>(context): là cái nhìn tổng quan về đường ranh giới giữa sản phẩm cần phát triển và các thành phần khác bên ngoài.</a:t>
            </a:r>
          </a:p>
          <a:p>
            <a:pPr lvl="1"/>
            <a:r>
              <a:rPr lang="en-AU" b="1" smtClean="0"/>
              <a:t>Các mục đích về thông tin </a:t>
            </a:r>
            <a:r>
              <a:rPr lang="en-AU" smtClean="0"/>
              <a:t>(information objectives): là các yêu cầu cụ thể hơn về thông tin đầu vào và ra của người dùng</a:t>
            </a:r>
          </a:p>
          <a:p>
            <a:pPr lvl="1"/>
            <a:r>
              <a:rPr lang="en-AU" b="1" smtClean="0"/>
              <a:t>Các chức năng và hiệu năng </a:t>
            </a:r>
            <a:r>
              <a:rPr lang="en-AU" smtClean="0"/>
              <a:t>(functions and performance): là các yêu cầu về các chức năng cần thực hiện, các ràng buộc về hiệu năng của chúng nếu có.</a:t>
            </a:r>
          </a:p>
          <a:p>
            <a:pPr lvl="1"/>
            <a:endParaRPr lang="en-AU" smtClean="0"/>
          </a:p>
          <a:p>
            <a:pPr lvl="1"/>
            <a:r>
              <a:rPr lang="en-AU" smtClean="0"/>
              <a:t>Bài tập: Xác định phạm </a:t>
            </a:r>
            <a:r>
              <a:rPr lang="en-AU" smtClean="0"/>
              <a:t>vi </a:t>
            </a:r>
            <a:r>
              <a:rPr lang="en-AU" smtClean="0"/>
              <a:t>của  sản phẩm phần mềm trong bài tập lớn của sinh viên</a:t>
            </a:r>
          </a:p>
          <a:p>
            <a:endParaRPr lang="en-AU"/>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smtClean="0"/>
              <a:t>Sản phẩm – Xác định phạm vi</a:t>
            </a:r>
            <a:endParaRPr lang="en-AU"/>
          </a:p>
        </p:txBody>
      </p:sp>
      <p:sp>
        <p:nvSpPr>
          <p:cNvPr id="5" name="Oval 4"/>
          <p:cNvSpPr/>
          <p:nvPr/>
        </p:nvSpPr>
        <p:spPr>
          <a:xfrm>
            <a:off x="2500298" y="2071678"/>
            <a:ext cx="4214842" cy="292895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6" name="Picture 2" descr="C:\Program Files\Microsoft Office\MEDIA\CAGCAT10\j0292020.wmf"/>
          <p:cNvPicPr>
            <a:picLocks noChangeAspect="1" noChangeArrowheads="1"/>
          </p:cNvPicPr>
          <p:nvPr/>
        </p:nvPicPr>
        <p:blipFill>
          <a:blip r:embed="rId2" cstate="print"/>
          <a:srcRect/>
          <a:stretch>
            <a:fillRect/>
          </a:stretch>
        </p:blipFill>
        <p:spPr bwMode="auto">
          <a:xfrm>
            <a:off x="714348" y="2000240"/>
            <a:ext cx="1204283" cy="1143008"/>
          </a:xfrm>
          <a:prstGeom prst="rect">
            <a:avLst/>
          </a:prstGeom>
          <a:noFill/>
        </p:spPr>
      </p:pic>
      <p:sp>
        <p:nvSpPr>
          <p:cNvPr id="7" name="Oval 6"/>
          <p:cNvSpPr/>
          <p:nvPr/>
        </p:nvSpPr>
        <p:spPr>
          <a:xfrm>
            <a:off x="1071538" y="4572008"/>
            <a:ext cx="1357322" cy="78581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descr="C:\Program Files\Microsoft Office\MEDIA\CAGCAT10\j0301252.wmf"/>
          <p:cNvPicPr>
            <a:picLocks noChangeAspect="1" noChangeArrowheads="1"/>
          </p:cNvPicPr>
          <p:nvPr/>
        </p:nvPicPr>
        <p:blipFill>
          <a:blip r:embed="rId3" cstate="print"/>
          <a:srcRect/>
          <a:stretch>
            <a:fillRect/>
          </a:stretch>
        </p:blipFill>
        <p:spPr bwMode="auto">
          <a:xfrm>
            <a:off x="6858016" y="1857365"/>
            <a:ext cx="1419454" cy="1214446"/>
          </a:xfrm>
          <a:prstGeom prst="rect">
            <a:avLst/>
          </a:prstGeom>
          <a:noFill/>
        </p:spPr>
      </p:pic>
      <p:sp>
        <p:nvSpPr>
          <p:cNvPr id="10" name="Oval 9"/>
          <p:cNvSpPr/>
          <p:nvPr/>
        </p:nvSpPr>
        <p:spPr>
          <a:xfrm>
            <a:off x="6715140" y="4572008"/>
            <a:ext cx="1500198" cy="1000132"/>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3286116" y="2428868"/>
            <a:ext cx="1143008" cy="71438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AU" sz="2000" smtClean="0">
                <a:solidFill>
                  <a:schemeClr val="tx1"/>
                </a:solidFill>
                <a:latin typeface="Times New Roman" pitchFamily="18" charset="0"/>
                <a:cs typeface="Times New Roman" pitchFamily="18" charset="0"/>
              </a:rPr>
              <a:t>Chức năng A</a:t>
            </a:r>
            <a:endParaRPr lang="en-AU" sz="2000">
              <a:solidFill>
                <a:schemeClr val="tx1"/>
              </a:solidFill>
              <a:latin typeface="Times New Roman" pitchFamily="18" charset="0"/>
              <a:cs typeface="Times New Roman" pitchFamily="18" charset="0"/>
            </a:endParaRPr>
          </a:p>
        </p:txBody>
      </p:sp>
      <p:cxnSp>
        <p:nvCxnSpPr>
          <p:cNvPr id="15" name="Straight Arrow Connector 14"/>
          <p:cNvCxnSpPr>
            <a:stCxn id="1026" idx="3"/>
            <a:endCxn id="11" idx="2"/>
          </p:cNvCxnSpPr>
          <p:nvPr/>
        </p:nvCxnSpPr>
        <p:spPr>
          <a:xfrm>
            <a:off x="1918631" y="2571744"/>
            <a:ext cx="1367485" cy="214314"/>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7" idx="7"/>
          </p:cNvCxnSpPr>
          <p:nvPr/>
        </p:nvCxnSpPr>
        <p:spPr>
          <a:xfrm rot="5400000" flipH="1" flipV="1">
            <a:off x="2910541" y="3583082"/>
            <a:ext cx="423551" cy="1784463"/>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0" name="Straight Arrow Connector 19"/>
          <p:cNvCxnSpPr>
            <a:endCxn id="10" idx="1"/>
          </p:cNvCxnSpPr>
          <p:nvPr/>
        </p:nvCxnSpPr>
        <p:spPr>
          <a:xfrm rot="16200000" flipH="1">
            <a:off x="5626082" y="3409716"/>
            <a:ext cx="454937" cy="2162577"/>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a:endCxn id="1028" idx="1"/>
          </p:cNvCxnSpPr>
          <p:nvPr/>
        </p:nvCxnSpPr>
        <p:spPr>
          <a:xfrm rot="5400000" flipH="1" flipV="1">
            <a:off x="6107392" y="2129591"/>
            <a:ext cx="415627" cy="1085622"/>
          </a:xfrm>
          <a:prstGeom prst="straightConnector1">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28" name="Oval 27"/>
          <p:cNvSpPr/>
          <p:nvPr/>
        </p:nvSpPr>
        <p:spPr>
          <a:xfrm>
            <a:off x="4714876" y="2714620"/>
            <a:ext cx="1143008" cy="71438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AU" sz="2000" smtClean="0">
                <a:solidFill>
                  <a:schemeClr val="tx1"/>
                </a:solidFill>
                <a:latin typeface="Times New Roman" pitchFamily="18" charset="0"/>
                <a:cs typeface="Times New Roman" pitchFamily="18" charset="0"/>
              </a:rPr>
              <a:t>Chức năng B</a:t>
            </a:r>
            <a:endParaRPr lang="en-AU" sz="2000">
              <a:solidFill>
                <a:schemeClr val="tx1"/>
              </a:solidFill>
              <a:latin typeface="Times New Roman" pitchFamily="18" charset="0"/>
              <a:cs typeface="Times New Roman" pitchFamily="18" charset="0"/>
            </a:endParaRPr>
          </a:p>
        </p:txBody>
      </p:sp>
      <p:sp>
        <p:nvSpPr>
          <p:cNvPr id="29" name="Oval 28"/>
          <p:cNvSpPr/>
          <p:nvPr/>
        </p:nvSpPr>
        <p:spPr>
          <a:xfrm>
            <a:off x="3857620" y="3643314"/>
            <a:ext cx="1143008" cy="71438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AU" sz="2000" smtClean="0">
                <a:solidFill>
                  <a:schemeClr val="tx1"/>
                </a:solidFill>
                <a:latin typeface="Times New Roman" pitchFamily="18" charset="0"/>
                <a:cs typeface="Times New Roman" pitchFamily="18" charset="0"/>
              </a:rPr>
              <a:t>Chức năng C</a:t>
            </a:r>
            <a:endParaRPr lang="en-AU" sz="200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mtClean="0"/>
              <a:t>Tiến trình phần mềm - Chọn tiến trình phù hợp </a:t>
            </a:r>
            <a:endParaRPr lang="en-AU"/>
          </a:p>
        </p:txBody>
      </p:sp>
      <p:sp>
        <p:nvSpPr>
          <p:cNvPr id="3" name="Content Placeholder 2"/>
          <p:cNvSpPr>
            <a:spLocks noGrp="1"/>
          </p:cNvSpPr>
          <p:nvPr>
            <p:ph idx="1"/>
          </p:nvPr>
        </p:nvSpPr>
        <p:spPr/>
        <p:txBody>
          <a:bodyPr/>
          <a:lstStyle/>
          <a:p>
            <a:r>
              <a:rPr lang="en-AU" smtClean="0"/>
              <a:t>Chọn mô hình tiến trình phù hợp với phần mềm cần phát triển</a:t>
            </a:r>
          </a:p>
          <a:p>
            <a:pPr lvl="1"/>
            <a:r>
              <a:rPr lang="en-AU" smtClean="0"/>
              <a:t>Mô hình tuyến tính cổ điển</a:t>
            </a:r>
          </a:p>
          <a:p>
            <a:pPr lvl="1"/>
            <a:r>
              <a:rPr lang="en-AU" smtClean="0"/>
              <a:t>Mô hình bản mẫu</a:t>
            </a:r>
          </a:p>
          <a:p>
            <a:pPr lvl="1"/>
            <a:r>
              <a:rPr lang="en-AU" smtClean="0"/>
              <a:t>Mô hình RAD</a:t>
            </a:r>
          </a:p>
          <a:p>
            <a:pPr lvl="1"/>
            <a:r>
              <a:rPr lang="en-AU" smtClean="0"/>
              <a:t>Mô hình tăng trưởng</a:t>
            </a:r>
          </a:p>
          <a:p>
            <a:pPr lvl="1"/>
            <a:r>
              <a:rPr lang="en-AU" smtClean="0"/>
              <a:t>Mô hình xoáy ốc</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eldingProcessProduct.jpg"/>
          <p:cNvPicPr>
            <a:picLocks noChangeAspect="1"/>
          </p:cNvPicPr>
          <p:nvPr/>
        </p:nvPicPr>
        <p:blipFill>
          <a:blip r:embed="rId2" cstate="print"/>
          <a:stretch>
            <a:fillRect/>
          </a:stretch>
        </p:blipFill>
        <p:spPr>
          <a:xfrm>
            <a:off x="719137" y="1357298"/>
            <a:ext cx="7705725" cy="5324475"/>
          </a:xfrm>
          <a:prstGeom prst="rect">
            <a:avLst/>
          </a:prstGeom>
        </p:spPr>
      </p:pic>
      <p:sp>
        <p:nvSpPr>
          <p:cNvPr id="2" name="Title 1"/>
          <p:cNvSpPr>
            <a:spLocks noGrp="1"/>
          </p:cNvSpPr>
          <p:nvPr>
            <p:ph type="title"/>
          </p:nvPr>
        </p:nvSpPr>
        <p:spPr/>
        <p:txBody>
          <a:bodyPr>
            <a:normAutofit fontScale="90000"/>
          </a:bodyPr>
          <a:lstStyle/>
          <a:p>
            <a:r>
              <a:rPr lang="en-AU" smtClean="0"/>
              <a:t>Tiến trình phần mềm - Kết hợp tiến trình và phần mềm</a:t>
            </a:r>
            <a:endParaRPr lang="en-AU"/>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mtClean="0"/>
              <a:t>Tiến trình phần mềm – Chia tiến trình thành các nhiệm vụ phù hợp </a:t>
            </a:r>
            <a:endParaRPr lang="en-AU"/>
          </a:p>
        </p:txBody>
      </p:sp>
      <p:sp>
        <p:nvSpPr>
          <p:cNvPr id="4" name="Content Placeholder 3"/>
          <p:cNvSpPr>
            <a:spLocks noGrp="1"/>
          </p:cNvSpPr>
          <p:nvPr>
            <p:ph idx="1"/>
          </p:nvPr>
        </p:nvSpPr>
        <p:spPr/>
        <p:txBody>
          <a:bodyPr>
            <a:normAutofit/>
          </a:bodyPr>
          <a:lstStyle/>
          <a:p>
            <a:r>
              <a:rPr lang="en-AU" smtClean="0"/>
              <a:t>Các bước trong các mô hình tiến trình thường tương đối khái quát và trừu tượng, nên chúng cần phải được xác định chi tiết hơn cho phù hợp với từng dự án cụ thể. </a:t>
            </a:r>
          </a:p>
          <a:p>
            <a:r>
              <a:rPr lang="en-AU" smtClean="0"/>
              <a:t>Điều này dẫn đến việc, từng công ty, tùy theo loại hình phần mềm và dự án của mình, họ thường đưa ra các mô hình tiến trình đầy đủ và chi tiết phù hợp với hoàn cảnh thực tế của họ, và nó sẽ trở thành </a:t>
            </a:r>
            <a:r>
              <a:rPr lang="en-AU" b="1" i="1" smtClean="0"/>
              <a:t>Phương pháp luận phát triển phần mềm</a:t>
            </a:r>
            <a:r>
              <a:rPr lang="en-AU" smtClean="0"/>
              <a:t> của công ty đó. </a:t>
            </a:r>
            <a:endParaRPr lang="en-AU"/>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Dự án (Project)</a:t>
            </a:r>
            <a:endParaRPr lang="en-AU"/>
          </a:p>
        </p:txBody>
      </p:sp>
      <p:sp>
        <p:nvSpPr>
          <p:cNvPr id="3" name="Content Placeholder 2"/>
          <p:cNvSpPr>
            <a:spLocks noGrp="1"/>
          </p:cNvSpPr>
          <p:nvPr>
            <p:ph idx="1"/>
          </p:nvPr>
        </p:nvSpPr>
        <p:spPr/>
        <p:txBody>
          <a:bodyPr>
            <a:normAutofit/>
          </a:bodyPr>
          <a:lstStyle/>
          <a:p>
            <a:r>
              <a:rPr lang="en-AU" smtClean="0"/>
              <a:t>Để quản lý thành công các dự án phần mềm, các nhà quản lý cần nắm được các vấn đề giúp dự án thành công, cũng như các vấn đề có thể dẫn đến thất bại. </a:t>
            </a:r>
          </a:p>
          <a:p>
            <a:r>
              <a:rPr lang="en-AU" smtClean="0"/>
              <a:t>Có một số dấu hiệu giúp phát hiện việc quản lý dự án đang có vấn đề nguy hại:</a:t>
            </a:r>
          </a:p>
          <a:p>
            <a:pPr lvl="1"/>
            <a:r>
              <a:rPr lang="en-AU" smtClean="0"/>
              <a:t>Không hiểu rõ các yêu cầu của khách hàng</a:t>
            </a:r>
          </a:p>
          <a:p>
            <a:pPr lvl="1"/>
            <a:r>
              <a:rPr lang="en-AU" smtClean="0"/>
              <a:t>Phạm vi của hệ thống xác định không đầy đủ</a:t>
            </a:r>
          </a:p>
          <a:p>
            <a:pPr lvl="1"/>
            <a:r>
              <a:rPr lang="en-AU" smtClean="0"/>
              <a:t>Không có hay bất hợp lý trong việc ứng phó với các thay đổi</a:t>
            </a:r>
          </a:p>
          <a:p>
            <a:pPr lvl="1"/>
            <a:r>
              <a:rPr lang="en-AU" smtClean="0"/>
              <a:t>Thời gian thực hiện theo kế hoạch không hiện thực</a:t>
            </a:r>
          </a:p>
          <a:p>
            <a:pPr lvl="1"/>
            <a:r>
              <a:rPr lang="en-AU" smtClean="0"/>
              <a:t>Thiếu nhân viên có các kinh nghiệm phù hợp</a:t>
            </a:r>
          </a:p>
          <a:p>
            <a:pPr lvl="1"/>
            <a:r>
              <a:rPr lang="en-AU" smtClean="0"/>
              <a:t>V.v.</a:t>
            </a:r>
            <a:endParaRPr lang="en-AU"/>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Tóm tắt</a:t>
            </a:r>
            <a:endParaRPr lang="en-AU"/>
          </a:p>
        </p:txBody>
      </p:sp>
      <p:sp>
        <p:nvSpPr>
          <p:cNvPr id="3" name="Content Placeholder 2"/>
          <p:cNvSpPr>
            <a:spLocks noGrp="1"/>
          </p:cNvSpPr>
          <p:nvPr>
            <p:ph idx="1"/>
          </p:nvPr>
        </p:nvSpPr>
        <p:spPr/>
        <p:txBody>
          <a:bodyPr/>
          <a:lstStyle/>
          <a:p>
            <a:r>
              <a:rPr lang="en-AU" smtClean="0"/>
              <a:t>Có 4 lĩnh vực mà nhà quản trị dự án cần quan tâm:</a:t>
            </a:r>
          </a:p>
          <a:p>
            <a:pPr lvl="1"/>
            <a:r>
              <a:rPr lang="en-AU" smtClean="0"/>
              <a:t>Con người</a:t>
            </a:r>
          </a:p>
          <a:p>
            <a:pPr lvl="1"/>
            <a:r>
              <a:rPr lang="en-AU" smtClean="0"/>
              <a:t>Sản phẩm phần mềm</a:t>
            </a:r>
          </a:p>
          <a:p>
            <a:pPr lvl="1"/>
            <a:r>
              <a:rPr lang="en-AU" smtClean="0"/>
              <a:t>Tiến trình phát triển </a:t>
            </a:r>
          </a:p>
          <a:p>
            <a:pPr lvl="1"/>
            <a:r>
              <a:rPr lang="en-AU" smtClean="0"/>
              <a:t>Bản thân dự án</a:t>
            </a:r>
            <a:endParaRPr lang="en-A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tập</a:t>
            </a:r>
            <a:endParaRPr lang="en-US"/>
          </a:p>
        </p:txBody>
      </p:sp>
      <p:sp>
        <p:nvSpPr>
          <p:cNvPr id="3" name="Content Placeholder 2"/>
          <p:cNvSpPr>
            <a:spLocks noGrp="1"/>
          </p:cNvSpPr>
          <p:nvPr>
            <p:ph idx="1"/>
          </p:nvPr>
        </p:nvSpPr>
        <p:spPr/>
        <p:txBody>
          <a:bodyPr/>
          <a:lstStyle/>
          <a:p>
            <a:r>
              <a:rPr lang="en-US" smtClean="0"/>
              <a:t>You have been appointed a project manager within an information systems organization. Your job is to build an application that is </a:t>
            </a:r>
            <a:r>
              <a:rPr lang="en-US" smtClean="0">
                <a:solidFill>
                  <a:srgbClr val="FF0000"/>
                </a:solidFill>
              </a:rPr>
              <a:t>quite similar </a:t>
            </a:r>
            <a:r>
              <a:rPr lang="en-US" smtClean="0"/>
              <a:t>to others your team has built, although this one is </a:t>
            </a:r>
            <a:r>
              <a:rPr lang="en-US" smtClean="0">
                <a:solidFill>
                  <a:srgbClr val="FF0000"/>
                </a:solidFill>
              </a:rPr>
              <a:t>larger</a:t>
            </a:r>
            <a:r>
              <a:rPr lang="en-US" smtClean="0"/>
              <a:t> and </a:t>
            </a:r>
            <a:r>
              <a:rPr lang="en-US" smtClean="0">
                <a:solidFill>
                  <a:srgbClr val="FF0000"/>
                </a:solidFill>
              </a:rPr>
              <a:t>more complex</a:t>
            </a:r>
            <a:r>
              <a:rPr lang="en-US" smtClean="0"/>
              <a:t>. </a:t>
            </a:r>
            <a:r>
              <a:rPr lang="en-US" smtClean="0">
                <a:solidFill>
                  <a:srgbClr val="FF0000"/>
                </a:solidFill>
              </a:rPr>
              <a:t>Requirements have been thoroughly documented by the customer</a:t>
            </a:r>
            <a:r>
              <a:rPr lang="en-US" smtClean="0"/>
              <a:t>. What team structure would you choose and why? What software process model(s) would you choose and why?</a:t>
            </a:r>
          </a:p>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533400"/>
          </a:xfrm>
        </p:spPr>
        <p:txBody>
          <a:bodyPr/>
          <a:lstStyle/>
          <a:p>
            <a:r>
              <a:rPr lang="en-US" smtClean="0"/>
              <a:t>Bài tập tuần</a:t>
            </a:r>
            <a:endParaRPr lang="en-US"/>
          </a:p>
        </p:txBody>
      </p:sp>
      <p:sp>
        <p:nvSpPr>
          <p:cNvPr id="3" name="Content Placeholder 2"/>
          <p:cNvSpPr>
            <a:spLocks noGrp="1"/>
          </p:cNvSpPr>
          <p:nvPr>
            <p:ph idx="1"/>
          </p:nvPr>
        </p:nvSpPr>
        <p:spPr>
          <a:xfrm>
            <a:off x="228600" y="914400"/>
            <a:ext cx="8686800" cy="5567916"/>
          </a:xfrm>
        </p:spPr>
        <p:txBody>
          <a:bodyPr/>
          <a:lstStyle/>
          <a:p>
            <a:r>
              <a:rPr lang="en-US" smtClean="0"/>
              <a:t>Nhóm 1 (2 sinh viên): Đọc và viết báo cáo nội dung tìm hiểu được từ Chương 3 – Project Management Concepts của cuốn sách </a:t>
            </a:r>
            <a:r>
              <a:rPr lang="en-AU" altLang="en-US" b="1" smtClean="0"/>
              <a:t>Software Engineering - A Practitioner’s Approach; 5</a:t>
            </a:r>
            <a:r>
              <a:rPr lang="en-AU" altLang="en-US" b="1" baseline="30000" smtClean="0"/>
              <a:t>th</a:t>
            </a:r>
            <a:r>
              <a:rPr lang="en-AU" altLang="en-US" b="1" smtClean="0"/>
              <a:t> edition</a:t>
            </a:r>
            <a:r>
              <a:rPr lang="en-AU" altLang="en-US" smtClean="0"/>
              <a:t> in 2001, by Roger S. Pressman </a:t>
            </a:r>
            <a:r>
              <a:rPr lang="en-US" smtClean="0"/>
              <a:t>(t</a:t>
            </a:r>
            <a:r>
              <a:rPr lang="en-US" altLang="en-US" smtClean="0"/>
              <a:t>rình bày dưới dạng word)</a:t>
            </a:r>
            <a:endParaRPr lang="en-AU" altLang="en-US" smtClean="0"/>
          </a:p>
          <a:p>
            <a:r>
              <a:rPr lang="en-AU" altLang="en-US" smtClean="0"/>
              <a:t>Nhóm 2 (2 sinh viên): Chương 1 của khóa học </a:t>
            </a:r>
            <a:r>
              <a:rPr lang="en-US" smtClean="0"/>
              <a:t>Software Development Processes and Methodologies University of Minnesota trên Coursera (t</a:t>
            </a:r>
            <a:r>
              <a:rPr lang="en-US" altLang="en-US" smtClean="0"/>
              <a:t>rình bày dưới dạng slides)</a:t>
            </a:r>
            <a:endParaRPr lang="en-AU" altLang="en-US" smtClean="0"/>
          </a:p>
          <a:p>
            <a:r>
              <a:rPr lang="en-US" smtClean="0"/>
              <a:t>Yêu cầu:</a:t>
            </a:r>
          </a:p>
          <a:p>
            <a:pPr lvl="1"/>
            <a:r>
              <a:rPr lang="en-AU" altLang="en-US" smtClean="0"/>
              <a:t>Hiểu nội dung và trình bày lại theo ý hiểu của mình. Không sử dụng các công cụ dịch tự động</a:t>
            </a:r>
          </a:p>
          <a:p>
            <a:pPr lvl="1"/>
            <a:r>
              <a:rPr lang="en-AU" altLang="en-US" smtClean="0"/>
              <a:t>Có thể bổ sung thêm các ví dụ minh họa, hình ảnh</a:t>
            </a:r>
          </a:p>
          <a:p>
            <a:pPr lvl="1"/>
            <a:r>
              <a:rPr lang="en-AU" altLang="en-US" smtClean="0"/>
              <a:t>Nộp lại sau 2 tuần </a:t>
            </a:r>
          </a:p>
          <a:p>
            <a:pPr lvl="1"/>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Các nội dung chính</a:t>
            </a:r>
            <a:endParaRPr lang="en-AU"/>
          </a:p>
        </p:txBody>
      </p:sp>
      <p:sp>
        <p:nvSpPr>
          <p:cNvPr id="3" name="Content Placeholder 2"/>
          <p:cNvSpPr>
            <a:spLocks noGrp="1"/>
          </p:cNvSpPr>
          <p:nvPr>
            <p:ph idx="1"/>
          </p:nvPr>
        </p:nvSpPr>
        <p:spPr/>
        <p:txBody>
          <a:bodyPr/>
          <a:lstStyle/>
          <a:p>
            <a:r>
              <a:rPr lang="en-AU" smtClean="0"/>
              <a:t>Các khía cạnh cần quản lý gồm 4 P:</a:t>
            </a:r>
          </a:p>
          <a:p>
            <a:pPr lvl="1"/>
            <a:r>
              <a:rPr lang="en-AU" smtClean="0"/>
              <a:t>Con người (People)</a:t>
            </a:r>
          </a:p>
          <a:p>
            <a:pPr lvl="1"/>
            <a:r>
              <a:rPr lang="en-AU" smtClean="0"/>
              <a:t>Sản phẩm phần mềm (Product)</a:t>
            </a:r>
          </a:p>
          <a:p>
            <a:pPr lvl="1"/>
            <a:r>
              <a:rPr lang="en-AU" smtClean="0"/>
              <a:t>Tiến trình phần mềm (Process)</a:t>
            </a:r>
          </a:p>
          <a:p>
            <a:pPr lvl="1"/>
            <a:r>
              <a:rPr lang="en-AU" smtClean="0"/>
              <a:t>Dự án (Project) </a:t>
            </a:r>
          </a:p>
          <a:p>
            <a:endParaRPr lang="en-AU"/>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Tài liệu tham khảo</a:t>
            </a:r>
            <a:endParaRPr lang="en-US"/>
          </a:p>
        </p:txBody>
      </p:sp>
      <p:sp>
        <p:nvSpPr>
          <p:cNvPr id="3" name="Content Placeholder 2"/>
          <p:cNvSpPr>
            <a:spLocks noGrp="1"/>
          </p:cNvSpPr>
          <p:nvPr>
            <p:ph idx="1"/>
          </p:nvPr>
        </p:nvSpPr>
        <p:spPr/>
        <p:txBody>
          <a:bodyPr/>
          <a:lstStyle/>
          <a:p>
            <a:r>
              <a:rPr lang="en-US" smtClean="0"/>
              <a:t>Chương 3 – Project Management Concepts của cuốn sách </a:t>
            </a:r>
            <a:r>
              <a:rPr lang="en-AU" altLang="en-US" b="1" smtClean="0"/>
              <a:t>Software Engineering - A Practitioner’s Approach; 5</a:t>
            </a:r>
            <a:r>
              <a:rPr lang="en-AU" altLang="en-US" b="1" baseline="30000" smtClean="0"/>
              <a:t>th</a:t>
            </a:r>
            <a:r>
              <a:rPr lang="en-AU" altLang="en-US" b="1" smtClean="0"/>
              <a:t> edition</a:t>
            </a:r>
            <a:r>
              <a:rPr lang="en-AU" altLang="en-US" smtClean="0"/>
              <a:t> in 2001, by Roger S. Pressman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533400"/>
          </a:xfrm>
        </p:spPr>
        <p:txBody>
          <a:bodyPr/>
          <a:lstStyle/>
          <a:p>
            <a:r>
              <a:rPr lang="en-AU" smtClean="0"/>
              <a:t>Con người</a:t>
            </a:r>
            <a:endParaRPr lang="en-AU"/>
          </a:p>
        </p:txBody>
      </p:sp>
      <p:sp>
        <p:nvSpPr>
          <p:cNvPr id="3" name="Content Placeholder 2"/>
          <p:cNvSpPr>
            <a:spLocks noGrp="1"/>
          </p:cNvSpPr>
          <p:nvPr>
            <p:ph idx="1"/>
          </p:nvPr>
        </p:nvSpPr>
        <p:spPr>
          <a:xfrm>
            <a:off x="228600" y="762000"/>
            <a:ext cx="8686800" cy="5720316"/>
          </a:xfrm>
        </p:spPr>
        <p:txBody>
          <a:bodyPr>
            <a:normAutofit/>
          </a:bodyPr>
          <a:lstStyle/>
          <a:p>
            <a:r>
              <a:rPr lang="en-AU" smtClean="0"/>
              <a:t>Những người tham gia trong một dự án:</a:t>
            </a:r>
          </a:p>
          <a:p>
            <a:pPr lvl="1"/>
            <a:r>
              <a:rPr lang="en-AU" b="1" smtClean="0"/>
              <a:t>Nhà quản trị/quản lý cao cấp </a:t>
            </a:r>
            <a:r>
              <a:rPr lang="en-AU" smtClean="0"/>
              <a:t>(senior managers): là người xác định vấn đề nghiệp vụ và có ảnh hưởng rất quan trọng đến dự án.</a:t>
            </a:r>
          </a:p>
          <a:p>
            <a:pPr lvl="1"/>
            <a:r>
              <a:rPr lang="en-AU" b="1" smtClean="0"/>
              <a:t>Nhà quản trị/quản lý (về kỹ thuật) dự án </a:t>
            </a:r>
            <a:r>
              <a:rPr lang="en-AU" smtClean="0"/>
              <a:t>(project managers): là người lên kế hoạch, tổ chức, khuyến khích và kiểm tra công việc của những nhân viên khác trong dự án.</a:t>
            </a:r>
          </a:p>
          <a:p>
            <a:pPr lvl="1"/>
            <a:r>
              <a:rPr lang="en-AU" b="1" smtClean="0"/>
              <a:t>Nhân viên kỹ thuật </a:t>
            </a:r>
            <a:r>
              <a:rPr lang="en-AU" smtClean="0"/>
              <a:t>(practitioners): là những người có những kiến thức kỹ thuật cần thiết để tạo ra phần mềm</a:t>
            </a:r>
          </a:p>
          <a:p>
            <a:pPr lvl="1"/>
            <a:r>
              <a:rPr lang="en-AU" b="1" smtClean="0"/>
              <a:t>Khách hàng </a:t>
            </a:r>
            <a:r>
              <a:rPr lang="en-AU" smtClean="0"/>
              <a:t>(customers): là người xác định các yêu cầu cho phần mềm và những cổ đông (stakeholders) có lợi ích liên quan</a:t>
            </a:r>
          </a:p>
          <a:p>
            <a:pPr lvl="1"/>
            <a:r>
              <a:rPr lang="en-AU" b="1" smtClean="0"/>
              <a:t>Những người dùng cuối </a:t>
            </a:r>
            <a:r>
              <a:rPr lang="en-AU" smtClean="0"/>
              <a:t>(end-users)</a:t>
            </a:r>
          </a:p>
          <a:p>
            <a:r>
              <a:rPr lang="en-AU" smtClean="0"/>
              <a:t>Q: </a:t>
            </a:r>
          </a:p>
          <a:p>
            <a:pPr lvl="1"/>
            <a:r>
              <a:rPr lang="en-US" smtClean="0"/>
              <a:t>Mô tả dự án mà ở đó khách hàng cũng là người dùng cuối</a:t>
            </a:r>
          </a:p>
          <a:p>
            <a:pPr lvl="1"/>
            <a:r>
              <a:rPr lang="en-US" smtClean="0"/>
              <a:t>Mô tả dự án mà ở đó khách hàng không phải là người dùng cuối</a:t>
            </a:r>
            <a:r>
              <a:rPr lang="en-AU" smtClean="0"/>
              <a:t>. </a:t>
            </a:r>
            <a:endParaRPr lang="en-AU"/>
          </a:p>
        </p:txBody>
      </p:sp>
      <p:pic>
        <p:nvPicPr>
          <p:cNvPr id="1026" name="Picture 2"/>
          <p:cNvPicPr>
            <a:picLocks noChangeAspect="1" noChangeArrowheads="1"/>
          </p:cNvPicPr>
          <p:nvPr/>
        </p:nvPicPr>
        <p:blipFill>
          <a:blip r:embed="rId2" cstate="print"/>
          <a:srcRect/>
          <a:stretch>
            <a:fillRect/>
          </a:stretch>
        </p:blipFill>
        <p:spPr bwMode="auto">
          <a:xfrm>
            <a:off x="533400" y="4495800"/>
            <a:ext cx="615324"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Team – Vấn đề tổ chức </a:t>
            </a:r>
            <a:endParaRPr lang="en-US"/>
          </a:p>
        </p:txBody>
      </p:sp>
      <p:sp>
        <p:nvSpPr>
          <p:cNvPr id="3" name="Content Placeholder 2"/>
          <p:cNvSpPr>
            <a:spLocks noGrp="1"/>
          </p:cNvSpPr>
          <p:nvPr>
            <p:ph idx="1"/>
          </p:nvPr>
        </p:nvSpPr>
        <p:spPr/>
        <p:txBody>
          <a:bodyPr/>
          <a:lstStyle/>
          <a:p>
            <a:r>
              <a:rPr lang="en-US" smtClean="0"/>
              <a:t>Một dự án cho </a:t>
            </a:r>
            <a:r>
              <a:rPr lang="en-US" i="1" smtClean="0"/>
              <a:t>n</a:t>
            </a:r>
            <a:r>
              <a:rPr lang="en-US" smtClean="0"/>
              <a:t> người tham gia trong </a:t>
            </a:r>
            <a:r>
              <a:rPr lang="en-US" i="1" smtClean="0"/>
              <a:t>k</a:t>
            </a:r>
            <a:r>
              <a:rPr lang="en-US" smtClean="0"/>
              <a:t> năm có thể có các cách tổ </a:t>
            </a:r>
            <a:r>
              <a:rPr lang="en-US" smtClean="0"/>
              <a:t>chức </a:t>
            </a:r>
            <a:r>
              <a:rPr lang="en-US" smtClean="0"/>
              <a:t>sau: </a:t>
            </a:r>
          </a:p>
          <a:p>
            <a:pPr lvl="1"/>
            <a:r>
              <a:rPr lang="en-US" i="1" smtClean="0"/>
              <a:t>n</a:t>
            </a:r>
            <a:r>
              <a:rPr lang="en-US" smtClean="0"/>
              <a:t> người được phân công </a:t>
            </a:r>
            <a:r>
              <a:rPr lang="en-US" i="1" smtClean="0"/>
              <a:t>m</a:t>
            </a:r>
            <a:r>
              <a:rPr lang="en-US" smtClean="0"/>
              <a:t> công việc khác nhau. Điều phối do người quản lý dự án (người quản lý dự án có thể phải đồng thời quản lý nhiều dự án cùng một thời điểm).</a:t>
            </a:r>
          </a:p>
          <a:p>
            <a:pPr lvl="1"/>
            <a:r>
              <a:rPr lang="en-US" i="1" smtClean="0"/>
              <a:t>n</a:t>
            </a:r>
            <a:r>
              <a:rPr lang="en-US" smtClean="0"/>
              <a:t> người được phân công vào </a:t>
            </a:r>
            <a:r>
              <a:rPr lang="en-US" i="1" smtClean="0"/>
              <a:t>m</a:t>
            </a:r>
            <a:r>
              <a:rPr lang="en-US" smtClean="0"/>
              <a:t> công việc với (</a:t>
            </a:r>
            <a:r>
              <a:rPr lang="en-US" i="1" smtClean="0"/>
              <a:t>m&lt; n</a:t>
            </a:r>
            <a:r>
              <a:rPr lang="en-US" smtClean="0"/>
              <a:t>) sao cho các nhóm không chính thức được hình thành và trưởng nhóm có thể được bổ nhiệm. Điều phối giữa các nhóm là trách nhiệm của người quản lý dự án.</a:t>
            </a:r>
          </a:p>
          <a:p>
            <a:pPr lvl="1"/>
            <a:r>
              <a:rPr lang="en-US" i="1" smtClean="0"/>
              <a:t>n </a:t>
            </a:r>
            <a:r>
              <a:rPr lang="en-US" smtClean="0"/>
              <a:t>người được tổ chức thành </a:t>
            </a:r>
            <a:r>
              <a:rPr lang="en-US" i="1" smtClean="0"/>
              <a:t>t</a:t>
            </a:r>
            <a:r>
              <a:rPr lang="en-US" smtClean="0"/>
              <a:t> nhóm, mỗi nhóm được phân công một hoặc nhiều công việc, mỗi nhóm có một cấu trúc nhất định và cấu trúc này sử dụng trong toàn bộ dự án. Điều phối được thực hiện bởi cả trưởng nhóm và người quản lý dự án.</a:t>
            </a:r>
          </a:p>
          <a:p>
            <a:pPr lvl="1"/>
            <a:endParaRPr lang="en-US"/>
          </a:p>
        </p:txBody>
      </p:sp>
      <p:pic>
        <p:nvPicPr>
          <p:cNvPr id="6" name="Picture 2"/>
          <p:cNvPicPr>
            <a:picLocks noChangeAspect="1" noChangeArrowheads="1"/>
          </p:cNvPicPr>
          <p:nvPr/>
        </p:nvPicPr>
        <p:blipFill>
          <a:blip r:embed="rId2" cstate="print"/>
          <a:srcRect/>
          <a:stretch>
            <a:fillRect/>
          </a:stretch>
        </p:blipFill>
        <p:spPr bwMode="auto">
          <a:xfrm>
            <a:off x="457200" y="5943600"/>
            <a:ext cx="615324" cy="60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Team – Vấn đề tổ chức </a:t>
            </a:r>
            <a:endParaRPr lang="en-AU"/>
          </a:p>
        </p:txBody>
      </p:sp>
      <p:sp>
        <p:nvSpPr>
          <p:cNvPr id="3" name="Content Placeholder 2"/>
          <p:cNvSpPr>
            <a:spLocks noGrp="1"/>
          </p:cNvSpPr>
          <p:nvPr>
            <p:ph idx="1"/>
          </p:nvPr>
        </p:nvSpPr>
        <p:spPr/>
        <p:txBody>
          <a:bodyPr>
            <a:normAutofit/>
          </a:bodyPr>
          <a:lstStyle/>
          <a:p>
            <a:r>
              <a:rPr lang="en-AU" smtClean="0"/>
              <a:t>Các cách tổ chức team:</a:t>
            </a:r>
          </a:p>
          <a:p>
            <a:pPr lvl="1"/>
            <a:r>
              <a:rPr lang="en-AU" b="1" smtClean="0"/>
              <a:t>Dân chủ phi tập trung </a:t>
            </a:r>
            <a:r>
              <a:rPr lang="en-AU" smtClean="0"/>
              <a:t>(Democratic decentralized – DD): </a:t>
            </a:r>
          </a:p>
          <a:p>
            <a:pPr lvl="2"/>
            <a:r>
              <a:rPr lang="en-AU" smtClean="0"/>
              <a:t>Không có team leader thường trực</a:t>
            </a:r>
          </a:p>
          <a:p>
            <a:pPr lvl="2"/>
            <a:r>
              <a:rPr lang="en-AU" smtClean="0"/>
              <a:t>Quyết định dựa trên sự thống nhất của nhóm</a:t>
            </a:r>
          </a:p>
          <a:p>
            <a:pPr lvl="2"/>
            <a:r>
              <a:rPr lang="en-AU" smtClean="0"/>
              <a:t>Sự trao đổi diễn ra theo chiều ngang (horizontal communication)</a:t>
            </a:r>
          </a:p>
          <a:p>
            <a:pPr lvl="1"/>
            <a:r>
              <a:rPr lang="en-AU" b="1" smtClean="0"/>
              <a:t>Phi tập trung có kiểm soát </a:t>
            </a:r>
            <a:r>
              <a:rPr lang="en-AU" smtClean="0"/>
              <a:t>(Controlled decentralized - CD):</a:t>
            </a:r>
          </a:p>
          <a:p>
            <a:pPr lvl="2"/>
            <a:r>
              <a:rPr lang="en-AU" smtClean="0"/>
              <a:t>Có team leader thường trực</a:t>
            </a:r>
          </a:p>
          <a:p>
            <a:pPr lvl="2"/>
            <a:r>
              <a:rPr lang="en-AU" smtClean="0"/>
              <a:t>Quyết định cũng hoạt động theo nhóm</a:t>
            </a:r>
          </a:p>
          <a:p>
            <a:pPr lvl="2"/>
            <a:r>
              <a:rPr lang="en-AU" smtClean="0"/>
              <a:t>Sự trao đổi diễn ra theo cả hai chiều ngang và dọc</a:t>
            </a:r>
          </a:p>
          <a:p>
            <a:pPr lvl="1"/>
            <a:r>
              <a:rPr lang="en-AU" b="1" smtClean="0"/>
              <a:t>Tập trung có kiểm soát </a:t>
            </a:r>
            <a:r>
              <a:rPr lang="en-AU" smtClean="0"/>
              <a:t>(Controlled centralized – CC)</a:t>
            </a:r>
          </a:p>
          <a:p>
            <a:pPr lvl="2"/>
            <a:r>
              <a:rPr lang="en-AU" smtClean="0"/>
              <a:t>Có leader thường trực</a:t>
            </a:r>
          </a:p>
          <a:p>
            <a:pPr lvl="2"/>
            <a:r>
              <a:rPr lang="en-AU" smtClean="0"/>
              <a:t>Ra quyết định và điều phối là trách nhiệm của leader</a:t>
            </a:r>
          </a:p>
          <a:p>
            <a:pPr lvl="2"/>
            <a:r>
              <a:rPr lang="en-AU" smtClean="0"/>
              <a:t>Sự trao đổi giữa leader và các thành viên khác là theo chiều dọc</a:t>
            </a:r>
            <a:endParaRPr lang="en-AU"/>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Team – Vấn đề tổ chức</a:t>
            </a:r>
            <a:endParaRPr lang="en-AU"/>
          </a:p>
        </p:txBody>
      </p:sp>
      <p:sp>
        <p:nvSpPr>
          <p:cNvPr id="3" name="Content Placeholder 2"/>
          <p:cNvSpPr>
            <a:spLocks noGrp="1"/>
          </p:cNvSpPr>
          <p:nvPr>
            <p:ph idx="1"/>
          </p:nvPr>
        </p:nvSpPr>
        <p:spPr/>
        <p:txBody>
          <a:bodyPr/>
          <a:lstStyle/>
          <a:p>
            <a:r>
              <a:rPr lang="en-AU" smtClean="0"/>
              <a:t>Các tiêu chí quyết định cách tổ chức team:</a:t>
            </a:r>
          </a:p>
          <a:p>
            <a:pPr lvl="1"/>
            <a:r>
              <a:rPr lang="en-AU" smtClean="0"/>
              <a:t>Mức độ khó của vấn đề cần giải quyết</a:t>
            </a:r>
          </a:p>
          <a:p>
            <a:pPr lvl="1"/>
            <a:r>
              <a:rPr lang="en-AU" smtClean="0"/>
              <a:t>Kích thước của chương trình (size of the resultant program)</a:t>
            </a:r>
          </a:p>
          <a:p>
            <a:pPr lvl="1"/>
            <a:r>
              <a:rPr lang="en-AU" smtClean="0"/>
              <a:t>Thời gian tồn tại của nhóm</a:t>
            </a:r>
          </a:p>
          <a:p>
            <a:pPr lvl="1"/>
            <a:r>
              <a:rPr lang="en-AU" smtClean="0"/>
              <a:t>Mức độ modul hóa của vấn đề</a:t>
            </a:r>
          </a:p>
          <a:p>
            <a:pPr lvl="1"/>
            <a:r>
              <a:rPr lang="en-AU" smtClean="0"/>
              <a:t>Yêu cầu về chất lượng và độ tin cậy của hệ thống</a:t>
            </a:r>
          </a:p>
          <a:p>
            <a:pPr lvl="1"/>
            <a:r>
              <a:rPr lang="en-AU" smtClean="0"/>
              <a:t>V.v.</a:t>
            </a:r>
          </a:p>
          <a:p>
            <a:pPr lvl="1"/>
            <a:endParaRPr lang="en-AU"/>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Team</a:t>
            </a:r>
            <a:endParaRPr lang="en-AU"/>
          </a:p>
        </p:txBody>
      </p:sp>
      <p:sp>
        <p:nvSpPr>
          <p:cNvPr id="3" name="Content Placeholder 2"/>
          <p:cNvSpPr>
            <a:spLocks noGrp="1"/>
          </p:cNvSpPr>
          <p:nvPr>
            <p:ph idx="1"/>
          </p:nvPr>
        </p:nvSpPr>
        <p:spPr/>
        <p:txBody>
          <a:bodyPr>
            <a:normAutofit/>
          </a:bodyPr>
          <a:lstStyle/>
          <a:p>
            <a:r>
              <a:rPr lang="en-AU" smtClean="0"/>
              <a:t>Mục đích của việc tổ chức và quản lý team là để tạo ra một team có năng suất làm việc cao (high-performance) và gắn kết (cohesiveness) </a:t>
            </a:r>
            <a:r>
              <a:rPr lang="en-AU" smtClean="0">
                <a:sym typeface="Wingdings" pitchFamily="2" charset="2"/>
              </a:rPr>
              <a:t> tạo ra một </a:t>
            </a:r>
            <a:r>
              <a:rPr lang="en-AU" b="1" i="1" smtClean="0">
                <a:sym typeface="Wingdings" pitchFamily="2" charset="2"/>
              </a:rPr>
              <a:t>Team gắn bó </a:t>
            </a:r>
            <a:r>
              <a:rPr lang="en-AU" smtClean="0">
                <a:sym typeface="Wingdings" pitchFamily="2" charset="2"/>
              </a:rPr>
              <a:t>(</a:t>
            </a:r>
            <a:r>
              <a:rPr lang="en-AU" b="1" i="1" smtClean="0">
                <a:sym typeface="Wingdings" pitchFamily="2" charset="2"/>
              </a:rPr>
              <a:t>Jelled Team)</a:t>
            </a:r>
            <a:r>
              <a:rPr lang="en-AU" smtClean="0"/>
              <a:t>:</a:t>
            </a:r>
          </a:p>
          <a:p>
            <a:pPr lvl="1"/>
            <a:r>
              <a:rPr lang="en-AU" smtClean="0"/>
              <a:t>Cần làm:</a:t>
            </a:r>
          </a:p>
          <a:p>
            <a:pPr lvl="2"/>
            <a:r>
              <a:rPr lang="en-AU" smtClean="0"/>
              <a:t>Có tổ chức phù hợp</a:t>
            </a:r>
          </a:p>
          <a:p>
            <a:pPr lvl="2"/>
            <a:r>
              <a:rPr lang="en-AU" smtClean="0"/>
              <a:t>Tin tưởng lẫn nhau</a:t>
            </a:r>
          </a:p>
          <a:p>
            <a:pPr lvl="2"/>
            <a:r>
              <a:rPr lang="en-AU" smtClean="0"/>
              <a:t>Các </a:t>
            </a:r>
            <a:r>
              <a:rPr lang="en-AU" smtClean="0"/>
              <a:t>thông </a:t>
            </a:r>
            <a:r>
              <a:rPr lang="en-AU" smtClean="0"/>
              <a:t>tin luôn rõ ràng và cởi mở</a:t>
            </a:r>
          </a:p>
          <a:p>
            <a:pPr lvl="2"/>
            <a:r>
              <a:rPr lang="en-AU" smtClean="0"/>
              <a:t>Phân chia công việc phù hợp</a:t>
            </a:r>
          </a:p>
          <a:p>
            <a:pPr lvl="1"/>
            <a:r>
              <a:rPr lang="en-AU" smtClean="0"/>
              <a:t>Cần tránh:</a:t>
            </a:r>
          </a:p>
          <a:p>
            <a:pPr lvl="2"/>
            <a:r>
              <a:rPr lang="en-AU" smtClean="0"/>
              <a:t>Chủ nghĩa làm việc đơn độc</a:t>
            </a:r>
          </a:p>
          <a:p>
            <a:pPr lvl="2"/>
            <a:r>
              <a:rPr lang="en-AU" smtClean="0"/>
              <a:t>Thiếu tinh thần trách nhiệm</a:t>
            </a:r>
          </a:p>
          <a:p>
            <a:pPr lvl="2"/>
            <a:r>
              <a:rPr lang="en-AU" smtClean="0"/>
              <a:t>Thái độ bất mãn</a:t>
            </a:r>
          </a:p>
          <a:p>
            <a:pPr lvl="1"/>
            <a:endParaRPr lang="en-AU"/>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mtClean="0"/>
              <a:t>Team - Vấn đề điều phối và trao đổi</a:t>
            </a:r>
            <a:endParaRPr lang="en-AU"/>
          </a:p>
        </p:txBody>
      </p:sp>
      <p:sp>
        <p:nvSpPr>
          <p:cNvPr id="3" name="Content Placeholder 2"/>
          <p:cNvSpPr>
            <a:spLocks noGrp="1"/>
          </p:cNvSpPr>
          <p:nvPr>
            <p:ph idx="1"/>
          </p:nvPr>
        </p:nvSpPr>
        <p:spPr/>
        <p:txBody>
          <a:bodyPr/>
          <a:lstStyle/>
          <a:p>
            <a:r>
              <a:rPr lang="en-AU" b="1" smtClean="0"/>
              <a:t>Điều phối </a:t>
            </a:r>
            <a:r>
              <a:rPr lang="en-AU" smtClean="0"/>
              <a:t>(coordination) và </a:t>
            </a:r>
            <a:r>
              <a:rPr lang="en-AU" b="1" smtClean="0"/>
              <a:t>trao đổi </a:t>
            </a:r>
            <a:r>
              <a:rPr lang="en-AU" smtClean="0"/>
              <a:t>(communication) là rất cần thiết và quan trọng do một số nhân tố:</a:t>
            </a:r>
          </a:p>
          <a:p>
            <a:pPr lvl="1"/>
            <a:r>
              <a:rPr lang="en-AU" smtClean="0"/>
              <a:t>Phạm vị lớn</a:t>
            </a:r>
            <a:r>
              <a:rPr lang="en-AU" smtClean="0">
                <a:sym typeface="Wingdings" pitchFamily="2" charset="2"/>
              </a:rPr>
              <a:t> phức tạp, dễ gây hiểu nhầm, khó khăn trong việc hợp tác giữa các thành viên trong nhóm</a:t>
            </a:r>
            <a:endParaRPr lang="en-AU" smtClean="0"/>
          </a:p>
          <a:p>
            <a:pPr lvl="1"/>
            <a:r>
              <a:rPr lang="en-AU" smtClean="0"/>
              <a:t>Sự không chắc chắn thường xuyên xảy ra</a:t>
            </a:r>
          </a:p>
          <a:p>
            <a:pPr lvl="1"/>
            <a:r>
              <a:rPr lang="en-AU" smtClean="0"/>
              <a:t>Tính tương thông (interoperability) là đặc tính quan trọng của đa số các hệ thống </a:t>
            </a:r>
          </a:p>
          <a:p>
            <a:pPr lvl="2"/>
            <a:r>
              <a:rPr lang="en-AU" smtClean="0"/>
              <a:t>Hệ thống  mới vừa phải có khả năng làm việc/trao đổi với các hệ thống cũ</a:t>
            </a:r>
          </a:p>
          <a:p>
            <a:pPr lvl="2"/>
            <a:r>
              <a:rPr lang="en-AU" smtClean="0"/>
              <a:t>Đáp ứng các ràng buộc đã đặt ra</a:t>
            </a:r>
            <a:endParaRPr lang="en-AU"/>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AU" smtClean="0"/>
              <a:t>Team - Vấn đề điều phối và trao đổi</a:t>
            </a:r>
            <a:endParaRPr lang="en-AU"/>
          </a:p>
        </p:txBody>
      </p:sp>
      <p:sp>
        <p:nvSpPr>
          <p:cNvPr id="3" name="Content Placeholder 2"/>
          <p:cNvSpPr>
            <a:spLocks noGrp="1"/>
          </p:cNvSpPr>
          <p:nvPr>
            <p:ph idx="1"/>
          </p:nvPr>
        </p:nvSpPr>
        <p:spPr>
          <a:xfrm>
            <a:off x="304800" y="1066800"/>
            <a:ext cx="8686800" cy="5181600"/>
          </a:xfrm>
        </p:spPr>
        <p:txBody>
          <a:bodyPr/>
          <a:lstStyle/>
          <a:p>
            <a:r>
              <a:rPr lang="en-AU" smtClean="0"/>
              <a:t>Các kỹ thuật điều phối và trao đổi:</a:t>
            </a:r>
          </a:p>
          <a:p>
            <a:pPr lvl="1"/>
            <a:r>
              <a:rPr lang="en-AU" smtClean="0"/>
              <a:t>Hình thức và không liên quan đến cá nhân (Formal, impersonal approaches):</a:t>
            </a:r>
          </a:p>
          <a:p>
            <a:pPr lvl="2"/>
            <a:r>
              <a:rPr lang="en-US" smtClean="0"/>
              <a:t>Tài liệu kỹ thuật</a:t>
            </a:r>
          </a:p>
          <a:p>
            <a:pPr lvl="2"/>
            <a:r>
              <a:rPr lang="en-US" smtClean="0"/>
              <a:t>Các phần giao nộp sản phẩm bao gồm cả code, các ghi chú kỹ thuật, báo cáo theo vết lỗi, dữ liệu</a:t>
            </a:r>
            <a:endParaRPr lang="en-AU" smtClean="0"/>
          </a:p>
          <a:p>
            <a:pPr lvl="1"/>
            <a:r>
              <a:rPr lang="en-AU" smtClean="0"/>
              <a:t>Hình thức và liên quan đến các thành viên trong nhóm (Formal, interpersonal procedures)</a:t>
            </a:r>
          </a:p>
          <a:p>
            <a:pPr lvl="2"/>
            <a:r>
              <a:rPr lang="en-US" smtClean="0"/>
              <a:t>Các cuộc họp đánh giá tiến độ, kiểm soát thiết kế và lỗi</a:t>
            </a:r>
            <a:endParaRPr lang="en-AU" smtClean="0"/>
          </a:p>
          <a:p>
            <a:pPr lvl="1"/>
            <a:r>
              <a:rPr lang="en-AU" smtClean="0"/>
              <a:t>Informal, interpersonal procedures </a:t>
            </a:r>
          </a:p>
          <a:p>
            <a:pPr lvl="2"/>
            <a:r>
              <a:rPr lang="en-AU" smtClean="0"/>
              <a:t>Trao đổi trong nhóm</a:t>
            </a:r>
          </a:p>
          <a:p>
            <a:pPr lvl="1"/>
            <a:r>
              <a:rPr lang="en-AU" smtClean="0"/>
              <a:t>Trao đổi điện tử (Electronic communication)</a:t>
            </a:r>
          </a:p>
          <a:p>
            <a:pPr lvl="2"/>
            <a:r>
              <a:rPr lang="en-AU" smtClean="0"/>
              <a:t>Thư, bản tin điện tử, họp online</a:t>
            </a:r>
          </a:p>
          <a:p>
            <a:pPr lvl="1"/>
            <a:r>
              <a:rPr lang="en-AU" smtClean="0"/>
              <a:t>Interpersonal networking </a:t>
            </a:r>
          </a:p>
          <a:p>
            <a:pPr lvl="2"/>
            <a:r>
              <a:rPr lang="en-AU" smtClean="0"/>
              <a:t>Trao đổi không chính thức giữa các thành viên trong nhóm và cả ngoài nhóm</a:t>
            </a:r>
          </a:p>
          <a:p>
            <a:pPr lvl="1"/>
            <a:endParaRPr lang="en-AU"/>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
      <a:dk1>
        <a:srgbClr val="232323"/>
      </a:dk1>
      <a:lt1>
        <a:srgbClr val="FFFFFF"/>
      </a:lt1>
      <a:dk2>
        <a:srgbClr val="000000"/>
      </a:dk2>
      <a:lt2>
        <a:srgbClr val="EF9100"/>
      </a:lt2>
      <a:accent1>
        <a:srgbClr val="F35B1B"/>
      </a:accent1>
      <a:accent2>
        <a:srgbClr val="A2C1FE"/>
      </a:accent2>
      <a:accent3>
        <a:srgbClr val="FFFFFF"/>
      </a:accent3>
      <a:accent4>
        <a:srgbClr val="1C1C1C"/>
      </a:accent4>
      <a:accent5>
        <a:srgbClr val="F8B5AB"/>
      </a:accent5>
      <a:accent6>
        <a:srgbClr val="92AFE6"/>
      </a:accent6>
      <a:hlink>
        <a:srgbClr val="676767"/>
      </a:hlink>
      <a:folHlink>
        <a:srgbClr val="CECECE"/>
      </a:folHlink>
    </a:clrScheme>
    <a:fontScheme name="Lecture3-humanvision-filter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ＭＳ Ｐゴシック" charset="-128"/>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ea typeface="ＭＳ Ｐゴシック" charset="-128"/>
            <a:cs typeface="Arial" charset="0"/>
          </a:defRPr>
        </a:defPPr>
      </a:lstStyle>
    </a:lnDef>
  </a:objectDefaults>
  <a:extraClrSchemeLst>
    <a:extraClrScheme>
      <a:clrScheme name="Lecture3-humanvision-filter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ecture3-humanvision-filter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ecture3-humanvision-filter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ecture3-humanvision-filter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ecture3-humanvision-filter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ecture3-humanvision-filter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ecture3-humanvision-filter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4A7ACB5F87D043838B86A8A55656DE" ma:contentTypeVersion="4" ma:contentTypeDescription="Create a new document." ma:contentTypeScope="" ma:versionID="1f7d73dcf6184b64e73a5289887cb168">
  <xsd:schema xmlns:xsd="http://www.w3.org/2001/XMLSchema" xmlns:xs="http://www.w3.org/2001/XMLSchema" xmlns:p="http://schemas.microsoft.com/office/2006/metadata/properties" xmlns:ns2="63430ab8-f165-4ccd-8a12-2d6ea424a38c" targetNamespace="http://schemas.microsoft.com/office/2006/metadata/properties" ma:root="true" ma:fieldsID="dc24edda3ddb44c7e23770df4b48260a" ns2:_="">
    <xsd:import namespace="63430ab8-f165-4ccd-8a12-2d6ea424a38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430ab8-f165-4ccd-8a12-2d6ea424a3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3A8F7F-4741-4D2A-A2CA-196F3AEDB6C2}"/>
</file>

<file path=customXml/itemProps2.xml><?xml version="1.0" encoding="utf-8"?>
<ds:datastoreItem xmlns:ds="http://schemas.openxmlformats.org/officeDocument/2006/customXml" ds:itemID="{A8497717-64AA-41A5-BE39-450D47C575A8}"/>
</file>

<file path=customXml/itemProps3.xml><?xml version="1.0" encoding="utf-8"?>
<ds:datastoreItem xmlns:ds="http://schemas.openxmlformats.org/officeDocument/2006/customXml" ds:itemID="{5EFB9E4D-B087-44E4-A386-DE1B0805B32D}"/>
</file>

<file path=docProps/app.xml><?xml version="1.0" encoding="utf-8"?>
<Properties xmlns="http://schemas.openxmlformats.org/officeDocument/2006/extended-properties" xmlns:vt="http://schemas.openxmlformats.org/officeDocument/2006/docPropsVTypes">
  <Template>Intro_CE_Sumary</Template>
  <TotalTime>10708</TotalTime>
  <Words>1649</Words>
  <Application>Microsoft Office PowerPoint</Application>
  <PresentationFormat>On-screen Show (4:3)</PresentationFormat>
  <Paragraphs>130</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template</vt:lpstr>
      <vt:lpstr>KỸ THUẬT PHẦN MỀM ỨNG DỤNG </vt:lpstr>
      <vt:lpstr>Các nội dung chính</vt:lpstr>
      <vt:lpstr>Con người</vt:lpstr>
      <vt:lpstr>Team – Vấn đề tổ chức </vt:lpstr>
      <vt:lpstr>Team – Vấn đề tổ chức </vt:lpstr>
      <vt:lpstr>Team – Vấn đề tổ chức</vt:lpstr>
      <vt:lpstr>Team</vt:lpstr>
      <vt:lpstr>Team - Vấn đề điều phối và trao đổi</vt:lpstr>
      <vt:lpstr>Team - Vấn đề điều phối và trao đổi</vt:lpstr>
      <vt:lpstr>Slide 10</vt:lpstr>
      <vt:lpstr>Sản phẩm</vt:lpstr>
      <vt:lpstr>Sản phẩm – Xác định phạm vi</vt:lpstr>
      <vt:lpstr>Tiến trình phần mềm - Chọn tiến trình phù hợp </vt:lpstr>
      <vt:lpstr>Tiến trình phần mềm - Kết hợp tiến trình và phần mềm</vt:lpstr>
      <vt:lpstr>Tiến trình phần mềm – Chia tiến trình thành các nhiệm vụ phù hợp </vt:lpstr>
      <vt:lpstr>Dự án (Project)</vt:lpstr>
      <vt:lpstr>Tóm tắt</vt:lpstr>
      <vt:lpstr>Bài tập</vt:lpstr>
      <vt:lpstr>Bài tập tuần</vt:lpstr>
      <vt:lpstr>Tài liệu tham khảo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Vu Hai</dc:creator>
  <cp:lastModifiedBy>Lan</cp:lastModifiedBy>
  <cp:revision>89</cp:revision>
  <dcterms:created xsi:type="dcterms:W3CDTF">2018-07-16T07:02:14Z</dcterms:created>
  <dcterms:modified xsi:type="dcterms:W3CDTF">2020-09-28T01:35:28Z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0x010100F04A7ACB5F87D043838B86A8A55656DE</vt:lpwstr>
  </property>
</Properties>
</file>