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61" r:id="rId2"/>
    <p:sldId id="363" r:id="rId3"/>
    <p:sldId id="366" r:id="rId4"/>
    <p:sldId id="381" r:id="rId5"/>
    <p:sldId id="365" r:id="rId6"/>
    <p:sldId id="367" r:id="rId7"/>
    <p:sldId id="368" r:id="rId8"/>
    <p:sldId id="369" r:id="rId9"/>
    <p:sldId id="370" r:id="rId10"/>
    <p:sldId id="371" r:id="rId11"/>
    <p:sldId id="372" r:id="rId12"/>
    <p:sldId id="382" r:id="rId13"/>
    <p:sldId id="374" r:id="rId14"/>
    <p:sldId id="375" r:id="rId15"/>
    <p:sldId id="376" r:id="rId16"/>
    <p:sldId id="378" r:id="rId17"/>
    <p:sldId id="379" r:id="rId18"/>
    <p:sldId id="3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i" initials="T" lastIdx="60" clrIdx="0">
    <p:extLst>
      <p:ext uri="{19B8F6BF-5375-455C-9EA6-DF929625EA0E}">
        <p15:presenceInfo xmlns:p15="http://schemas.microsoft.com/office/powerpoint/2012/main" userId="T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08" autoAdjust="0"/>
  </p:normalViewPr>
  <p:slideViewPr>
    <p:cSldViewPr>
      <p:cViewPr varScale="1">
        <p:scale>
          <a:sx n="71" d="100"/>
          <a:sy n="71" d="100"/>
        </p:scale>
        <p:origin x="10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F5FB-CA7D-499F-83B2-436986C6A564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1B93-8981-42BC-86FE-671AA7CF3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E7C78C-DF00-4459-AF22-2FF6FAF44359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B76DD72-52ED-4E34-BE0E-29C778BB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7132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0716"/>
            <a:ext cx="8686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D54569B-9ECB-499D-8BF8-0931ABE2B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8054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63550" y="6559550"/>
            <a:ext cx="128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52400"/>
            <a:ext cx="8832850" cy="6623050"/>
          </a:xfrm>
          <a:prstGeom prst="rect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596313" y="6448425"/>
            <a:ext cx="419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E6271DDA-3685-472E-A2AD-9054A921E6A2}" type="slidenum">
              <a:rPr lang="en-US" altLang="ja-JP" sz="1600" b="0">
                <a:solidFill>
                  <a:schemeClr val="tx2"/>
                </a:solidFill>
              </a:rPr>
              <a:pPr/>
              <a:t>‹#›</a:t>
            </a:fld>
            <a:endParaRPr lang="en-US" altLang="ja-JP" sz="1600" b="0">
              <a:solidFill>
                <a:schemeClr val="tx2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96175" y="6407150"/>
            <a:ext cx="400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695450" y="6559550"/>
            <a:ext cx="582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880350" y="655955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53608" y="6284383"/>
            <a:ext cx="3238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9933" y="6335713"/>
            <a:ext cx="457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B76DD72-52ED-4E34-BE0E-29C778BB3F0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7132"/>
            <a:ext cx="386137" cy="3818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u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0E30"/>
        </a:buClr>
        <a:buSzPct val="75000"/>
        <a:buFont typeface="Monotype Sorts" pitchFamily="2" charset="2"/>
        <a:buChar char="l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7C03"/>
        </a:buClr>
        <a:buSzPct val="65000"/>
        <a:buFont typeface="Monotype Sorts" pitchFamily="2" charset="2"/>
        <a:buChar char="t"/>
        <a:defRPr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008C3"/>
        </a:buClr>
        <a:buSzPct val="75000"/>
        <a:buFont typeface="Monotype Sorts" pitchFamily="2" charset="2"/>
        <a:buChar char="w"/>
        <a:defRPr sz="16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.lethi1@hust.eud.vn" TargetMode="External"/><Relationship Id="rId2" Type="http://schemas.openxmlformats.org/officeDocument/2006/relationships/hyperlink" Target="mailto:Thi-Lan.Le@mica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a.edu.vn/perso/Le-Thi-L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EC0-4960-4BF3-9A72-1C30D784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7120890" cy="1790700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KỸ THUẬT PHẦN MỀM ỨNG DỤNG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Chương 3: Kỹ thuật hệ thống</a:t>
            </a:r>
            <a:br>
              <a:rPr lang="en-US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3488F-C649-4996-B429-27EFCCDBE65E}"/>
              </a:ext>
            </a:extLst>
          </p:cNvPr>
          <p:cNvSpPr/>
          <p:nvPr/>
        </p:nvSpPr>
        <p:spPr>
          <a:xfrm>
            <a:off x="1752600" y="32766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Thi-Lan Le</a:t>
            </a:r>
          </a:p>
          <a:p>
            <a:pPr algn="ctr"/>
            <a:r>
              <a:rPr lang="en-US">
                <a:hlinkClick r:id="rId2"/>
              </a:rPr>
              <a:t>Thi-Lan.Le@mica.edu.vn</a:t>
            </a:r>
            <a:r>
              <a:rPr lang="en-US"/>
              <a:t>; </a:t>
            </a:r>
            <a:r>
              <a:rPr lang="en-US">
                <a:hlinkClick r:id="rId3"/>
              </a:rPr>
              <a:t>lan.lethi1@hust.edu.vn</a:t>
            </a:r>
            <a:endParaRPr lang="en-US"/>
          </a:p>
          <a:p>
            <a:pPr algn="ctr"/>
            <a:r>
              <a:rPr lang="en-US">
                <a:hlinkClick r:id="rId4"/>
              </a:rPr>
              <a:t>Webpage: http://www.mica.edu.vn/perso/Le-Thi-Lan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305800" cy="533400"/>
          </a:xfrm>
        </p:spPr>
        <p:txBody>
          <a:bodyPr/>
          <a:lstStyle/>
          <a:p>
            <a:r>
              <a:rPr lang="en-AU" sz="4000">
                <a:latin typeface="Arial" charset="0"/>
                <a:cs typeface="Arial" charset="0"/>
              </a:rPr>
              <a:t>Kỹ thuật thu thập và xử lý yêu cầu</a:t>
            </a:r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/>
              <a:t>Mục đích</a:t>
            </a:r>
            <a:r>
              <a:rPr lang="en-AU" sz="2800"/>
              <a:t>: là cơ chế phù hợp để giúp hiểu rõ khách hàng cần gì, phân tích các yêu cầu, đánh giá tính khả thi, đàm phán để đưa ra giải pháp hợp lý.</a:t>
            </a:r>
          </a:p>
          <a:p>
            <a:r>
              <a:rPr lang="en-AU" sz="2800"/>
              <a:t>Kỹ thuật này bao gồm 4 bước:</a:t>
            </a:r>
          </a:p>
          <a:p>
            <a:pPr lvl="1"/>
            <a:r>
              <a:rPr lang="en-AU" sz="2400"/>
              <a:t>S1: Thu thập các yêu cầu</a:t>
            </a:r>
          </a:p>
          <a:p>
            <a:pPr lvl="1"/>
            <a:r>
              <a:rPr lang="en-AU" sz="2400"/>
              <a:t>S2: Phân tích và đàm phán</a:t>
            </a:r>
          </a:p>
          <a:p>
            <a:pPr lvl="1"/>
            <a:r>
              <a:rPr lang="en-AU" sz="2400"/>
              <a:t>S3: Kiểm tra tính hợp lệ của các yêu cầu</a:t>
            </a:r>
          </a:p>
          <a:p>
            <a:pPr lvl="1"/>
            <a:r>
              <a:rPr lang="en-AU" sz="2400"/>
              <a:t>S4: Quản lý các yêu cầu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AU" sz="3600">
                <a:latin typeface="Arial" charset="0"/>
                <a:cs typeface="Arial" charset="0"/>
              </a:rPr>
              <a:t>Requirements Engineering: </a:t>
            </a:r>
            <a:br>
              <a:rPr lang="en-AU" sz="3600">
                <a:latin typeface="Arial" charset="0"/>
                <a:cs typeface="Arial" charset="0"/>
              </a:rPr>
            </a:br>
            <a:r>
              <a:rPr lang="en-AU" sz="3600">
                <a:latin typeface="Arial" charset="0"/>
                <a:cs typeface="Arial" charset="0"/>
              </a:rPr>
              <a:t>S1: Thu thập các yêu cầu</a:t>
            </a:r>
            <a:endParaRPr lang="en-AU" sz="6000">
              <a:latin typeface="Arial" charset="0"/>
              <a:cs typeface="Arial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/>
              <a:t>Mục đích</a:t>
            </a:r>
            <a:r>
              <a:rPr lang="en-AU" sz="2800"/>
              <a:t>: thu thập đầy đủ các loại yêu cầu của hệ thống cần xây dựng</a:t>
            </a:r>
          </a:p>
          <a:p>
            <a:r>
              <a:rPr lang="en-AU" sz="2800" b="1"/>
              <a:t>Stakeholders</a:t>
            </a:r>
            <a:r>
              <a:rPr lang="en-AU" sz="2800"/>
              <a:t>: là bất kỳ cá nhân hay nhóm người bị ảnh hưởng bởi hệ thống một cách trực tiếp hay gián tiếp</a:t>
            </a:r>
            <a:r>
              <a:rPr lang="en-AU" sz="2800">
                <a:sym typeface="Wingdings" pitchFamily="2" charset="2"/>
              </a:rPr>
              <a:t></a:t>
            </a:r>
            <a:r>
              <a:rPr lang="en-AU" sz="2800"/>
              <a:t> Đây là những nguồn cung cấp các yêu cầu cho hệ thống.</a:t>
            </a:r>
          </a:p>
          <a:p>
            <a:r>
              <a:rPr lang="en-AU" sz="2800"/>
              <a:t>Phân loại các yêu cầu:</a:t>
            </a:r>
          </a:p>
          <a:p>
            <a:pPr lvl="1"/>
            <a:r>
              <a:rPr lang="en-AU" sz="2400" b="1"/>
              <a:t>Yêu cầu về chức năng </a:t>
            </a:r>
            <a:r>
              <a:rPr lang="en-AU" sz="2400"/>
              <a:t>(functional requirements): mô tả các dịch vụ mà hệ thống có thể thực hiện</a:t>
            </a:r>
          </a:p>
          <a:p>
            <a:pPr lvl="1"/>
            <a:r>
              <a:rPr lang="en-AU" sz="2400" b="1"/>
              <a:t>Yêu cầu phi chức năng </a:t>
            </a:r>
            <a:r>
              <a:rPr lang="en-AU" sz="2400"/>
              <a:t>(non-functional requirements): là các y/c liên quan đến các ràng buộc như độ tin cậy, thời gian đáp ứng, độ an toàn, tuân theo các tiêu chuẩn, v.v</a:t>
            </a:r>
          </a:p>
          <a:p>
            <a:endParaRPr lang="en-AU" sz="2800"/>
          </a:p>
          <a:p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B23FB-C6B3-4FEA-8998-7BDA4958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F10A87-1379-4CDA-A6C1-14D9D4B7B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8C46D25-1775-4895-B65D-08E299F1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5" y="1643616"/>
            <a:ext cx="89844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6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>
                <a:latin typeface="Arial" charset="0"/>
                <a:cs typeface="Arial" charset="0"/>
              </a:rPr>
              <a:t>Requirements Engineering: </a:t>
            </a:r>
            <a:br>
              <a:rPr lang="en-AU" sz="3600">
                <a:latin typeface="Arial" charset="0"/>
                <a:cs typeface="Arial" charset="0"/>
              </a:rPr>
            </a:br>
            <a:r>
              <a:rPr lang="en-AU" sz="3600">
                <a:latin typeface="Arial" charset="0"/>
                <a:cs typeface="Arial" charset="0"/>
              </a:rPr>
              <a:t>S1: Thu thập các yêu cầu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/>
              <a:t>Các khó khăn của việc thu thập yêu cầu:</a:t>
            </a:r>
          </a:p>
          <a:p>
            <a:pPr lvl="1"/>
            <a:r>
              <a:rPr lang="en-AU" sz="2400"/>
              <a:t>Vấn đề xác định không rõ phạm vi của hệ thống:</a:t>
            </a:r>
          </a:p>
          <a:p>
            <a:pPr lvl="2"/>
            <a:r>
              <a:rPr lang="en-AU" sz="2400"/>
              <a:t>Không xác định rõ biên của hệ thống </a:t>
            </a:r>
          </a:p>
          <a:p>
            <a:pPr lvl="1"/>
            <a:r>
              <a:rPr lang="en-AU" sz="2400"/>
              <a:t>Vấn đề thấu hiểu hệ thống không đầy đủ:</a:t>
            </a:r>
          </a:p>
          <a:p>
            <a:pPr lvl="2"/>
            <a:r>
              <a:rPr lang="en-AU" sz="2400"/>
              <a:t>Không rõ hệ thống cần làm gì</a:t>
            </a:r>
          </a:p>
          <a:p>
            <a:pPr lvl="2"/>
            <a:r>
              <a:rPr lang="en-AU" sz="2400"/>
              <a:t>Không rõ vấn đề thực sự của hệ thống là gì</a:t>
            </a:r>
          </a:p>
          <a:p>
            <a:pPr lvl="2"/>
            <a:r>
              <a:rPr lang="en-AU" sz="2400"/>
              <a:t>Mức độ hiểu khác nhau, dễ dẫn đến hiểu lầm, hiểu sai</a:t>
            </a:r>
          </a:p>
          <a:p>
            <a:pPr lvl="2"/>
            <a:r>
              <a:rPr lang="en-AU" sz="2400"/>
              <a:t>Thường số lượng và chủng loại y/c khá nhiều, thậm chí có thể mâu thuẫn với nhau</a:t>
            </a:r>
          </a:p>
          <a:p>
            <a:pPr lvl="1"/>
            <a:r>
              <a:rPr lang="en-AU" sz="2400"/>
              <a:t>Các yêu cầu lại luôn thay đổi:</a:t>
            </a:r>
          </a:p>
          <a:p>
            <a:pPr lvl="2"/>
            <a:r>
              <a:rPr lang="en-AU" sz="2400"/>
              <a:t>Do nhu cầu của người dùng</a:t>
            </a:r>
          </a:p>
          <a:p>
            <a:pPr lvl="2"/>
            <a:r>
              <a:rPr lang="en-AU" sz="2400"/>
              <a:t>Do sự thay đổi trong môi trường </a:t>
            </a:r>
          </a:p>
          <a:p>
            <a:pPr lvl="1"/>
            <a:endParaRPr lang="en-AU"/>
          </a:p>
          <a:p>
            <a:pPr lvl="1"/>
            <a:endParaRPr lang="en-A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>
                <a:latin typeface="Arial" charset="0"/>
                <a:cs typeface="Arial" charset="0"/>
              </a:rPr>
              <a:t>Requirements Engineering: </a:t>
            </a:r>
            <a:br>
              <a:rPr lang="en-AU" sz="3600">
                <a:latin typeface="Arial" charset="0"/>
                <a:cs typeface="Arial" charset="0"/>
              </a:rPr>
            </a:br>
            <a:r>
              <a:rPr lang="en-AU" sz="3600">
                <a:latin typeface="Arial" charset="0"/>
                <a:cs typeface="Arial" charset="0"/>
              </a:rPr>
              <a:t>S1: Thu thập các yêu cầu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/>
              <a:t>Một số chỉ dẫn:</a:t>
            </a:r>
          </a:p>
          <a:p>
            <a:pPr lvl="1"/>
            <a:r>
              <a:rPr lang="en-AU" sz="2400"/>
              <a:t>Xác định rõ những người dùng có thể giúp mô tả chi tiết các yêu cầu, cũng như các vấn đề của hệ thống</a:t>
            </a:r>
          </a:p>
          <a:p>
            <a:pPr lvl="1"/>
            <a:r>
              <a:rPr lang="en-AU" sz="2400"/>
              <a:t>Xác định rõ môi trường kỹ thuật mà hệ thống sẽ hoạt động trong đó (như kiến trúc tính toán, hệ điều hành,v.v.)</a:t>
            </a:r>
          </a:p>
          <a:p>
            <a:pPr lvl="1"/>
            <a:r>
              <a:rPr lang="en-AU" sz="2400"/>
              <a:t>Tạo ra các kịch bản sử dụng (usage scenarios hay use cases) nhằm giúp mô tả các yêu cầu rõ ràng và chi tiết hơn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marL="342900" indent="-342900"/>
            <a:r>
              <a:rPr lang="en-AU" sz="3600">
                <a:latin typeface="Arial" charset="0"/>
                <a:cs typeface="Arial" charset="0"/>
              </a:rPr>
              <a:t>Requirements Engineering:</a:t>
            </a:r>
            <a:br>
              <a:rPr lang="en-AU" sz="3600">
                <a:latin typeface="Arial" charset="0"/>
                <a:cs typeface="Arial" charset="0"/>
              </a:rPr>
            </a:br>
            <a:r>
              <a:rPr lang="en-AU" sz="3600">
                <a:latin typeface="Arial" charset="0"/>
                <a:cs typeface="Arial" charset="0"/>
              </a:rPr>
              <a:t>S2: Phân tích và đàm phán</a:t>
            </a:r>
            <a:endParaRPr lang="en-AU" sz="3200">
              <a:latin typeface="Arial" charset="0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9316"/>
          </a:xfrm>
        </p:spPr>
        <p:txBody>
          <a:bodyPr/>
          <a:lstStyle/>
          <a:p>
            <a:r>
              <a:rPr lang="en-AU" sz="2800"/>
              <a:t>Phân tích yêu cầu gồm:</a:t>
            </a:r>
          </a:p>
          <a:p>
            <a:pPr lvl="1"/>
            <a:r>
              <a:rPr lang="en-AU" sz="2400"/>
              <a:t>Phân loại các yêu cầu: yêu cầu chức năng, yêu cầu dữ liệu, mức độ ưu tiên của yêu cầu</a:t>
            </a:r>
          </a:p>
          <a:p>
            <a:pPr lvl="1"/>
            <a:r>
              <a:rPr lang="en-AU" sz="2400"/>
              <a:t>Mô hình hóa các yêu cầu: biểu đồ luồng dữ liệu, mô hình thực thể-liên kết, biểu đồ chuyển trạng thái</a:t>
            </a:r>
          </a:p>
          <a:p>
            <a:pPr lvl="1"/>
            <a:r>
              <a:rPr lang="en-AU" sz="2400"/>
              <a:t>Đặc tả các yêu cầu</a:t>
            </a:r>
          </a:p>
          <a:p>
            <a:r>
              <a:rPr lang="en-AU" sz="2800"/>
              <a:t>Đàm phán nhằm:</a:t>
            </a:r>
          </a:p>
          <a:p>
            <a:pPr lvl="1"/>
            <a:r>
              <a:rPr lang="en-AU" sz="2400"/>
              <a:t>Dung hòa các xung đột về y/c lợi ích giữa các khách hàng với nhau cũng như với và nhà phát triển</a:t>
            </a:r>
          </a:p>
          <a:p>
            <a:pPr lvl="1"/>
            <a:r>
              <a:rPr lang="en-AU" sz="2400"/>
              <a:t>Đánh giá lại các y/c, nhằm chọn giải pháp phù hợp đáp ứng các yêu cầu để giảm thiểu các rủi ro</a:t>
            </a:r>
          </a:p>
          <a:p>
            <a:endParaRPr lang="en-AU" sz="2800"/>
          </a:p>
          <a:p>
            <a:endParaRPr lang="en-A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533400"/>
          </a:xfrm>
        </p:spPr>
        <p:txBody>
          <a:bodyPr/>
          <a:lstStyle/>
          <a:p>
            <a:pPr marL="342900" indent="-342900"/>
            <a:r>
              <a:rPr lang="en-AU" sz="3600">
                <a:latin typeface="Arial" charset="0"/>
                <a:cs typeface="Arial" charset="0"/>
              </a:rPr>
              <a:t>Requirements Engineering:</a:t>
            </a:r>
            <a:br>
              <a:rPr lang="en-AU" sz="3600">
                <a:latin typeface="Arial" charset="0"/>
                <a:cs typeface="Arial" charset="0"/>
              </a:rPr>
            </a:br>
            <a:r>
              <a:rPr lang="en-AU" sz="3400">
                <a:latin typeface="Arial" charset="0"/>
                <a:cs typeface="Arial" charset="0"/>
              </a:rPr>
              <a:t>S3: Kiểm tra tính hợp lệ của các yêu cầu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/>
              <a:t>Giai đoạn này nhằm kiểm tra:</a:t>
            </a:r>
          </a:p>
          <a:p>
            <a:pPr lvl="1"/>
            <a:r>
              <a:rPr lang="en-AU" sz="2400"/>
              <a:t>Tính rõ ràng, không nhập nhằng của các yêu cầu</a:t>
            </a:r>
          </a:p>
          <a:p>
            <a:pPr lvl="1"/>
            <a:r>
              <a:rPr lang="en-AU" sz="2400"/>
              <a:t>Các yêu cầu là nhất quán</a:t>
            </a:r>
          </a:p>
          <a:p>
            <a:pPr lvl="1"/>
            <a:r>
              <a:rPr lang="en-AU" sz="2400"/>
              <a:t>Các yêu cầu tuân thủ các quy định của tổ chức, của các tiêu chuẩn mà tổ chức đang tuân theo hoặc hướng tới.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>
                <a:latin typeface="Arial" charset="0"/>
                <a:cs typeface="Arial" charset="0"/>
              </a:rPr>
              <a:t>Requirements Engineering:</a:t>
            </a:r>
            <a:br>
              <a:rPr lang="en-AU" sz="3600">
                <a:latin typeface="Arial" charset="0"/>
                <a:cs typeface="Arial" charset="0"/>
              </a:rPr>
            </a:br>
            <a:r>
              <a:rPr lang="en-AU" sz="3600">
                <a:latin typeface="Arial" charset="0"/>
                <a:cs typeface="Arial" charset="0"/>
              </a:rPr>
              <a:t>S4: Quản lý các yêu cầu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/>
              <a:t>Giai đoạn này nhằm xác định và kiểm soát hiệu quả các thay đổi của các yêu cầu. Nó gồm các công việc:</a:t>
            </a:r>
          </a:p>
          <a:p>
            <a:pPr lvl="1"/>
            <a:r>
              <a:rPr lang="en-AU" sz="2400"/>
              <a:t>Phân loại và đánh số các yêu cầu</a:t>
            </a:r>
          </a:p>
          <a:p>
            <a:pPr lvl="1"/>
            <a:r>
              <a:rPr lang="en-AU" sz="2400"/>
              <a:t>Xây dựng các bảng theo dõi (traceability tables), có khả năng theo dõi các thay đổi của các yêu cầu và ảnh hưởng của chúng</a:t>
            </a:r>
          </a:p>
          <a:p>
            <a:pPr lvl="1"/>
            <a:r>
              <a:rPr lang="en-AU" sz="2400"/>
              <a:t>Cập nhật thường xuyên các bảng theo dõi khi có thay đổi trong các yêu cầu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Tóm tắt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/>
              <a:t>Tính phân cấp của kỹ thuật hệ thống cho phép nhìn hệ thống ở nhiều mức khác nhau</a:t>
            </a:r>
          </a:p>
          <a:p>
            <a:pPr eaLnBrk="1" hangingPunct="1"/>
            <a:r>
              <a:rPr lang="en-AU"/>
              <a:t>Mối liên hệ giữa </a:t>
            </a:r>
            <a:r>
              <a:rPr lang="en-AU" i="1"/>
              <a:t>Kỹ thuật tiến trình nghiệp vụ </a:t>
            </a:r>
            <a:r>
              <a:rPr lang="en-AU"/>
              <a:t>và </a:t>
            </a:r>
            <a:r>
              <a:rPr lang="en-AU" i="1"/>
              <a:t>Kỹ thuật sản phẩm phần mềm</a:t>
            </a:r>
          </a:p>
          <a:p>
            <a:pPr eaLnBrk="1" hangingPunct="1"/>
            <a:r>
              <a:rPr lang="en-AU"/>
              <a:t>Các bước cơ bản trong </a:t>
            </a:r>
            <a:r>
              <a:rPr lang="en-AU" i="1"/>
              <a:t>Kỹ thuật thu thập và xử lý yêu cầu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>
                <a:latin typeface="Arial" charset="0"/>
                <a:cs typeface="Arial" charset="0"/>
              </a:rPr>
              <a:t>Các nội dung chính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/>
              <a:t>Các khái niệm cơ bản</a:t>
            </a:r>
          </a:p>
          <a:p>
            <a:pPr eaLnBrk="1" hangingPunct="1"/>
            <a:r>
              <a:rPr lang="en-AU"/>
              <a:t>Sự phân cấp của kỹ thuật hệ thống</a:t>
            </a:r>
          </a:p>
          <a:p>
            <a:pPr eaLnBrk="1" hangingPunct="1"/>
            <a:r>
              <a:rPr lang="en-AU"/>
              <a:t>Kỹ thuật tiến trình nghiệp vụ</a:t>
            </a:r>
          </a:p>
          <a:p>
            <a:pPr eaLnBrk="1" hangingPunct="1"/>
            <a:r>
              <a:rPr lang="en-AU"/>
              <a:t>Kỹ thuật sản phẩm phần mềm</a:t>
            </a:r>
          </a:p>
          <a:p>
            <a:pPr eaLnBrk="1" hangingPunct="1"/>
            <a:r>
              <a:rPr lang="en-AU"/>
              <a:t>Kỹ thuật thu thập và xử lý yêu cầu (requirements engineering)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Kỹ thuật hệ thống – Phân loại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/>
              <a:t>Kỹ thuật tiến trình nghiệp vụ</a:t>
            </a:r>
            <a:r>
              <a:rPr lang="en-AU" sz="2800"/>
              <a:t> (Business Process Engineering)</a:t>
            </a:r>
          </a:p>
          <a:p>
            <a:pPr lvl="1"/>
            <a:r>
              <a:rPr lang="en-AU" sz="2400"/>
              <a:t>Là kỹ thuật tập trung vào mặt nghiệp vụ của một tổ chức</a:t>
            </a:r>
          </a:p>
          <a:p>
            <a:pPr lvl="1"/>
            <a:r>
              <a:rPr lang="en-AU" sz="2400"/>
              <a:t>Mỗi nghiệp vụ có thể tạo ra nhiều sản phẩm phần mềm</a:t>
            </a:r>
          </a:p>
          <a:p>
            <a:r>
              <a:rPr lang="en-AU" sz="2800" b="1"/>
              <a:t>Kỹ thuật sản phẩm phần mềm </a:t>
            </a:r>
            <a:r>
              <a:rPr lang="en-AU" sz="2800"/>
              <a:t>(Product Engineering)</a:t>
            </a:r>
          </a:p>
          <a:p>
            <a:pPr lvl="1"/>
            <a:r>
              <a:rPr lang="en-AU" sz="2400"/>
              <a:t>Là kỹ thuật tập trung vào việc sản xuất ra 1 sản phẩm phần mềm cho một nghiệp vụ nào đó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>
                <a:latin typeface="Arial" charset="0"/>
                <a:cs typeface="Arial" charset="0"/>
              </a:rPr>
              <a:t>Các khái niệm cơ bản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z="2800"/>
              <a:t>Hệ thống máy tính (computer-based system):</a:t>
            </a:r>
          </a:p>
          <a:p>
            <a:pPr lvl="1" eaLnBrk="1" hangingPunct="1"/>
            <a:r>
              <a:rPr lang="en-AU" sz="2400" b="1"/>
              <a:t>Định nghĩa</a:t>
            </a:r>
            <a:r>
              <a:rPr lang="en-AU" sz="2400"/>
              <a:t>: Là một tập hợp hay bố trí các phần tử mà được tổ chức sao cho hoàn thành một mục tiêu xác định nào đó qua việc xử lý thông tin [Pressman, p246]</a:t>
            </a:r>
          </a:p>
          <a:p>
            <a:pPr lvl="1" eaLnBrk="1" hangingPunct="1"/>
            <a:r>
              <a:rPr lang="en-AU" sz="2400"/>
              <a:t>Các thành phần của hệ thống máy tính:</a:t>
            </a:r>
          </a:p>
          <a:p>
            <a:pPr lvl="2" eaLnBrk="1" hangingPunct="1"/>
            <a:r>
              <a:rPr lang="en-AU" sz="2000"/>
              <a:t>Phần mềm</a:t>
            </a:r>
          </a:p>
          <a:p>
            <a:pPr lvl="2" eaLnBrk="1" hangingPunct="1"/>
            <a:r>
              <a:rPr lang="en-AU" sz="2000"/>
              <a:t>Phần cứng</a:t>
            </a:r>
          </a:p>
          <a:p>
            <a:pPr lvl="2" eaLnBrk="1" hangingPunct="1"/>
            <a:r>
              <a:rPr lang="en-AU" sz="2000"/>
              <a:t>Con người</a:t>
            </a:r>
          </a:p>
          <a:p>
            <a:pPr lvl="2" eaLnBrk="1" hangingPunct="1"/>
            <a:r>
              <a:rPr lang="en-AU" sz="2000"/>
              <a:t>Cơ sở dữ liệu</a:t>
            </a:r>
          </a:p>
          <a:p>
            <a:pPr lvl="2" eaLnBrk="1" hangingPunct="1"/>
            <a:r>
              <a:rPr lang="en-AU" sz="2000"/>
              <a:t>Tài liệu</a:t>
            </a:r>
          </a:p>
          <a:p>
            <a:pPr lvl="2" eaLnBrk="1" hangingPunct="1"/>
            <a:r>
              <a:rPr lang="en-AU" sz="2000"/>
              <a:t>Thủ tục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533400"/>
          </a:xfrm>
        </p:spPr>
        <p:txBody>
          <a:bodyPr/>
          <a:lstStyle/>
          <a:p>
            <a:r>
              <a:rPr lang="en-AU" sz="4000">
                <a:latin typeface="Arial" charset="0"/>
                <a:cs typeface="Arial" charset="0"/>
              </a:rPr>
              <a:t>Kỹ thuật hệ thống – Tính phân cấp</a:t>
            </a:r>
            <a:endParaRPr lang="en-AU">
              <a:latin typeface="Arial" charset="0"/>
              <a:cs typeface="Arial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28688" y="1214438"/>
            <a:ext cx="8062912" cy="5357812"/>
            <a:chOff x="928662" y="1214422"/>
            <a:chExt cx="8062969" cy="5357850"/>
          </a:xfrm>
        </p:grpSpPr>
        <p:pic>
          <p:nvPicPr>
            <p:cNvPr id="6148" name="Picture 3" descr="systemEngineeringHierarchy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1214422"/>
              <a:ext cx="5000660" cy="535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9" name="TextBox 4"/>
            <p:cNvSpPr txBox="1">
              <a:spLocks noChangeArrowheads="1"/>
            </p:cNvSpPr>
            <p:nvPr/>
          </p:nvSpPr>
          <p:spPr bwMode="auto">
            <a:xfrm>
              <a:off x="5791207" y="1600187"/>
              <a:ext cx="142876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2000"/>
                <a:t>World view</a:t>
              </a:r>
            </a:p>
          </p:txBody>
        </p:sp>
        <p:sp>
          <p:nvSpPr>
            <p:cNvPr id="6150" name="TextBox 5"/>
            <p:cNvSpPr txBox="1">
              <a:spLocks noChangeArrowheads="1"/>
            </p:cNvSpPr>
            <p:nvPr/>
          </p:nvSpPr>
          <p:spPr bwMode="auto">
            <a:xfrm>
              <a:off x="1214414" y="2285992"/>
              <a:ext cx="2286016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2000"/>
                <a:t>Domain of interest</a:t>
              </a:r>
            </a:p>
          </p:txBody>
        </p:sp>
        <p:sp>
          <p:nvSpPr>
            <p:cNvPr id="6151" name="TextBox 7"/>
            <p:cNvSpPr txBox="1">
              <a:spLocks noChangeArrowheads="1"/>
            </p:cNvSpPr>
            <p:nvPr/>
          </p:nvSpPr>
          <p:spPr bwMode="auto">
            <a:xfrm>
              <a:off x="2428860" y="3786191"/>
              <a:ext cx="928694" cy="2143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r>
                <a:rPr lang="en-AU" sz="2000"/>
                <a:t> </a:t>
              </a:r>
              <a:r>
                <a:rPr lang="en-AU" sz="1200"/>
                <a:t>v</a:t>
              </a:r>
            </a:p>
          </p:txBody>
        </p:sp>
        <p:sp>
          <p:nvSpPr>
            <p:cNvPr id="6152" name="TextBox 8"/>
            <p:cNvSpPr txBox="1">
              <a:spLocks noChangeArrowheads="1"/>
            </p:cNvSpPr>
            <p:nvPr/>
          </p:nvSpPr>
          <p:spPr bwMode="auto">
            <a:xfrm>
              <a:off x="5857884" y="3714752"/>
              <a:ext cx="928694" cy="2143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r>
                <a:rPr lang="en-AU" sz="2000"/>
                <a:t> </a:t>
              </a:r>
              <a:endParaRPr lang="en-AU" sz="1200"/>
            </a:p>
          </p:txBody>
        </p:sp>
        <p:sp>
          <p:nvSpPr>
            <p:cNvPr id="6153" name="TextBox 6"/>
            <p:cNvSpPr txBox="1">
              <a:spLocks noChangeArrowheads="1"/>
            </p:cNvSpPr>
            <p:nvPr/>
          </p:nvSpPr>
          <p:spPr bwMode="auto">
            <a:xfrm>
              <a:off x="6629413" y="3047997"/>
              <a:ext cx="1857388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2000"/>
                <a:t>Domain view</a:t>
              </a:r>
            </a:p>
          </p:txBody>
        </p:sp>
        <p:sp>
          <p:nvSpPr>
            <p:cNvPr id="6154" name="TextBox 9"/>
            <p:cNvSpPr txBox="1">
              <a:spLocks noChangeArrowheads="1"/>
            </p:cNvSpPr>
            <p:nvPr/>
          </p:nvSpPr>
          <p:spPr bwMode="auto">
            <a:xfrm>
              <a:off x="5786446" y="4857760"/>
              <a:ext cx="928694" cy="2143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r>
                <a:rPr lang="en-AU" sz="2000"/>
                <a:t> </a:t>
              </a:r>
              <a:endParaRPr lang="en-AU" sz="1200"/>
            </a:p>
          </p:txBody>
        </p:sp>
        <p:sp>
          <p:nvSpPr>
            <p:cNvPr id="6155" name="TextBox 10"/>
            <p:cNvSpPr txBox="1">
              <a:spLocks noChangeArrowheads="1"/>
            </p:cNvSpPr>
            <p:nvPr/>
          </p:nvSpPr>
          <p:spPr bwMode="auto">
            <a:xfrm>
              <a:off x="5786446" y="6357959"/>
              <a:ext cx="928694" cy="2143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36000" tIns="0" rIns="36000" bIns="0"/>
            <a:lstStyle/>
            <a:p>
              <a:r>
                <a:rPr lang="en-AU" sz="2000"/>
                <a:t> </a:t>
              </a:r>
              <a:endParaRPr lang="en-AU" sz="1200"/>
            </a:p>
          </p:txBody>
        </p:sp>
        <p:sp>
          <p:nvSpPr>
            <p:cNvPr id="6156" name="TextBox 11"/>
            <p:cNvSpPr txBox="1">
              <a:spLocks noChangeArrowheads="1"/>
            </p:cNvSpPr>
            <p:nvPr/>
          </p:nvSpPr>
          <p:spPr bwMode="auto">
            <a:xfrm>
              <a:off x="7134243" y="5638815"/>
              <a:ext cx="1857388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2000"/>
                <a:t>Detail view</a:t>
              </a:r>
            </a:p>
          </p:txBody>
        </p:sp>
        <p:sp>
          <p:nvSpPr>
            <p:cNvPr id="6157" name="TextBox 12"/>
            <p:cNvSpPr txBox="1">
              <a:spLocks noChangeArrowheads="1"/>
            </p:cNvSpPr>
            <p:nvPr/>
          </p:nvSpPr>
          <p:spPr bwMode="auto">
            <a:xfrm>
              <a:off x="6858015" y="4267206"/>
              <a:ext cx="1857388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2000"/>
                <a:t>Element view</a:t>
              </a:r>
            </a:p>
          </p:txBody>
        </p:sp>
        <p:sp>
          <p:nvSpPr>
            <p:cNvPr id="6158" name="TextBox 13"/>
            <p:cNvSpPr txBox="1">
              <a:spLocks noChangeArrowheads="1"/>
            </p:cNvSpPr>
            <p:nvPr/>
          </p:nvSpPr>
          <p:spPr bwMode="auto">
            <a:xfrm>
              <a:off x="928662" y="3643314"/>
              <a:ext cx="214314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AU" sz="2000"/>
                <a:t>System element</a:t>
              </a:r>
            </a:p>
          </p:txBody>
        </p:sp>
        <p:sp>
          <p:nvSpPr>
            <p:cNvPr id="6159" name="TextBox 14"/>
            <p:cNvSpPr txBox="1">
              <a:spLocks noChangeArrowheads="1"/>
            </p:cNvSpPr>
            <p:nvPr/>
          </p:nvSpPr>
          <p:spPr bwMode="auto">
            <a:xfrm>
              <a:off x="4042438" y="1327997"/>
              <a:ext cx="1643074" cy="6155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AU" sz="2000"/>
                <a:t>Business or Product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Kỹ thuật tiến trình nghiệp vụ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/>
              <a:t>Mục đích</a:t>
            </a:r>
            <a:r>
              <a:rPr lang="en-AU"/>
              <a:t>: Là quá trình xác định các kiến trúc cho phép một nghiệp vụ sử dụng thông tin một cách hiệu quả.</a:t>
            </a:r>
          </a:p>
          <a:p>
            <a:r>
              <a:rPr lang="en-AU"/>
              <a:t>Các kiến trúc cần xác định:</a:t>
            </a:r>
          </a:p>
          <a:p>
            <a:pPr lvl="1"/>
            <a:r>
              <a:rPr lang="en-AU" sz="2400" b="1"/>
              <a:t>Kiến trúc dữ liệu </a:t>
            </a:r>
            <a:r>
              <a:rPr lang="en-AU" sz="2400"/>
              <a:t>(data architecture)</a:t>
            </a:r>
          </a:p>
          <a:p>
            <a:pPr lvl="1"/>
            <a:r>
              <a:rPr lang="en-AU" sz="2400" b="1"/>
              <a:t>Kiến trúc ứng dụng </a:t>
            </a:r>
            <a:r>
              <a:rPr lang="en-AU" sz="2400"/>
              <a:t>(application architecture)</a:t>
            </a:r>
          </a:p>
          <a:p>
            <a:pPr lvl="1"/>
            <a:r>
              <a:rPr lang="en-AU" sz="2400" b="1"/>
              <a:t>Hạ tầng thông tin </a:t>
            </a:r>
            <a:r>
              <a:rPr lang="en-AU" sz="2400"/>
              <a:t>(information infrastructure)</a:t>
            </a:r>
          </a:p>
          <a:p>
            <a:endParaRPr lang="en-A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BP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71438"/>
            <a:ext cx="7596187" cy="678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Arial" charset="0"/>
                <a:cs typeface="Arial" charset="0"/>
              </a:rPr>
              <a:t>Kỹ thuật sản phẩm phần mềm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/>
              <a:t>Mục đích</a:t>
            </a:r>
            <a:r>
              <a:rPr lang="en-AU"/>
              <a:t>: là chuyển các yêu cầu của khách hàng thành tập các tính năng (capabilities) trong sản phẩm phần mềm. </a:t>
            </a:r>
          </a:p>
          <a:p>
            <a:r>
              <a:rPr lang="en-AU" b="1"/>
              <a:t>Tính chất</a:t>
            </a:r>
            <a:r>
              <a:rPr lang="en-AU"/>
              <a:t>:</a:t>
            </a:r>
          </a:p>
          <a:p>
            <a:pPr lvl="1"/>
            <a:r>
              <a:rPr lang="en-AU"/>
              <a:t>Nó cũng có tính phân cấp tương tự như kỹ thuật tiến trình nghiệp vụ và kỹ thuật hệ thống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productEngineeri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49213"/>
            <a:ext cx="7339012" cy="68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32323"/>
      </a:dk1>
      <a:lt1>
        <a:srgbClr val="FFFFFF"/>
      </a:lt1>
      <a:dk2>
        <a:srgbClr val="000000"/>
      </a:dk2>
      <a:lt2>
        <a:srgbClr val="EF9100"/>
      </a:lt2>
      <a:accent1>
        <a:srgbClr val="F35B1B"/>
      </a:accent1>
      <a:accent2>
        <a:srgbClr val="A2C1FE"/>
      </a:accent2>
      <a:accent3>
        <a:srgbClr val="FFFFFF"/>
      </a:accent3>
      <a:accent4>
        <a:srgbClr val="1C1C1C"/>
      </a:accent4>
      <a:accent5>
        <a:srgbClr val="F8B5AB"/>
      </a:accent5>
      <a:accent6>
        <a:srgbClr val="92AFE6"/>
      </a:accent6>
      <a:hlink>
        <a:srgbClr val="676767"/>
      </a:hlink>
      <a:folHlink>
        <a:srgbClr val="CECECE"/>
      </a:folHlink>
    </a:clrScheme>
    <a:fontScheme name="Lecture3-humanvision-filt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lnDef>
  </a:objectDefaults>
  <a:extraClrSchemeLst>
    <a:extraClrScheme>
      <a:clrScheme name="Lecture3-humanvision-filte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3-humanvision-filte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A7ACB5F87D043838B86A8A55656DE" ma:contentTypeVersion="4" ma:contentTypeDescription="Create a new document." ma:contentTypeScope="" ma:versionID="1f7d73dcf6184b64e73a5289887cb168">
  <xsd:schema xmlns:xsd="http://www.w3.org/2001/XMLSchema" xmlns:xs="http://www.w3.org/2001/XMLSchema" xmlns:p="http://schemas.microsoft.com/office/2006/metadata/properties" xmlns:ns2="63430ab8-f165-4ccd-8a12-2d6ea424a38c" targetNamespace="http://schemas.microsoft.com/office/2006/metadata/properties" ma:root="true" ma:fieldsID="dc24edda3ddb44c7e23770df4b48260a" ns2:_="">
    <xsd:import namespace="63430ab8-f165-4ccd-8a12-2d6ea424a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30ab8-f165-4ccd-8a12-2d6ea424a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3B2A9-9C99-4C26-9BCA-ECD05768BF99}"/>
</file>

<file path=customXml/itemProps2.xml><?xml version="1.0" encoding="utf-8"?>
<ds:datastoreItem xmlns:ds="http://schemas.openxmlformats.org/officeDocument/2006/customXml" ds:itemID="{6B74AD9F-49E4-4E94-A4DD-A552A1EC84AF}"/>
</file>

<file path=customXml/itemProps3.xml><?xml version="1.0" encoding="utf-8"?>
<ds:datastoreItem xmlns:ds="http://schemas.openxmlformats.org/officeDocument/2006/customXml" ds:itemID="{17FF2798-2D28-4F81-9609-061F9BF830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12026</TotalTime>
  <Words>1158</Words>
  <Application>Microsoft Office PowerPoint</Application>
  <PresentationFormat>Trình chiếu Trên màn hình (4:3)</PresentationFormat>
  <Paragraphs>101</Paragraphs>
  <Slides>18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3" baseType="lpstr">
      <vt:lpstr>Arial</vt:lpstr>
      <vt:lpstr>Calibri</vt:lpstr>
      <vt:lpstr>Monotype Sorts</vt:lpstr>
      <vt:lpstr>Wingdings</vt:lpstr>
      <vt:lpstr>template</vt:lpstr>
      <vt:lpstr>KỸ THUẬT PHẦN MỀM ỨNG DỤNG Chương 3: Kỹ thuật hệ thống </vt:lpstr>
      <vt:lpstr>Các nội dung chính</vt:lpstr>
      <vt:lpstr>Kỹ thuật hệ thống – Phân loại</vt:lpstr>
      <vt:lpstr>Các khái niệm cơ bản</vt:lpstr>
      <vt:lpstr>Kỹ thuật hệ thống – Tính phân cấp</vt:lpstr>
      <vt:lpstr>Kỹ thuật tiến trình nghiệp vụ</vt:lpstr>
      <vt:lpstr>Bản trình bày PowerPoint</vt:lpstr>
      <vt:lpstr>Kỹ thuật sản phẩm phần mềm</vt:lpstr>
      <vt:lpstr>Bản trình bày PowerPoint</vt:lpstr>
      <vt:lpstr>Kỹ thuật thu thập và xử lý yêu cầu</vt:lpstr>
      <vt:lpstr>Requirements Engineering:  S1: Thu thập các yêu cầu</vt:lpstr>
      <vt:lpstr>Bản trình bày PowerPoint</vt:lpstr>
      <vt:lpstr>Requirements Engineering:  S1: Thu thập các yêu cầu</vt:lpstr>
      <vt:lpstr>Requirements Engineering:  S1: Thu thập các yêu cầu</vt:lpstr>
      <vt:lpstr>Requirements Engineering: S2: Phân tích và đàm phán</vt:lpstr>
      <vt:lpstr>Requirements Engineering: S3: Kiểm tra tính hợp lệ của các yêu cầu</vt:lpstr>
      <vt:lpstr>Requirements Engineering: S4: Quản lý các yêu cầu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 Hai</dc:creator>
  <cp:lastModifiedBy>Le Thi Lan</cp:lastModifiedBy>
  <cp:revision>93</cp:revision>
  <dcterms:created xsi:type="dcterms:W3CDTF">2018-07-16T07:02:14Z</dcterms:created>
  <dcterms:modified xsi:type="dcterms:W3CDTF">2020-10-04T14:02:57Z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0x010100F04A7ACB5F87D043838B86A8A55656DE</vt:lpwstr>
  </property>
</Properties>
</file>