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61" r:id="rId2"/>
    <p:sldId id="280" r:id="rId3"/>
    <p:sldId id="283" r:id="rId4"/>
    <p:sldId id="285" r:id="rId5"/>
    <p:sldId id="286" r:id="rId6"/>
    <p:sldId id="305" r:id="rId7"/>
    <p:sldId id="362" r:id="rId8"/>
    <p:sldId id="289" r:id="rId9"/>
    <p:sldId id="295" r:id="rId10"/>
    <p:sldId id="268" r:id="rId11"/>
    <p:sldId id="306" r:id="rId12"/>
    <p:sldId id="472" r:id="rId13"/>
    <p:sldId id="474" r:id="rId14"/>
    <p:sldId id="297" r:id="rId15"/>
    <p:sldId id="299" r:id="rId16"/>
    <p:sldId id="300" r:id="rId17"/>
    <p:sldId id="301" r:id="rId18"/>
    <p:sldId id="303" r:id="rId19"/>
    <p:sldId id="273" r:id="rId20"/>
    <p:sldId id="459" r:id="rId21"/>
    <p:sldId id="307" r:id="rId22"/>
    <p:sldId id="262" r:id="rId23"/>
    <p:sldId id="476" r:id="rId24"/>
    <p:sldId id="322" r:id="rId25"/>
    <p:sldId id="308" r:id="rId26"/>
    <p:sldId id="298" r:id="rId27"/>
    <p:sldId id="325" r:id="rId28"/>
    <p:sldId id="319" r:id="rId29"/>
    <p:sldId id="294" r:id="rId30"/>
    <p:sldId id="477" r:id="rId31"/>
    <p:sldId id="478" r:id="rId32"/>
    <p:sldId id="302" r:id="rId33"/>
    <p:sldId id="321" r:id="rId34"/>
    <p:sldId id="339" r:id="rId35"/>
    <p:sldId id="317" r:id="rId36"/>
    <p:sldId id="274" r:id="rId37"/>
    <p:sldId id="346" r:id="rId38"/>
    <p:sldId id="275" r:id="rId39"/>
    <p:sldId id="278" r:id="rId40"/>
    <p:sldId id="279" r:id="rId41"/>
    <p:sldId id="311" r:id="rId42"/>
    <p:sldId id="324" r:id="rId43"/>
    <p:sldId id="329" r:id="rId44"/>
    <p:sldId id="350" r:id="rId45"/>
    <p:sldId id="328" r:id="rId46"/>
    <p:sldId id="347" r:id="rId47"/>
    <p:sldId id="290" r:id="rId48"/>
    <p:sldId id="291" r:id="rId49"/>
    <p:sldId id="293" r:id="rId50"/>
    <p:sldId id="296" r:id="rId51"/>
    <p:sldId id="335" r:id="rId52"/>
    <p:sldId id="338" r:id="rId53"/>
    <p:sldId id="332" r:id="rId54"/>
    <p:sldId id="334" r:id="rId55"/>
    <p:sldId id="330" r:id="rId56"/>
    <p:sldId id="337" r:id="rId57"/>
    <p:sldId id="340" r:id="rId58"/>
    <p:sldId id="341" r:id="rId59"/>
    <p:sldId id="342" r:id="rId60"/>
    <p:sldId id="348" r:id="rId61"/>
    <p:sldId id="349" r:id="rId62"/>
    <p:sldId id="35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5388" autoAdjust="0"/>
  </p:normalViewPr>
  <p:slideViewPr>
    <p:cSldViewPr>
      <p:cViewPr varScale="1">
        <p:scale>
          <a:sx n="71" d="100"/>
          <a:sy n="71" d="100"/>
        </p:scale>
        <p:origin x="4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B2168CC-E3E9-4E2E-A361-70F0885E0D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87A38A7A-D853-46AB-B82E-59DB4F38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Ke toan, tai khoan</a:t>
            </a:r>
          </a:p>
          <a:p>
            <a:endParaRPr lang="en-US" altLang="en-US"/>
          </a:p>
          <a:p>
            <a:r>
              <a:rPr lang="en-US" altLang="en-US"/>
              <a:t>Cam co, vay nhieu lan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97FD5FDC-C5E9-4215-ADDD-909C5439F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8A90A-9BB0-42F2-A6E3-EC819C54073B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532D74B-204D-46B7-8376-E5E3EB5D58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FC7C606-8635-460A-BAC1-0B2FD0961A7D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2CB92C4-E9BF-48BC-B7E7-0581EEA66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636CD4-2D54-4627-8DB6-E59D361E8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5D284E3-B0A9-447B-9CD4-661CF85A30A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D1F646-72B3-43E1-838F-1640B4E58A24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2BF60EE-2F63-4C19-9916-0D4316B8B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1F44D8D-F381-4015-9EC7-9801CC3A0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D86B1B9-E1E3-46C5-BA0E-265D198515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9952DD26-3206-429A-90E5-6EEAE9A47DCE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516E32F-8B50-4736-97B1-404611346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0A5302E-09C2-471D-A8EF-18CFA75C9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900CF16-C31D-4AE5-8A9B-28F82A40D9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AEAE9A2-3BAC-4D7F-A08A-6CAC235071C7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3E5A95A-EF94-44DA-92D6-EBCE191BF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567A0D2-2D12-4C78-AFA8-5D5DFF8EA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AA72149-22FF-46A9-A484-C7667370373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6B6D11E-D0F1-4972-8374-8FB80EC64B73}" type="slidenum">
              <a:rPr lang="en-US" altLang="en-US" sz="1200"/>
              <a:pPr algn="r"/>
              <a:t>28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D0E8E58-7C01-4892-8594-D67409E940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504E1F9-3FB7-4F4C-9230-0D487BE9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CC6C479-CA76-4A8D-A235-3963DA182D0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944855-795D-49CE-86D7-82BBFAA9AA04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6741766-9D49-4ECC-8F39-F99BF2246D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8F194D0-56B0-46E8-81C7-A4DF1BECB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6393823-BF1D-4DE1-89EB-1A0B1CA4FCE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846EE88-A3F9-4A04-907E-AD35BE242D7E}" type="slidenum">
              <a:rPr lang="en-US" altLang="en-US" sz="1200"/>
              <a:pPr algn="r"/>
              <a:t>30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A974D90-3EDF-4FA4-ADCA-33014FAB1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6DC94B5-89AF-4043-8326-2A5D0CB2C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9C12D0C1-084A-491D-B2EB-AFBE4E4144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22142DA-3DE8-4071-B8B0-C619C4C5874B}" type="slidenum">
              <a:rPr lang="en-US" altLang="en-US" sz="1200"/>
              <a:pPr algn="r"/>
              <a:t>31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BE38A92-4DF2-472F-B9E6-D4B018572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8ABE8C2-1A77-47A2-B920-5AFE88230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23D4425-927D-4CDE-B008-75EE8FB127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491AA59-8C84-4C63-90BB-F867228FB0F1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323CDD9-9C33-4F66-9B51-9C2AEDA37F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67830E3-13C8-4158-8C49-BC2A061FF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011B17A4-6FF2-41EC-8E61-188E15FDCE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A549F331-B11F-405C-9253-97C6144B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Mô hình phân cấp: </a:t>
            </a:r>
          </a:p>
          <a:p>
            <a:r>
              <a:rPr lang="en-US" altLang="en-US"/>
              <a:t>Ư</a:t>
            </a:r>
            <a:r>
              <a:rPr lang="vi-VN" altLang="en-US"/>
              <a:t>u điểm</a:t>
            </a:r>
            <a:r>
              <a:rPr lang="en-US" altLang="en-US"/>
              <a:t>:  dễ xây dựng và thao tác, t</a:t>
            </a:r>
            <a:r>
              <a:rPr lang="vi-VN" altLang="en-US"/>
              <a:t>ương thích với các lĩnh vực tổ chức phân cấp (vd:</a:t>
            </a:r>
          </a:p>
          <a:p>
            <a:r>
              <a:rPr lang="vi-VN" altLang="en-US"/>
              <a:t>tổ chức nhân sự trong các đơn vị, ...)</a:t>
            </a:r>
            <a:r>
              <a:rPr lang="en-US" altLang="en-US"/>
              <a:t>, n</a:t>
            </a:r>
            <a:r>
              <a:rPr lang="vi-VN" altLang="en-US"/>
              <a:t>gôn ngữ thao tác đơn giản (duyệt cây)</a:t>
            </a:r>
          </a:p>
          <a:p>
            <a:r>
              <a:rPr lang="vi-VN" altLang="en-US"/>
              <a:t>Nhược điểm</a:t>
            </a:r>
            <a:r>
              <a:rPr lang="en-US" altLang="en-US"/>
              <a:t>: </a:t>
            </a:r>
            <a:r>
              <a:rPr lang="vi-VN" altLang="en-US"/>
              <a:t>Sự lặp lại của các kiểu bản ghi → dư thừa dữ liệu và</a:t>
            </a:r>
            <a:r>
              <a:rPr lang="en-US" altLang="en-US"/>
              <a:t> dữ liệu không nhất quán,  Hạn chế trong biểu diễn ngữ nghĩa của cácmóc nối giữa các bản ghi (chỉ cho phép quan hệ 1-n)</a:t>
            </a:r>
          </a:p>
          <a:p>
            <a:endParaRPr lang="en-US" altLang="en-US"/>
          </a:p>
          <a:p>
            <a:r>
              <a:rPr lang="en-US" altLang="en-US"/>
              <a:t>Mô hình mạng:</a:t>
            </a:r>
          </a:p>
          <a:p>
            <a:r>
              <a:rPr lang="vi-VN" altLang="en-US"/>
              <a:t>Ưu điểm</a:t>
            </a:r>
            <a:r>
              <a:rPr lang="en-US" altLang="en-US"/>
              <a:t>: Có thể biểu diễn các ngữ nghĩa đa dạng với kiểu bản, ghi và kiểu móc nối,  Truy vấn thông qua phép duyệt đồ thị (</a:t>
            </a:r>
            <a:r>
              <a:rPr lang="en-US" altLang="en-US" i="1"/>
              <a:t>navigation</a:t>
            </a:r>
            <a:r>
              <a:rPr lang="en-US" altLang="en-US"/>
              <a:t>)</a:t>
            </a:r>
          </a:p>
          <a:p>
            <a:r>
              <a:rPr lang="vi-VN" altLang="en-US"/>
              <a:t>Nhược điểm</a:t>
            </a:r>
            <a:r>
              <a:rPr lang="en-US" altLang="en-US"/>
              <a:t>: </a:t>
            </a:r>
            <a:r>
              <a:rPr lang="vi-VN" altLang="en-US"/>
              <a:t>Số lượng các con trỏ lớn</a:t>
            </a:r>
            <a:r>
              <a:rPr lang="en-US" altLang="en-US"/>
              <a:t>, Hạn chế trong biểu diễn ngữ nghĩa của các móc nối giữa các bản ghi</a:t>
            </a:r>
          </a:p>
          <a:p>
            <a:endParaRPr lang="en-US" altLang="en-US"/>
          </a:p>
          <a:p>
            <a:r>
              <a:rPr lang="en-US" altLang="en-US"/>
              <a:t>Mô hình quan hệ:</a:t>
            </a:r>
          </a:p>
          <a:p>
            <a:r>
              <a:rPr lang="vi-VN" altLang="en-US"/>
              <a:t>Ưu điểm</a:t>
            </a:r>
            <a:r>
              <a:rPr lang="en-US" altLang="en-US"/>
              <a:t>: Dựa trên lý thuyết tập hợp </a:t>
            </a:r>
            <a:r>
              <a:rPr lang="vi-VN" altLang="en-US"/>
              <a:t>Khả năng tối ưu hoá các xử lý phong phú</a:t>
            </a:r>
          </a:p>
          <a:p>
            <a:r>
              <a:rPr lang="vi-VN" altLang="en-US"/>
              <a:t>Nhược điểm</a:t>
            </a:r>
            <a:r>
              <a:rPr lang="en-US" altLang="en-US"/>
              <a:t>: Hạn chế trong biểu diễn ngữ nghĩa Cấu trúc dữ liệu không linh hoạt</a:t>
            </a:r>
          </a:p>
          <a:p>
            <a:endParaRPr lang="en-US" altLang="en-US"/>
          </a:p>
          <a:p>
            <a:r>
              <a:rPr lang="en-US" altLang="en-US"/>
              <a:t>Mô hình hướng đối tượng :</a:t>
            </a:r>
          </a:p>
          <a:p>
            <a:r>
              <a:rPr lang="vi-VN" altLang="en-US"/>
              <a:t>Ưu điểm</a:t>
            </a:r>
            <a:r>
              <a:rPr lang="en-US" altLang="en-US"/>
              <a:t>:  </a:t>
            </a:r>
            <a:r>
              <a:rPr lang="vi-VN" altLang="en-US"/>
              <a:t>Cho phép định nghĩa kiểu đối tượng phức tạp</a:t>
            </a:r>
            <a:r>
              <a:rPr lang="en-US" altLang="en-US"/>
              <a:t> Tính chất: bao đóng (</a:t>
            </a:r>
            <a:r>
              <a:rPr lang="en-US" altLang="en-US" i="1"/>
              <a:t>encapsulation</a:t>
            </a:r>
            <a:r>
              <a:rPr lang="en-US" altLang="en-US"/>
              <a:t>), kế thừa (</a:t>
            </a:r>
            <a:r>
              <a:rPr lang="en-US" altLang="en-US" i="1"/>
              <a:t>heritage</a:t>
            </a:r>
            <a:r>
              <a:rPr lang="en-US" altLang="en-US"/>
              <a:t>), đa hình (</a:t>
            </a:r>
            <a:r>
              <a:rPr lang="en-US" altLang="en-US" i="1"/>
              <a:t>polymorphism</a:t>
            </a:r>
            <a:r>
              <a:rPr lang="en-US" altLang="en-US"/>
              <a:t>)</a:t>
            </a:r>
          </a:p>
          <a:p>
            <a:r>
              <a:rPr lang="vi-VN" altLang="en-US"/>
              <a:t>Nhược điểm</a:t>
            </a:r>
            <a:r>
              <a:rPr lang="en-US" altLang="en-US"/>
              <a:t>: </a:t>
            </a:r>
            <a:r>
              <a:rPr lang="vi-VN" altLang="en-US"/>
              <a:t>Cấu trúc lưu trữ phức tạp và có thể sử dụng nhiều</a:t>
            </a:r>
            <a:r>
              <a:rPr lang="en-US" altLang="en-US"/>
              <a:t> con trỏ, </a:t>
            </a:r>
            <a:r>
              <a:rPr lang="vi-VN" altLang="en-US"/>
              <a:t>Khả năng tối ưu hoá các xử lý bị hạn chế trong nhiều</a:t>
            </a:r>
            <a:r>
              <a:rPr lang="en-US" altLang="en-US"/>
              <a:t> </a:t>
            </a:r>
            <a:r>
              <a:rPr lang="vi-VN" altLang="en-US"/>
              <a:t>trường hợp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228B0261-42EB-4180-BF0A-7092C03FE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DD66A2-C832-41DE-BB08-9370957247DF}" type="slidenum">
              <a:rPr lang="en-US" altLang="en-US" sz="1100">
                <a:latin typeface="Times New Roman" panose="02020603050405020304" pitchFamily="18" charset="0"/>
              </a:rPr>
              <a:pPr/>
              <a:t>37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975A8A0-3CBE-4DDD-AAB4-AA008C63A7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3AF63A50-E0E1-49A4-AEE7-FC6B20D6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DE2E0413-895A-4A83-8CAA-77CBB05F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1058F-E132-4323-BDC2-2F618336302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3971838-BA76-41C7-BF98-38FE98AA75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DC48F5C-B9EC-41DB-A6D5-55E6B9F48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43C71FB-DE1B-40FE-98BA-28BEC6F43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DC45BA1-C1D3-4212-AA43-B60DDC279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0498941-62C0-4D6C-8211-1008ECB35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C1C8043-FC6E-48B1-85B1-839916B1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C86D09D-4320-4C9E-AF9D-A6645EE76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C120FE-1A6F-49BD-A02D-E0A718C8431E}" type="slidenum">
              <a:rPr lang="en-US" altLang="en-US" sz="1100">
                <a:latin typeface="Times New Roman" panose="02020603050405020304" pitchFamily="18" charset="0"/>
              </a:rPr>
              <a:pPr/>
              <a:t>43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3DCEC4F-4960-4DE9-AD39-6A3F03ABB7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FE710F8A-E158-45CC-A11B-AC42EAA5C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sz="2800"/>
              <a:t>Đơn trị/nguyên tố</a:t>
            </a:r>
          </a:p>
          <a:p>
            <a:pPr lvl="1"/>
            <a:r>
              <a:rPr lang="en-US" altLang="en-US" sz="2800"/>
              <a:t>Khóa</a:t>
            </a:r>
          </a:p>
          <a:p>
            <a:pPr lvl="1"/>
            <a:r>
              <a:rPr lang="en-US" altLang="en-US" sz="2800"/>
              <a:t>Đa trị</a:t>
            </a:r>
          </a:p>
          <a:p>
            <a:pPr lvl="1"/>
            <a:r>
              <a:rPr lang="en-US" altLang="en-US" sz="2800"/>
              <a:t>Phức hợp</a:t>
            </a:r>
          </a:p>
          <a:p>
            <a:pPr lvl="1"/>
            <a:r>
              <a:rPr lang="en-US" altLang="en-US" sz="2800"/>
              <a:t>Suy diễn</a:t>
            </a:r>
          </a:p>
          <a:p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4DA1B02-9D09-4168-A35F-42485B5AE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C30C78-C0EB-4E28-9768-33C442DAF7A4}" type="slidenum">
              <a:rPr lang="en-US" altLang="en-US" sz="1100">
                <a:latin typeface="Times New Roman" panose="02020603050405020304" pitchFamily="18" charset="0"/>
              </a:rPr>
              <a:pPr/>
              <a:t>44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57DFAA91-D4C0-4BB8-8670-26CDB9378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6B3B6EBA-C89C-4565-A26A-CC34E4E4F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Đơn phân: 1 tập thực thể tham gia vào quan hệ</a:t>
            </a:r>
          </a:p>
          <a:p>
            <a:r>
              <a:rPr lang="en-US" altLang="en-US"/>
              <a:t>Nhị phân: 2 tập thực thể tham gia vào quan hệ</a:t>
            </a:r>
          </a:p>
          <a:p>
            <a:r>
              <a:rPr lang="en-US" altLang="en-US"/>
              <a:t>Bậc n: n tập thực thể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76C6C8FC-5AF8-4168-BE80-B0BEA2AB8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708714-D028-4840-90CC-1765D308E278}" type="slidenum">
              <a:rPr lang="en-US" altLang="en-US" sz="1100">
                <a:latin typeface="Times New Roman" panose="02020603050405020304" pitchFamily="18" charset="0"/>
              </a:rPr>
              <a:pPr/>
              <a:t>46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F14806-66BE-42D3-BD93-836100F5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F17CB96-7956-4F6A-814E-92D13F92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35" tIns="48010" rIns="97735" bIns="4801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Webdings" panose="05030102010509060703" pitchFamily="18" charset="2"/>
              </a:rPr>
              <a:t>7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6621A4E-AE38-410A-ABFE-04BF55F6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3D93BA6-1481-4F6F-9E54-3D2F3306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3F74532-840F-40BD-8703-1AD56A774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107EC547-6257-46A3-A185-11664A344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F655536-D70B-489A-985C-B87F3DEA5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C2A7472-F428-492E-B9DE-C3C8AAD3A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35" tIns="48010" rIns="97735" bIns="4801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Webdings" panose="05030102010509060703" pitchFamily="18" charset="2"/>
              </a:rPr>
              <a:t>7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FC188A09-F340-4325-AE5C-7C8435F1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387634A6-AC2D-41ED-AE51-2D38C5C0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735FC98C-A8B3-4360-905E-7A5588DE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E0E3C31-5E46-47D9-A57E-5A1115F78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A297D1A-104C-4135-BA41-6744B9BE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B92ED91-7C35-40E1-B17D-73552FE2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35" tIns="48010" rIns="97735" bIns="4801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Webdings" panose="05030102010509060703" pitchFamily="18" charset="2"/>
              </a:rPr>
              <a:t>9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FD2C688-6056-466E-979B-4B1E79319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6BB6062E-9AAD-4FC0-8324-BCA757C7E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E593CD80-4C55-45D4-8692-33A7021D2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950C9AE3-46D3-44E2-A431-292D8F559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3D5B7D4-8F8D-4B55-894D-2AEE16CF7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2B0302E-F723-4F1C-9116-920DBDF0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35" tIns="48010" rIns="97735" bIns="4801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300">
                <a:latin typeface="Webdings" panose="05030102010509060703" pitchFamily="18" charset="2"/>
              </a:rPr>
              <a:t>9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9C568DE-32DA-476D-833E-23A44AAF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298A4DBC-601E-424E-A1C9-25370C13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8764" tIns="49382" rIns="98764" bIns="49382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en-US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34CB7BBD-2272-46D6-BB6A-2963A3E2DB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EFEAB4EF-1557-4767-BE9C-8BEAE29C9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964D4E7E-19A5-426A-BE53-C82F59E932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FF1862A-CA6A-4A17-B525-FCDA65B1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Nhân viên : N –  1 : công ty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EA774A8-D374-4E2A-931A-152156609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0FF87-0577-44AA-942D-397C2D650DA9}" type="slidenum">
              <a:rPr lang="en-US" altLang="en-US" sz="1100">
                <a:latin typeface="Times New Roman" panose="02020603050405020304" pitchFamily="18" charset="0"/>
              </a:rPr>
              <a:pPr/>
              <a:t>51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CF00572-3C1E-4413-B464-7D1D25934A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5BFBECBE-8163-4E56-80C0-F7D4E8CBE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giản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endParaRPr lang="en-US" altLang="en-US" sz="2400" dirty="0"/>
          </a:p>
          <a:p>
            <a:r>
              <a:rPr lang="en-US" altLang="en-US" sz="2400" dirty="0" err="1"/>
              <a:t>Nhưng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vấn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 err="1"/>
              <a:t>Lượng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lớn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hàng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triệu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tỷ</a:t>
            </a:r>
            <a:r>
              <a:rPr lang="en-US" altLang="en-US" sz="2000" dirty="0"/>
              <a:t>,… </a:t>
            </a:r>
            <a:r>
              <a:rPr lang="en-US" altLang="en-US" sz="2000" dirty="0" err="1"/>
              <a:t>bản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ghi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xuất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đồng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thời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người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dùng</a:t>
            </a:r>
            <a:r>
              <a:rPr lang="en-US" altLang="en-US" sz="2000" dirty="0"/>
              <a:t>/</a:t>
            </a:r>
            <a:r>
              <a:rPr lang="en-US" altLang="en-US" sz="2000" dirty="0" err="1"/>
              <a:t>chương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trình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xuất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cùng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lúc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 err="1"/>
              <a:t>Tốc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độ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truy</a:t>
            </a:r>
            <a:r>
              <a:rPr lang="en-US" altLang="en-US" sz="2000" dirty="0"/>
              <a:t> </a:t>
            </a:r>
            <a:r>
              <a:rPr lang="en-US" altLang="en-US" sz="2000" dirty="0" err="1"/>
              <a:t>xuất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đòi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hỏi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một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cách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thông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minh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với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lượng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dữ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liệu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lớn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sz="2000" dirty="0"/>
              <a:t>Giao </a:t>
            </a:r>
            <a:r>
              <a:rPr lang="en-US" altLang="en-US" sz="2000" dirty="0" err="1"/>
              <a:t>tiếp</a:t>
            </a:r>
            <a:r>
              <a:rPr lang="en-US" altLang="en-US" sz="2000" dirty="0"/>
              <a:t> </a:t>
            </a:r>
            <a:r>
              <a:rPr lang="en-US" altLang="en-US" sz="2000" dirty="0" err="1"/>
              <a:t>đơn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giản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theo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chuẩn</a:t>
            </a:r>
            <a:endParaRPr lang="en-US" altLang="en-US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DD449D1-AF98-4907-ACFB-FF5F15196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79E8D-CE81-42E2-BA03-69D26E0B3F84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DEFF544D-C99E-41F1-9C2B-478A322372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9D9BCE74-3599-41D3-B683-CE0CA77CC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Sub-class “job type based employee category” is partial sub-classing – not necessary every employee is one of (secretary, engineer, and technician), i.e. union of these three types is proper subset of all employees. </a:t>
            </a:r>
          </a:p>
          <a:p>
            <a:endParaRPr lang="en-US" altLang="en-US"/>
          </a:p>
          <a:p>
            <a:r>
              <a:rPr lang="en-US" altLang="en-US"/>
              <a:t>sub-classing “Salaried Employee AND Hourly Employee” is total; union of entities from sub-classes is equal to total employee set, i.e. every employee necessarily has to be one of them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B50CA530-D4A7-4CEA-8C7D-85B71DD28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77A2DA-59E7-46EE-A361-4D507C8F2A7C}" type="slidenum">
              <a:rPr lang="en-US" altLang="en-US" sz="1100">
                <a:latin typeface="Times New Roman" panose="02020603050405020304" pitchFamily="18" charset="0"/>
              </a:rPr>
              <a:pPr/>
              <a:t>59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0771FA92-32F3-4B65-8B40-0FD789A167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05AA57A0-FCCD-4E68-AAD3-011B9EBE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Nếu 1 Employee vừa có thể Technician vừa là Engineer =&gt; chồng lấp</a:t>
            </a:r>
          </a:p>
          <a:p>
            <a:r>
              <a:rPr lang="en-US" altLang="en-US"/>
              <a:t>Salaried employee và Hourly employee =&gt; tách biệt.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B9F5967B-B757-492F-989A-2E7BC1EA5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D1A433-B6F5-43A9-9617-14014D813546}" type="slidenum">
              <a:rPr lang="en-US" altLang="en-US" sz="1100">
                <a:latin typeface="Times New Roman" panose="02020603050405020304" pitchFamily="18" charset="0"/>
              </a:rPr>
              <a:pPr/>
              <a:t>60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E06DC1CC-7290-456A-8B12-62E890C5B5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F171F3CA-99BD-498D-BC5F-D14CBB1E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0935A330-5BCC-41AC-AA0A-8EDB7C571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5C5B31-34DF-4CAF-BF14-40CB25FE4957}" type="slidenum">
              <a:rPr lang="en-US" altLang="en-US" sz="1100">
                <a:latin typeface="Times New Roman" panose="02020603050405020304" pitchFamily="18" charset="0"/>
              </a:rPr>
              <a:pPr/>
              <a:t>61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F29F8D8E-69B0-42A4-8B0B-3987763FA6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79131523-A953-41F1-B594-2C3244F2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Loan customers may be advised by a loan-officer</a:t>
            </a:r>
          </a:p>
          <a:p>
            <a:r>
              <a:rPr lang="en-US" altLang="en-US"/>
              <a:t>Relationship sets borrower and loan-officer represent the same information</a:t>
            </a:r>
          </a:p>
          <a:p>
            <a:endParaRPr lang="en-US" altLang="en-US"/>
          </a:p>
          <a:p>
            <a:r>
              <a:rPr lang="en-US" altLang="en-US"/>
              <a:t>Eliminate this redundancy via aggregation</a:t>
            </a:r>
          </a:p>
          <a:p>
            <a:r>
              <a:rPr lang="en-US" altLang="en-US"/>
              <a:t>–Treat relationship as an abstract entity</a:t>
            </a:r>
          </a:p>
          <a:p>
            <a:r>
              <a:rPr lang="en-US" altLang="en-US"/>
              <a:t>–Allows relationships between relationships</a:t>
            </a:r>
          </a:p>
          <a:p>
            <a:r>
              <a:rPr lang="en-US" altLang="en-US"/>
              <a:t>–Abstraction of relationship into new entity</a:t>
            </a:r>
          </a:p>
          <a:p>
            <a:endParaRPr lang="en-US" altLang="en-US"/>
          </a:p>
          <a:p>
            <a:r>
              <a:rPr lang="en-US" altLang="en-US"/>
              <a:t>Without introducing redundancy, the following diagram represents that:</a:t>
            </a:r>
          </a:p>
          <a:p>
            <a:r>
              <a:rPr lang="en-US" altLang="en-US"/>
              <a:t>–A customer takes out a loan</a:t>
            </a:r>
          </a:p>
          <a:p>
            <a:r>
              <a:rPr lang="en-US" altLang="en-US"/>
              <a:t>–An employee may be a loan officer for a customer-loan pair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0EAA09B5-2DD4-480B-8E7C-872844ED2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1C0095-9F3F-4825-8D5E-6CF2A52819CF}" type="slidenum">
              <a:rPr lang="en-US" altLang="en-US" sz="1100">
                <a:latin typeface="Times New Roman" panose="02020603050405020304" pitchFamily="18" charset="0"/>
              </a:rPr>
              <a:pPr/>
              <a:t>62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1B93-8981-42BC-86FE-671AA7CF3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4525A7D-1C4C-4459-BB7A-D7493EAA6F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05727DD3-344B-4A03-8FBE-F2D2AB6C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6F32B11D-8492-429E-B580-A2F0FD46F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F765BC-04A0-4997-B002-35C7238B0767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5204321B-5542-4283-9561-D1372D3CC8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D3AAF59-81C6-4F87-9DBE-F3142B10A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BF58E807-D11D-4469-8027-1C72984A4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6D11B-D95C-4943-81A3-7A7AF10456C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15226481-79D4-4775-B642-C8E223E615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88BFD7BB-7A8B-4715-BD81-1DC426C0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68FF1F8-EE27-41B7-9006-4A8690E14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80177A-5714-4619-A13A-2661136831A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E0CF099A-9AED-4DA8-8EC7-BE46E69318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0105760-06CB-4F51-8F0F-C53EA8815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CCB75966-A250-409B-BD5F-A8AAD0C9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23900" indent="-2778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14425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60513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 indent="-222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indent="-2222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4093EB-9BE0-471F-9EE3-E766699C7592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ACD8B14-652E-4037-8CE5-1060574E73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0E0A27-6ADB-47E9-9551-1F10D29074B3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B45A80A-B7BC-4D95-9BBB-A963E5E36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47967C9-D241-4863-8238-93761B5DF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KỸ THUẬT PHẦN MỀM ỨNG DỤNG</a:t>
            </a:r>
            <a:br>
              <a:rPr lang="en-US" dirty="0">
                <a:latin typeface="+mn-lt"/>
              </a:rPr>
            </a:br>
            <a:r>
              <a:rPr lang="en-US" dirty="0" err="1">
                <a:latin typeface="+mn-lt"/>
              </a:rPr>
              <a:t>Tổng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về</a:t>
            </a:r>
            <a:r>
              <a:rPr lang="en-US" dirty="0">
                <a:latin typeface="+mn-lt"/>
              </a:rPr>
              <a:t> CSDL,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quản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CSDL,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thực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thể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liên</a:t>
            </a:r>
            <a:r>
              <a:rPr lang="en-US" dirty="0">
                <a:latin typeface="+mn-lt"/>
              </a:rPr>
              <a:t> </a:t>
            </a:r>
            <a:r>
              <a:rPr lang="en-US">
                <a:latin typeface="+mn-lt"/>
              </a:rPr>
              <a:t>kết</a:t>
            </a:r>
            <a:br>
              <a:rPr lang="en-US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</a:t>
            </a:r>
            <a:r>
              <a:rPr lang="vi-VN" dirty="0">
                <a:hlinkClick r:id="rId3"/>
              </a:rPr>
              <a:t>u</a:t>
            </a:r>
            <a:r>
              <a:rPr lang="en-US" dirty="0">
                <a:hlinkClick r:id="rId3"/>
              </a:rPr>
              <a:t>.</a:t>
            </a:r>
            <a:r>
              <a:rPr lang="en-US" dirty="0" err="1">
                <a:hlinkClick r:id="rId3"/>
              </a:rPr>
              <a:t>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itle 1">
            <a:extLst>
              <a:ext uri="{FF2B5EF4-FFF2-40B4-BE49-F238E27FC236}">
                <a16:creationId xmlns:a16="http://schemas.microsoft.com/office/drawing/2014/main" id="{59615809-53E6-4B0E-A7B2-2DCCFED6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175"/>
            <a:ext cx="914400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D101F9E-7DEA-4EC0-8D9E-05327627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63" y="1436688"/>
            <a:ext cx="8701087" cy="375761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fr-FR" altLang="en-US" sz="2800" i="1"/>
              <a:t>Hệ quản trị cơ sở dữ liệu </a:t>
            </a:r>
            <a:r>
              <a:rPr lang="fr-FR" altLang="en-US" sz="2800"/>
              <a:t>(database management system DBMS)</a:t>
            </a:r>
          </a:p>
          <a:p>
            <a:pPr lvl="1" eaLnBrk="1" hangingPunct="1">
              <a:buFontTx/>
              <a:buNone/>
            </a:pPr>
            <a:r>
              <a:rPr lang="fr-FR" altLang="en-US" sz="2400" i="1"/>
              <a:t>« Là một hệ thống phần mềm cho phép </a:t>
            </a:r>
            <a:r>
              <a:rPr lang="fr-FR" altLang="en-US" sz="2400" i="1">
                <a:solidFill>
                  <a:srgbClr val="FFC000"/>
                </a:solidFill>
              </a:rPr>
              <a:t>định nghĩa, tạo lập </a:t>
            </a:r>
            <a:r>
              <a:rPr lang="fr-FR" altLang="en-US" sz="2400" i="1"/>
              <a:t>cơ sở dữ liệu và </a:t>
            </a:r>
            <a:r>
              <a:rPr lang="fr-FR" altLang="en-US" sz="2400" i="1">
                <a:solidFill>
                  <a:srgbClr val="FFC000"/>
                </a:solidFill>
              </a:rPr>
              <a:t>điều khiển mọi truy nhập </a:t>
            </a:r>
            <a:r>
              <a:rPr lang="fr-FR" altLang="en-US" sz="2400" i="1"/>
              <a:t>đối với CSDL đó. » </a:t>
            </a:r>
            <a:r>
              <a:rPr lang="fr-FR" altLang="en-US" sz="2400"/>
              <a:t> </a:t>
            </a:r>
          </a:p>
          <a:p>
            <a:pPr lvl="1" eaLnBrk="1" hangingPunct="1">
              <a:buFontTx/>
              <a:buNone/>
            </a:pPr>
            <a:endParaRPr lang="fr-FR" altLang="en-US" sz="2800"/>
          </a:p>
          <a:p>
            <a:pPr lvl="1" eaLnBrk="1" hangingPunct="1">
              <a:buFontTx/>
              <a:buNone/>
            </a:pPr>
            <a:endParaRPr lang="fr-FR" altLang="en-US" sz="2800"/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6D813DB3-699E-4C39-BF0F-8C3F7A2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26D3346-6252-4750-9B46-8F8FFF1CF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79500"/>
            <a:ext cx="8529638" cy="42545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buFontTx/>
              <a:buNone/>
              <a:defRPr/>
            </a:pPr>
            <a:r>
              <a:rPr lang="fr-FR" sz="3200" dirty="0" err="1"/>
              <a:t>Các</a:t>
            </a:r>
            <a:r>
              <a:rPr lang="fr-FR" sz="3200" dirty="0"/>
              <a:t> </a:t>
            </a:r>
            <a:r>
              <a:rPr lang="fr-FR" sz="3200" dirty="0" err="1"/>
              <a:t>mức</a:t>
            </a:r>
            <a:r>
              <a:rPr lang="fr-FR" sz="3200" dirty="0"/>
              <a:t> </a:t>
            </a:r>
            <a:r>
              <a:rPr lang="fr-FR" sz="3200" i="1" dirty="0" err="1"/>
              <a:t>trừu</a:t>
            </a:r>
            <a:r>
              <a:rPr lang="fr-FR" sz="3200" i="1" dirty="0"/>
              <a:t> </a:t>
            </a:r>
            <a:r>
              <a:rPr lang="fr-FR" sz="3200" i="1" dirty="0" err="1"/>
              <a:t>tượng</a:t>
            </a:r>
            <a:r>
              <a:rPr lang="fr-FR" sz="3200" i="1" dirty="0"/>
              <a:t> </a:t>
            </a:r>
            <a:r>
              <a:rPr lang="fr-FR" sz="3200" i="1" dirty="0" err="1"/>
              <a:t>hóa</a:t>
            </a:r>
            <a:r>
              <a:rPr lang="fr-FR" sz="3200" i="1" dirty="0"/>
              <a:t> </a:t>
            </a:r>
            <a:r>
              <a:rPr lang="fr-FR" sz="3200" dirty="0" err="1"/>
              <a:t>dữ</a:t>
            </a:r>
            <a:r>
              <a:rPr lang="fr-FR" sz="3200" dirty="0"/>
              <a:t> </a:t>
            </a:r>
            <a:r>
              <a:rPr lang="fr-FR" sz="3200" dirty="0" err="1"/>
              <a:t>liệu</a:t>
            </a:r>
            <a:r>
              <a:rPr lang="fr-FR" sz="3200" dirty="0"/>
              <a:t>: </a:t>
            </a:r>
            <a:r>
              <a:rPr lang="fr-FR" sz="3200" dirty="0" err="1"/>
              <a:t>Biểu</a:t>
            </a:r>
            <a:r>
              <a:rPr lang="fr-FR" sz="3200" dirty="0"/>
              <a:t> </a:t>
            </a:r>
            <a:r>
              <a:rPr lang="fr-FR" sz="3200" dirty="0" err="1"/>
              <a:t>diễn</a:t>
            </a:r>
            <a:r>
              <a:rPr lang="fr-FR" sz="3200" dirty="0"/>
              <a:t> DL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800" dirty="0"/>
              <a:t>+ </a:t>
            </a:r>
            <a:r>
              <a:rPr lang="fr-FR" altLang="en-US" sz="2800" u="sng" dirty="0" err="1"/>
              <a:t>Mức</a:t>
            </a:r>
            <a:r>
              <a:rPr lang="fr-FR" altLang="en-US" sz="2800" u="sng" dirty="0"/>
              <a:t> </a:t>
            </a:r>
            <a:r>
              <a:rPr lang="fr-FR" altLang="en-US" sz="2800" u="sng" dirty="0" err="1"/>
              <a:t>vật</a:t>
            </a:r>
            <a:r>
              <a:rPr lang="fr-FR" altLang="en-US" sz="2800" u="sng" dirty="0"/>
              <a:t> </a:t>
            </a:r>
            <a:r>
              <a:rPr lang="fr-FR" altLang="en-US" sz="2800" u="sng" dirty="0" err="1"/>
              <a:t>lý</a:t>
            </a:r>
            <a:r>
              <a:rPr lang="fr-FR" altLang="en-US" sz="2800" dirty="0"/>
              <a:t>: </a:t>
            </a:r>
            <a:r>
              <a:rPr lang="fr-FR" altLang="en-US" sz="2800" dirty="0" err="1"/>
              <a:t>mô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tả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cách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dữ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liệu</a:t>
            </a:r>
            <a:r>
              <a:rPr lang="fr-FR" altLang="en-US" sz="2800" dirty="0"/>
              <a:t> </a:t>
            </a:r>
            <a:r>
              <a:rPr lang="fr-FR" altLang="en-US" sz="2800" dirty="0" err="1"/>
              <a:t>được</a:t>
            </a:r>
            <a:r>
              <a:rPr lang="fr-FR" altLang="en-US" sz="2800" dirty="0"/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lưu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trữ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/>
              <a:t>như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thế</a:t>
            </a:r>
            <a:r>
              <a:rPr lang="fr-FR" altLang="en-US" sz="2800" dirty="0"/>
              <a:t> </a:t>
            </a:r>
            <a:r>
              <a:rPr lang="fr-FR" altLang="en-US" sz="2800" dirty="0" err="1"/>
              <a:t>nào</a:t>
            </a:r>
            <a:endParaRPr lang="fr-FR" altLang="en-US" sz="2800" dirty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800" dirty="0"/>
              <a:t>+ </a:t>
            </a:r>
            <a:r>
              <a:rPr lang="fr-FR" altLang="en-US" sz="2800" u="sng" dirty="0" err="1"/>
              <a:t>Mức</a:t>
            </a:r>
            <a:r>
              <a:rPr lang="fr-FR" altLang="en-US" sz="2800" u="sng" dirty="0"/>
              <a:t> </a:t>
            </a:r>
            <a:r>
              <a:rPr lang="fr-FR" altLang="en-US" sz="2800" u="sng" dirty="0" err="1"/>
              <a:t>logic</a:t>
            </a:r>
            <a:r>
              <a:rPr lang="fr-FR" altLang="en-US" sz="2800" dirty="0"/>
              <a:t>: </a:t>
            </a:r>
            <a:r>
              <a:rPr lang="fr-FR" altLang="en-US" sz="2800" dirty="0" err="1"/>
              <a:t>mô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tả</a:t>
            </a:r>
            <a:r>
              <a:rPr lang="fr-FR" altLang="en-US" sz="2800" dirty="0"/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dữ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liệu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nào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/>
              <a:t>được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lưu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trữ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trong</a:t>
            </a:r>
            <a:r>
              <a:rPr lang="fr-FR" altLang="en-US" sz="2800" dirty="0"/>
              <a:t> CSDL, </a:t>
            </a:r>
            <a:r>
              <a:rPr lang="fr-FR" altLang="en-US" sz="2800" dirty="0" err="1"/>
              <a:t>và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các</a:t>
            </a:r>
            <a:r>
              <a:rPr lang="fr-FR" altLang="en-US" sz="2800" dirty="0"/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mối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quan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hệ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/>
              <a:t>giữa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các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dữ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liệu</a:t>
            </a:r>
            <a:r>
              <a:rPr lang="fr-FR" altLang="en-US" sz="2800" dirty="0"/>
              <a:t> </a:t>
            </a:r>
            <a:r>
              <a:rPr lang="fr-FR" altLang="en-US" sz="2800" dirty="0" err="1"/>
              <a:t>này</a:t>
            </a:r>
            <a:endParaRPr lang="fr-FR" altLang="en-US" sz="2800" dirty="0"/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altLang="en-US" sz="2800" dirty="0"/>
              <a:t>+ </a:t>
            </a:r>
            <a:r>
              <a:rPr lang="fr-FR" altLang="en-US" sz="2800" u="sng" dirty="0" err="1"/>
              <a:t>Mức</a:t>
            </a:r>
            <a:r>
              <a:rPr lang="fr-FR" altLang="en-US" sz="2800" u="sng" dirty="0"/>
              <a:t> </a:t>
            </a:r>
            <a:r>
              <a:rPr lang="fr-FR" altLang="en-US" sz="2800" u="sng" dirty="0" err="1"/>
              <a:t>khung</a:t>
            </a:r>
            <a:r>
              <a:rPr lang="fr-FR" altLang="en-US" sz="2800" u="sng" dirty="0"/>
              <a:t> </a:t>
            </a:r>
            <a:r>
              <a:rPr lang="fr-FR" altLang="en-US" sz="2800" u="sng" dirty="0" err="1"/>
              <a:t>nhìn</a:t>
            </a:r>
            <a:r>
              <a:rPr lang="fr-FR" altLang="en-US" sz="2800" dirty="0"/>
              <a:t>: </a:t>
            </a:r>
            <a:r>
              <a:rPr lang="fr-FR" altLang="en-US" sz="2800" dirty="0" err="1"/>
              <a:t>mô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tả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cách</a:t>
            </a:r>
            <a:r>
              <a:rPr lang="fr-FR" altLang="en-US" sz="2800" dirty="0"/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người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dùng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>
                <a:solidFill>
                  <a:srgbClr val="FF0000"/>
                </a:solidFill>
              </a:rPr>
              <a:t>thấy</a:t>
            </a:r>
            <a:r>
              <a:rPr lang="fr-FR" altLang="en-US" sz="2800" dirty="0">
                <a:solidFill>
                  <a:srgbClr val="FF0000"/>
                </a:solidFill>
              </a:rPr>
              <a:t> </a:t>
            </a:r>
            <a:r>
              <a:rPr lang="fr-FR" altLang="en-US" sz="2800" dirty="0" err="1"/>
              <a:t>được</a:t>
            </a:r>
            <a:r>
              <a:rPr lang="fr-FR" altLang="en-US" sz="2800" dirty="0"/>
              <a:t> DL</a:t>
            </a:r>
          </a:p>
          <a:p>
            <a:pPr marL="91440" indent="-91440" eaLnBrk="1" fontAlgn="auto" hangingPunct="1">
              <a:buFont typeface="Tw Cen MT" panose="020B0602020104020603" pitchFamily="34" charset="0"/>
              <a:buChar char=" "/>
              <a:defRPr/>
            </a:pPr>
            <a:endParaRPr lang="fr-FR" sz="2800" dirty="0"/>
          </a:p>
        </p:txBody>
      </p:sp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58352890-7770-418C-A881-7010D509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E52485-5A9B-442A-A322-29D06BAB54CB}"/>
              </a:ext>
            </a:extLst>
          </p:cNvPr>
          <p:cNvSpPr txBox="1">
            <a:spLocks/>
          </p:cNvSpPr>
          <p:nvPr/>
        </p:nvSpPr>
        <p:spPr bwMode="auto">
          <a:xfrm>
            <a:off x="-117475" y="263525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1C27-6F5D-4CCB-9955-4E5CB895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kern="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0896E-BAF3-44D1-85EB-44C7863E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A570A45-45AD-4F76-9632-F1747046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7263"/>
            <a:ext cx="6810721" cy="44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3E57C-2985-48AD-B8B0-84D1CB216D16}"/>
              </a:ext>
            </a:extLst>
          </p:cNvPr>
          <p:cNvSpPr txBox="1"/>
          <p:nvPr/>
        </p:nvSpPr>
        <p:spPr>
          <a:xfrm>
            <a:off x="7162800" y="34290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Logical level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CDC09-A53D-4D7E-989F-8AF8DE458F59}"/>
              </a:ext>
            </a:extLst>
          </p:cNvPr>
          <p:cNvSpPr txBox="1"/>
          <p:nvPr/>
        </p:nvSpPr>
        <p:spPr>
          <a:xfrm>
            <a:off x="7150359" y="435070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level </a:t>
            </a:r>
          </a:p>
        </p:txBody>
      </p:sp>
    </p:spTree>
    <p:extLst>
      <p:ext uri="{BB962C8B-B14F-4D97-AF65-F5344CB8AC3E}">
        <p14:creationId xmlns:p14="http://schemas.microsoft.com/office/powerpoint/2010/main" val="238309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7324-002C-46E6-91BA-3830745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EEBE-4346-48FA-9F74-0C429237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C30D2-8609-48F7-A51C-D9E4711B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9" y="2133600"/>
            <a:ext cx="8258042" cy="37338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737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37CC43F-C44B-4E29-81F1-4A0DE3DC6BB9}"/>
              </a:ext>
            </a:extLst>
          </p:cNvPr>
          <p:cNvSpPr/>
          <p:nvPr/>
        </p:nvSpPr>
        <p:spPr bwMode="auto">
          <a:xfrm>
            <a:off x="2874963" y="1470025"/>
            <a:ext cx="3106737" cy="28241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EC8AEDC6-84A0-4E47-AD58-9B88215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295275"/>
            <a:ext cx="842645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1.2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cơ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sở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E0F69D7A-BD65-4007-8C5B-BAD1E4B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3013" name="TextBox 1">
            <a:extLst>
              <a:ext uri="{FF2B5EF4-FFF2-40B4-BE49-F238E27FC236}">
                <a16:creationId xmlns:a16="http://schemas.microsoft.com/office/drawing/2014/main" id="{2E2197C1-C802-4186-B49C-9280A5863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306638"/>
            <a:ext cx="3106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CSDLvà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Ứng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dụng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014" name="TextBox 5">
            <a:extLst>
              <a:ext uri="{FF2B5EF4-FFF2-40B4-BE49-F238E27FC236}">
                <a16:creationId xmlns:a16="http://schemas.microsoft.com/office/drawing/2014/main" id="{8EEB1AE3-8E2E-4E04-A078-99E028580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2995613"/>
            <a:ext cx="3106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Hệ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Quản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trị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CSDL</a:t>
            </a:r>
          </a:p>
        </p:txBody>
      </p:sp>
      <p:sp>
        <p:nvSpPr>
          <p:cNvPr id="43015" name="TextBox 6">
            <a:extLst>
              <a:ext uri="{FF2B5EF4-FFF2-40B4-BE49-F238E27FC236}">
                <a16:creationId xmlns:a16="http://schemas.microsoft.com/office/drawing/2014/main" id="{1E88DF45-4A07-473C-B5E2-54B7CA8E4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3667125"/>
            <a:ext cx="343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Phần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cứng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lưu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trữ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016" name="TextBox 8">
            <a:extLst>
              <a:ext uri="{FF2B5EF4-FFF2-40B4-BE49-F238E27FC236}">
                <a16:creationId xmlns:a16="http://schemas.microsoft.com/office/drawing/2014/main" id="{9C18B81B-3C39-483E-8D9D-291FFA4C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1620838"/>
            <a:ext cx="3106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Người</a:t>
            </a: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en-US" sz="2400" b="1" dirty="0" err="1">
                <a:solidFill>
                  <a:schemeClr val="bg2">
                    <a:lumMod val="75000"/>
                  </a:schemeClr>
                </a:solidFill>
              </a:rPr>
              <a:t>dùng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017" name="Rectangle 4">
            <a:extLst>
              <a:ext uri="{FF2B5EF4-FFF2-40B4-BE49-F238E27FC236}">
                <a16:creationId xmlns:a16="http://schemas.microsoft.com/office/drawing/2014/main" id="{E3BFC0A8-3D75-4849-9809-31D82EB4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217613"/>
            <a:ext cx="22907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/>
              <a:t>Thành phần</a:t>
            </a:r>
          </a:p>
        </p:txBody>
      </p:sp>
      <p:sp>
        <p:nvSpPr>
          <p:cNvPr id="43018" name="Rectangle 1">
            <a:extLst>
              <a:ext uri="{FF2B5EF4-FFF2-40B4-BE49-F238E27FC236}">
                <a16:creationId xmlns:a16="http://schemas.microsoft.com/office/drawing/2014/main" id="{C387ECE5-75D0-4219-BDCB-CAEEA4A4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4635500"/>
            <a:ext cx="81613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Các khả năng của hệ CSDL: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/>
              <a:t>Quản lý dữ liệu tồn tại lâu dài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/>
              <a:t>Truy xuất khối lượng dữ liệu lớn một cách hiệu quả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/>
              <a:t>Kết nối: để người dùng có thể thao tác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>
            <a:extLst>
              <a:ext uri="{FF2B5EF4-FFF2-40B4-BE49-F238E27FC236}">
                <a16:creationId xmlns:a16="http://schemas.microsoft.com/office/drawing/2014/main" id="{1663335B-ED1C-467A-A066-05E19962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27025"/>
            <a:ext cx="7896225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1.2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cơ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sở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19F3DCAD-2AA6-4299-8110-8CC29BB3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2862"/>
            <a:ext cx="8229600" cy="4783137"/>
          </a:xfrm>
        </p:spPr>
        <p:txBody>
          <a:bodyPr/>
          <a:lstStyle/>
          <a:p>
            <a:pPr eaLnBrk="1" hangingPunct="1"/>
            <a:r>
              <a:rPr lang="fr-FR" altLang="en-US" sz="3600" dirty="0" err="1"/>
              <a:t>Kiến</a:t>
            </a:r>
            <a:r>
              <a:rPr lang="fr-FR" altLang="en-US" sz="3600" dirty="0"/>
              <a:t> </a:t>
            </a:r>
            <a:r>
              <a:rPr lang="fr-FR" altLang="en-US" sz="3600" dirty="0" err="1"/>
              <a:t>trúc</a:t>
            </a:r>
            <a:endParaRPr lang="fr-FR" altLang="en-US" sz="3600" dirty="0"/>
          </a:p>
          <a:p>
            <a:pPr lvl="1" eaLnBrk="1" hangingPunct="1"/>
            <a:r>
              <a:rPr lang="fr-FR" altLang="en-US" sz="2800" dirty="0" err="1"/>
              <a:t>Hệ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cơ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sở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dữ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liệu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tập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trung</a:t>
            </a:r>
            <a:endParaRPr lang="fr-FR" altLang="en-US" sz="2800" dirty="0"/>
          </a:p>
          <a:p>
            <a:pPr lvl="2" eaLnBrk="1" hangingPunct="1"/>
            <a:r>
              <a:rPr lang="fr-FR" altLang="en-US" sz="2000" dirty="0" err="1"/>
              <a:t>Hệ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sở</a:t>
            </a:r>
            <a:r>
              <a:rPr lang="fr-FR" altLang="en-US" sz="2000" dirty="0"/>
              <a:t> </a:t>
            </a:r>
            <a:r>
              <a:rPr lang="fr-FR" altLang="en-US" sz="2000" dirty="0" err="1"/>
              <a:t>dữ</a:t>
            </a:r>
            <a:r>
              <a:rPr lang="fr-FR" altLang="en-US" sz="2000" dirty="0"/>
              <a:t> </a:t>
            </a:r>
            <a:r>
              <a:rPr lang="fr-FR" altLang="en-US" sz="2000" dirty="0" err="1"/>
              <a:t>liệu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nhân</a:t>
            </a:r>
            <a:endParaRPr lang="fr-FR" altLang="en-US" sz="2000" dirty="0"/>
          </a:p>
          <a:p>
            <a:pPr lvl="2" eaLnBrk="1" hangingPunct="1"/>
            <a:r>
              <a:rPr lang="fr-FR" altLang="en-US" sz="2000" dirty="0" err="1"/>
              <a:t>Hệ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sở</a:t>
            </a:r>
            <a:r>
              <a:rPr lang="fr-FR" altLang="en-US" sz="2000" dirty="0"/>
              <a:t> </a:t>
            </a:r>
            <a:r>
              <a:rPr lang="fr-FR" altLang="en-US" sz="2000" dirty="0" err="1"/>
              <a:t>dữ</a:t>
            </a:r>
            <a:r>
              <a:rPr lang="fr-FR" altLang="en-US" sz="2000" dirty="0"/>
              <a:t> </a:t>
            </a:r>
            <a:r>
              <a:rPr lang="fr-FR" altLang="en-US" sz="2000" dirty="0" err="1"/>
              <a:t>liệu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trung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tâm</a:t>
            </a:r>
            <a:endParaRPr lang="fr-FR" altLang="en-US" sz="2000" dirty="0"/>
          </a:p>
          <a:p>
            <a:pPr lvl="2" eaLnBrk="1" hangingPunct="1"/>
            <a:r>
              <a:rPr lang="fr-FR" altLang="en-US" sz="2000" dirty="0" err="1"/>
              <a:t>Hệ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sở</a:t>
            </a:r>
            <a:r>
              <a:rPr lang="fr-FR" altLang="en-US" sz="2000" dirty="0"/>
              <a:t> </a:t>
            </a:r>
            <a:r>
              <a:rPr lang="fr-FR" altLang="en-US" sz="2000" dirty="0" err="1"/>
              <a:t>dữ</a:t>
            </a:r>
            <a:r>
              <a:rPr lang="fr-FR" altLang="en-US" sz="2000" dirty="0"/>
              <a:t> </a:t>
            </a:r>
            <a:r>
              <a:rPr lang="fr-FR" altLang="en-US" sz="2000" dirty="0" err="1"/>
              <a:t>liệu</a:t>
            </a:r>
            <a:r>
              <a:rPr lang="fr-FR" altLang="en-US" sz="2000" dirty="0"/>
              <a:t> </a:t>
            </a:r>
            <a:r>
              <a:rPr lang="fr-FR" altLang="en-US" sz="2000" dirty="0" err="1"/>
              <a:t>khách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chủ</a:t>
            </a:r>
            <a:endParaRPr lang="fr-FR" altLang="en-US" sz="2000" dirty="0"/>
          </a:p>
          <a:p>
            <a:pPr lvl="1" eaLnBrk="1" hangingPunct="1"/>
            <a:r>
              <a:rPr lang="fr-FR" altLang="en-US" sz="2800" dirty="0" err="1"/>
              <a:t>Hệ</a:t>
            </a:r>
            <a:r>
              <a:rPr lang="fr-FR" altLang="en-US" sz="2800" dirty="0"/>
              <a:t> </a:t>
            </a:r>
            <a:r>
              <a:rPr lang="fr-FR" altLang="en-US" sz="2800" dirty="0" err="1"/>
              <a:t>cơ</a:t>
            </a:r>
            <a:r>
              <a:rPr lang="fr-FR" altLang="en-US" sz="2800" dirty="0"/>
              <a:t> </a:t>
            </a:r>
            <a:r>
              <a:rPr lang="fr-FR" altLang="en-US" sz="2800" dirty="0" err="1"/>
              <a:t>sở</a:t>
            </a:r>
            <a:r>
              <a:rPr lang="fr-FR" altLang="en-US" sz="2800" dirty="0"/>
              <a:t> </a:t>
            </a:r>
            <a:r>
              <a:rPr lang="fr-FR" altLang="en-US" sz="2800" dirty="0" err="1"/>
              <a:t>dữ</a:t>
            </a:r>
            <a:r>
              <a:rPr lang="fr-FR" altLang="en-US" sz="2800" dirty="0"/>
              <a:t> </a:t>
            </a:r>
            <a:r>
              <a:rPr lang="fr-FR" altLang="en-US" sz="2800" dirty="0" err="1"/>
              <a:t>liệu</a:t>
            </a:r>
            <a:r>
              <a:rPr lang="fr-FR" altLang="en-US" sz="2800" dirty="0"/>
              <a:t> </a:t>
            </a:r>
            <a:r>
              <a:rPr lang="fr-FR" altLang="en-US" sz="2800" dirty="0" err="1"/>
              <a:t>phân</a:t>
            </a:r>
            <a:r>
              <a:rPr lang="fr-FR" altLang="en-US" sz="2800" dirty="0"/>
              <a:t> </a:t>
            </a:r>
            <a:r>
              <a:rPr lang="fr-FR" altLang="en-US" sz="2800" dirty="0" err="1"/>
              <a:t>tán</a:t>
            </a:r>
            <a:endParaRPr lang="fr-FR" altLang="en-US" sz="2800" dirty="0"/>
          </a:p>
          <a:p>
            <a:pPr lvl="2" eaLnBrk="1" hangingPunct="1"/>
            <a:r>
              <a:rPr lang="fr-FR" altLang="en-US" sz="2000" dirty="0" err="1"/>
              <a:t>Hệ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sở</a:t>
            </a:r>
            <a:r>
              <a:rPr lang="fr-FR" altLang="en-US" sz="2000" dirty="0"/>
              <a:t> </a:t>
            </a:r>
            <a:r>
              <a:rPr lang="fr-FR" altLang="en-US" sz="2000" dirty="0" err="1"/>
              <a:t>dữ</a:t>
            </a:r>
            <a:r>
              <a:rPr lang="fr-FR" altLang="en-US" sz="2000" dirty="0"/>
              <a:t> </a:t>
            </a:r>
            <a:r>
              <a:rPr lang="fr-FR" altLang="en-US" sz="2000" dirty="0" err="1"/>
              <a:t>liệu</a:t>
            </a:r>
            <a:r>
              <a:rPr lang="fr-FR" altLang="en-US" sz="2000" dirty="0"/>
              <a:t> </a:t>
            </a:r>
            <a:r>
              <a:rPr lang="fr-FR" altLang="en-US" sz="2000" dirty="0" err="1"/>
              <a:t>phân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tán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thuần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nhất</a:t>
            </a:r>
            <a:endParaRPr lang="fr-FR" altLang="en-US" sz="2000" dirty="0"/>
          </a:p>
          <a:p>
            <a:pPr lvl="2" eaLnBrk="1" hangingPunct="1"/>
            <a:r>
              <a:rPr lang="fr-FR" altLang="en-US" sz="2000" dirty="0" err="1"/>
              <a:t>Hệ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cơ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sở</a:t>
            </a:r>
            <a:r>
              <a:rPr lang="fr-FR" altLang="en-US" sz="2000" dirty="0"/>
              <a:t> </a:t>
            </a:r>
            <a:r>
              <a:rPr lang="fr-FR" altLang="en-US" sz="2000" dirty="0" err="1"/>
              <a:t>dữ</a:t>
            </a:r>
            <a:r>
              <a:rPr lang="fr-FR" altLang="en-US" sz="2000" dirty="0"/>
              <a:t> </a:t>
            </a:r>
            <a:r>
              <a:rPr lang="fr-FR" altLang="en-US" sz="2000" dirty="0" err="1"/>
              <a:t>liệu</a:t>
            </a:r>
            <a:r>
              <a:rPr lang="fr-FR" altLang="en-US" sz="2000" dirty="0"/>
              <a:t> </a:t>
            </a:r>
            <a:r>
              <a:rPr lang="fr-FR" altLang="en-US" sz="2000" dirty="0" err="1"/>
              <a:t>phân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tán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không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thuần</a:t>
            </a:r>
            <a:r>
              <a:rPr lang="fr-FR" altLang="en-US" sz="2000" dirty="0"/>
              <a:t> </a:t>
            </a:r>
            <a:r>
              <a:rPr lang="fr-FR" altLang="en-US" sz="2000" dirty="0" err="1"/>
              <a:t>nhất</a:t>
            </a:r>
            <a:endParaRPr lang="fr-FR" altLang="en-US" sz="2000" dirty="0"/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61E751D4-5FA4-4B03-B209-15DD1FA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D83DAD8-3CCF-40E2-B985-6B552ABA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834"/>
            <a:ext cx="7904162" cy="6477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BBF0BFF9-33CF-4616-B686-E3E0B00E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Cơ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sở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tập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trung</a:t>
            </a:r>
            <a:endParaRPr lang="fr-FR" altLang="en-US" dirty="0"/>
          </a:p>
        </p:txBody>
      </p:sp>
      <p:sp>
        <p:nvSpPr>
          <p:cNvPr id="46084" name="Slide Number Placeholder 1">
            <a:extLst>
              <a:ext uri="{FF2B5EF4-FFF2-40B4-BE49-F238E27FC236}">
                <a16:creationId xmlns:a16="http://schemas.microsoft.com/office/drawing/2014/main" id="{1F74CC1B-3079-41E1-8382-490D3A4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6085" name="Picture 2">
            <a:extLst>
              <a:ext uri="{FF2B5EF4-FFF2-40B4-BE49-F238E27FC236}">
                <a16:creationId xmlns:a16="http://schemas.microsoft.com/office/drawing/2014/main" id="{71043D52-98FC-43D9-A664-C1F1174C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28632"/>
            <a:ext cx="7202487" cy="3919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DE7F444-38DE-4237-9EDF-7DB4015A696D}"/>
              </a:ext>
            </a:extLst>
          </p:cNvPr>
          <p:cNvSpPr txBox="1">
            <a:spLocks/>
          </p:cNvSpPr>
          <p:nvPr/>
        </p:nvSpPr>
        <p:spPr bwMode="auto">
          <a:xfrm>
            <a:off x="623888" y="327025"/>
            <a:ext cx="7896225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altLang="en-US" kern="0">
                <a:solidFill>
                  <a:schemeClr val="tx1">
                    <a:lumMod val="95000"/>
                    <a:lumOff val="5000"/>
                  </a:schemeClr>
                </a:solidFill>
              </a:rPr>
              <a:t>1.2 Hệ cơ sở dữ liệu</a:t>
            </a:r>
            <a:endParaRPr lang="fr-FR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8E35F1C-9827-4BAE-8B69-1001E7BD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Cơ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sở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dữ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liệu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tán</a:t>
            </a:r>
            <a:endParaRPr lang="fr-FR" altLang="en-US" dirty="0"/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DAF9ADCB-96DD-4A5F-93AD-92EFC27A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9D453535-5307-4E0A-917B-C2036D29F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76400"/>
            <a:ext cx="61055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EB54AE-7E06-4FC9-B1D5-5A0FBD8F6949}"/>
              </a:ext>
            </a:extLst>
          </p:cNvPr>
          <p:cNvSpPr txBox="1">
            <a:spLocks/>
          </p:cNvSpPr>
          <p:nvPr/>
        </p:nvSpPr>
        <p:spPr bwMode="auto">
          <a:xfrm>
            <a:off x="623888" y="327025"/>
            <a:ext cx="7896225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fr-FR" altLang="en-US" kern="0">
                <a:solidFill>
                  <a:schemeClr val="tx1">
                    <a:lumMod val="95000"/>
                    <a:lumOff val="5000"/>
                  </a:schemeClr>
                </a:solidFill>
              </a:rPr>
              <a:t>1.2 Hệ cơ sở dữ liệu</a:t>
            </a:r>
            <a:endParaRPr lang="fr-FR" altLang="en-US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49287BB-C8B9-4400-A2D4-EA41EEA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788"/>
            <a:ext cx="9144000" cy="6477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1.3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bước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XD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CSDL</a:t>
            </a:r>
            <a:b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B694476-3C58-4820-9D4D-3723E9EA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1309688"/>
            <a:ext cx="7291387" cy="4024312"/>
          </a:xfrm>
        </p:spPr>
        <p:txBody>
          <a:bodyPr/>
          <a:lstStyle/>
          <a:p>
            <a:pPr eaLnBrk="1" hangingPunct="1"/>
            <a:r>
              <a:rPr lang="vi-VN" altLang="en-US" sz="2400">
                <a:solidFill>
                  <a:srgbClr val="FFC000"/>
                </a:solidFill>
              </a:rPr>
              <a:t>Bước 1:</a:t>
            </a:r>
            <a:r>
              <a:rPr lang="vi-VN" altLang="en-US" sz="2400"/>
              <a:t> </a:t>
            </a:r>
            <a:r>
              <a:rPr lang="en-US" altLang="en-US" sz="2400"/>
              <a:t>K</a:t>
            </a:r>
            <a:r>
              <a:rPr lang="vi-VN" altLang="en-US" sz="2400"/>
              <a:t>hảo sát</a:t>
            </a:r>
          </a:p>
          <a:p>
            <a:pPr lvl="1" eaLnBrk="1" hangingPunct="1"/>
            <a:r>
              <a:rPr lang="vi-VN" altLang="en-US" sz="2400"/>
              <a:t>Tìm hiểu các yêu cầu</a:t>
            </a:r>
          </a:p>
          <a:p>
            <a:pPr lvl="1" eaLnBrk="1" hangingPunct="1"/>
            <a:r>
              <a:rPr lang="vi-VN" altLang="en-US" sz="2400"/>
              <a:t>Xác định các dữ liệu cần lưu trữ, phân tích mối liên hệ.</a:t>
            </a:r>
          </a:p>
          <a:p>
            <a:pPr lvl="1" eaLnBrk="1" hangingPunct="1"/>
            <a:r>
              <a:rPr lang="vi-VN" altLang="en-US" sz="2400"/>
              <a:t>Phân tích các chức năng cần có của hệ thống.</a:t>
            </a:r>
          </a:p>
          <a:p>
            <a:pPr eaLnBrk="1" hangingPunct="1"/>
            <a:r>
              <a:rPr lang="vi-VN" altLang="en-US" sz="2400">
                <a:solidFill>
                  <a:srgbClr val="FFC000"/>
                </a:solidFill>
              </a:rPr>
              <a:t>Bước 2:</a:t>
            </a:r>
            <a:r>
              <a:rPr lang="vi-VN" altLang="en-US" sz="2400"/>
              <a:t> Thiết kế</a:t>
            </a:r>
            <a:r>
              <a:rPr lang="en-US" altLang="en-US" sz="2400"/>
              <a:t> - Xây dựng</a:t>
            </a:r>
            <a:r>
              <a:rPr lang="vi-VN" altLang="en-US" sz="2400"/>
              <a:t> hệ thống</a:t>
            </a:r>
          </a:p>
          <a:p>
            <a:pPr lvl="1" eaLnBrk="1" hangingPunct="1"/>
            <a:r>
              <a:rPr lang="vi-VN" altLang="en-US" sz="2400"/>
              <a:t>Thiết kế CSDL</a:t>
            </a:r>
          </a:p>
          <a:p>
            <a:pPr lvl="1" eaLnBrk="1" hangingPunct="1"/>
            <a:r>
              <a:rPr lang="vi-VN" altLang="en-US" sz="2400"/>
              <a:t>Lựa chọn hệ QT</a:t>
            </a:r>
            <a:r>
              <a:rPr lang="en-US" altLang="en-US" sz="2400"/>
              <a:t> </a:t>
            </a:r>
            <a:r>
              <a:rPr lang="vi-VN" altLang="en-US" sz="2400"/>
              <a:t>CSDL để triển khai</a:t>
            </a:r>
          </a:p>
          <a:p>
            <a:pPr lvl="1" eaLnBrk="1" hangingPunct="1"/>
            <a:r>
              <a:rPr lang="vi-VN" altLang="en-US" sz="2400"/>
              <a:t>Xây dựng hệ thống chương trình ứng dụng</a:t>
            </a:r>
          </a:p>
          <a:p>
            <a:pPr eaLnBrk="1" hangingPunct="1"/>
            <a:r>
              <a:rPr lang="vi-VN" altLang="en-US" sz="2400">
                <a:solidFill>
                  <a:srgbClr val="FFC000"/>
                </a:solidFill>
              </a:rPr>
              <a:t>Bước 3:</a:t>
            </a:r>
            <a:r>
              <a:rPr lang="vi-VN" altLang="en-US" sz="2400"/>
              <a:t> </a:t>
            </a:r>
            <a:r>
              <a:rPr lang="en-US" altLang="en-US" sz="2400"/>
              <a:t>Triển khai </a:t>
            </a:r>
            <a:r>
              <a:rPr lang="vi-VN" altLang="en-US" sz="2400"/>
              <a:t>hệ thống</a:t>
            </a:r>
          </a:p>
          <a:p>
            <a:pPr lvl="1" eaLnBrk="1" hangingPunct="1"/>
            <a:r>
              <a:rPr lang="vi-VN" altLang="en-US" sz="2400"/>
              <a:t>Nhập dữ liệu cho CSDL</a:t>
            </a:r>
          </a:p>
          <a:p>
            <a:pPr lvl="1" eaLnBrk="1" hangingPunct="1"/>
            <a:r>
              <a:rPr lang="en-US" altLang="en-US" sz="2400"/>
              <a:t>Kiểm</a:t>
            </a:r>
            <a:r>
              <a:rPr lang="vi-VN" altLang="en-US" sz="2400"/>
              <a:t> thử các chương trình ứng dụng</a:t>
            </a:r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41A8B4FA-D14F-4FAE-A5ED-E278A573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10EA7-1733-4C81-A9DF-6452AA75F40D}"/>
              </a:ext>
            </a:extLst>
          </p:cNvPr>
          <p:cNvSpPr txBox="1"/>
          <p:nvPr/>
        </p:nvSpPr>
        <p:spPr>
          <a:xfrm>
            <a:off x="5643563" y="1168400"/>
            <a:ext cx="3171825" cy="40005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Lưu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ý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khi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làm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Bài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tập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lớn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>
            <a:extLst>
              <a:ext uri="{FF2B5EF4-FFF2-40B4-BE49-F238E27FC236}">
                <a16:creationId xmlns:a16="http://schemas.microsoft.com/office/drawing/2014/main" id="{38FDF762-93DA-4C3E-9D45-FD8D9641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219075"/>
            <a:ext cx="9144000" cy="6477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1.4.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Sơ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lược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quản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CSDL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4544757B-75F6-4B15-B9FB-4A90B9E3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317625"/>
            <a:ext cx="8229600" cy="5141913"/>
          </a:xfrm>
        </p:spPr>
        <p:txBody>
          <a:bodyPr/>
          <a:lstStyle/>
          <a:p>
            <a:pPr eaLnBrk="1" hangingPunct="1"/>
            <a:r>
              <a:rPr lang="en-US" altLang="en-US" sz="2800"/>
              <a:t>Là phần mềm quản lý các CSDL: định nghĩa, tạo lập, điều khiển thao tác với các dữ liệu trong các CSDL đó</a:t>
            </a:r>
          </a:p>
        </p:txBody>
      </p:sp>
      <p:sp>
        <p:nvSpPr>
          <p:cNvPr id="49156" name="Slide Number Placeholder 1">
            <a:extLst>
              <a:ext uri="{FF2B5EF4-FFF2-40B4-BE49-F238E27FC236}">
                <a16:creationId xmlns:a16="http://schemas.microsoft.com/office/drawing/2014/main" id="{0FA0E501-5B63-4BBA-AC38-CE547989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7" name="AutoShape 6" descr="What is DBMS?. What is DBMS? | by Technical Education | Medium">
            <a:extLst>
              <a:ext uri="{FF2B5EF4-FFF2-40B4-BE49-F238E27FC236}">
                <a16:creationId xmlns:a16="http://schemas.microsoft.com/office/drawing/2014/main" id="{AC1623E4-17CC-4EA3-B399-ACC5054E5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898525"/>
            <a:ext cx="24479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pic>
        <p:nvPicPr>
          <p:cNvPr id="49158" name="Picture 2">
            <a:extLst>
              <a:ext uri="{FF2B5EF4-FFF2-40B4-BE49-F238E27FC236}">
                <a16:creationId xmlns:a16="http://schemas.microsoft.com/office/drawing/2014/main" id="{1D239623-767E-4FD1-8EA4-AB04B6604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8" y="3106738"/>
            <a:ext cx="3522662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8F6C-8B85-41D8-8782-EAA0C5B6085C}"/>
              </a:ext>
            </a:extLst>
          </p:cNvPr>
          <p:cNvSpPr/>
          <p:nvPr/>
        </p:nvSpPr>
        <p:spPr>
          <a:xfrm>
            <a:off x="444500" y="2876550"/>
            <a:ext cx="4572000" cy="3600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vi-VN" altLang="en-US" sz="2800" dirty="0"/>
              <a:t>Hai khả năng chuyên biệt của Hệ QT CSDL: 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vi-VN" altLang="en-US" sz="2400" dirty="0"/>
              <a:t>Khả năng quản lý dữ liệu tồn tại lâu dài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vi-VN" altLang="en-US" sz="2400" dirty="0"/>
              <a:t>Khả năng truy nhập các khối lượng dữ liệu lớn một cách hiệu quả (đúng/nhanh)</a:t>
            </a:r>
          </a:p>
          <a:p>
            <a:pPr eaLnBrk="1" hangingPunct="1">
              <a:defRPr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F875724-04D2-4864-B043-82B31A70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Giới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thiệu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0D13A6F1-BB1A-42E1-B2F3-1408155C57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488" y="3222625"/>
            <a:ext cx="5153025" cy="2924175"/>
          </a:xfrm>
          <a:noFill/>
        </p:spPr>
      </p:pic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0E860A0A-E355-4CC3-8B62-A0918020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1" name="TextBox 3">
            <a:extLst>
              <a:ext uri="{FF2B5EF4-FFF2-40B4-BE49-F238E27FC236}">
                <a16:creationId xmlns:a16="http://schemas.microsoft.com/office/drawing/2014/main" id="{91390A4F-7A31-413C-B781-72A5312E3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366838"/>
            <a:ext cx="774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5850" indent="-3429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2400" dirty="0" err="1">
                <a:sym typeface="Wingdings" panose="05000000000000000000" pitchFamily="2" charset="2"/>
              </a:rPr>
              <a:t>Cách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quản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lý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dữ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liệu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trong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các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hệ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thống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thông</a:t>
            </a:r>
            <a:r>
              <a:rPr lang="en-US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tin 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altLang="en-US" sz="2400" dirty="0" err="1">
                <a:sym typeface="Wingdings" panose="05000000000000000000" pitchFamily="2" charset="2"/>
              </a:rPr>
              <a:t>Cách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truyền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thống</a:t>
            </a:r>
            <a:r>
              <a:rPr lang="en-US" altLang="en-US" sz="2400" dirty="0">
                <a:sym typeface="Wingdings" panose="05000000000000000000" pitchFamily="2" charset="2"/>
              </a:rPr>
              <a:t>: </a:t>
            </a:r>
            <a:r>
              <a:rPr lang="en-US" altLang="en-US" sz="2400" dirty="0" err="1">
                <a:sym typeface="Wingdings" panose="05000000000000000000" pitchFamily="2" charset="2"/>
              </a:rPr>
              <a:t>xử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lý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tệp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dirty="0" err="1">
                <a:sym typeface="Wingdings" panose="05000000000000000000" pitchFamily="2" charset="2"/>
              </a:rPr>
              <a:t>mỗi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phòng</a:t>
            </a:r>
            <a:r>
              <a:rPr lang="en-US" altLang="en-US" sz="2400" dirty="0">
                <a:sym typeface="Wingdings" panose="05000000000000000000" pitchFamily="2" charset="2"/>
              </a:rPr>
              <a:t> ban </a:t>
            </a:r>
            <a:r>
              <a:rPr lang="en-US" altLang="en-US" sz="2400" dirty="0" err="1">
                <a:sym typeface="Wingdings" panose="05000000000000000000" pitchFamily="2" charset="2"/>
              </a:rPr>
              <a:t>quản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lý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dữ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liệu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theo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các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tệp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văn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r>
              <a:rPr lang="en-US" altLang="en-US" sz="2400" dirty="0" err="1">
                <a:sym typeface="Wingdings" panose="05000000000000000000" pitchFamily="2" charset="2"/>
              </a:rPr>
              <a:t>bản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A376-9BE2-4742-97D4-983277CA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1.4.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Sơ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lược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quản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CSDL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6B164-3C02-4CD9-B770-7128709F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4213D8-589F-46BC-85C8-118EF24D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7" y="1600200"/>
            <a:ext cx="2386013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0427" tIns="24171" rIns="60427" bIns="24171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US" sz="2400" kern="0"/>
              <a:t>Collection of Files</a:t>
            </a:r>
            <a:endParaRPr lang="en-US" sz="240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FD15F3-493B-40FB-9D40-F89313AD6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7" y="2286000"/>
            <a:ext cx="23796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>
                <a:latin typeface="Helvetica" pitchFamily="34" charset="0"/>
              </a:rPr>
              <a:t>Hierarchical     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A4A2B0-FE4A-4ED9-98D2-EF94DFF0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53" y="1520060"/>
            <a:ext cx="942975" cy="480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427" tIns="24171" rIns="60427" bIns="24171">
            <a:spAutoFit/>
          </a:bodyPr>
          <a:lstStyle/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60’s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70's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80's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90’s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00’s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r>
              <a:rPr lang="en-US" sz="1700" dirty="0">
                <a:latin typeface="Helvetica" pitchFamily="34" charset="0"/>
              </a:rPr>
              <a:t>10’s</a:t>
            </a: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  <a:p>
            <a:pPr marL="230188" indent="-230188" defTabSz="869950" eaLnBrk="0" hangingPunct="0">
              <a:lnSpc>
                <a:spcPct val="89000"/>
              </a:lnSpc>
              <a:spcBef>
                <a:spcPct val="44000"/>
              </a:spcBef>
            </a:pPr>
            <a:endParaRPr lang="en-US" sz="1700" dirty="0">
              <a:latin typeface="Helvetica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25CB08B-155C-4BDA-ACBB-7AE9F97D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7" y="3124200"/>
            <a:ext cx="3321050" cy="64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>
                <a:latin typeface="Helvetica" pitchFamily="34" charset="0"/>
              </a:rPr>
              <a:t>Relational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1FC80-5AB6-4C6A-B04E-491EB2001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7" y="3935412"/>
            <a:ext cx="2524125" cy="712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 dirty="0">
                <a:latin typeface="Helvetica" pitchFamily="34" charset="0"/>
              </a:rPr>
              <a:t>Object 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7C13D-B1B3-4F4C-A809-22AA21E5E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7" y="4495800"/>
            <a:ext cx="3103563" cy="712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 dirty="0">
                <a:latin typeface="Helvetica" pitchFamily="34" charset="0"/>
              </a:rPr>
              <a:t>Knowledge Bases, Ontologies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E7F8C-FB4A-463B-9B43-002ECD9B9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7" y="2286000"/>
            <a:ext cx="2235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>
                <a:latin typeface="Helvetica" pitchFamily="34" charset="0"/>
              </a:rPr>
              <a:t>Network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BBC07-35FC-43D2-A875-5F880054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7" y="1447800"/>
            <a:ext cx="2971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0B9A564-A102-455C-BE51-C8ECF64A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7" y="4876800"/>
            <a:ext cx="3103563" cy="7127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107" tIns="42299" rIns="86107" bIns="42299" anchor="ctr"/>
          <a:lstStyle/>
          <a:p>
            <a:pPr algn="ctr" defTabSz="869950" eaLnBrk="0" hangingPunct="0"/>
            <a:r>
              <a:rPr lang="en-US" sz="1700" dirty="0">
                <a:latin typeface="Helvetica" pitchFamily="34" charset="0"/>
              </a:rPr>
              <a:t>NoSQL, </a:t>
            </a:r>
            <a:r>
              <a:rPr lang="en-US" sz="1700" dirty="0" err="1">
                <a:latin typeface="Helvetica" pitchFamily="34" charset="0"/>
              </a:rPr>
              <a:t>BigTable</a:t>
            </a:r>
            <a:r>
              <a:rPr lang="en-US" sz="1700" dirty="0">
                <a:latin typeface="Helvetica" pitchFamily="34" charset="0"/>
              </a:rPr>
              <a:t>, </a:t>
            </a:r>
            <a:r>
              <a:rPr lang="en-US" sz="1700" dirty="0" err="1">
                <a:latin typeface="Helvetica" pitchFamily="34" charset="0"/>
              </a:rPr>
              <a:t>SimpleDB</a:t>
            </a:r>
            <a:r>
              <a:rPr lang="en-US" sz="1700" dirty="0">
                <a:latin typeface="Helvetic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95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1">
            <a:extLst>
              <a:ext uri="{FF2B5EF4-FFF2-40B4-BE49-F238E27FC236}">
                <a16:creationId xmlns:a16="http://schemas.microsoft.com/office/drawing/2014/main" id="{0BC3F97E-FEFD-4EAE-9B5E-6A771188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700" y="219075"/>
            <a:ext cx="9144000" cy="6477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1.4.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Sơ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lược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quản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CSDL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026FDE7-6C08-42BC-9267-97ED83C9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1317625"/>
            <a:ext cx="8229600" cy="53879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800" dirty="0" err="1"/>
              <a:t>Bắt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hình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từ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đầu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những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năm</a:t>
            </a:r>
            <a:r>
              <a:rPr lang="en-US" altLang="en-US" sz="2800" dirty="0"/>
              <a:t> 1960</a:t>
            </a:r>
          </a:p>
          <a:p>
            <a:pPr eaLnBrk="1" hangingPunct="1">
              <a:defRPr/>
            </a:pPr>
            <a:r>
              <a:rPr lang="en-US" altLang="en-US" sz="2800" dirty="0" err="1"/>
              <a:t>Ngày</a:t>
            </a:r>
            <a:r>
              <a:rPr lang="en-US" altLang="en-US" sz="2800" dirty="0"/>
              <a:t> nay </a:t>
            </a:r>
            <a:r>
              <a:rPr lang="en-US" altLang="en-US" sz="2800" dirty="0" err="1"/>
              <a:t>đã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trở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thành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một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nền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tảng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sz="2400" dirty="0" err="1"/>
              <a:t>Tham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: Microsoft, Oracle, Sun, IBM,…</a:t>
            </a:r>
          </a:p>
          <a:p>
            <a:pPr lvl="1" eaLnBrk="1" hangingPunct="1">
              <a:defRPr/>
            </a:pP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nơi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, Wikipedia, Google, Facebook,…</a:t>
            </a:r>
          </a:p>
          <a:p>
            <a:pPr eaLnBrk="1" hangingPunct="1">
              <a:defRPr/>
            </a:pP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DBMS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: SQL Server, Oracle, MySQL, PostgreSQL, SQLite,…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Tx/>
              <a:buNone/>
              <a:defRPr/>
            </a:pPr>
            <a:endParaRPr lang="fr-FR" altLang="en-US" sz="2400" dirty="0"/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84E87304-26C2-44BA-AC0E-2EB4E6B0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1205" name="Picture 1">
            <a:extLst>
              <a:ext uri="{FF2B5EF4-FFF2-40B4-BE49-F238E27FC236}">
                <a16:creationId xmlns:a16="http://schemas.microsoft.com/office/drawing/2014/main" id="{BDC7EE52-3006-43F1-9D5E-1E8D9B0ED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r="14848"/>
          <a:stretch>
            <a:fillRect/>
          </a:stretch>
        </p:blipFill>
        <p:spPr bwMode="auto">
          <a:xfrm>
            <a:off x="2370138" y="4967288"/>
            <a:ext cx="4378325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2">
            <a:extLst>
              <a:ext uri="{FF2B5EF4-FFF2-40B4-BE49-F238E27FC236}">
                <a16:creationId xmlns:a16="http://schemas.microsoft.com/office/drawing/2014/main" id="{02D668A2-CD44-4C2C-9C65-4C60E4DC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6488113"/>
            <a:ext cx="219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https://medium.com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AD3BBED-95FC-4C46-8B3A-E70B14B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1.4.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Sơ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lược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về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hệ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quản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trị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CSDL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251" name="Slide Number Placeholder 1">
            <a:extLst>
              <a:ext uri="{FF2B5EF4-FFF2-40B4-BE49-F238E27FC236}">
                <a16:creationId xmlns:a16="http://schemas.microsoft.com/office/drawing/2014/main" id="{DDFED2EE-7E7C-40A9-A975-3DF22BBA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523CC37-8D64-4B68-93C4-C85C0BE53E50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524000"/>
          <a:ext cx="8229599" cy="46942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49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Tên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Mô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hình</a:t>
                      </a:r>
                      <a:endParaRPr lang="en-US" sz="1600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Ngôn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ngữ</a:t>
                      </a:r>
                      <a:endParaRPr lang="en-US" sz="16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Bản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quyền</a:t>
                      </a:r>
                      <a:endParaRPr lang="en-US" sz="16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US" sz="1600" baseline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a đời</a:t>
                      </a:r>
                      <a:endParaRPr lang="en-US" sz="160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Relational, object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Oracle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1977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SQL Server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Relational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Microsoft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1989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Access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Relational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Microsoft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1992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DB2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Relational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IBM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1983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MySQL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Relational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mở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 (Oracle)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1995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PostgreSQL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Relational, object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mở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PostgreSQL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1995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SQLite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Relational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SQL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mở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XML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Semi-structural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XQuery, </a:t>
                      </a:r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XPath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mở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2003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itchFamily="34" charset="0"/>
                          <a:cs typeface="Arial" pitchFamily="34" charset="0"/>
                        </a:rPr>
                        <a:t>Objectivity/DB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Object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Arial" pitchFamily="34" charset="0"/>
                          <a:cs typeface="Arial" pitchFamily="34" charset="0"/>
                        </a:rPr>
                        <a:t>ODL, OQL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Objectivity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1990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4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" pitchFamily="34" charset="0"/>
                          <a:cs typeface="Arial" pitchFamily="34" charset="0"/>
                        </a:rPr>
                        <a:t>MongoDB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NoSQL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Javascript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itchFamily="34" charset="0"/>
                          <a:cs typeface="Arial" pitchFamily="34" charset="0"/>
                        </a:rPr>
                        <a:t>Mã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itchFamily="34" charset="0"/>
                          <a:cs typeface="Arial" pitchFamily="34" charset="0"/>
                        </a:rPr>
                        <a:t>mở</a:t>
                      </a:r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 (10gen)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2007</a:t>
                      </a:r>
                    </a:p>
                  </a:txBody>
                  <a:tcPr marT="91446" marB="91446"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26BADDB-EED5-4E6F-9FD3-45D2FF564F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95684"/>
            <a:ext cx="8686800" cy="7949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pic>
        <p:nvPicPr>
          <p:cNvPr id="30726" name="Picture 14">
            <a:extLst>
              <a:ext uri="{FF2B5EF4-FFF2-40B4-BE49-F238E27FC236}">
                <a16:creationId xmlns:a16="http://schemas.microsoft.com/office/drawing/2014/main" id="{CCEA0C0A-3A36-4FB6-96AB-6CCE8940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17494"/>
            <a:ext cx="3802063" cy="546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34F9478-CCB6-4469-B5EA-C48C48D5BA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34950"/>
            <a:ext cx="86931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29699" name="Text Box 7">
            <a:extLst>
              <a:ext uri="{FF2B5EF4-FFF2-40B4-BE49-F238E27FC236}">
                <a16:creationId xmlns:a16="http://schemas.microsoft.com/office/drawing/2014/main" id="{2CF14114-A0A9-4339-B1DC-77FE38DE7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45100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  <a:ea typeface="+mn-ea"/>
              </a:rPr>
              <a:t>Database</a:t>
            </a:r>
          </a:p>
        </p:txBody>
      </p:sp>
      <p:pic>
        <p:nvPicPr>
          <p:cNvPr id="29700" name="Picture 9" descr="1">
            <a:extLst>
              <a:ext uri="{FF2B5EF4-FFF2-40B4-BE49-F238E27FC236}">
                <a16:creationId xmlns:a16="http://schemas.microsoft.com/office/drawing/2014/main" id="{68F33A17-841F-4297-955C-ED00E9EFC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1693863"/>
            <a:ext cx="591661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5E607-C460-4951-B67B-27531A99E31F}"/>
              </a:ext>
            </a:extLst>
          </p:cNvPr>
          <p:cNvSpPr txBox="1"/>
          <p:nvPr/>
        </p:nvSpPr>
        <p:spPr>
          <a:xfrm>
            <a:off x="685800" y="990600"/>
            <a:ext cx="2735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CSDL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1D8A85B-ECD1-4C7D-906E-E711DDC64E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7475"/>
            <a:ext cx="9143999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65EAACD-228E-4BAE-B91C-0E4D0FD53E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84263"/>
            <a:ext cx="7872412" cy="137953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Xử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câu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hỏi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truy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1.	</a:t>
            </a:r>
            <a:r>
              <a:rPr lang="en-US" altLang="en-US" dirty="0" err="1">
                <a:ea typeface="ＭＳ Ｐゴシック" panose="020B0600070205080204" pitchFamily="34" charset="-128"/>
              </a:rPr>
              <a:t>Phân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tích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câu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truy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vấn</a:t>
            </a:r>
            <a:r>
              <a:rPr lang="en-US" altLang="en-US" dirty="0">
                <a:ea typeface="ＭＳ Ｐゴシック" panose="020B0600070205080204" pitchFamily="34" charset="-128"/>
              </a:rPr>
              <a:t> (Parsing and translation)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	</a:t>
            </a:r>
            <a:r>
              <a:rPr lang="en-US" altLang="en-US" dirty="0" err="1">
                <a:ea typeface="ＭＳ Ｐゴシック" panose="020B0600070205080204" pitchFamily="34" charset="-128"/>
              </a:rPr>
              <a:t>Tối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ưu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hóa</a:t>
            </a:r>
            <a:r>
              <a:rPr lang="en-US" altLang="en-US" dirty="0">
                <a:ea typeface="ＭＳ Ｐゴシック" panose="020B0600070205080204" pitchFamily="34" charset="-128"/>
              </a:rPr>
              <a:t> (Optimization)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3.	</a:t>
            </a:r>
            <a:r>
              <a:rPr lang="en-US" altLang="en-US" dirty="0" err="1">
                <a:ea typeface="ＭＳ Ｐゴシック" panose="020B0600070205080204" pitchFamily="34" charset="-128"/>
              </a:rPr>
              <a:t>Đánh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giá</a:t>
            </a:r>
            <a:r>
              <a:rPr lang="en-US" altLang="en-US" dirty="0">
                <a:ea typeface="ＭＳ Ｐゴシック" panose="020B0600070205080204" pitchFamily="34" charset="-128"/>
              </a:rPr>
              <a:t> (Evaluation)</a:t>
            </a:r>
          </a:p>
        </p:txBody>
      </p:sp>
      <p:pic>
        <p:nvPicPr>
          <p:cNvPr id="26628" name="Picture 8">
            <a:extLst>
              <a:ext uri="{FF2B5EF4-FFF2-40B4-BE49-F238E27FC236}">
                <a16:creationId xmlns:a16="http://schemas.microsoft.com/office/drawing/2014/main" id="{CD924A08-66A1-49F6-A422-2B47AA16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88" y="3067050"/>
            <a:ext cx="61150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9408695-62FB-41D3-9759-6571F8CDD3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123825"/>
            <a:ext cx="8477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DBEE594-5027-4FBF-9E80-81A1EE0255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2450" y="1103313"/>
            <a:ext cx="7923213" cy="4845050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nghĩa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(Data Definition Language - DDL)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nghĩa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>
              <a:buFont typeface="Monotype Sorts" charset="2"/>
              <a:buNone/>
            </a:pPr>
            <a:r>
              <a:rPr lang="en-US" altLang="en-US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dirty="0">
                <a:ea typeface="ＭＳ Ｐゴシック" panose="020B0600070205080204" pitchFamily="34" charset="-128"/>
              </a:rPr>
              <a:t>:	</a:t>
            </a:r>
            <a:r>
              <a:rPr lang="en-US" altLang="en-US" b="1" dirty="0">
                <a:ea typeface="ＭＳ Ｐゴシック" panose="020B0600070205080204" pitchFamily="34" charset="-128"/>
              </a:rPr>
              <a:t>create table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ID</a:t>
            </a:r>
            <a:r>
              <a:rPr lang="en-US" altLang="en-US" dirty="0">
                <a:ea typeface="ＭＳ Ｐゴシック" panose="020B0600070205080204" pitchFamily="34" charset="-128"/>
              </a:rPr>
              <a:t>                </a:t>
            </a:r>
            <a:r>
              <a:rPr lang="en-US" altLang="en-US" b="1" dirty="0">
                <a:ea typeface="ＭＳ Ｐゴシック" panose="020B0600070205080204" pitchFamily="34" charset="-128"/>
              </a:rPr>
              <a:t>char</a:t>
            </a:r>
            <a:r>
              <a:rPr lang="en-US" altLang="en-US" dirty="0">
                <a:ea typeface="ＭＳ Ｐゴシック" panose="020B0600070205080204" pitchFamily="34" charset="-128"/>
              </a:rPr>
              <a:t>(5),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name           </a:t>
            </a:r>
            <a:r>
              <a:rPr lang="en-US" altLang="en-US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dirty="0">
                <a:ea typeface="ＭＳ Ｐゴシック" panose="020B0600070205080204" pitchFamily="34" charset="-128"/>
              </a:rPr>
              <a:t>(20)</a:t>
            </a:r>
            <a:r>
              <a:rPr lang="en-US" altLang="en-US" b="1" dirty="0">
                <a:ea typeface="ＭＳ Ｐゴシック" panose="020B0600070205080204" pitchFamily="34" charset="-128"/>
              </a:rPr>
              <a:t>,</a:t>
            </a:r>
            <a:br>
              <a:rPr lang="en-US" altLang="en-US" b="1" i="1" dirty="0">
                <a:ea typeface="ＭＳ Ｐゴシック" panose="020B0600070205080204" pitchFamily="34" charset="-128"/>
              </a:rPr>
            </a:br>
            <a:r>
              <a:rPr lang="en-US" altLang="en-US" b="1" i="1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ea typeface="ＭＳ Ｐゴシック" panose="020B0600070205080204" pitchFamily="34" charset="-128"/>
              </a:rPr>
              <a:t>  </a:t>
            </a:r>
            <a:r>
              <a:rPr lang="en-US" altLang="en-US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dirty="0">
                <a:ea typeface="ＭＳ Ｐゴシック" panose="020B0600070205080204" pitchFamily="34" charset="-128"/>
              </a:rPr>
              <a:t>(20),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i="1" dirty="0">
                <a:ea typeface="ＭＳ Ｐゴシック" panose="020B0600070205080204" pitchFamily="34" charset="-128"/>
              </a:rPr>
              <a:t>salary</a:t>
            </a:r>
            <a:r>
              <a:rPr lang="en-US" altLang="en-US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b="1" dirty="0">
                <a:ea typeface="ＭＳ Ｐゴシック" panose="020B0600070205080204" pitchFamily="34" charset="-128"/>
              </a:rPr>
              <a:t>numeric</a:t>
            </a:r>
            <a:r>
              <a:rPr lang="en-US" altLang="en-US" dirty="0">
                <a:ea typeface="ＭＳ Ｐゴシック" panose="020B0600070205080204" pitchFamily="34" charset="-128"/>
              </a:rPr>
              <a:t>(8,2))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dịch</a:t>
            </a:r>
            <a:r>
              <a:rPr lang="en-US" altLang="en-US" dirty="0">
                <a:ea typeface="ＭＳ Ｐゴシック" panose="020B0600070205080204" pitchFamily="34" charset="-128"/>
              </a:rPr>
              <a:t> DDL </a:t>
            </a:r>
            <a:r>
              <a:rPr lang="en-US" altLang="en-US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dirty="0">
                <a:ea typeface="ＭＳ Ｐゴシック" panose="020B0600070205080204" pitchFamily="34" charset="-128"/>
              </a:rPr>
              <a:t> ra </a:t>
            </a:r>
            <a:r>
              <a:rPr lang="en-US" altLang="en-US" dirty="0" err="1">
                <a:ea typeface="ＭＳ Ｐゴシック" panose="020B0600070205080204" pitchFamily="34" charset="-128"/>
              </a:rPr>
              <a:t>tập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bảng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từ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điển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(data dictionary)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1C039C-B4A8-4B2D-831A-FAA0354906F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57200"/>
            <a:ext cx="8839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2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200" dirty="0">
                <a:effectLst/>
                <a:ea typeface="ＭＳ Ｐゴシック" panose="020B0600070205080204" pitchFamily="34" charset="-128"/>
              </a:rPr>
              <a:t> CSDL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B1CB314-8FFD-490C-8CB2-FA5DA5B634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19175"/>
            <a:ext cx="8610600" cy="4903788"/>
          </a:xfrm>
        </p:spPr>
        <p:txBody>
          <a:bodyPr/>
          <a:lstStyle/>
          <a:p>
            <a:r>
              <a:rPr lang="en-US" altLang="en-US" sz="2400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thao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tác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dirty="0">
                <a:ea typeface="ＭＳ Ｐゴシック" panose="020B0600070205080204" pitchFamily="34" charset="-128"/>
              </a:rPr>
              <a:t> (Data Manipulation Language - DDL):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phép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truy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cập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xử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tổ</a:t>
            </a:r>
            <a:r>
              <a:rPr lang="en-US" altLang="en-US" sz="2400" dirty="0">
                <a:ea typeface="ＭＳ Ｐゴシック" panose="020B0600070205080204" pitchFamily="34" charset="-128"/>
              </a:rPr>
              <a:t> chức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theo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nào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đó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thao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bao </a:t>
            </a:r>
            <a:r>
              <a:rPr lang="en-US" altLang="en-US" dirty="0" err="1">
                <a:ea typeface="ＭＳ Ｐゴシック" panose="020B0600070205080204" pitchFamily="34" charset="-128"/>
              </a:rPr>
              <a:t>gồm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Ngôn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ngữ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thuần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Relational Algebra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Tuple relational calculus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Domain relational calculus</a:t>
            </a:r>
          </a:p>
          <a:p>
            <a:pPr lvl="1"/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Ngôn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ngữ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thương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mại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thống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thương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mại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như</a:t>
            </a:r>
            <a:r>
              <a:rPr lang="en-US" altLang="en-US" dirty="0">
                <a:ea typeface="ＭＳ Ｐゴシック" panose="020B0600070205080204" pitchFamily="34" charset="-128"/>
              </a:rPr>
              <a:t> SQL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SQL </a:t>
            </a:r>
            <a:r>
              <a:rPr lang="en-US" altLang="en-US" dirty="0" err="1">
                <a:ea typeface="ＭＳ Ｐゴシック" panose="020B0600070205080204" pitchFamily="34" charset="-128"/>
              </a:rPr>
              <a:t>là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phổ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biến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nhất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349416C-E5FE-4ED5-B732-83BC030311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8" y="152400"/>
            <a:ext cx="8477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1.5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Các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thành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phần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chính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của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hệ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quản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sz="3000" dirty="0" err="1">
                <a:effectLst/>
                <a:ea typeface="ＭＳ Ｐゴシック" panose="020B0600070205080204" pitchFamily="34" charset="-128"/>
              </a:rPr>
              <a:t>trị</a:t>
            </a:r>
            <a:r>
              <a:rPr lang="en-US" altLang="en-US" sz="3000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8CA3356-409E-4834-A55F-93C37E8BDC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125538"/>
            <a:ext cx="8305799" cy="51943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SQL </a:t>
            </a:r>
            <a:r>
              <a:rPr lang="en-US" altLang="en-US" dirty="0" err="1">
                <a:ea typeface="ＭＳ Ｐゴシック" panose="020B0600070205080204" pitchFamily="34" charset="-128"/>
              </a:rPr>
              <a:t>là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phổ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biến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nhất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có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tính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toán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yêu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cầu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phức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tạp</a:t>
            </a:r>
            <a:r>
              <a:rPr lang="en-US" altLang="en-US" dirty="0">
                <a:ea typeface="ＭＳ Ｐゴシック" panose="020B0600070205080204" pitchFamily="34" charset="-128"/>
              </a:rPr>
              <a:t> SQL </a:t>
            </a:r>
            <a:r>
              <a:rPr lang="en-US" altLang="en-US" dirty="0" err="1">
                <a:ea typeface="ＭＳ Ｐゴシック" panose="020B0600070205080204" pitchFamily="34" charset="-128"/>
              </a:rPr>
              <a:t>thường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nhúng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vào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số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mức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cao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ứng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thường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truy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sở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dirty="0">
                <a:ea typeface="ＭＳ Ｐゴシック" panose="020B0600070205080204" pitchFamily="34" charset="-128"/>
              </a:rPr>
              <a:t> qua: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Ngôn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phép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nhúng</a:t>
            </a:r>
            <a:r>
              <a:rPr lang="en-US" altLang="en-US" dirty="0">
                <a:ea typeface="ＭＳ Ｐゴシック" panose="020B0600070205080204" pitchFamily="34" charset="-128"/>
              </a:rPr>
              <a:t> SQL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Giao </a:t>
            </a:r>
            <a:r>
              <a:rPr lang="en-US" altLang="en-US" dirty="0" err="1">
                <a:ea typeface="ＭＳ Ｐゴシック" panose="020B0600070205080204" pitchFamily="34" charset="-128"/>
              </a:rPr>
              <a:t>diện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ứng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(</a:t>
            </a:r>
            <a:r>
              <a:rPr lang="en-US" altLang="en-US" dirty="0" err="1">
                <a:ea typeface="ＭＳ Ｐゴシック" panose="020B0600070205080204" pitchFamily="34" charset="-128"/>
              </a:rPr>
              <a:t>ví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</a:t>
            </a:r>
            <a:r>
              <a:rPr lang="en-US" altLang="en-US" dirty="0">
                <a:ea typeface="ＭＳ Ｐゴシック" panose="020B0600070205080204" pitchFamily="34" charset="-128"/>
              </a:rPr>
              <a:t>:  ODBC/JDBC) 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thi</a:t>
            </a:r>
            <a:r>
              <a:rPr lang="en-US" altLang="en-US" dirty="0">
                <a:ea typeface="ＭＳ Ｐゴシック" panose="020B0600070205080204" pitchFamily="34" charset="-128"/>
              </a:rPr>
              <a:t> SQL </a:t>
            </a:r>
          </a:p>
          <a:p>
            <a:pPr>
              <a:buFont typeface="Monotype Sorts" charset="2"/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4A5685B-761F-45EC-8856-217C6B2DC9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1.6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liệu</a:t>
            </a:r>
            <a:endParaRPr lang="en-US" altLang="en-US" dirty="0">
              <a:effectLst/>
              <a:ea typeface="ＭＳ Ｐゴシック" panose="020B0600070205080204" pitchFamily="34" charset="-128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2012AEE-8E37-4BA8-BC93-2D29B036F2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112" y="1019175"/>
            <a:ext cx="8320087" cy="4972050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Tập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hợp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công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cụ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phần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mềm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cho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phép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tả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Quan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giữa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Ngữ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nghĩa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err="1">
                <a:ea typeface="ＭＳ Ｐゴシック" panose="020B0600070205080204" pitchFamily="34" charset="-128"/>
              </a:rPr>
              <a:t>Ràng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buộc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dirty="0">
                <a:ea typeface="ＭＳ Ｐゴシック" panose="020B0600070205080204" pitchFamily="34" charset="-128"/>
              </a:rPr>
              <a:t> (Entity-Relationship)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(Relational model)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hướng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đối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tượng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bán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cấu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trúc</a:t>
            </a:r>
            <a:r>
              <a:rPr lang="en-US" altLang="en-US" dirty="0">
                <a:ea typeface="ＭＳ Ｐゴシック" panose="020B0600070205080204" pitchFamily="34" charset="-128"/>
              </a:rPr>
              <a:t> XML</a:t>
            </a: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khác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FFEE43C-35EF-4B1C-B7FB-FD465B66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Giới thiệu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6A5C15C-EEEA-41BE-B610-FD0EB01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163"/>
            <a:ext cx="8229600" cy="306705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sz="2400" dirty="0" err="1"/>
              <a:t>Xử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riêng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lẻ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 err="1"/>
              <a:t>Chương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Khi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về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 CT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.</a:t>
            </a:r>
          </a:p>
          <a:p>
            <a:pPr lvl="1" eaLnBrk="1" hangingPunct="1"/>
            <a:endParaRPr lang="en-US" altLang="en-US" sz="2400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4E490CE1-0A50-4199-AE1B-7D507298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A047C42-971C-43FE-BAA0-3FCBEFDF62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1.7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E9287DE-21E9-402A-A65F-EAF0260827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7300"/>
            <a:ext cx="8229600" cy="4225925"/>
          </a:xfrm>
        </p:spPr>
        <p:txBody>
          <a:bodyPr/>
          <a:lstStyle/>
          <a:p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ra </a:t>
            </a:r>
            <a:r>
              <a:rPr lang="en-US" altLang="en-US" sz="2400" dirty="0" err="1"/>
              <a:t>kiến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tổng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sở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logic (Logical Design): </a:t>
            </a:r>
            <a:r>
              <a:rPr lang="en-US" altLang="en-US" dirty="0" err="1">
                <a:ea typeface="ＭＳ Ｐゴシック" panose="020B0600070205080204" pitchFamily="34" charset="-128"/>
              </a:rPr>
              <a:t>xác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sở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..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Dựa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nghiệp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vụ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xác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thuộc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tính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dirty="0">
                <a:ea typeface="ＭＳ Ｐゴシック" panose="020B0600070205080204" pitchFamily="34" charset="-128"/>
              </a:rPr>
              <a:t> tin </a:t>
            </a:r>
            <a:r>
              <a:rPr lang="en-US" altLang="en-US" dirty="0" err="1">
                <a:ea typeface="ＭＳ Ｐゴシック" panose="020B0600070205080204" pitchFamily="34" charset="-128"/>
              </a:rPr>
              <a:t>cần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trong</a:t>
            </a:r>
            <a:r>
              <a:rPr lang="en-US" altLang="en-US" dirty="0">
                <a:ea typeface="ＭＳ Ｐゴシック" panose="020B0600070205080204" pitchFamily="34" charset="-128"/>
              </a:rPr>
              <a:t> CSDL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Dựa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nguyên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dirty="0">
                <a:ea typeface="ＭＳ Ｐゴシック" panose="020B0600070205080204" pitchFamily="34" charset="-128"/>
              </a:rPr>
              <a:t> khoa </a:t>
            </a:r>
            <a:r>
              <a:rPr lang="en-US" altLang="en-US" dirty="0" err="1">
                <a:ea typeface="ＭＳ Ｐゴシック" panose="020B0600070205080204" pitchFamily="34" charset="-128"/>
              </a:rPr>
              <a:t>học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máy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tính</a:t>
            </a:r>
            <a:r>
              <a:rPr lang="en-US" altLang="en-US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 err="1">
                <a:ea typeface="ＭＳ Ｐゴシック" panose="020B0600070205080204" pitchFamily="34" charset="-128"/>
              </a:rPr>
              <a:t>xác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phân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bổ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thuộc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tính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giữa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lược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vật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(Physical Design): </a:t>
            </a:r>
            <a:r>
              <a:rPr lang="en-US" altLang="en-US" dirty="0" err="1">
                <a:ea typeface="ＭＳ Ｐゴシック" panose="020B0600070205080204" pitchFamily="34" charset="-128"/>
              </a:rPr>
              <a:t>quyết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định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kiến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trúc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vật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của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cơ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sở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D4547B9-1035-46E4-BE28-44BA5CE1C2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1.7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046A14-46C2-487B-B0C1-1187C920C4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865187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Lựa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chọn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nào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  <p:pic>
        <p:nvPicPr>
          <p:cNvPr id="20484" name="Picture 5" descr="1">
            <a:extLst>
              <a:ext uri="{FF2B5EF4-FFF2-40B4-BE49-F238E27FC236}">
                <a16:creationId xmlns:a16="http://schemas.microsoft.com/office/drawing/2014/main" id="{6B17E8CA-67AE-4AB5-BBBA-7D418615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589463" cy="245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1">
            <a:extLst>
              <a:ext uri="{FF2B5EF4-FFF2-40B4-BE49-F238E27FC236}">
                <a16:creationId xmlns:a16="http://schemas.microsoft.com/office/drawing/2014/main" id="{34C4B52B-C233-4A13-BB7A-14A2CB93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957495"/>
            <a:ext cx="3440113" cy="411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0FE4C7-69D2-4B5E-B18E-42B844E514A2}"/>
              </a:ext>
            </a:extLst>
          </p:cNvPr>
          <p:cNvCxnSpPr/>
          <p:nvPr/>
        </p:nvCxnSpPr>
        <p:spPr bwMode="auto">
          <a:xfrm>
            <a:off x="5029200" y="1676400"/>
            <a:ext cx="762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C49F08-2901-49BC-A091-EBD3AF8C87FE}"/>
              </a:ext>
            </a:extLst>
          </p:cNvPr>
          <p:cNvSpPr txBox="1"/>
          <p:nvPr/>
        </p:nvSpPr>
        <p:spPr>
          <a:xfrm>
            <a:off x="1658937" y="20621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F1267-B650-4A17-9995-673CE34F2D65}"/>
              </a:ext>
            </a:extLst>
          </p:cNvPr>
          <p:cNvSpPr txBox="1"/>
          <p:nvPr/>
        </p:nvSpPr>
        <p:spPr>
          <a:xfrm>
            <a:off x="6531374" y="14213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161262E-F89C-4776-B4B2-16E262182C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  <a:ea typeface="ＭＳ Ｐゴシック" panose="020B0600070205080204" pitchFamily="34" charset="-128"/>
              </a:rPr>
              <a:t>1.7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ffectLst/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ffectLst/>
                <a:ea typeface="ＭＳ Ｐゴシック" panose="020B0600070205080204" pitchFamily="34" charset="-128"/>
              </a:rPr>
              <a:t> CSDL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C0778B2-E8C8-4797-908E-C6B2B0386F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3676" y="1093788"/>
            <a:ext cx="8645524" cy="4903787"/>
          </a:xfrm>
        </p:spPr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nguyên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/</a:t>
            </a:r>
            <a:r>
              <a:rPr lang="en-US" altLang="en-US" dirty="0" err="1">
                <a:ea typeface="ＭＳ Ｐゴシック" panose="020B0600070205080204" pitchFamily="34" charset="-128"/>
              </a:rPr>
              <a:t>phương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pháp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tạo</a:t>
            </a:r>
            <a:r>
              <a:rPr lang="en-US" altLang="en-US" dirty="0">
                <a:ea typeface="ＭＳ Ｐゴシック" panose="020B0600070205080204" pitchFamily="34" charset="-128"/>
              </a:rPr>
              <a:t> ra </a:t>
            </a:r>
            <a:r>
              <a:rPr lang="en-US" altLang="en-US" dirty="0" err="1">
                <a:ea typeface="ＭＳ Ｐゴシック" panose="020B0600070205080204" pitchFamily="34" charset="-128"/>
              </a:rPr>
              <a:t>một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thiết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</a:t>
            </a:r>
            <a:r>
              <a:rPr lang="en-US" altLang="en-US" dirty="0">
                <a:ea typeface="ＭＳ Ｐゴシック" panose="020B0600070205080204" pitchFamily="34" charset="-128"/>
              </a:rPr>
              <a:t> CSDL </a:t>
            </a:r>
            <a:r>
              <a:rPr lang="en-US" altLang="en-US" dirty="0" err="1">
                <a:ea typeface="ＭＳ Ｐゴシック" panose="020B0600070205080204" pitchFamily="34" charset="-128"/>
              </a:rPr>
              <a:t>tốt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tiếp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cận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Sử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dụng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kết</a:t>
            </a:r>
            <a:r>
              <a:rPr lang="en-US" altLang="en-US" dirty="0">
                <a:ea typeface="ＭＳ Ｐゴシック" panose="020B0600070205080204" pitchFamily="34" charset="-128"/>
              </a:rPr>
              <a:t> (Entity Relationship Model)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Mô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hình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dữ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liệu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thành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và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mối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quan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hệ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giữa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các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Biểu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diễn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thông</a:t>
            </a:r>
            <a:r>
              <a:rPr lang="en-US" altLang="en-US" dirty="0">
                <a:ea typeface="ＭＳ Ｐゴシック" panose="020B0600070205080204" pitchFamily="34" charset="-128"/>
              </a:rPr>
              <a:t> qua </a:t>
            </a:r>
            <a:r>
              <a:rPr lang="en-US" altLang="en-US" dirty="0" err="1">
                <a:ea typeface="ＭＳ Ｐゴシック" panose="020B0600070205080204" pitchFamily="34" charset="-128"/>
              </a:rPr>
              <a:t>biểu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đồ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thực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thể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liên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kết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Dựa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trên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lý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thuyết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chuẩn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hóa</a:t>
            </a:r>
            <a:r>
              <a:rPr lang="en-US" altLang="en-US" dirty="0">
                <a:ea typeface="ＭＳ Ｐゴシック" panose="020B0600070205080204" pitchFamily="34" charset="-128"/>
              </a:rPr>
              <a:t> (Normalization Theory)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>
            <a:extLst>
              <a:ext uri="{FF2B5EF4-FFF2-40B4-BE49-F238E27FC236}">
                <a16:creationId xmlns:a16="http://schemas.microsoft.com/office/drawing/2014/main" id="{83564D78-D13B-4BAF-A2F5-07EB6FD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A992F7-3367-402C-A84E-BB67CD5BDAC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C1E860-9BC6-4684-AB2C-CB314997F3F0}"/>
              </a:ext>
            </a:extLst>
          </p:cNvPr>
          <p:cNvSpPr txBox="1">
            <a:spLocks/>
          </p:cNvSpPr>
          <p:nvPr/>
        </p:nvSpPr>
        <p:spPr bwMode="auto">
          <a:xfrm>
            <a:off x="0" y="1460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fr-FR" altLang="en-US" sz="2800"/>
              <a:t>Quy trình phát triển ứng dụng CSDL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F13E900-8D16-4342-B32B-CF5650D7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73175"/>
            <a:ext cx="7810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EEF0C9BE-A1A6-40C2-AC95-FB93D8AA4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5545138"/>
            <a:ext cx="5815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fr-FR" altLang="en-US" sz="1200" i="1"/>
              <a:t>Source:  </a:t>
            </a:r>
            <a:r>
              <a:rPr lang="en-US" altLang="en-US" sz="1200" i="1"/>
              <a:t>Data Modeling Using Entity-Relationship Model, NGUYEN Kim Anh</a:t>
            </a:r>
            <a:endParaRPr lang="fr-FR" altLang="en-US" sz="1200" i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EFFD1-3D2D-4971-9B0D-124511D765BD}"/>
              </a:ext>
            </a:extLst>
          </p:cNvPr>
          <p:cNvSpPr/>
          <p:nvPr/>
        </p:nvSpPr>
        <p:spPr bwMode="auto">
          <a:xfrm>
            <a:off x="6232525" y="1139825"/>
            <a:ext cx="2144713" cy="1041400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9FE2-3EE8-49E9-9AC4-54FE5FC2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02762555-8374-45E7-A072-B50CDE98A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altLang="en-US" dirty="0" err="1"/>
              <a:t>Phần</a:t>
            </a:r>
            <a:r>
              <a:rPr lang="vi-VN" altLang="en-US" dirty="0"/>
              <a:t> 2: </a:t>
            </a:r>
            <a:endParaRPr lang="en-US" altLang="en-US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3974BBB-2B4C-4DEB-AD7E-6FFDF5AF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6BE5D0-2B32-4468-AB53-FA9561B9ACC7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C95F06B-F256-419F-A123-669E39E6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2.1. Mô hình hóa dữ liệu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218EBD5-36F0-4E6F-A10A-AA6809AA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085850"/>
            <a:ext cx="8229600" cy="4114800"/>
          </a:xfrm>
        </p:spPr>
        <p:txBody>
          <a:bodyPr/>
          <a:lstStyle/>
          <a:p>
            <a:r>
              <a:rPr lang="fr-FR" altLang="en-US"/>
              <a:t>Mục đích: Biểu diễn dữ liệu thuận tiện cho việc thiết kế, lưu trữ, xử lý.</a:t>
            </a:r>
          </a:p>
          <a:p>
            <a:pPr lvl="1"/>
            <a:r>
              <a:rPr lang="fr-FR" altLang="en-US"/>
              <a:t>Mô tả </a:t>
            </a:r>
            <a:r>
              <a:rPr lang="fr-FR" altLang="en-US" i="1"/>
              <a:t>dữ liệu </a:t>
            </a:r>
            <a:r>
              <a:rPr lang="fr-FR" altLang="en-US"/>
              <a:t>sẽ lưu trữ trong cơ sở dữ liệu</a:t>
            </a:r>
            <a:endParaRPr lang="en-US" altLang="en-US"/>
          </a:p>
          <a:p>
            <a:pPr lvl="1"/>
            <a:r>
              <a:rPr lang="en-US" altLang="en-US"/>
              <a:t>Mô tả </a:t>
            </a:r>
            <a:r>
              <a:rPr lang="en-US" altLang="en-US" i="1"/>
              <a:t>mối quan hệ </a:t>
            </a:r>
            <a:r>
              <a:rPr lang="en-US" altLang="en-US"/>
              <a:t>giữa các dữ liệu</a:t>
            </a:r>
          </a:p>
          <a:p>
            <a:pPr lvl="1"/>
            <a:r>
              <a:rPr lang="en-US" altLang="en-US"/>
              <a:t>Mô tả </a:t>
            </a:r>
            <a:r>
              <a:rPr lang="en-US" altLang="en-US" i="1"/>
              <a:t>ràng buộc </a:t>
            </a:r>
            <a:r>
              <a:rPr lang="en-US" altLang="en-US"/>
              <a:t>đối với dữ liệu</a:t>
            </a:r>
          </a:p>
          <a:p>
            <a:r>
              <a:rPr lang="en-US" altLang="en-US"/>
              <a:t>Sử dụng 1 ngôn ngữ đặc biệt (tập các ký hiệu thích hợp) để biểu thị dữ liệu.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CC0D42-3972-46BF-8878-E2BC073F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513"/>
            <a:ext cx="9144000" cy="647700"/>
          </a:xfrm>
        </p:spPr>
        <p:txBody>
          <a:bodyPr/>
          <a:lstStyle/>
          <a:p>
            <a:br>
              <a:rPr lang="fr-FR" altLang="en-US"/>
            </a:br>
            <a:br>
              <a:rPr lang="fr-FR" altLang="en-US"/>
            </a:br>
            <a:r>
              <a:rPr lang="fr-FR" altLang="en-US"/>
              <a:t>Các mô hình dữ liệu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0EE48FF-AF63-45F6-BDA0-85C493A1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1117600"/>
            <a:ext cx="8648700" cy="5588000"/>
          </a:xfrm>
        </p:spPr>
        <p:txBody>
          <a:bodyPr/>
          <a:lstStyle/>
          <a:p>
            <a:r>
              <a:rPr lang="fr-FR" altLang="en-US"/>
              <a:t>Mô hình dữ liệu:</a:t>
            </a:r>
          </a:p>
          <a:p>
            <a:pPr lvl="1"/>
            <a:r>
              <a:rPr lang="fr-FR" altLang="en-US" sz="2800"/>
              <a:t>Một sự hình thức hóa toán học với một tập ký hiệu để mô tả cấu trúc + ràng buộc dữ liệu</a:t>
            </a:r>
          </a:p>
          <a:p>
            <a:pPr lvl="1"/>
            <a:r>
              <a:rPr lang="fr-FR" altLang="en-US" sz="2800"/>
              <a:t>và Một tập các phép toán được sử dụng để thao tác trên các dữ liệu</a:t>
            </a:r>
          </a:p>
          <a:p>
            <a:r>
              <a:rPr lang="en-US" altLang="en-US"/>
              <a:t>Các mô hình CSDL phổ biến:</a:t>
            </a:r>
          </a:p>
          <a:p>
            <a:pPr lvl="1"/>
            <a:r>
              <a:rPr lang="en-US" altLang="en-US" sz="2400"/>
              <a:t>Mô hình phân cấp (</a:t>
            </a:r>
            <a:r>
              <a:rPr lang="en-US" altLang="en-US" sz="2400" i="1"/>
              <a:t>hierarchical model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Mô hình mạng (</a:t>
            </a:r>
            <a:r>
              <a:rPr lang="en-US" altLang="en-US" sz="2400" i="1"/>
              <a:t>network model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>
                <a:solidFill>
                  <a:srgbClr val="FFC000"/>
                </a:solidFill>
              </a:rPr>
              <a:t>Mô hình thực thể-liên kết (</a:t>
            </a:r>
            <a:r>
              <a:rPr lang="en-US" altLang="en-US" sz="2400" i="1">
                <a:solidFill>
                  <a:srgbClr val="FFC000"/>
                </a:solidFill>
              </a:rPr>
              <a:t>entity-relationship model: ER</a:t>
            </a:r>
            <a:r>
              <a:rPr lang="en-US" altLang="en-US" sz="240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altLang="en-US" sz="2400">
                <a:solidFill>
                  <a:srgbClr val="FFC000"/>
                </a:solidFill>
              </a:rPr>
              <a:t>Mô hình quan hệ (</a:t>
            </a:r>
            <a:r>
              <a:rPr lang="en-US" altLang="en-US" sz="2400" i="1">
                <a:solidFill>
                  <a:srgbClr val="FFC000"/>
                </a:solidFill>
              </a:rPr>
              <a:t>relational model</a:t>
            </a:r>
            <a:r>
              <a:rPr lang="en-US" altLang="en-US" sz="240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altLang="en-US" sz="2400"/>
              <a:t>Mô hình hướng đối tượng (</a:t>
            </a:r>
            <a:r>
              <a:rPr lang="en-US" altLang="en-US" sz="2400" i="1"/>
              <a:t>object model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…</a:t>
            </a:r>
          </a:p>
          <a:p>
            <a:pPr lvl="1"/>
            <a:endParaRPr lang="fr-FR" altLang="en-US"/>
          </a:p>
        </p:txBody>
      </p:sp>
      <p:sp>
        <p:nvSpPr>
          <p:cNvPr id="10244" name="Slide Number Placeholder 1">
            <a:extLst>
              <a:ext uri="{FF2B5EF4-FFF2-40B4-BE49-F238E27FC236}">
                <a16:creationId xmlns:a16="http://schemas.microsoft.com/office/drawing/2014/main" id="{E2FEF683-D186-429A-B2D0-A30EE276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A992F7-3367-402C-A84E-BB67CD5BDAC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809E87B-51A8-4F62-8F9A-77ACEA38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dirty="0" err="1"/>
              <a:t>Các</a:t>
            </a:r>
            <a:r>
              <a:rPr lang="fr-FR" altLang="en-US" dirty="0"/>
              <a:t> </a:t>
            </a:r>
            <a:r>
              <a:rPr lang="fr-FR" altLang="en-US" dirty="0" err="1"/>
              <a:t>mô</a:t>
            </a:r>
            <a:r>
              <a:rPr lang="fr-FR" altLang="en-US" dirty="0"/>
              <a:t> </a:t>
            </a:r>
            <a:r>
              <a:rPr lang="fr-FR" altLang="en-US" dirty="0" err="1"/>
              <a:t>hình</a:t>
            </a:r>
            <a:r>
              <a:rPr lang="fr-FR" altLang="en-US" dirty="0"/>
              <a:t> </a:t>
            </a:r>
            <a:r>
              <a:rPr lang="fr-FR" altLang="en-US" dirty="0" err="1"/>
              <a:t>dữ</a:t>
            </a:r>
            <a:r>
              <a:rPr lang="fr-FR" altLang="en-US" dirty="0"/>
              <a:t> </a:t>
            </a:r>
            <a:r>
              <a:rPr lang="vi-VN" altLang="en-US" dirty="0" err="1"/>
              <a:t>liệu</a:t>
            </a:r>
            <a:endParaRPr lang="en-US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2CF480A-C6B7-4EA9-B0E3-3353EB24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FC8073B-42F9-45C2-83B1-5C99B8E7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A992F7-3367-402C-A84E-BB67CD5BDAC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AE22156E-A46B-438D-A62D-65040A54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054100"/>
            <a:ext cx="1824037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5">
            <a:extLst>
              <a:ext uri="{FF2B5EF4-FFF2-40B4-BE49-F238E27FC236}">
                <a16:creationId xmlns:a16="http://schemas.microsoft.com/office/drawing/2014/main" id="{C4B81C0E-EE29-4BEA-9B34-0A82EEFC3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227388"/>
            <a:ext cx="2414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Mô hình phân cấp</a:t>
            </a:r>
            <a:endParaRPr lang="en-US" altLang="en-US" sz="2400"/>
          </a:p>
        </p:txBody>
      </p:sp>
      <p:pic>
        <p:nvPicPr>
          <p:cNvPr id="11271" name="Picture 6">
            <a:extLst>
              <a:ext uri="{FF2B5EF4-FFF2-40B4-BE49-F238E27FC236}">
                <a16:creationId xmlns:a16="http://schemas.microsoft.com/office/drawing/2014/main" id="{6AA3CBF3-B680-4999-BBFB-54D614A0F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1054100"/>
            <a:ext cx="29083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Rectangle 7">
            <a:extLst>
              <a:ext uri="{FF2B5EF4-FFF2-40B4-BE49-F238E27FC236}">
                <a16:creationId xmlns:a16="http://schemas.microsoft.com/office/drawing/2014/main" id="{E24E75EB-88CA-4ACB-99B3-EEAAE3A8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3441700"/>
            <a:ext cx="1995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Mô hình mạng</a:t>
            </a:r>
            <a:endParaRPr lang="en-US" altLang="en-US" sz="2400"/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CA750F84-929E-4FD1-87FB-C8D064D12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144963"/>
            <a:ext cx="4381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Rectangle 11">
            <a:extLst>
              <a:ext uri="{FF2B5EF4-FFF2-40B4-BE49-F238E27FC236}">
                <a16:creationId xmlns:a16="http://schemas.microsoft.com/office/drawing/2014/main" id="{4DDB1C92-D787-4BF6-B0B5-89E00EC2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621338"/>
            <a:ext cx="2278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Mô hình quan hệ</a:t>
            </a:r>
            <a:endParaRPr lang="en-US" altLang="en-US" sz="2400"/>
          </a:p>
        </p:txBody>
      </p:sp>
      <p:pic>
        <p:nvPicPr>
          <p:cNvPr id="11275" name="Picture 12">
            <a:extLst>
              <a:ext uri="{FF2B5EF4-FFF2-40B4-BE49-F238E27FC236}">
                <a16:creationId xmlns:a16="http://schemas.microsoft.com/office/drawing/2014/main" id="{1E640F2C-FDBD-4F88-8A30-68A58B2F7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200525"/>
            <a:ext cx="3076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3">
            <a:extLst>
              <a:ext uri="{FF2B5EF4-FFF2-40B4-BE49-F238E27FC236}">
                <a16:creationId xmlns:a16="http://schemas.microsoft.com/office/drawing/2014/main" id="{C72DF62F-4B79-416B-8A23-59F428D3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6323013"/>
            <a:ext cx="3451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hướng đối tượng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26285E-688F-43E1-BE52-017CFE76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138" y="330200"/>
            <a:ext cx="9566276" cy="647700"/>
          </a:xfrm>
        </p:spPr>
        <p:txBody>
          <a:bodyPr/>
          <a:lstStyle/>
          <a:p>
            <a:br>
              <a:rPr lang="fr-FR" altLang="en-US" dirty="0"/>
            </a:br>
            <a:r>
              <a:rPr lang="fr-FR" altLang="en-US" sz="3200" dirty="0"/>
              <a:t>2.2. </a:t>
            </a:r>
            <a:r>
              <a:rPr lang="fr-FR" altLang="en-US" sz="3200" dirty="0" err="1"/>
              <a:t>Mô</a:t>
            </a:r>
            <a:r>
              <a:rPr lang="fr-FR" altLang="en-US" sz="3200" dirty="0"/>
              <a:t> </a:t>
            </a:r>
            <a:r>
              <a:rPr lang="fr-FR" altLang="en-US" sz="3200" dirty="0" err="1"/>
              <a:t>hình</a:t>
            </a:r>
            <a:r>
              <a:rPr lang="fr-FR" altLang="en-US" sz="3200" dirty="0"/>
              <a:t> </a:t>
            </a:r>
            <a:r>
              <a:rPr lang="fr-FR" altLang="en-US" sz="3200" dirty="0" err="1"/>
              <a:t>thực</a:t>
            </a:r>
            <a:r>
              <a:rPr lang="fr-FR" altLang="en-US" sz="3200" dirty="0"/>
              <a:t> </a:t>
            </a:r>
            <a:r>
              <a:rPr lang="fr-FR" altLang="en-US" sz="3200" dirty="0" err="1"/>
              <a:t>thể</a:t>
            </a:r>
            <a:r>
              <a:rPr lang="fr-FR" altLang="en-US" sz="3200" dirty="0"/>
              <a:t> </a:t>
            </a:r>
            <a:r>
              <a:rPr lang="fr-FR" altLang="en-US" sz="3200" dirty="0" err="1"/>
              <a:t>liên</a:t>
            </a:r>
            <a:r>
              <a:rPr lang="fr-FR" altLang="en-US" sz="3200" dirty="0"/>
              <a:t> </a:t>
            </a:r>
            <a:r>
              <a:rPr lang="fr-FR" altLang="en-US" sz="3200" dirty="0" err="1"/>
              <a:t>kết</a:t>
            </a:r>
            <a:br>
              <a:rPr lang="fr-FR" altLang="en-US" dirty="0"/>
            </a:br>
            <a:endParaRPr lang="fr-FR" altLang="en-US" sz="36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003B194-05F8-4CCD-8D84-252355B26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1263"/>
            <a:ext cx="8229600" cy="1700212"/>
          </a:xfrm>
        </p:spPr>
        <p:txBody>
          <a:bodyPr/>
          <a:lstStyle/>
          <a:p>
            <a:r>
              <a:rPr lang="fr-FR" altLang="en-US" dirty="0" err="1"/>
              <a:t>Entity</a:t>
            </a:r>
            <a:r>
              <a:rPr lang="fr-FR" altLang="en-US" dirty="0"/>
              <a:t>–</a:t>
            </a:r>
            <a:r>
              <a:rPr lang="fr-FR" altLang="en-US" dirty="0" err="1"/>
              <a:t>relationship</a:t>
            </a:r>
            <a:r>
              <a:rPr lang="fr-FR" altLang="en-US" dirty="0"/>
              <a:t> model (ER)</a:t>
            </a:r>
          </a:p>
          <a:p>
            <a:r>
              <a:rPr lang="fr-FR" altLang="en-US" dirty="0"/>
              <a:t>Là </a:t>
            </a:r>
            <a:r>
              <a:rPr lang="fr-FR" altLang="en-US" dirty="0" err="1"/>
              <a:t>một</a:t>
            </a:r>
            <a:r>
              <a:rPr lang="fr-FR" altLang="en-US" dirty="0"/>
              <a:t> </a:t>
            </a:r>
            <a:r>
              <a:rPr lang="fr-FR" altLang="en-US" dirty="0" err="1"/>
              <a:t>mô</a:t>
            </a:r>
            <a:r>
              <a:rPr lang="fr-FR" altLang="en-US" dirty="0"/>
              <a:t> </a:t>
            </a:r>
            <a:r>
              <a:rPr lang="fr-FR" altLang="en-US" dirty="0" err="1"/>
              <a:t>hình</a:t>
            </a:r>
            <a:r>
              <a:rPr lang="fr-FR" altLang="en-US" dirty="0"/>
              <a:t> CSDL</a:t>
            </a:r>
          </a:p>
          <a:p>
            <a:r>
              <a:rPr lang="fr-FR" altLang="en-US" dirty="0" err="1"/>
              <a:t>Mô</a:t>
            </a:r>
            <a:r>
              <a:rPr lang="fr-FR" altLang="en-US" dirty="0"/>
              <a:t> </a:t>
            </a:r>
            <a:r>
              <a:rPr lang="fr-FR" altLang="en-US" dirty="0" err="1"/>
              <a:t>tả</a:t>
            </a:r>
            <a:r>
              <a:rPr lang="fr-FR" altLang="en-US" dirty="0"/>
              <a:t> </a:t>
            </a:r>
            <a:r>
              <a:rPr lang="fr-FR" altLang="en-US" dirty="0" err="1"/>
              <a:t>thế</a:t>
            </a:r>
            <a:r>
              <a:rPr lang="fr-FR" altLang="en-US" dirty="0"/>
              <a:t> </a:t>
            </a:r>
            <a:r>
              <a:rPr lang="fr-FR" altLang="en-US" dirty="0" err="1"/>
              <a:t>giới</a:t>
            </a:r>
            <a:r>
              <a:rPr lang="fr-FR" altLang="en-US" dirty="0"/>
              <a:t> </a:t>
            </a:r>
            <a:r>
              <a:rPr lang="fr-FR" altLang="en-US" dirty="0" err="1"/>
              <a:t>thực</a:t>
            </a:r>
            <a:r>
              <a:rPr lang="fr-FR" altLang="en-US" dirty="0"/>
              <a:t> = </a:t>
            </a:r>
            <a:r>
              <a:rPr lang="fr-FR" altLang="en-US" dirty="0" err="1"/>
              <a:t>tập</a:t>
            </a:r>
            <a:r>
              <a:rPr lang="fr-FR" altLang="en-US" dirty="0"/>
              <a:t> </a:t>
            </a:r>
            <a:r>
              <a:rPr lang="fr-FR" altLang="en-US" dirty="0" err="1"/>
              <a:t>các</a:t>
            </a:r>
            <a:r>
              <a:rPr lang="fr-FR" altLang="en-US" dirty="0"/>
              <a:t> </a:t>
            </a:r>
            <a:r>
              <a:rPr lang="fr-FR" altLang="en-US" dirty="0" err="1"/>
              <a:t>đối</a:t>
            </a:r>
            <a:r>
              <a:rPr lang="fr-FR" altLang="en-US" dirty="0"/>
              <a:t> </a:t>
            </a:r>
            <a:r>
              <a:rPr lang="fr-FR" altLang="en-US" dirty="0" err="1"/>
              <a:t>tượng</a:t>
            </a:r>
            <a:r>
              <a:rPr lang="fr-FR" altLang="en-US" dirty="0"/>
              <a:t> </a:t>
            </a:r>
            <a:r>
              <a:rPr lang="fr-FR" altLang="en-US" dirty="0" err="1"/>
              <a:t>cơ</a:t>
            </a:r>
            <a:r>
              <a:rPr lang="fr-FR" altLang="en-US" dirty="0"/>
              <a:t> </a:t>
            </a:r>
            <a:r>
              <a:rPr lang="fr-FR" altLang="en-US" dirty="0" err="1"/>
              <a:t>sở</a:t>
            </a:r>
            <a:r>
              <a:rPr lang="fr-FR" altLang="en-US" dirty="0"/>
              <a:t> (</a:t>
            </a:r>
            <a:r>
              <a:rPr lang="fr-FR" altLang="en-US" dirty="0" err="1">
                <a:solidFill>
                  <a:srgbClr val="FFC000"/>
                </a:solidFill>
              </a:rPr>
              <a:t>thực</a:t>
            </a:r>
            <a:r>
              <a:rPr lang="fr-FR" altLang="en-US" dirty="0">
                <a:solidFill>
                  <a:srgbClr val="FFC000"/>
                </a:solidFill>
              </a:rPr>
              <a:t> </a:t>
            </a:r>
            <a:r>
              <a:rPr lang="fr-FR" altLang="en-US" dirty="0" err="1">
                <a:solidFill>
                  <a:srgbClr val="FFC000"/>
                </a:solidFill>
              </a:rPr>
              <a:t>thể</a:t>
            </a:r>
            <a:r>
              <a:rPr lang="fr-FR" altLang="en-US" dirty="0"/>
              <a:t>) + </a:t>
            </a:r>
            <a:r>
              <a:rPr lang="fr-FR" altLang="en-US" dirty="0" err="1"/>
              <a:t>tập</a:t>
            </a:r>
            <a:r>
              <a:rPr lang="fr-FR" altLang="en-US" dirty="0"/>
              <a:t> </a:t>
            </a:r>
            <a:r>
              <a:rPr lang="fr-FR" altLang="en-US" dirty="0" err="1"/>
              <a:t>các</a:t>
            </a:r>
            <a:r>
              <a:rPr lang="fr-FR" altLang="en-US" dirty="0"/>
              <a:t> </a:t>
            </a:r>
            <a:r>
              <a:rPr lang="fr-FR" altLang="en-US" dirty="0" err="1">
                <a:solidFill>
                  <a:srgbClr val="FFC000"/>
                </a:solidFill>
              </a:rPr>
              <a:t>liên</a:t>
            </a:r>
            <a:r>
              <a:rPr lang="fr-FR" altLang="en-US" dirty="0">
                <a:solidFill>
                  <a:srgbClr val="FFC000"/>
                </a:solidFill>
              </a:rPr>
              <a:t> </a:t>
            </a:r>
            <a:r>
              <a:rPr lang="fr-FR" altLang="en-US" dirty="0" err="1">
                <a:solidFill>
                  <a:srgbClr val="FFC000"/>
                </a:solidFill>
              </a:rPr>
              <a:t>kết</a:t>
            </a:r>
            <a:r>
              <a:rPr lang="fr-FR" altLang="en-US" dirty="0">
                <a:solidFill>
                  <a:srgbClr val="FFC000"/>
                </a:solidFill>
              </a:rPr>
              <a:t> </a:t>
            </a:r>
            <a:r>
              <a:rPr lang="fr-FR" altLang="en-US" dirty="0" err="1"/>
              <a:t>giữa</a:t>
            </a:r>
            <a:r>
              <a:rPr lang="fr-FR" altLang="en-US" dirty="0"/>
              <a:t> </a:t>
            </a:r>
            <a:r>
              <a:rPr lang="fr-FR" altLang="en-US" dirty="0" err="1"/>
              <a:t>chúng</a:t>
            </a:r>
            <a:r>
              <a:rPr lang="fr-FR" altLang="en-US" dirty="0"/>
              <a:t>. </a:t>
            </a:r>
          </a:p>
          <a:p>
            <a:r>
              <a:rPr lang="fr-FR" altLang="en-US" dirty="0" err="1"/>
              <a:t>Biểu</a:t>
            </a:r>
            <a:r>
              <a:rPr lang="fr-FR" altLang="en-US" dirty="0"/>
              <a:t> </a:t>
            </a:r>
            <a:r>
              <a:rPr lang="fr-FR" altLang="en-US" dirty="0" err="1"/>
              <a:t>diễn</a:t>
            </a:r>
            <a:r>
              <a:rPr lang="fr-FR" altLang="en-US" dirty="0"/>
              <a:t> </a:t>
            </a:r>
            <a:r>
              <a:rPr lang="fr-FR" altLang="en-US" dirty="0" err="1"/>
              <a:t>bởi</a:t>
            </a:r>
            <a:r>
              <a:rPr lang="fr-FR" altLang="en-US" dirty="0"/>
              <a:t> </a:t>
            </a:r>
            <a:r>
              <a:rPr lang="fr-FR" altLang="en-US" i="1" dirty="0" err="1"/>
              <a:t>Sơ</a:t>
            </a:r>
            <a:r>
              <a:rPr lang="fr-FR" altLang="en-US" i="1" dirty="0"/>
              <a:t> </a:t>
            </a:r>
            <a:r>
              <a:rPr lang="fr-FR" altLang="en-US" i="1" dirty="0" err="1"/>
              <a:t>đồ</a:t>
            </a:r>
            <a:r>
              <a:rPr lang="fr-FR" altLang="en-US" i="1" dirty="0"/>
              <a:t> </a:t>
            </a:r>
            <a:r>
              <a:rPr lang="fr-FR" altLang="en-US" i="1" dirty="0" err="1"/>
              <a:t>thực</a:t>
            </a:r>
            <a:r>
              <a:rPr lang="fr-FR" altLang="en-US" i="1" dirty="0"/>
              <a:t> </a:t>
            </a:r>
            <a:r>
              <a:rPr lang="fr-FR" altLang="en-US" i="1" dirty="0" err="1"/>
              <a:t>thể</a:t>
            </a:r>
            <a:r>
              <a:rPr lang="fr-FR" altLang="en-US" i="1" dirty="0"/>
              <a:t> </a:t>
            </a:r>
            <a:r>
              <a:rPr lang="fr-FR" altLang="en-US" i="1" dirty="0" err="1"/>
              <a:t>liên</a:t>
            </a:r>
            <a:r>
              <a:rPr lang="fr-FR" altLang="en-US" i="1" dirty="0"/>
              <a:t> </a:t>
            </a:r>
            <a:r>
              <a:rPr lang="fr-FR" altLang="en-US" i="1" dirty="0" err="1"/>
              <a:t>kết</a:t>
            </a:r>
            <a:r>
              <a:rPr lang="fr-FR" altLang="en-US" dirty="0"/>
              <a:t>: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274AA007-27FF-46E9-B776-0BD4012B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4592638"/>
            <a:ext cx="2027237" cy="8397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/>
              <a:t>Thực thể</a:t>
            </a:r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9EED5FE2-F15E-4ABB-85EF-896407D1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4621213"/>
            <a:ext cx="2403475" cy="700087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Thuộc tính</a:t>
            </a:r>
          </a:p>
        </p:txBody>
      </p:sp>
      <p:sp>
        <p:nvSpPr>
          <p:cNvPr id="7175" name="Diamond 7">
            <a:extLst>
              <a:ext uri="{FF2B5EF4-FFF2-40B4-BE49-F238E27FC236}">
                <a16:creationId xmlns:a16="http://schemas.microsoft.com/office/drawing/2014/main" id="{5B9610AF-D99A-43DA-9CD4-3627D1768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5665788"/>
            <a:ext cx="2193925" cy="747712"/>
          </a:xfrm>
          <a:prstGeom prst="diamond">
            <a:avLst/>
          </a:prstGeom>
          <a:solidFill>
            <a:schemeClr val="bg2">
              <a:lumMod val="40000"/>
              <a:lumOff val="60000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/>
              <a:t>Liên kết</a:t>
            </a:r>
          </a:p>
        </p:txBody>
      </p:sp>
      <p:cxnSp>
        <p:nvCxnSpPr>
          <p:cNvPr id="13320" name="Straight Connector 9">
            <a:extLst>
              <a:ext uri="{FF2B5EF4-FFF2-40B4-BE49-F238E27FC236}">
                <a16:creationId xmlns:a16="http://schemas.microsoft.com/office/drawing/2014/main" id="{F7E3C73C-1515-40F2-B318-5EE568FA3B23}"/>
              </a:ext>
            </a:extLst>
          </p:cNvPr>
          <p:cNvCxnSpPr>
            <a:cxnSpLocks noChangeShapeType="1"/>
            <a:stCxn id="7175" idx="3"/>
          </p:cNvCxnSpPr>
          <p:nvPr/>
        </p:nvCxnSpPr>
        <p:spPr bwMode="auto">
          <a:xfrm>
            <a:off x="5829300" y="6040438"/>
            <a:ext cx="917575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Straight Connector 11">
            <a:extLst>
              <a:ext uri="{FF2B5EF4-FFF2-40B4-BE49-F238E27FC236}">
                <a16:creationId xmlns:a16="http://schemas.microsoft.com/office/drawing/2014/main" id="{79790B4B-3260-4EA1-8BE1-D46772848FC0}"/>
              </a:ext>
            </a:extLst>
          </p:cNvPr>
          <p:cNvCxnSpPr>
            <a:cxnSpLocks noChangeShapeType="1"/>
            <a:stCxn id="7175" idx="1"/>
          </p:cNvCxnSpPr>
          <p:nvPr/>
        </p:nvCxnSpPr>
        <p:spPr bwMode="auto">
          <a:xfrm flipH="1">
            <a:off x="2759075" y="6040438"/>
            <a:ext cx="8763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9AFEA63-BC85-4C26-84BA-9D04DA752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Khái niệm thực thể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C3AF07-88B2-44B7-8F5F-1E8004691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944563"/>
            <a:ext cx="8588375" cy="4846637"/>
          </a:xfrm>
        </p:spPr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Thực thể (Entity)</a:t>
            </a:r>
            <a:r>
              <a:rPr lang="en-US" altLang="en-US"/>
              <a:t>: “Là một </a:t>
            </a:r>
            <a:r>
              <a:rPr lang="en-US" altLang="en-US">
                <a:solidFill>
                  <a:srgbClr val="FFC000"/>
                </a:solidFill>
              </a:rPr>
              <a:t>đối tượng </a:t>
            </a:r>
            <a:r>
              <a:rPr lang="en-US" altLang="en-US"/>
              <a:t>cụ thể hay trừu tượng trong thế giới thực mà nó tồn tại và có thể phân biệt với các đối tượng khác”</a:t>
            </a:r>
          </a:p>
          <a:p>
            <a:r>
              <a:rPr lang="en-US" altLang="en-US">
                <a:solidFill>
                  <a:srgbClr val="FFC000"/>
                </a:solidFill>
              </a:rPr>
              <a:t>Tập thực thể</a:t>
            </a:r>
            <a:r>
              <a:rPr lang="en-US" altLang="en-US"/>
              <a:t>: nhóm các thực thể cùng loại</a:t>
            </a:r>
          </a:p>
          <a:p>
            <a:endParaRPr lang="en-US" altLang="en-US" baseline="300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70F4CF5-F1DE-4F4D-95E8-29337BA7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6054725"/>
            <a:ext cx="156051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3A164E86-1FB9-4518-81A6-1B0ED20F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6054725"/>
            <a:ext cx="23717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F771DBBB-F4D8-4364-9449-E632E0C6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4716463"/>
            <a:ext cx="185738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636AE378-4188-49ED-BFA2-912745C9F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4984750"/>
            <a:ext cx="184150" cy="1127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46093F05-7F3F-47E8-9483-1631DAC4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638" y="5176838"/>
            <a:ext cx="184150" cy="112712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865A123B-7FA8-423A-BC61-4560D9B61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832350"/>
            <a:ext cx="184150" cy="11271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48" name="Rectangle 9">
            <a:extLst>
              <a:ext uri="{FF2B5EF4-FFF2-40B4-BE49-F238E27FC236}">
                <a16:creationId xmlns:a16="http://schemas.microsoft.com/office/drawing/2014/main" id="{87B93212-827A-4DB3-BCFE-3EF83B864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640263"/>
            <a:ext cx="1495425" cy="687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pic>
        <p:nvPicPr>
          <p:cNvPr id="14347" name="Picture 10">
            <a:extLst>
              <a:ext uri="{FF2B5EF4-FFF2-40B4-BE49-F238E27FC236}">
                <a16:creationId xmlns:a16="http://schemas.microsoft.com/office/drawing/2014/main" id="{844123B2-B31E-4862-ADC8-22E85A94103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5443538"/>
            <a:ext cx="8731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1">
            <a:extLst>
              <a:ext uri="{FF2B5EF4-FFF2-40B4-BE49-F238E27FC236}">
                <a16:creationId xmlns:a16="http://schemas.microsoft.com/office/drawing/2014/main" id="{693B7C33-597B-46E6-A48E-690F54C125E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4697413"/>
            <a:ext cx="863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2">
            <a:extLst>
              <a:ext uri="{FF2B5EF4-FFF2-40B4-BE49-F238E27FC236}">
                <a16:creationId xmlns:a16="http://schemas.microsoft.com/office/drawing/2014/main" id="{A8811507-4EB4-42C6-820A-67D856D5B4F1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4448175"/>
            <a:ext cx="8842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3">
            <a:extLst>
              <a:ext uri="{FF2B5EF4-FFF2-40B4-BE49-F238E27FC236}">
                <a16:creationId xmlns:a16="http://schemas.microsoft.com/office/drawing/2014/main" id="{BB424228-6CC3-40CA-A2DC-EFEE0FCAB929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5175250"/>
            <a:ext cx="83343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Line 15">
            <a:extLst>
              <a:ext uri="{FF2B5EF4-FFF2-40B4-BE49-F238E27FC236}">
                <a16:creationId xmlns:a16="http://schemas.microsoft.com/office/drawing/2014/main" id="{9693B43D-311A-4E11-8FA4-6CD5566DA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4908550"/>
            <a:ext cx="3670300" cy="266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F164A15C-BA24-4A41-814B-5793DBEFA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4138" y="4754563"/>
            <a:ext cx="3046412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F64DEB49-EF9B-4648-A7AE-321FF6706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8275" y="5253038"/>
            <a:ext cx="4545013" cy="8016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>
            <a:extLst>
              <a:ext uri="{FF2B5EF4-FFF2-40B4-BE49-F238E27FC236}">
                <a16:creationId xmlns:a16="http://schemas.microsoft.com/office/drawing/2014/main" id="{FF8B631F-1E69-4E3D-81D1-50864E0553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9488" y="5060950"/>
            <a:ext cx="3297237" cy="4206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id="{FAE30ED1-7BA6-4ED9-AB5A-925355B2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835400"/>
            <a:ext cx="29591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real customers</a:t>
            </a:r>
          </a:p>
        </p:txBody>
      </p:sp>
      <p:sp>
        <p:nvSpPr>
          <p:cNvPr id="14358" name="Oval 20">
            <a:extLst>
              <a:ext uri="{FF2B5EF4-FFF2-40B4-BE49-F238E27FC236}">
                <a16:creationId xmlns:a16="http://schemas.microsoft.com/office/drawing/2014/main" id="{25D223A7-225D-41D2-8178-320E28C42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4257675"/>
            <a:ext cx="2806700" cy="19875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14357" name="Rectangle 21">
            <a:extLst>
              <a:ext uri="{FF2B5EF4-FFF2-40B4-BE49-F238E27FC236}">
                <a16:creationId xmlns:a16="http://schemas.microsoft.com/office/drawing/2014/main" id="{6F40485C-9F49-4170-9850-BEDB0BB4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4162425"/>
            <a:ext cx="1836737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Helvetica" panose="020B0604020202020204" pitchFamily="34" charset="0"/>
              </a:rPr>
              <a:t>customer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nimBg="1"/>
      <p:bldP spid="143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42C463F-91A3-496A-A903-AF9FC174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Giới thiệu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EAF45-0A05-4267-8354-590B6CDD2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354138"/>
            <a:ext cx="8582025" cy="4452937"/>
          </a:xfrm>
        </p:spPr>
        <p:txBody>
          <a:bodyPr/>
          <a:lstStyle/>
          <a:p>
            <a:pPr eaLnBrk="1" hangingPunct="1"/>
            <a:r>
              <a:rPr lang="en-US" altLang="en-US"/>
              <a:t>Đặc điểm quản lý truyền thống:</a:t>
            </a:r>
          </a:p>
          <a:p>
            <a:pPr lvl="1" eaLnBrk="1" hangingPunct="1"/>
            <a:r>
              <a:rPr lang="en-US" altLang="en-US" sz="2400"/>
              <a:t>Dư thừa dữ liệu và tính không nhất quán dữ liệu</a:t>
            </a:r>
          </a:p>
          <a:p>
            <a:pPr lvl="1" eaLnBrk="1" hangingPunct="1"/>
            <a:r>
              <a:rPr lang="en-US" altLang="en-US" sz="2400"/>
              <a:t>Khó khăn trong truy cập/tìm kiếm dữ liệu</a:t>
            </a:r>
          </a:p>
          <a:p>
            <a:pPr lvl="1" eaLnBrk="1" hangingPunct="1"/>
            <a:r>
              <a:rPr lang="en-US" altLang="en-US" sz="2400"/>
              <a:t>Cô lập và hạn chế chia sẻ dữ liệu</a:t>
            </a:r>
          </a:p>
          <a:p>
            <a:pPr lvl="1" eaLnBrk="1" hangingPunct="1"/>
            <a:r>
              <a:rPr lang="en-US" altLang="en-US" sz="2400"/>
              <a:t>Vấn đề về toàn vẹn/ràng buộc về mặt dữ liệu</a:t>
            </a:r>
          </a:p>
          <a:p>
            <a:pPr lvl="1" eaLnBrk="1" hangingPunct="1"/>
            <a:r>
              <a:rPr lang="en-US" altLang="en-US" sz="2400"/>
              <a:t>Vấn đề về độ tin cậy/mất mát dữ liệu</a:t>
            </a:r>
          </a:p>
          <a:p>
            <a:pPr lvl="1" eaLnBrk="1" hangingPunct="1"/>
            <a:endParaRPr lang="en-US" altLang="en-US" sz="2400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A3989999-5669-447F-94EA-16DC7223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F44ABF85-847E-46CB-AB59-347132179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46163"/>
            <a:ext cx="8229600" cy="4548187"/>
          </a:xfrm>
        </p:spPr>
        <p:txBody>
          <a:bodyPr/>
          <a:lstStyle/>
          <a:p>
            <a:r>
              <a:rPr lang="en-US" altLang="en-US">
                <a:solidFill>
                  <a:srgbClr val="FFC000"/>
                </a:solidFill>
              </a:rPr>
              <a:t>Thuộc tính (Attribute): </a:t>
            </a:r>
            <a:r>
              <a:rPr lang="en-US" altLang="en-US"/>
              <a:t>là các tính chất đặc trưng của một tập thực thể</a:t>
            </a:r>
          </a:p>
          <a:p>
            <a:pPr lvl="1"/>
            <a:r>
              <a:rPr lang="en-US" altLang="en-US"/>
              <a:t>Mỗi thuộc tính có một giá trị, thuộc 1 miền giá trị</a:t>
            </a:r>
          </a:p>
          <a:p>
            <a:r>
              <a:rPr lang="en-US" altLang="en-US">
                <a:solidFill>
                  <a:srgbClr val="FFC000"/>
                </a:solidFill>
              </a:rPr>
              <a:t>Khóa (Key) </a:t>
            </a:r>
            <a:r>
              <a:rPr lang="en-US" altLang="en-US"/>
              <a:t>là thuộc tính mà giá trị của nó là duy nhất cho mỗi thực thể. </a:t>
            </a:r>
          </a:p>
          <a:p>
            <a:pPr lvl="1"/>
            <a:r>
              <a:rPr lang="en-US" altLang="en-US"/>
              <a:t>Thuộc tính khóa có thể là 1 thuộc tính, hoặc nhiều thuộc tính.</a:t>
            </a:r>
          </a:p>
          <a:p>
            <a:endParaRPr lang="en-US" altLang="en-US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A77228D-2042-441F-AD5D-D4803A66F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Thuộc tính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DF87925-11B7-4DBA-9507-D1EA543E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Ví dụ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3FD7B1F-B8B8-44D9-B6D0-DEE62EE3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893763"/>
            <a:ext cx="8229600" cy="808037"/>
          </a:xfrm>
        </p:spPr>
        <p:txBody>
          <a:bodyPr/>
          <a:lstStyle/>
          <a:p>
            <a:r>
              <a:rPr lang="fr-FR" altLang="en-US"/>
              <a:t>Xác định thực thể, thuộc tính, khóa</a:t>
            </a:r>
          </a:p>
        </p:txBody>
      </p:sp>
      <p:grpSp>
        <p:nvGrpSpPr>
          <p:cNvPr id="18437" name="Group 9215">
            <a:extLst>
              <a:ext uri="{FF2B5EF4-FFF2-40B4-BE49-F238E27FC236}">
                <a16:creationId xmlns:a16="http://schemas.microsoft.com/office/drawing/2014/main" id="{01CA322B-5C6C-4FB4-B820-D830F7885FCB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1689100"/>
            <a:ext cx="4579938" cy="1473200"/>
            <a:chOff x="359898" y="1815904"/>
            <a:chExt cx="4579034" cy="1473005"/>
          </a:xfrm>
        </p:grpSpPr>
        <p:sp>
          <p:nvSpPr>
            <p:cNvPr id="18457" name="Oval 5">
              <a:extLst>
                <a:ext uri="{FF2B5EF4-FFF2-40B4-BE49-F238E27FC236}">
                  <a16:creationId xmlns:a16="http://schemas.microsoft.com/office/drawing/2014/main" id="{7071EBA2-7CF3-4ACA-B739-BB243E65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8" y="1815904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 err="1">
                  <a:solidFill>
                    <a:schemeClr val="bg1"/>
                  </a:solidFill>
                </a:rPr>
                <a:t>Họ</a:t>
              </a:r>
              <a:r>
                <a:rPr lang="en-US" altLang="en-US" sz="1600" dirty="0">
                  <a:solidFill>
                    <a:schemeClr val="bg1"/>
                  </a:solidFill>
                </a:rPr>
                <a:t> </a:t>
              </a:r>
              <a:r>
                <a:rPr lang="en-US" altLang="en-US" sz="1600" dirty="0" err="1">
                  <a:solidFill>
                    <a:schemeClr val="bg1"/>
                  </a:solidFill>
                </a:rPr>
                <a:t>tên</a:t>
              </a:r>
              <a:endParaRPr lang="en-US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458" name="Oval 6">
              <a:extLst>
                <a:ext uri="{FF2B5EF4-FFF2-40B4-BE49-F238E27FC236}">
                  <a16:creationId xmlns:a16="http://schemas.microsoft.com/office/drawing/2014/main" id="{431AFDB6-5B34-48ED-8F49-01F838B4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898" y="1815904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Mã số NV</a:t>
              </a:r>
            </a:p>
          </p:txBody>
        </p:sp>
        <p:sp>
          <p:nvSpPr>
            <p:cNvPr id="18459" name="Oval 7">
              <a:extLst>
                <a:ext uri="{FF2B5EF4-FFF2-40B4-BE49-F238E27FC236}">
                  <a16:creationId xmlns:a16="http://schemas.microsoft.com/office/drawing/2014/main" id="{EAFC0EA7-575A-41BB-825C-6260D1E7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132" y="1815904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Giới tính</a:t>
              </a:r>
            </a:p>
          </p:txBody>
        </p:sp>
        <p:sp>
          <p:nvSpPr>
            <p:cNvPr id="18460" name="Oval 8">
              <a:extLst>
                <a:ext uri="{FF2B5EF4-FFF2-40B4-BE49-F238E27FC236}">
                  <a16:creationId xmlns:a16="http://schemas.microsoft.com/office/drawing/2014/main" id="{52B3F8D2-C168-4BE2-B706-BE5370E64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132" y="2679309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Ngày sinh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461" name="Oval 9">
              <a:extLst>
                <a:ext uri="{FF2B5EF4-FFF2-40B4-BE49-F238E27FC236}">
                  <a16:creationId xmlns:a16="http://schemas.microsoft.com/office/drawing/2014/main" id="{F53B3D0F-3288-4D79-80B3-219716CD9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8" y="2700997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Tuổi </a:t>
              </a:r>
            </a:p>
          </p:txBody>
        </p:sp>
        <p:sp>
          <p:nvSpPr>
            <p:cNvPr id="18462" name="Oval 9">
              <a:extLst>
                <a:ext uri="{FF2B5EF4-FFF2-40B4-BE49-F238E27FC236}">
                  <a16:creationId xmlns:a16="http://schemas.microsoft.com/office/drawing/2014/main" id="{13DD2894-31A2-47EF-AE00-2D3A1F563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231" y="2679309"/>
              <a:ext cx="1569134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Nhân viên</a:t>
              </a:r>
            </a:p>
          </p:txBody>
        </p:sp>
      </p:grpSp>
      <p:grpSp>
        <p:nvGrpSpPr>
          <p:cNvPr id="9217" name="Group 9216">
            <a:extLst>
              <a:ext uri="{FF2B5EF4-FFF2-40B4-BE49-F238E27FC236}">
                <a16:creationId xmlns:a16="http://schemas.microsoft.com/office/drawing/2014/main" id="{A77FB41D-9F05-4B45-BA08-BFC13F18383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3854450"/>
            <a:ext cx="4465638" cy="2457450"/>
            <a:chOff x="3331698" y="3840480"/>
            <a:chExt cx="4464734" cy="2457155"/>
          </a:xfrm>
        </p:grpSpPr>
        <p:sp>
          <p:nvSpPr>
            <p:cNvPr id="18446" name="Oval 5">
              <a:extLst>
                <a:ext uri="{FF2B5EF4-FFF2-40B4-BE49-F238E27FC236}">
                  <a16:creationId xmlns:a16="http://schemas.microsoft.com/office/drawing/2014/main" id="{0F967E60-FC61-4C35-ADB9-14F2DD4B0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898" y="4997545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Họ tên</a:t>
              </a:r>
            </a:p>
          </p:txBody>
        </p:sp>
        <p:sp>
          <p:nvSpPr>
            <p:cNvPr id="18447" name="Oval 6">
              <a:extLst>
                <a:ext uri="{FF2B5EF4-FFF2-40B4-BE49-F238E27FC236}">
                  <a16:creationId xmlns:a16="http://schemas.microsoft.com/office/drawing/2014/main" id="{EB72F424-CBEA-4CCD-906B-BB7825B67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698" y="4997545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u="sng" dirty="0" err="1">
                  <a:solidFill>
                    <a:srgbClr val="FF3300"/>
                  </a:solidFill>
                </a:rPr>
                <a:t>Mã</a:t>
              </a:r>
              <a:r>
                <a:rPr lang="en-US" altLang="en-US" sz="1600" b="1" u="sng" dirty="0">
                  <a:solidFill>
                    <a:srgbClr val="FF3300"/>
                  </a:solidFill>
                </a:rPr>
                <a:t> </a:t>
              </a:r>
              <a:r>
                <a:rPr lang="en-US" altLang="en-US" sz="1600" b="1" u="sng" dirty="0" err="1">
                  <a:solidFill>
                    <a:srgbClr val="FF3300"/>
                  </a:solidFill>
                </a:rPr>
                <a:t>số</a:t>
              </a:r>
              <a:r>
                <a:rPr lang="en-US" altLang="en-US" sz="1600" b="1" u="sng" dirty="0">
                  <a:solidFill>
                    <a:srgbClr val="FF3300"/>
                  </a:solidFill>
                </a:rPr>
                <a:t> NV</a:t>
              </a:r>
            </a:p>
          </p:txBody>
        </p:sp>
        <p:sp>
          <p:nvSpPr>
            <p:cNvPr id="18448" name="Oval 7">
              <a:extLst>
                <a:ext uri="{FF2B5EF4-FFF2-40B4-BE49-F238E27FC236}">
                  <a16:creationId xmlns:a16="http://schemas.microsoft.com/office/drawing/2014/main" id="{725CC847-AD29-49EE-B7C5-2E683BFB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032" y="5016595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Giới tính</a:t>
              </a:r>
            </a:p>
          </p:txBody>
        </p:sp>
        <p:sp>
          <p:nvSpPr>
            <p:cNvPr id="18449" name="Oval 8">
              <a:extLst>
                <a:ext uri="{FF2B5EF4-FFF2-40B4-BE49-F238E27FC236}">
                  <a16:creationId xmlns:a16="http://schemas.microsoft.com/office/drawing/2014/main" id="{73008767-E9E8-4CEF-B961-72A991468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265" y="5726721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Ngày sinh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8450" name="Oval 9">
              <a:extLst>
                <a:ext uri="{FF2B5EF4-FFF2-40B4-BE49-F238E27FC236}">
                  <a16:creationId xmlns:a16="http://schemas.microsoft.com/office/drawing/2014/main" id="{3D30FA2B-E787-460A-B10A-D6D4A063B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208" y="5748409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Tuổi </a:t>
              </a:r>
            </a:p>
          </p:txBody>
        </p:sp>
        <p:sp>
          <p:nvSpPr>
            <p:cNvPr id="10255" name="Rectangle 4">
              <a:extLst>
                <a:ext uri="{FF2B5EF4-FFF2-40B4-BE49-F238E27FC236}">
                  <a16:creationId xmlns:a16="http://schemas.microsoft.com/office/drawing/2014/main" id="{E20C44DC-FC09-453D-89D6-FAF3D8DD2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251" y="3840480"/>
              <a:ext cx="1637968" cy="5761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dirty="0" err="1"/>
                <a:t>Nhân</a:t>
              </a:r>
              <a:r>
                <a:rPr lang="en-US" altLang="en-US" dirty="0"/>
                <a:t> </a:t>
              </a:r>
              <a:r>
                <a:rPr lang="en-US" altLang="en-US" dirty="0" err="1"/>
                <a:t>viên</a:t>
              </a:r>
              <a:endParaRPr lang="en-US" altLang="en-US" dirty="0"/>
            </a:p>
          </p:txBody>
        </p:sp>
        <p:cxnSp>
          <p:nvCxnSpPr>
            <p:cNvPr id="18452" name="Straight Connector 6">
              <a:extLst>
                <a:ext uri="{FF2B5EF4-FFF2-40B4-BE49-F238E27FC236}">
                  <a16:creationId xmlns:a16="http://schemas.microsoft.com/office/drawing/2014/main" id="{600B1144-3242-4B84-8052-703A2F0FB5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75052" y="4417255"/>
              <a:ext cx="1242646" cy="5802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Straight Connector 8">
              <a:extLst>
                <a:ext uri="{FF2B5EF4-FFF2-40B4-BE49-F238E27FC236}">
                  <a16:creationId xmlns:a16="http://schemas.microsoft.com/office/drawing/2014/main" id="{3D852F0B-0028-4663-86F7-396BA61765EC}"/>
                </a:ext>
              </a:extLst>
            </p:cNvPr>
            <p:cNvCxnSpPr>
              <a:cxnSpLocks noChangeShapeType="1"/>
              <a:endCxn id="18446" idx="0"/>
            </p:cNvCxnSpPr>
            <p:nvPr/>
          </p:nvCxnSpPr>
          <p:spPr bwMode="auto">
            <a:xfrm>
              <a:off x="5617698" y="4417255"/>
              <a:ext cx="0" cy="5802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4" name="Straight Connector 10">
              <a:extLst>
                <a:ext uri="{FF2B5EF4-FFF2-40B4-BE49-F238E27FC236}">
                  <a16:creationId xmlns:a16="http://schemas.microsoft.com/office/drawing/2014/main" id="{5783A48C-7B82-40C0-BC42-AB9BDDE5197F}"/>
                </a:ext>
              </a:extLst>
            </p:cNvPr>
            <p:cNvCxnSpPr>
              <a:cxnSpLocks noChangeShapeType="1"/>
              <a:stCxn id="10255" idx="2"/>
            </p:cNvCxnSpPr>
            <p:nvPr/>
          </p:nvCxnSpPr>
          <p:spPr bwMode="auto">
            <a:xfrm>
              <a:off x="5617698" y="4417255"/>
              <a:ext cx="1373945" cy="5993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Straight Connector 12">
              <a:extLst>
                <a:ext uri="{FF2B5EF4-FFF2-40B4-BE49-F238E27FC236}">
                  <a16:creationId xmlns:a16="http://schemas.microsoft.com/office/drawing/2014/main" id="{13688702-6A6B-4358-977B-69B23F80F980}"/>
                </a:ext>
              </a:extLst>
            </p:cNvPr>
            <p:cNvCxnSpPr>
              <a:cxnSpLocks noChangeShapeType="1"/>
              <a:stCxn id="10255" idx="2"/>
              <a:endCxn id="18450" idx="0"/>
            </p:cNvCxnSpPr>
            <p:nvPr/>
          </p:nvCxnSpPr>
          <p:spPr bwMode="auto">
            <a:xfrm flipH="1">
              <a:off x="4470008" y="4417255"/>
              <a:ext cx="1147690" cy="1331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6" name="Straight Connector 14">
              <a:extLst>
                <a:ext uri="{FF2B5EF4-FFF2-40B4-BE49-F238E27FC236}">
                  <a16:creationId xmlns:a16="http://schemas.microsoft.com/office/drawing/2014/main" id="{1736F445-855C-4BD6-A575-23CA58B5A79E}"/>
                </a:ext>
              </a:extLst>
            </p:cNvPr>
            <p:cNvCxnSpPr>
              <a:cxnSpLocks noChangeShapeType="1"/>
              <a:stCxn id="10255" idx="2"/>
              <a:endCxn id="18449" idx="0"/>
            </p:cNvCxnSpPr>
            <p:nvPr/>
          </p:nvCxnSpPr>
          <p:spPr bwMode="auto">
            <a:xfrm>
              <a:off x="5617698" y="4417255"/>
              <a:ext cx="1127467" cy="130946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38" name="Group 9237">
            <a:extLst>
              <a:ext uri="{FF2B5EF4-FFF2-40B4-BE49-F238E27FC236}">
                <a16:creationId xmlns:a16="http://schemas.microsoft.com/office/drawing/2014/main" id="{2342E7C7-2A9F-447F-8067-0E356A92E8D2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3854450"/>
            <a:ext cx="1392237" cy="1241425"/>
            <a:chOff x="2067951" y="3854255"/>
            <a:chExt cx="1392701" cy="1242351"/>
          </a:xfrm>
        </p:grpSpPr>
        <p:cxnSp>
          <p:nvCxnSpPr>
            <p:cNvPr id="18444" name="Straight Arrow Connector 9233">
              <a:extLst>
                <a:ext uri="{FF2B5EF4-FFF2-40B4-BE49-F238E27FC236}">
                  <a16:creationId xmlns:a16="http://schemas.microsoft.com/office/drawing/2014/main" id="{D35E725C-4C49-4F99-B47E-F742D6381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7951" y="5089572"/>
              <a:ext cx="1392701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45" name="Straight Connector 9235">
              <a:extLst>
                <a:ext uri="{FF2B5EF4-FFF2-40B4-BE49-F238E27FC236}">
                  <a16:creationId xmlns:a16="http://schemas.microsoft.com/office/drawing/2014/main" id="{BAFE44A5-C621-413D-B695-90B14018B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67951" y="3854255"/>
              <a:ext cx="0" cy="124235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8440" name="Picture 10">
            <a:extLst>
              <a:ext uri="{FF2B5EF4-FFF2-40B4-BE49-F238E27FC236}">
                <a16:creationId xmlns:a16="http://schemas.microsoft.com/office/drawing/2014/main" id="{3A357814-D767-42F6-9B2D-E3347AF3764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2692400"/>
            <a:ext cx="8747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1">
            <a:extLst>
              <a:ext uri="{FF2B5EF4-FFF2-40B4-BE49-F238E27FC236}">
                <a16:creationId xmlns:a16="http://schemas.microsoft.com/office/drawing/2014/main" id="{93C26A98-FAFE-4AE0-A49F-60626171400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1946275"/>
            <a:ext cx="863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2">
            <a:extLst>
              <a:ext uri="{FF2B5EF4-FFF2-40B4-BE49-F238E27FC236}">
                <a16:creationId xmlns:a16="http://schemas.microsoft.com/office/drawing/2014/main" id="{A3BF705A-E4F9-4686-8BDD-CDD308BDF77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400" y="1698625"/>
            <a:ext cx="8842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3">
            <a:extLst>
              <a:ext uri="{FF2B5EF4-FFF2-40B4-BE49-F238E27FC236}">
                <a16:creationId xmlns:a16="http://schemas.microsoft.com/office/drawing/2014/main" id="{237C17C1-C3A7-4C16-9C28-D821D5CBBED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3" y="2425700"/>
            <a:ext cx="8318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4AD968-F096-4227-9D63-CD3E13EF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Ví dụ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CD18A46-0856-417E-8A5B-CD8A2F8A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893763"/>
            <a:ext cx="8229600" cy="808037"/>
          </a:xfrm>
        </p:spPr>
        <p:txBody>
          <a:bodyPr/>
          <a:lstStyle/>
          <a:p>
            <a:r>
              <a:rPr lang="fr-FR" altLang="en-US"/>
              <a:t>Xác định thực thể, thuộc tính, khóa</a:t>
            </a:r>
          </a:p>
        </p:txBody>
      </p:sp>
      <p:grpSp>
        <p:nvGrpSpPr>
          <p:cNvPr id="19461" name="Group 9215">
            <a:extLst>
              <a:ext uri="{FF2B5EF4-FFF2-40B4-BE49-F238E27FC236}">
                <a16:creationId xmlns:a16="http://schemas.microsoft.com/office/drawing/2014/main" id="{079B3141-F9A1-4294-B4DF-7D04581DF38D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1689100"/>
            <a:ext cx="4579938" cy="1473200"/>
            <a:chOff x="359898" y="1815904"/>
            <a:chExt cx="4579034" cy="1473005"/>
          </a:xfrm>
        </p:grpSpPr>
        <p:sp>
          <p:nvSpPr>
            <p:cNvPr id="19477" name="Oval 5">
              <a:extLst>
                <a:ext uri="{FF2B5EF4-FFF2-40B4-BE49-F238E27FC236}">
                  <a16:creationId xmlns:a16="http://schemas.microsoft.com/office/drawing/2014/main" id="{16836E5C-C8F8-4911-8E9D-3A57C142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8" y="1815904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>
                  <a:solidFill>
                    <a:schemeClr val="bg1"/>
                  </a:solidFill>
                </a:rPr>
                <a:t>Full name</a:t>
              </a:r>
            </a:p>
          </p:txBody>
        </p:sp>
        <p:sp>
          <p:nvSpPr>
            <p:cNvPr id="19478" name="Oval 6">
              <a:extLst>
                <a:ext uri="{FF2B5EF4-FFF2-40B4-BE49-F238E27FC236}">
                  <a16:creationId xmlns:a16="http://schemas.microsoft.com/office/drawing/2014/main" id="{FE9A7EB5-1BAA-4FDF-A4B0-E6ABD5C5F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898" y="1815904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Username</a:t>
              </a:r>
            </a:p>
          </p:txBody>
        </p:sp>
        <p:sp>
          <p:nvSpPr>
            <p:cNvPr id="19479" name="Oval 7">
              <a:extLst>
                <a:ext uri="{FF2B5EF4-FFF2-40B4-BE49-F238E27FC236}">
                  <a16:creationId xmlns:a16="http://schemas.microsoft.com/office/drawing/2014/main" id="{C21B898E-E00E-49B0-9AFC-402744428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132" y="1815904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19480" name="Oval 8">
              <a:extLst>
                <a:ext uri="{FF2B5EF4-FFF2-40B4-BE49-F238E27FC236}">
                  <a16:creationId xmlns:a16="http://schemas.microsoft.com/office/drawing/2014/main" id="{A27D8C02-CE3F-4E4E-8178-91BA694ED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132" y="2679309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Password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9481" name="Oval 9">
              <a:extLst>
                <a:ext uri="{FF2B5EF4-FFF2-40B4-BE49-F238E27FC236}">
                  <a16:creationId xmlns:a16="http://schemas.microsoft.com/office/drawing/2014/main" id="{594476D1-D248-47F3-828B-1C28BA0B5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98" y="2700997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Account</a:t>
              </a:r>
            </a:p>
          </p:txBody>
        </p:sp>
        <p:sp>
          <p:nvSpPr>
            <p:cNvPr id="19482" name="Oval 9">
              <a:extLst>
                <a:ext uri="{FF2B5EF4-FFF2-40B4-BE49-F238E27FC236}">
                  <a16:creationId xmlns:a16="http://schemas.microsoft.com/office/drawing/2014/main" id="{4E09D896-5365-455F-AAF2-B74D5DE8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231" y="2679309"/>
              <a:ext cx="1569134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Country</a:t>
              </a:r>
            </a:p>
          </p:txBody>
        </p:sp>
      </p:grpSp>
      <p:grpSp>
        <p:nvGrpSpPr>
          <p:cNvPr id="9217" name="Group 9216">
            <a:extLst>
              <a:ext uri="{FF2B5EF4-FFF2-40B4-BE49-F238E27FC236}">
                <a16:creationId xmlns:a16="http://schemas.microsoft.com/office/drawing/2014/main" id="{828A6715-7C78-4FA4-B869-1ADF407ACECC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3854450"/>
            <a:ext cx="4465638" cy="2457450"/>
            <a:chOff x="3331698" y="3840480"/>
            <a:chExt cx="4464734" cy="2457155"/>
          </a:xfrm>
        </p:grpSpPr>
        <p:sp>
          <p:nvSpPr>
            <p:cNvPr id="19466" name="Oval 5">
              <a:extLst>
                <a:ext uri="{FF2B5EF4-FFF2-40B4-BE49-F238E27FC236}">
                  <a16:creationId xmlns:a16="http://schemas.microsoft.com/office/drawing/2014/main" id="{CFAB7411-EEC1-4B14-B490-BC911B488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898" y="4997545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Full name</a:t>
              </a:r>
            </a:p>
          </p:txBody>
        </p:sp>
        <p:sp>
          <p:nvSpPr>
            <p:cNvPr id="19467" name="Oval 6">
              <a:extLst>
                <a:ext uri="{FF2B5EF4-FFF2-40B4-BE49-F238E27FC236}">
                  <a16:creationId xmlns:a16="http://schemas.microsoft.com/office/drawing/2014/main" id="{9202AF16-C586-461E-958D-703F0652E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698" y="4997545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u="sng" dirty="0">
                  <a:solidFill>
                    <a:srgbClr val="FF3300"/>
                  </a:solidFill>
                </a:rPr>
                <a:t>Username</a:t>
              </a:r>
            </a:p>
          </p:txBody>
        </p:sp>
        <p:sp>
          <p:nvSpPr>
            <p:cNvPr id="19468" name="Oval 7">
              <a:extLst>
                <a:ext uri="{FF2B5EF4-FFF2-40B4-BE49-F238E27FC236}">
                  <a16:creationId xmlns:a16="http://schemas.microsoft.com/office/drawing/2014/main" id="{3EAD8328-10F4-48B7-B3D3-905BA1DA8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032" y="5016595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19469" name="Oval 8">
              <a:extLst>
                <a:ext uri="{FF2B5EF4-FFF2-40B4-BE49-F238E27FC236}">
                  <a16:creationId xmlns:a16="http://schemas.microsoft.com/office/drawing/2014/main" id="{60EAEE61-8E4D-488F-84F9-92F367F4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1265" y="5726721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>
                  <a:solidFill>
                    <a:schemeClr val="bg1"/>
                  </a:solidFill>
                </a:rPr>
                <a:t>Country</a:t>
              </a:r>
            </a:p>
          </p:txBody>
        </p:sp>
        <p:sp>
          <p:nvSpPr>
            <p:cNvPr id="19470" name="Oval 9">
              <a:extLst>
                <a:ext uri="{FF2B5EF4-FFF2-40B4-BE49-F238E27FC236}">
                  <a16:creationId xmlns:a16="http://schemas.microsoft.com/office/drawing/2014/main" id="{89267C38-C1D3-4CA9-97D6-B1F498B15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208" y="5748409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b="1" u="sng">
                  <a:solidFill>
                    <a:srgbClr val="FF0000"/>
                  </a:solidFill>
                </a:rPr>
                <a:t>Password</a:t>
              </a:r>
            </a:p>
          </p:txBody>
        </p:sp>
        <p:sp>
          <p:nvSpPr>
            <p:cNvPr id="11279" name="Rectangle 4">
              <a:extLst>
                <a:ext uri="{FF2B5EF4-FFF2-40B4-BE49-F238E27FC236}">
                  <a16:creationId xmlns:a16="http://schemas.microsoft.com/office/drawing/2014/main" id="{D372CC97-EC91-4E86-AA93-24725C73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251" y="3840480"/>
              <a:ext cx="1637968" cy="57619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/>
                <a:t>Account</a:t>
              </a:r>
            </a:p>
          </p:txBody>
        </p:sp>
        <p:cxnSp>
          <p:nvCxnSpPr>
            <p:cNvPr id="19472" name="Straight Connector 6">
              <a:extLst>
                <a:ext uri="{FF2B5EF4-FFF2-40B4-BE49-F238E27FC236}">
                  <a16:creationId xmlns:a16="http://schemas.microsoft.com/office/drawing/2014/main" id="{C3F24E2A-70A1-4A4A-9E89-8CE94B6204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75052" y="4417255"/>
              <a:ext cx="1242646" cy="5802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Straight Connector 8">
              <a:extLst>
                <a:ext uri="{FF2B5EF4-FFF2-40B4-BE49-F238E27FC236}">
                  <a16:creationId xmlns:a16="http://schemas.microsoft.com/office/drawing/2014/main" id="{FFD92F1E-C087-49C3-A1D1-EA759D5408E0}"/>
                </a:ext>
              </a:extLst>
            </p:cNvPr>
            <p:cNvCxnSpPr>
              <a:cxnSpLocks noChangeShapeType="1"/>
              <a:endCxn id="19466" idx="0"/>
            </p:cNvCxnSpPr>
            <p:nvPr/>
          </p:nvCxnSpPr>
          <p:spPr bwMode="auto">
            <a:xfrm>
              <a:off x="5617698" y="4417255"/>
              <a:ext cx="0" cy="58029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Straight Connector 10">
              <a:extLst>
                <a:ext uri="{FF2B5EF4-FFF2-40B4-BE49-F238E27FC236}">
                  <a16:creationId xmlns:a16="http://schemas.microsoft.com/office/drawing/2014/main" id="{C1031F76-93B5-4AFF-97B0-FD851B515755}"/>
                </a:ext>
              </a:extLst>
            </p:cNvPr>
            <p:cNvCxnSpPr>
              <a:cxnSpLocks noChangeShapeType="1"/>
              <a:stCxn id="11279" idx="2"/>
            </p:cNvCxnSpPr>
            <p:nvPr/>
          </p:nvCxnSpPr>
          <p:spPr bwMode="auto">
            <a:xfrm>
              <a:off x="5617698" y="4417255"/>
              <a:ext cx="1373945" cy="5993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Straight Connector 12">
              <a:extLst>
                <a:ext uri="{FF2B5EF4-FFF2-40B4-BE49-F238E27FC236}">
                  <a16:creationId xmlns:a16="http://schemas.microsoft.com/office/drawing/2014/main" id="{BFA2F0EA-440D-498E-BDFA-994A788F6ED7}"/>
                </a:ext>
              </a:extLst>
            </p:cNvPr>
            <p:cNvCxnSpPr>
              <a:cxnSpLocks noChangeShapeType="1"/>
              <a:stCxn id="11279" idx="2"/>
              <a:endCxn id="19470" idx="0"/>
            </p:cNvCxnSpPr>
            <p:nvPr/>
          </p:nvCxnSpPr>
          <p:spPr bwMode="auto">
            <a:xfrm flipH="1">
              <a:off x="4470008" y="4417255"/>
              <a:ext cx="1147690" cy="1331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6" name="Straight Connector 14">
              <a:extLst>
                <a:ext uri="{FF2B5EF4-FFF2-40B4-BE49-F238E27FC236}">
                  <a16:creationId xmlns:a16="http://schemas.microsoft.com/office/drawing/2014/main" id="{FEAF50D9-3F81-4C94-99CB-62CD85777FC3}"/>
                </a:ext>
              </a:extLst>
            </p:cNvPr>
            <p:cNvCxnSpPr>
              <a:cxnSpLocks noChangeShapeType="1"/>
              <a:stCxn id="11279" idx="2"/>
              <a:endCxn id="19469" idx="0"/>
            </p:cNvCxnSpPr>
            <p:nvPr/>
          </p:nvCxnSpPr>
          <p:spPr bwMode="auto">
            <a:xfrm>
              <a:off x="5617698" y="4417255"/>
              <a:ext cx="1127467" cy="130946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38" name="Group 9237">
            <a:extLst>
              <a:ext uri="{FF2B5EF4-FFF2-40B4-BE49-F238E27FC236}">
                <a16:creationId xmlns:a16="http://schemas.microsoft.com/office/drawing/2014/main" id="{5EDB407E-BB01-43C2-A4D7-4ABB8895A64D}"/>
              </a:ext>
            </a:extLst>
          </p:cNvPr>
          <p:cNvGrpSpPr>
            <a:grpSpLocks/>
          </p:cNvGrpSpPr>
          <p:nvPr/>
        </p:nvGrpSpPr>
        <p:grpSpPr bwMode="auto">
          <a:xfrm>
            <a:off x="2068513" y="3854450"/>
            <a:ext cx="1392237" cy="1241425"/>
            <a:chOff x="2067951" y="3854255"/>
            <a:chExt cx="1392701" cy="1242351"/>
          </a:xfrm>
        </p:grpSpPr>
        <p:cxnSp>
          <p:nvCxnSpPr>
            <p:cNvPr id="19464" name="Straight Arrow Connector 9233">
              <a:extLst>
                <a:ext uri="{FF2B5EF4-FFF2-40B4-BE49-F238E27FC236}">
                  <a16:creationId xmlns:a16="http://schemas.microsoft.com/office/drawing/2014/main" id="{6759566D-E354-4064-9828-3F86A6C02F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67951" y="5089572"/>
              <a:ext cx="1392701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5" name="Straight Connector 9235">
              <a:extLst>
                <a:ext uri="{FF2B5EF4-FFF2-40B4-BE49-F238E27FC236}">
                  <a16:creationId xmlns:a16="http://schemas.microsoft.com/office/drawing/2014/main" id="{39662513-3464-4EAC-B400-3713072197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67951" y="3854255"/>
              <a:ext cx="0" cy="124235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7ADBC77-1FD4-4CFF-AA98-D8ACC6F9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kiểu thuộc tính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D703AFA-E680-4BD3-A8B8-F73AF27F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55700"/>
            <a:ext cx="4229100" cy="4114800"/>
          </a:xfrm>
        </p:spPr>
        <p:txBody>
          <a:bodyPr/>
          <a:lstStyle/>
          <a:p>
            <a:r>
              <a:rPr lang="en-US" altLang="en-US"/>
              <a:t>Các kiểu thuộc tính :</a:t>
            </a:r>
          </a:p>
          <a:p>
            <a:pPr lvl="1"/>
            <a:r>
              <a:rPr lang="en-US" altLang="en-US" sz="2800"/>
              <a:t>Đơn trị/nguyên tố</a:t>
            </a:r>
          </a:p>
          <a:p>
            <a:pPr lvl="1"/>
            <a:r>
              <a:rPr lang="en-US" altLang="en-US" sz="2800"/>
              <a:t>Khóa</a:t>
            </a:r>
          </a:p>
          <a:p>
            <a:pPr lvl="1"/>
            <a:r>
              <a:rPr lang="en-US" altLang="en-US" sz="2800"/>
              <a:t>Đa trị</a:t>
            </a:r>
          </a:p>
          <a:p>
            <a:pPr lvl="1"/>
            <a:r>
              <a:rPr lang="en-US" altLang="en-US" sz="2800"/>
              <a:t>Phức hợp</a:t>
            </a:r>
          </a:p>
          <a:p>
            <a:pPr lvl="1"/>
            <a:r>
              <a:rPr lang="en-US" altLang="en-US" sz="2800"/>
              <a:t>Suy diễn</a:t>
            </a:r>
          </a:p>
          <a:p>
            <a:pPr lvl="1"/>
            <a:endParaRPr lang="en-US" altLang="en-US"/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2C0F1E14-9D42-4076-958C-0291D279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360488"/>
            <a:ext cx="422433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0AFECC2-C43A-4218-819C-CBA8C181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kiểu thuộc tính</a:t>
            </a:r>
          </a:p>
        </p:txBody>
      </p:sp>
      <p:graphicFrame>
        <p:nvGraphicFramePr>
          <p:cNvPr id="22532" name="Object 2">
            <a:extLst>
              <a:ext uri="{FF2B5EF4-FFF2-40B4-BE49-F238E27FC236}">
                <a16:creationId xmlns:a16="http://schemas.microsoft.com/office/drawing/2014/main" id="{00705B21-05A3-4E0F-8B8F-5CB1C292E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62562"/>
              </p:ext>
            </p:extLst>
          </p:nvPr>
        </p:nvGraphicFramePr>
        <p:xfrm>
          <a:off x="4243388" y="1020763"/>
          <a:ext cx="461962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170807" imgH="3056534" progId="Visio.Drawing.11">
                  <p:embed/>
                </p:oleObj>
              </mc:Choice>
              <mc:Fallback>
                <p:oleObj name="Visio" r:id="rId3" imgW="4170807" imgH="3056534" progId="Visio.Drawing.11">
                  <p:embed/>
                  <p:pic>
                    <p:nvPicPr>
                      <p:cNvPr id="22532" name="Object 2">
                        <a:extLst>
                          <a:ext uri="{FF2B5EF4-FFF2-40B4-BE49-F238E27FC236}">
                            <a16:creationId xmlns:a16="http://schemas.microsoft.com/office/drawing/2014/main" id="{00705B21-05A3-4E0F-8B8F-5CB1C292E9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020763"/>
                        <a:ext cx="4619625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">
            <a:extLst>
              <a:ext uri="{FF2B5EF4-FFF2-40B4-BE49-F238E27FC236}">
                <a16:creationId xmlns:a16="http://schemas.microsoft.com/office/drawing/2014/main" id="{6E868A49-8737-4646-9D3B-C038E6298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990805"/>
              </p:ext>
            </p:extLst>
          </p:nvPr>
        </p:nvGraphicFramePr>
        <p:xfrm>
          <a:off x="158750" y="4108450"/>
          <a:ext cx="4849813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264914" imgH="2284781" progId="Visio.Drawing.11">
                  <p:embed/>
                </p:oleObj>
              </mc:Choice>
              <mc:Fallback>
                <p:oleObj name="Visio" r:id="rId5" imgW="4264914" imgH="2284781" progId="Visio.Drawing.11">
                  <p:embed/>
                  <p:pic>
                    <p:nvPicPr>
                      <p:cNvPr id="22533" name="Object 2">
                        <a:extLst>
                          <a:ext uri="{FF2B5EF4-FFF2-40B4-BE49-F238E27FC236}">
                            <a16:creationId xmlns:a16="http://schemas.microsoft.com/office/drawing/2014/main" id="{6E868A49-8737-4646-9D3B-C038E6298B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108450"/>
                        <a:ext cx="4849813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26834E4-F552-424E-BAFA-9AFC5E10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Liên kết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FA5836CE-9FA5-4457-9B39-6968ABD69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54088"/>
            <a:ext cx="5632450" cy="55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31D3-9F13-44F0-89C2-8A18F562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325" y="974725"/>
            <a:ext cx="5548313" cy="131127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rgbClr val="FFC000"/>
                </a:solidFill>
              </a:rPr>
              <a:t>Liên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kết</a:t>
            </a:r>
            <a:r>
              <a:rPr lang="en-US" dirty="0">
                <a:solidFill>
                  <a:srgbClr val="FFC000"/>
                </a:solidFill>
              </a:rPr>
              <a:t> (Relationship)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ra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mối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quan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hệ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thực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thể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với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</a:t>
            </a:r>
            <a:r>
              <a:rPr lang="en-US" dirty="0" err="1"/>
              <a:t>au</a:t>
            </a:r>
            <a:r>
              <a:rPr lang="en-US" dirty="0"/>
              <a:t>. 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E67EC75-DFD7-4F43-B031-B607975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Liên kết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C24F045-D02F-4C57-B289-8CBAE6E2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Bậc của liên kết</a:t>
            </a:r>
          </a:p>
          <a:p>
            <a:pPr lvl="1"/>
            <a:r>
              <a:rPr lang="en-US" altLang="en-US" sz="2800"/>
              <a:t>Liên kết đơn phân </a:t>
            </a:r>
            <a:br>
              <a:rPr lang="en-US" altLang="en-US" sz="2800"/>
            </a:br>
            <a:r>
              <a:rPr lang="en-US" altLang="en-US" sz="2800"/>
              <a:t>(bậc 1)</a:t>
            </a:r>
          </a:p>
          <a:p>
            <a:pPr lvl="1"/>
            <a:r>
              <a:rPr lang="en-US" altLang="en-US" sz="2800"/>
              <a:t>Liên kết nhị </a:t>
            </a:r>
            <a:br>
              <a:rPr lang="en-US" altLang="en-US" sz="2800"/>
            </a:br>
            <a:r>
              <a:rPr lang="en-US" altLang="en-US" sz="2800"/>
              <a:t>phân (bậc 2)</a:t>
            </a:r>
          </a:p>
          <a:p>
            <a:pPr lvl="1"/>
            <a:endParaRPr lang="en-US" altLang="en-US" sz="2800"/>
          </a:p>
          <a:p>
            <a:pPr lvl="1"/>
            <a:endParaRPr lang="en-US" altLang="en-US" sz="2800"/>
          </a:p>
          <a:p>
            <a:pPr lvl="1"/>
            <a:r>
              <a:rPr lang="en-US" altLang="en-US" sz="2800"/>
              <a:t>Liên kết bậc n</a:t>
            </a:r>
          </a:p>
        </p:txBody>
      </p:sp>
      <p:pic>
        <p:nvPicPr>
          <p:cNvPr id="23557" name="Picture 4">
            <a:extLst>
              <a:ext uri="{FF2B5EF4-FFF2-40B4-BE49-F238E27FC236}">
                <a16:creationId xmlns:a16="http://schemas.microsoft.com/office/drawing/2014/main" id="{11083539-751E-4B1C-B2A8-3E6325073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45" y="1600200"/>
            <a:ext cx="31353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>
            <a:extLst>
              <a:ext uri="{FF2B5EF4-FFF2-40B4-BE49-F238E27FC236}">
                <a16:creationId xmlns:a16="http://schemas.microsoft.com/office/drawing/2014/main" id="{E2ACFBE4-D6C3-4D06-AAB7-E1702674B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0" y="2775984"/>
            <a:ext cx="53387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283EA0D1-118D-421F-9BED-5DD3D683E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84995"/>
              </p:ext>
            </p:extLst>
          </p:nvPr>
        </p:nvGraphicFramePr>
        <p:xfrm>
          <a:off x="4343400" y="4419601"/>
          <a:ext cx="274320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0" imgH="0" progId="Paint.Picture">
                  <p:embed/>
                </p:oleObj>
              </mc:Choice>
              <mc:Fallback>
                <p:oleObj name="Bitmap Image" r:id="rId5" imgW="0" imgH="0" progId="Paint.Picture">
                  <p:embed/>
                  <p:pic>
                    <p:nvPicPr>
                      <p:cNvPr id="23559" name="Object 6">
                        <a:extLst>
                          <a:ext uri="{FF2B5EF4-FFF2-40B4-BE49-F238E27FC236}">
                            <a16:creationId xmlns:a16="http://schemas.microsoft.com/office/drawing/2014/main" id="{283EA0D1-118D-421F-9BED-5DD3D683E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1"/>
                        <a:ext cx="2743200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C276A0F-4A57-4981-99DD-397DEA164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</p:spPr>
        <p:txBody>
          <a:bodyPr/>
          <a:lstStyle/>
          <a:p>
            <a:r>
              <a:rPr lang="en-US" altLang="en-US"/>
              <a:t>Liên kết 1-1</a:t>
            </a:r>
          </a:p>
        </p:txBody>
      </p:sp>
      <p:sp>
        <p:nvSpPr>
          <p:cNvPr id="27651" name="Rectangle 52">
            <a:extLst>
              <a:ext uri="{FF2B5EF4-FFF2-40B4-BE49-F238E27FC236}">
                <a16:creationId xmlns:a16="http://schemas.microsoft.com/office/drawing/2014/main" id="{4AA7EA74-4BF8-45F0-B4DA-6F7CB0406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27652" name="Rectangle 80">
            <a:extLst>
              <a:ext uri="{FF2B5EF4-FFF2-40B4-BE49-F238E27FC236}">
                <a16:creationId xmlns:a16="http://schemas.microsoft.com/office/drawing/2014/main" id="{A2B5D45A-10E6-40C7-B938-D4689D5C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34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27653" name="Rectangle 81">
            <a:extLst>
              <a:ext uri="{FF2B5EF4-FFF2-40B4-BE49-F238E27FC236}">
                <a16:creationId xmlns:a16="http://schemas.microsoft.com/office/drawing/2014/main" id="{39636CF4-5B3D-45F6-8681-7F11ADBA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grpSp>
        <p:nvGrpSpPr>
          <p:cNvPr id="27654" name="Group 126">
            <a:extLst>
              <a:ext uri="{FF2B5EF4-FFF2-40B4-BE49-F238E27FC236}">
                <a16:creationId xmlns:a16="http://schemas.microsoft.com/office/drawing/2014/main" id="{01DFF824-92DA-46F5-AF10-A0D6E04A542C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1211263"/>
            <a:ext cx="7159625" cy="3732212"/>
            <a:chOff x="576" y="768"/>
            <a:chExt cx="4511" cy="2351"/>
          </a:xfrm>
        </p:grpSpPr>
        <p:sp>
          <p:nvSpPr>
            <p:cNvPr id="27657" name="Rectangle 83">
              <a:extLst>
                <a:ext uri="{FF2B5EF4-FFF2-40B4-BE49-F238E27FC236}">
                  <a16:creationId xmlns:a16="http://schemas.microsoft.com/office/drawing/2014/main" id="{25BFD299-5E60-450E-A5CB-C774B556D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60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Người</a:t>
              </a:r>
            </a:p>
          </p:txBody>
        </p:sp>
        <p:sp>
          <p:nvSpPr>
            <p:cNvPr id="27658" name="Rectangle 84">
              <a:extLst>
                <a:ext uri="{FF2B5EF4-FFF2-40B4-BE49-F238E27FC236}">
                  <a16:creationId xmlns:a16="http://schemas.microsoft.com/office/drawing/2014/main" id="{9AE5DDBC-1C65-4086-AF70-DA070C86C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60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Giấy CMT</a:t>
              </a:r>
            </a:p>
          </p:txBody>
        </p:sp>
        <p:sp>
          <p:nvSpPr>
            <p:cNvPr id="27659" name="AutoShape 85">
              <a:extLst>
                <a:ext uri="{FF2B5EF4-FFF2-40B4-BE49-F238E27FC236}">
                  <a16:creationId xmlns:a16="http://schemas.microsoft.com/office/drawing/2014/main" id="{FFBD0B8C-0DD8-4547-BB6D-61A855B7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723" cy="76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" panose="02020603050405020304" pitchFamily="18" charset="0"/>
                </a:rPr>
                <a:t>Sở hữu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27660" name="Line 86">
              <a:extLst>
                <a:ext uri="{FF2B5EF4-FFF2-40B4-BE49-F238E27FC236}">
                  <a16:creationId xmlns:a16="http://schemas.microsoft.com/office/drawing/2014/main" id="{EA9B7CB5-9977-4276-9DF6-EC894DD7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1151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87">
              <a:extLst>
                <a:ext uri="{FF2B5EF4-FFF2-40B4-BE49-F238E27FC236}">
                  <a16:creationId xmlns:a16="http://schemas.microsoft.com/office/drawing/2014/main" id="{5A7A3151-C378-4D88-99B9-A19637A75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152"/>
              <a:ext cx="7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88">
              <a:extLst>
                <a:ext uri="{FF2B5EF4-FFF2-40B4-BE49-F238E27FC236}">
                  <a16:creationId xmlns:a16="http://schemas.microsoft.com/office/drawing/2014/main" id="{91A25904-E20F-4000-AFCC-58E65B963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889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7663" name="Rectangle 89">
              <a:extLst>
                <a:ext uri="{FF2B5EF4-FFF2-40B4-BE49-F238E27FC236}">
                  <a16:creationId xmlns:a16="http://schemas.microsoft.com/office/drawing/2014/main" id="{6A130AF6-44EC-467D-9490-68115274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889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7664" name="Oval 92">
              <a:extLst>
                <a:ext uri="{FF2B5EF4-FFF2-40B4-BE49-F238E27FC236}">
                  <a16:creationId xmlns:a16="http://schemas.microsoft.com/office/drawing/2014/main" id="{68E5BA7C-9BA4-4AC3-B270-29214187C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20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65" name="Oval 93">
              <a:extLst>
                <a:ext uri="{FF2B5EF4-FFF2-40B4-BE49-F238E27FC236}">
                  <a16:creationId xmlns:a16="http://schemas.microsoft.com/office/drawing/2014/main" id="{168D0BD2-9EA1-429A-BBDD-AE23497A6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216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66" name="Oval 94">
              <a:extLst>
                <a:ext uri="{FF2B5EF4-FFF2-40B4-BE49-F238E27FC236}">
                  <a16:creationId xmlns:a16="http://schemas.microsoft.com/office/drawing/2014/main" id="{F215D9E2-58CE-4755-B51B-B7F46BE4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01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67" name="Oval 95">
              <a:extLst>
                <a:ext uri="{FF2B5EF4-FFF2-40B4-BE49-F238E27FC236}">
                  <a16:creationId xmlns:a16="http://schemas.microsoft.com/office/drawing/2014/main" id="{4CB07FA4-5089-49E7-AA62-1E527E67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78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68" name="Oval 96">
              <a:extLst>
                <a:ext uri="{FF2B5EF4-FFF2-40B4-BE49-F238E27FC236}">
                  <a16:creationId xmlns:a16="http://schemas.microsoft.com/office/drawing/2014/main" id="{2D28CA18-CFE0-49F9-B3FF-5189FC6B6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259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69" name="Oval 97">
              <a:extLst>
                <a:ext uri="{FF2B5EF4-FFF2-40B4-BE49-F238E27FC236}">
                  <a16:creationId xmlns:a16="http://schemas.microsoft.com/office/drawing/2014/main" id="{FF4081A7-40E4-466C-92DA-86D3FBDDA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230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0" name="Oval 98">
              <a:extLst>
                <a:ext uri="{FF2B5EF4-FFF2-40B4-BE49-F238E27FC236}">
                  <a16:creationId xmlns:a16="http://schemas.microsoft.com/office/drawing/2014/main" id="{37B26856-19C8-4823-8625-1A66F97C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40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1" name="Oval 100">
              <a:extLst>
                <a:ext uri="{FF2B5EF4-FFF2-40B4-BE49-F238E27FC236}">
                  <a16:creationId xmlns:a16="http://schemas.microsoft.com/office/drawing/2014/main" id="{AC800FBF-81C8-4C20-A092-EAF2070CA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16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2" name="Oval 101">
              <a:extLst>
                <a:ext uri="{FF2B5EF4-FFF2-40B4-BE49-F238E27FC236}">
                  <a16:creationId xmlns:a16="http://schemas.microsoft.com/office/drawing/2014/main" id="{0661B755-DA0F-4CD6-A9DF-B35EE0355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96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3" name="Oval 104">
              <a:extLst>
                <a:ext uri="{FF2B5EF4-FFF2-40B4-BE49-F238E27FC236}">
                  <a16:creationId xmlns:a16="http://schemas.microsoft.com/office/drawing/2014/main" id="{907C086F-FF3A-4D7A-B63F-7FC58C02D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244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4" name="Oval 112">
              <a:extLst>
                <a:ext uri="{FF2B5EF4-FFF2-40B4-BE49-F238E27FC236}">
                  <a16:creationId xmlns:a16="http://schemas.microsoft.com/office/drawing/2014/main" id="{1687491F-D9DF-49D1-BB80-F2F2824E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187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5" name="Rectangle 114">
              <a:extLst>
                <a:ext uri="{FF2B5EF4-FFF2-40B4-BE49-F238E27FC236}">
                  <a16:creationId xmlns:a16="http://schemas.microsoft.com/office/drawing/2014/main" id="{6267C93F-4882-4BDD-B1C8-CE993E5B5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1777"/>
              <a:ext cx="1102" cy="12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6" name="Rectangle 115">
              <a:extLst>
                <a:ext uri="{FF2B5EF4-FFF2-40B4-BE49-F238E27FC236}">
                  <a16:creationId xmlns:a16="http://schemas.microsoft.com/office/drawing/2014/main" id="{1D1A1C2D-9016-404D-8C17-F128AE165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1729"/>
              <a:ext cx="1246" cy="13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7" name="AutoShape 116">
              <a:extLst>
                <a:ext uri="{FF2B5EF4-FFF2-40B4-BE49-F238E27FC236}">
                  <a16:creationId xmlns:a16="http://schemas.microsoft.com/office/drawing/2014/main" id="{2C05A03D-9B32-4BC3-9724-D7EF94B41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777"/>
              <a:ext cx="1054" cy="119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7678" name="Line 121">
              <a:extLst>
                <a:ext uri="{FF2B5EF4-FFF2-40B4-BE49-F238E27FC236}">
                  <a16:creationId xmlns:a16="http://schemas.microsoft.com/office/drawing/2014/main" id="{1A89176A-68C5-4D8F-9BA3-EED6F202C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2064"/>
              <a:ext cx="2976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122">
              <a:extLst>
                <a:ext uri="{FF2B5EF4-FFF2-40B4-BE49-F238E27FC236}">
                  <a16:creationId xmlns:a16="http://schemas.microsoft.com/office/drawing/2014/main" id="{3F3ECD24-7B93-496F-B85E-0CE9BA684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2544"/>
              <a:ext cx="25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123">
              <a:extLst>
                <a:ext uri="{FF2B5EF4-FFF2-40B4-BE49-F238E27FC236}">
                  <a16:creationId xmlns:a16="http://schemas.microsoft.com/office/drawing/2014/main" id="{D66EBD99-0680-4DCA-AAC8-7C9297CEF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256"/>
              <a:ext cx="33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124">
              <a:extLst>
                <a:ext uri="{FF2B5EF4-FFF2-40B4-BE49-F238E27FC236}">
                  <a16:creationId xmlns:a16="http://schemas.microsoft.com/office/drawing/2014/main" id="{03AD78F2-F0C2-4D65-A7F1-808C98E3F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968"/>
              <a:ext cx="2304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8" name="TextBox 2">
            <a:extLst>
              <a:ext uri="{FF2B5EF4-FFF2-40B4-BE49-F238E27FC236}">
                <a16:creationId xmlns:a16="http://schemas.microsoft.com/office/drawing/2014/main" id="{D16C197E-A772-4E75-BA9A-BCDC15DE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531495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400" dirty="0" err="1"/>
              <a:t>Mỗi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chỉ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quá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B,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lại</a:t>
            </a:r>
            <a:r>
              <a:rPr lang="en-US" altLang="en-US" sz="2400" dirty="0"/>
              <a:t>. 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2400" dirty="0"/>
              <a:t>1-1 </a:t>
            </a:r>
            <a:r>
              <a:rPr lang="en-US" altLang="en-US" sz="2400" dirty="0" err="1"/>
              <a:t>gọi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i="1" dirty="0" err="1"/>
              <a:t>lực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lượng</a:t>
            </a:r>
            <a:r>
              <a:rPr lang="en-US" altLang="en-US" sz="2400" i="1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B53D484-2F6F-4CB9-A7B4-BA5E9D50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B05DC8D-B310-442E-B5B9-CE8AE56E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B85262DB-075B-468A-8C88-8DF779FCC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488" y="0"/>
            <a:ext cx="7772400" cy="1143000"/>
          </a:xfrm>
          <a:noFill/>
        </p:spPr>
        <p:txBody>
          <a:bodyPr/>
          <a:lstStyle/>
          <a:p>
            <a:r>
              <a:rPr lang="en-US" altLang="en-US"/>
              <a:t>Liên kết 1-N</a:t>
            </a:r>
          </a:p>
        </p:txBody>
      </p:sp>
      <p:grpSp>
        <p:nvGrpSpPr>
          <p:cNvPr id="29701" name="Group 5">
            <a:extLst>
              <a:ext uri="{FF2B5EF4-FFF2-40B4-BE49-F238E27FC236}">
                <a16:creationId xmlns:a16="http://schemas.microsoft.com/office/drawing/2014/main" id="{B4AAEEBF-5FDD-410A-A773-2E7E9B23EFBB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1244600"/>
            <a:ext cx="7159625" cy="1139825"/>
            <a:chOff x="577" y="1105"/>
            <a:chExt cx="4510" cy="718"/>
          </a:xfrm>
        </p:grpSpPr>
        <p:sp>
          <p:nvSpPr>
            <p:cNvPr id="29730" name="Rectangle 6">
              <a:extLst>
                <a:ext uri="{FF2B5EF4-FFF2-40B4-BE49-F238E27FC236}">
                  <a16:creationId xmlns:a16="http://schemas.microsoft.com/office/drawing/2014/main" id="{EB716E0C-F21B-4253-BC74-6A249871B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Nhạc sĩ</a:t>
              </a:r>
            </a:p>
          </p:txBody>
        </p:sp>
        <p:sp>
          <p:nvSpPr>
            <p:cNvPr id="29731" name="Rectangle 7">
              <a:extLst>
                <a:ext uri="{FF2B5EF4-FFF2-40B4-BE49-F238E27FC236}">
                  <a16:creationId xmlns:a16="http://schemas.microsoft.com/office/drawing/2014/main" id="{884C54B0-5D60-4C46-908A-266BD09C9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Bài hát</a:t>
              </a:r>
            </a:p>
          </p:txBody>
        </p:sp>
        <p:sp>
          <p:nvSpPr>
            <p:cNvPr id="29732" name="AutoShape 8">
              <a:extLst>
                <a:ext uri="{FF2B5EF4-FFF2-40B4-BE49-F238E27FC236}">
                  <a16:creationId xmlns:a16="http://schemas.microsoft.com/office/drawing/2014/main" id="{657C61BF-081F-4C44-BAAC-34A5301EE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05"/>
              <a:ext cx="676" cy="71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Sáng tác</a:t>
              </a:r>
            </a:p>
          </p:txBody>
        </p:sp>
        <p:sp>
          <p:nvSpPr>
            <p:cNvPr id="29733" name="Line 9">
              <a:extLst>
                <a:ext uri="{FF2B5EF4-FFF2-40B4-BE49-F238E27FC236}">
                  <a16:creationId xmlns:a16="http://schemas.microsoft.com/office/drawing/2014/main" id="{C84F6AE1-70E8-4FB9-A463-601317FA1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10">
              <a:extLst>
                <a:ext uri="{FF2B5EF4-FFF2-40B4-BE49-F238E27FC236}">
                  <a16:creationId xmlns:a16="http://schemas.microsoft.com/office/drawing/2014/main" id="{A3E12275-D973-4E39-9263-45473BB7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Rectangle 11">
              <a:extLst>
                <a:ext uri="{FF2B5EF4-FFF2-40B4-BE49-F238E27FC236}">
                  <a16:creationId xmlns:a16="http://schemas.microsoft.com/office/drawing/2014/main" id="{B474E87D-25A7-42F7-8C7C-EF6D20431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9736" name="Rectangle 12">
              <a:extLst>
                <a:ext uri="{FF2B5EF4-FFF2-40B4-BE49-F238E27FC236}">
                  <a16:creationId xmlns:a16="http://schemas.microsoft.com/office/drawing/2014/main" id="{2E565A74-225D-4CB7-9ED8-C2155D41A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78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</p:grpSp>
      <p:grpSp>
        <p:nvGrpSpPr>
          <p:cNvPr id="29702" name="Group 14">
            <a:extLst>
              <a:ext uri="{FF2B5EF4-FFF2-40B4-BE49-F238E27FC236}">
                <a16:creationId xmlns:a16="http://schemas.microsoft.com/office/drawing/2014/main" id="{14F77F2D-78D7-4DF0-B0D1-F24AC6026F5A}"/>
              </a:ext>
            </a:extLst>
          </p:cNvPr>
          <p:cNvGrpSpPr>
            <a:grpSpLocks/>
          </p:cNvGrpSpPr>
          <p:nvPr/>
        </p:nvGrpSpPr>
        <p:grpSpPr bwMode="auto">
          <a:xfrm>
            <a:off x="1108075" y="2800350"/>
            <a:ext cx="7007225" cy="2206625"/>
            <a:chOff x="673" y="2305"/>
            <a:chExt cx="4414" cy="1390"/>
          </a:xfrm>
        </p:grpSpPr>
        <p:sp>
          <p:nvSpPr>
            <p:cNvPr id="29705" name="Oval 15">
              <a:extLst>
                <a:ext uri="{FF2B5EF4-FFF2-40B4-BE49-F238E27FC236}">
                  <a16:creationId xmlns:a16="http://schemas.microsoft.com/office/drawing/2014/main" id="{E3D03094-7473-48BE-ADC4-A266ED5C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" y="278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06" name="Oval 16">
              <a:extLst>
                <a:ext uri="{FF2B5EF4-FFF2-40B4-BE49-F238E27FC236}">
                  <a16:creationId xmlns:a16="http://schemas.microsoft.com/office/drawing/2014/main" id="{57D61E4D-0E34-4EB8-9C0E-3065196F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273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07" name="Oval 17">
              <a:extLst>
                <a:ext uri="{FF2B5EF4-FFF2-40B4-BE49-F238E27FC236}">
                  <a16:creationId xmlns:a16="http://schemas.microsoft.com/office/drawing/2014/main" id="{C95282FB-6081-44F8-8BD2-D8134A64C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59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08" name="Oval 18">
              <a:extLst>
                <a:ext uri="{FF2B5EF4-FFF2-40B4-BE49-F238E27FC236}">
                  <a16:creationId xmlns:a16="http://schemas.microsoft.com/office/drawing/2014/main" id="{239D86FC-88DB-4DF2-870D-55FD62DF9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36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09" name="Oval 19">
              <a:extLst>
                <a:ext uri="{FF2B5EF4-FFF2-40B4-BE49-F238E27FC236}">
                  <a16:creationId xmlns:a16="http://schemas.microsoft.com/office/drawing/2014/main" id="{20C6B35D-CDA5-46C9-80C9-C4DF2D8F9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6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0" name="Oval 20">
              <a:extLst>
                <a:ext uri="{FF2B5EF4-FFF2-40B4-BE49-F238E27FC236}">
                  <a16:creationId xmlns:a16="http://schemas.microsoft.com/office/drawing/2014/main" id="{43089CC4-535B-4036-8BCD-2E6B258C4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288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1" name="Oval 21">
              <a:extLst>
                <a:ext uri="{FF2B5EF4-FFF2-40B4-BE49-F238E27FC236}">
                  <a16:creationId xmlns:a16="http://schemas.microsoft.com/office/drawing/2014/main" id="{CB597E75-97AE-4717-974A-1779A4D7A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97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2" name="Oval 22">
              <a:extLst>
                <a:ext uri="{FF2B5EF4-FFF2-40B4-BE49-F238E27FC236}">
                  <a16:creationId xmlns:a16="http://schemas.microsoft.com/office/drawing/2014/main" id="{29D85295-EB3E-4768-A3D1-6DD66EE5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31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3" name="Oval 23">
              <a:extLst>
                <a:ext uri="{FF2B5EF4-FFF2-40B4-BE49-F238E27FC236}">
                  <a16:creationId xmlns:a16="http://schemas.microsoft.com/office/drawing/2014/main" id="{6D245C7B-D26C-4976-813C-114352DD2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73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4" name="Oval 24">
              <a:extLst>
                <a:ext uri="{FF2B5EF4-FFF2-40B4-BE49-F238E27FC236}">
                  <a16:creationId xmlns:a16="http://schemas.microsoft.com/office/drawing/2014/main" id="{B9F34BD9-B816-489E-B2AA-24AD8A76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54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5" name="Oval 25">
              <a:extLst>
                <a:ext uri="{FF2B5EF4-FFF2-40B4-BE49-F238E27FC236}">
                  <a16:creationId xmlns:a16="http://schemas.microsoft.com/office/drawing/2014/main" id="{8765AC63-D19F-4639-B2FE-0F7D9BE07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316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6" name="Oval 26">
              <a:extLst>
                <a:ext uri="{FF2B5EF4-FFF2-40B4-BE49-F238E27FC236}">
                  <a16:creationId xmlns:a16="http://schemas.microsoft.com/office/drawing/2014/main" id="{32209F3F-324C-48DC-918B-DCC81911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1" y="345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7" name="Oval 27">
              <a:extLst>
                <a:ext uri="{FF2B5EF4-FFF2-40B4-BE49-F238E27FC236}">
                  <a16:creationId xmlns:a16="http://schemas.microsoft.com/office/drawing/2014/main" id="{6094D674-3255-4125-9CB3-C400DB8AF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02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8" name="Oval 28">
              <a:extLst>
                <a:ext uri="{FF2B5EF4-FFF2-40B4-BE49-F238E27FC236}">
                  <a16:creationId xmlns:a16="http://schemas.microsoft.com/office/drawing/2014/main" id="{B84E2B24-0D4B-4D45-BDB4-99FC94C22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0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19" name="Line 29">
              <a:extLst>
                <a:ext uri="{FF2B5EF4-FFF2-40B4-BE49-F238E27FC236}">
                  <a16:creationId xmlns:a16="http://schemas.microsoft.com/office/drawing/2014/main" id="{E3B51D6C-52E6-4DB4-958E-97EC437C9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693"/>
              <a:ext cx="3015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Line 30">
              <a:extLst>
                <a:ext uri="{FF2B5EF4-FFF2-40B4-BE49-F238E27FC236}">
                  <a16:creationId xmlns:a16="http://schemas.microsoft.com/office/drawing/2014/main" id="{D199E3A6-DA4E-4C63-B6B1-FA2DD852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693"/>
              <a:ext cx="2727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Line 31">
              <a:extLst>
                <a:ext uri="{FF2B5EF4-FFF2-40B4-BE49-F238E27FC236}">
                  <a16:creationId xmlns:a16="http://schemas.microsoft.com/office/drawing/2014/main" id="{8ABB22F3-3D55-4F2C-9373-83EE9509A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" y="2641"/>
              <a:ext cx="263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32">
              <a:extLst>
                <a:ext uri="{FF2B5EF4-FFF2-40B4-BE49-F238E27FC236}">
                  <a16:creationId xmlns:a16="http://schemas.microsoft.com/office/drawing/2014/main" id="{928C2BB0-BE39-401F-8CED-E05A163C7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837"/>
              <a:ext cx="2727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33">
              <a:extLst>
                <a:ext uri="{FF2B5EF4-FFF2-40B4-BE49-F238E27FC236}">
                  <a16:creationId xmlns:a16="http://schemas.microsoft.com/office/drawing/2014/main" id="{6AEA4D11-3A69-466B-A855-4AD5CE0EC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3216"/>
              <a:ext cx="33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34">
              <a:extLst>
                <a:ext uri="{FF2B5EF4-FFF2-40B4-BE49-F238E27FC236}">
                  <a16:creationId xmlns:a16="http://schemas.microsoft.com/office/drawing/2014/main" id="{6DAE94A1-31F3-41E9-8F41-CE3D75B7A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3221"/>
              <a:ext cx="2919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Oval 35">
              <a:extLst>
                <a:ext uri="{FF2B5EF4-FFF2-40B4-BE49-F238E27FC236}">
                  <a16:creationId xmlns:a16="http://schemas.microsoft.com/office/drawing/2014/main" id="{616AA5A8-93E2-405B-AF0C-5A59A0FF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44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26" name="Line 36">
              <a:extLst>
                <a:ext uri="{FF2B5EF4-FFF2-40B4-BE49-F238E27FC236}">
                  <a16:creationId xmlns:a16="http://schemas.microsoft.com/office/drawing/2014/main" id="{35BDD2B6-6211-47FF-B7D2-73FC48FB35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" y="2545"/>
              <a:ext cx="229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Rectangle 37">
              <a:extLst>
                <a:ext uri="{FF2B5EF4-FFF2-40B4-BE49-F238E27FC236}">
                  <a16:creationId xmlns:a16="http://schemas.microsoft.com/office/drawing/2014/main" id="{8585862B-F14F-44DC-8D25-2B6C679F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353"/>
              <a:ext cx="1102" cy="129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28" name="Rectangle 38">
              <a:extLst>
                <a:ext uri="{FF2B5EF4-FFF2-40B4-BE49-F238E27FC236}">
                  <a16:creationId xmlns:a16="http://schemas.microsoft.com/office/drawing/2014/main" id="{41F6CCAF-A59B-47BA-A19E-B522DD1F5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2305"/>
              <a:ext cx="1246" cy="13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29729" name="AutoShape 39">
              <a:extLst>
                <a:ext uri="{FF2B5EF4-FFF2-40B4-BE49-F238E27FC236}">
                  <a16:creationId xmlns:a16="http://schemas.microsoft.com/office/drawing/2014/main" id="{D923D3BD-F537-40F2-9848-584FDF981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2353"/>
              <a:ext cx="1054" cy="1198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</p:grpSp>
      <p:sp>
        <p:nvSpPr>
          <p:cNvPr id="27656" name="TextBox 1">
            <a:extLst>
              <a:ext uri="{FF2B5EF4-FFF2-40B4-BE49-F238E27FC236}">
                <a16:creationId xmlns:a16="http://schemas.microsoft.com/office/drawing/2014/main" id="{E6B012C4-6432-482A-8839-2BD1A8966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5440363"/>
            <a:ext cx="5686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Mỗi thực thể loại A có thể có quan hệ với nhiều thực thể loại B, nhưng mỗi thực thể loại B chỉ có thể có quan hệ với nhiều nhất 1 thực thể loại 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DA95CF2-0AB7-4B86-B304-9789C4C2A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3CD3899-E2E5-41CE-A5DD-F91D4B14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E4CC576-DA72-444A-801D-1FC3C76D7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Liên kết N-M (nhiều-nhiều)</a:t>
            </a:r>
          </a:p>
        </p:txBody>
      </p:sp>
      <p:grpSp>
        <p:nvGrpSpPr>
          <p:cNvPr id="31749" name="Group 12">
            <a:extLst>
              <a:ext uri="{FF2B5EF4-FFF2-40B4-BE49-F238E27FC236}">
                <a16:creationId xmlns:a16="http://schemas.microsoft.com/office/drawing/2014/main" id="{17DAE51B-AD57-4394-8D1D-B7AF91B95EEF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1373188"/>
            <a:ext cx="7464425" cy="1444625"/>
            <a:chOff x="529" y="865"/>
            <a:chExt cx="4702" cy="910"/>
          </a:xfrm>
        </p:grpSpPr>
        <p:sp>
          <p:nvSpPr>
            <p:cNvPr id="31784" name="Rectangle 5">
              <a:extLst>
                <a:ext uri="{FF2B5EF4-FFF2-40B4-BE49-F238E27FC236}">
                  <a16:creationId xmlns:a16="http://schemas.microsoft.com/office/drawing/2014/main" id="{9224B1EE-5038-4A75-9296-09FBF32B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057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Bài hát</a:t>
              </a:r>
            </a:p>
          </p:txBody>
        </p:sp>
        <p:sp>
          <p:nvSpPr>
            <p:cNvPr id="31785" name="Rectangle 6">
              <a:extLst>
                <a:ext uri="{FF2B5EF4-FFF2-40B4-BE49-F238E27FC236}">
                  <a16:creationId xmlns:a16="http://schemas.microsoft.com/office/drawing/2014/main" id="{90D04C1D-BD24-4983-BA4A-F06A6FC7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105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Ngôn ngữ</a:t>
              </a:r>
            </a:p>
          </p:txBody>
        </p:sp>
        <p:sp>
          <p:nvSpPr>
            <p:cNvPr id="31786" name="AutoShape 7">
              <a:extLst>
                <a:ext uri="{FF2B5EF4-FFF2-40B4-BE49-F238E27FC236}">
                  <a16:creationId xmlns:a16="http://schemas.microsoft.com/office/drawing/2014/main" id="{2924C1A2-32B6-468A-A389-C4B3F0E0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865"/>
              <a:ext cx="862" cy="91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Dịch</a:t>
              </a:r>
            </a:p>
          </p:txBody>
        </p:sp>
        <p:sp>
          <p:nvSpPr>
            <p:cNvPr id="31787" name="Line 8">
              <a:extLst>
                <a:ext uri="{FF2B5EF4-FFF2-40B4-BE49-F238E27FC236}">
                  <a16:creationId xmlns:a16="http://schemas.microsoft.com/office/drawing/2014/main" id="{0C9B812E-7506-4529-94B0-6F3A27E43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1296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8" name="Rectangle 9">
              <a:extLst>
                <a:ext uri="{FF2B5EF4-FFF2-40B4-BE49-F238E27FC236}">
                  <a16:creationId xmlns:a16="http://schemas.microsoft.com/office/drawing/2014/main" id="{E2F1A9FF-5C6D-4286-9A51-4018DA455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03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  <p:sp>
          <p:nvSpPr>
            <p:cNvPr id="31789" name="Rectangle 10">
              <a:extLst>
                <a:ext uri="{FF2B5EF4-FFF2-40B4-BE49-F238E27FC236}">
                  <a16:creationId xmlns:a16="http://schemas.microsoft.com/office/drawing/2014/main" id="{B746D361-909D-48CB-9E22-FF70E9DF0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106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M</a:t>
              </a:r>
            </a:p>
          </p:txBody>
        </p:sp>
        <p:sp>
          <p:nvSpPr>
            <p:cNvPr id="31790" name="Line 11">
              <a:extLst>
                <a:ext uri="{FF2B5EF4-FFF2-40B4-BE49-F238E27FC236}">
                  <a16:creationId xmlns:a16="http://schemas.microsoft.com/office/drawing/2014/main" id="{33C4FA47-ECEA-4FE4-BB62-25B1272BD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1344"/>
              <a:ext cx="8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750" name="Group 44">
            <a:extLst>
              <a:ext uri="{FF2B5EF4-FFF2-40B4-BE49-F238E27FC236}">
                <a16:creationId xmlns:a16="http://schemas.microsoft.com/office/drawing/2014/main" id="{C4A506E1-CB19-47E1-81AC-D924BD8BC41C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3044825"/>
            <a:ext cx="6473825" cy="2587625"/>
            <a:chOff x="961" y="2305"/>
            <a:chExt cx="4078" cy="1630"/>
          </a:xfrm>
        </p:grpSpPr>
        <p:sp>
          <p:nvSpPr>
            <p:cNvPr id="31753" name="Oval 13">
              <a:extLst>
                <a:ext uri="{FF2B5EF4-FFF2-40B4-BE49-F238E27FC236}">
                  <a16:creationId xmlns:a16="http://schemas.microsoft.com/office/drawing/2014/main" id="{EFA5D515-E4B4-4D41-9083-F583E38E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97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4" name="Oval 14">
              <a:extLst>
                <a:ext uri="{FF2B5EF4-FFF2-40B4-BE49-F238E27FC236}">
                  <a16:creationId xmlns:a16="http://schemas.microsoft.com/office/drawing/2014/main" id="{0DEC2F33-7739-4099-A40F-0EAFF4AC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273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5" name="Oval 15">
              <a:extLst>
                <a:ext uri="{FF2B5EF4-FFF2-40B4-BE49-F238E27FC236}">
                  <a16:creationId xmlns:a16="http://schemas.microsoft.com/office/drawing/2014/main" id="{687E9DAC-1595-42A3-ABD1-9A6F451A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59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6" name="Oval 16">
              <a:extLst>
                <a:ext uri="{FF2B5EF4-FFF2-40B4-BE49-F238E27FC236}">
                  <a16:creationId xmlns:a16="http://schemas.microsoft.com/office/drawing/2014/main" id="{CBDDA99C-79DC-4388-96C1-3929599CE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336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7" name="Oval 17">
              <a:extLst>
                <a:ext uri="{FF2B5EF4-FFF2-40B4-BE49-F238E27FC236}">
                  <a16:creationId xmlns:a16="http://schemas.microsoft.com/office/drawing/2014/main" id="{605C7BBE-7645-47C4-A528-6E6601424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316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8" name="Oval 18">
              <a:extLst>
                <a:ext uri="{FF2B5EF4-FFF2-40B4-BE49-F238E27FC236}">
                  <a16:creationId xmlns:a16="http://schemas.microsoft.com/office/drawing/2014/main" id="{8815F3A1-27CE-4A96-B269-D6BACC121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2881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59" name="Oval 19">
              <a:extLst>
                <a:ext uri="{FF2B5EF4-FFF2-40B4-BE49-F238E27FC236}">
                  <a16:creationId xmlns:a16="http://schemas.microsoft.com/office/drawing/2014/main" id="{7DB672AA-1232-45CE-9556-5D50E3F4E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3313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0" name="Oval 20">
              <a:extLst>
                <a:ext uri="{FF2B5EF4-FFF2-40B4-BE49-F238E27FC236}">
                  <a16:creationId xmlns:a16="http://schemas.microsoft.com/office/drawing/2014/main" id="{CC4968C8-C60E-4143-9EEC-BCD81FD2D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273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1" name="Oval 21">
              <a:extLst>
                <a:ext uri="{FF2B5EF4-FFF2-40B4-BE49-F238E27FC236}">
                  <a16:creationId xmlns:a16="http://schemas.microsoft.com/office/drawing/2014/main" id="{22E0B061-9F1F-4C73-B257-F008F0A0C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254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2" name="Oval 22">
              <a:extLst>
                <a:ext uri="{FF2B5EF4-FFF2-40B4-BE49-F238E27FC236}">
                  <a16:creationId xmlns:a16="http://schemas.microsoft.com/office/drawing/2014/main" id="{6BE15D52-7015-408E-A1BC-BE6FB29D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316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3" name="Oval 23">
              <a:extLst>
                <a:ext uri="{FF2B5EF4-FFF2-40B4-BE49-F238E27FC236}">
                  <a16:creationId xmlns:a16="http://schemas.microsoft.com/office/drawing/2014/main" id="{D41DFC4E-0642-4E8D-B748-A248A2110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302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4" name="Oval 24">
              <a:extLst>
                <a:ext uri="{FF2B5EF4-FFF2-40B4-BE49-F238E27FC236}">
                  <a16:creationId xmlns:a16="http://schemas.microsoft.com/office/drawing/2014/main" id="{9F6EE5BE-679D-4089-A674-5B378C634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50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65" name="Line 25">
              <a:extLst>
                <a:ext uri="{FF2B5EF4-FFF2-40B4-BE49-F238E27FC236}">
                  <a16:creationId xmlns:a16="http://schemas.microsoft.com/office/drawing/2014/main" id="{00003D98-328D-4738-BD6D-CE90E7967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693"/>
              <a:ext cx="3015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6" name="Line 26">
              <a:extLst>
                <a:ext uri="{FF2B5EF4-FFF2-40B4-BE49-F238E27FC236}">
                  <a16:creationId xmlns:a16="http://schemas.microsoft.com/office/drawing/2014/main" id="{119BE276-73CC-4DD4-B6B0-65900CD0E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693"/>
              <a:ext cx="2727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Line 27">
              <a:extLst>
                <a:ext uri="{FF2B5EF4-FFF2-40B4-BE49-F238E27FC236}">
                  <a16:creationId xmlns:a16="http://schemas.microsoft.com/office/drawing/2014/main" id="{A2A9299E-BB4B-4050-ADAA-20489CCE5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" y="2641"/>
              <a:ext cx="263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28">
              <a:extLst>
                <a:ext uri="{FF2B5EF4-FFF2-40B4-BE49-F238E27FC236}">
                  <a16:creationId xmlns:a16="http://schemas.microsoft.com/office/drawing/2014/main" id="{112DAA59-CD13-4060-BE40-F288CC836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837"/>
              <a:ext cx="2727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29">
              <a:extLst>
                <a:ext uri="{FF2B5EF4-FFF2-40B4-BE49-F238E27FC236}">
                  <a16:creationId xmlns:a16="http://schemas.microsoft.com/office/drawing/2014/main" id="{96446A9D-2395-4F8F-916C-FD95364D6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3216"/>
              <a:ext cx="33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0" name="Line 30">
              <a:extLst>
                <a:ext uri="{FF2B5EF4-FFF2-40B4-BE49-F238E27FC236}">
                  <a16:creationId xmlns:a16="http://schemas.microsoft.com/office/drawing/2014/main" id="{6D3874AA-D8EA-4BE4-BB40-BB52A1C79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3221"/>
              <a:ext cx="2919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Oval 31">
              <a:extLst>
                <a:ext uri="{FF2B5EF4-FFF2-40B4-BE49-F238E27FC236}">
                  <a16:creationId xmlns:a16="http://schemas.microsoft.com/office/drawing/2014/main" id="{98ABAD5F-1E0C-4C9B-956D-E8377D69B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44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72" name="Line 32">
              <a:extLst>
                <a:ext uri="{FF2B5EF4-FFF2-40B4-BE49-F238E27FC236}">
                  <a16:creationId xmlns:a16="http://schemas.microsoft.com/office/drawing/2014/main" id="{9FBD0679-908E-4A3B-8C86-1C1E946C6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9" y="2545"/>
              <a:ext cx="2295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Line 33">
              <a:extLst>
                <a:ext uri="{FF2B5EF4-FFF2-40B4-BE49-F238E27FC236}">
                  <a16:creationId xmlns:a16="http://schemas.microsoft.com/office/drawing/2014/main" id="{8D87B5E6-EAB4-4A78-ACA2-870F6E9EB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3221"/>
              <a:ext cx="2679" cy="3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4" name="Oval 34">
              <a:extLst>
                <a:ext uri="{FF2B5EF4-FFF2-40B4-BE49-F238E27FC236}">
                  <a16:creationId xmlns:a16="http://schemas.microsoft.com/office/drawing/2014/main" id="{73CEA21C-8E8A-45C4-98C8-DB10BC242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3697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75" name="Oval 35">
              <a:extLst>
                <a:ext uri="{FF2B5EF4-FFF2-40B4-BE49-F238E27FC236}">
                  <a16:creationId xmlns:a16="http://schemas.microsoft.com/office/drawing/2014/main" id="{56746567-8CC2-4248-A260-813F65D5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3025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76" name="Oval 36">
              <a:extLst>
                <a:ext uri="{FF2B5EF4-FFF2-40B4-BE49-F238E27FC236}">
                  <a16:creationId xmlns:a16="http://schemas.microsoft.com/office/drawing/2014/main" id="{08DD571E-7402-4728-972F-E723A9629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3409"/>
              <a:ext cx="142" cy="1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77" name="Line 37">
              <a:extLst>
                <a:ext uri="{FF2B5EF4-FFF2-40B4-BE49-F238E27FC236}">
                  <a16:creationId xmlns:a16="http://schemas.microsoft.com/office/drawing/2014/main" id="{5F14F233-2E3D-4A89-B188-827568FCA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1" y="3077"/>
              <a:ext cx="2111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8" name="Line 38">
              <a:extLst>
                <a:ext uri="{FF2B5EF4-FFF2-40B4-BE49-F238E27FC236}">
                  <a16:creationId xmlns:a16="http://schemas.microsoft.com/office/drawing/2014/main" id="{6607A884-BE48-48A3-83E3-86F2AB8E8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1" y="3457"/>
              <a:ext cx="2207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Line 39">
              <a:extLst>
                <a:ext uri="{FF2B5EF4-FFF2-40B4-BE49-F238E27FC236}">
                  <a16:creationId xmlns:a16="http://schemas.microsoft.com/office/drawing/2014/main" id="{189DD5BB-E0CA-4F8C-8D65-AC7F87205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7" y="2645"/>
              <a:ext cx="2447" cy="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0" name="Line 40">
              <a:extLst>
                <a:ext uri="{FF2B5EF4-FFF2-40B4-BE49-F238E27FC236}">
                  <a16:creationId xmlns:a16="http://schemas.microsoft.com/office/drawing/2014/main" id="{AB2187A4-DA22-4C72-9A6A-DD66D55A1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9" y="3077"/>
              <a:ext cx="2255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1" name="Rectangle 41">
              <a:extLst>
                <a:ext uri="{FF2B5EF4-FFF2-40B4-BE49-F238E27FC236}">
                  <a16:creationId xmlns:a16="http://schemas.microsoft.com/office/drawing/2014/main" id="{68BDC048-E68B-45D6-A4C5-E63AC3DF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" y="2305"/>
              <a:ext cx="1102" cy="16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82" name="Rectangle 42">
              <a:extLst>
                <a:ext uri="{FF2B5EF4-FFF2-40B4-BE49-F238E27FC236}">
                  <a16:creationId xmlns:a16="http://schemas.microsoft.com/office/drawing/2014/main" id="{3A06B7A5-4214-43CE-BBE6-831BCE083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305"/>
              <a:ext cx="1246" cy="15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  <p:sp>
          <p:nvSpPr>
            <p:cNvPr id="31783" name="AutoShape 43">
              <a:extLst>
                <a:ext uri="{FF2B5EF4-FFF2-40B4-BE49-F238E27FC236}">
                  <a16:creationId xmlns:a16="http://schemas.microsoft.com/office/drawing/2014/main" id="{0CA800DA-2E30-4E2C-B828-E5E905F6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401"/>
              <a:ext cx="1294" cy="1390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fr-FR" altLang="en-US" sz="2400"/>
            </a:p>
          </p:txBody>
        </p:sp>
      </p:grpSp>
      <p:sp>
        <p:nvSpPr>
          <p:cNvPr id="29704" name="Rectangle 1">
            <a:extLst>
              <a:ext uri="{FF2B5EF4-FFF2-40B4-BE49-F238E27FC236}">
                <a16:creationId xmlns:a16="http://schemas.microsoft.com/office/drawing/2014/main" id="{E10A8833-4335-4D2D-BCD6-B48C3ABBA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175" y="5934075"/>
            <a:ext cx="4618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Mỗi thực thể loại A có thể có quan hệ với nhiều thực thể loại B, và ngược lại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A15867A-0B0D-4BBF-8E35-2579901D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Giới thiệu</a:t>
            </a:r>
            <a:endParaRPr lang="en-US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DC6B-C1CE-4266-9915-B15B7E7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6688"/>
            <a:ext cx="8229600" cy="3017837"/>
          </a:xfrm>
        </p:spPr>
        <p:txBody>
          <a:bodyPr/>
          <a:lstStyle/>
          <a:p>
            <a:pPr eaLnBrk="1" hangingPunct="1"/>
            <a:r>
              <a:rPr lang="en-US" altLang="en-US"/>
              <a:t>Đặc điểm quản lý truyền thống:</a:t>
            </a:r>
          </a:p>
          <a:p>
            <a:pPr lvl="1" eaLnBrk="1" hangingPunct="1"/>
            <a:r>
              <a:rPr lang="en-US" altLang="en-US" sz="2400"/>
              <a:t>Các dị thường có thể gặp khi truy nhập đồng thời: yêu cầu giám sát dữ liệu</a:t>
            </a:r>
          </a:p>
          <a:p>
            <a:pPr lvl="1" eaLnBrk="1" hangingPunct="1"/>
            <a:r>
              <a:rPr lang="en-US" altLang="en-US" sz="2400"/>
              <a:t>Vấn đề an toàn dữ liệu/dữ liệu riêng tư</a:t>
            </a:r>
          </a:p>
          <a:p>
            <a:pPr lvl="1" eaLnBrk="1" hangingPunct="1"/>
            <a:r>
              <a:rPr lang="en-US" altLang="en-US" sz="2400"/>
              <a:t>Các CT ứng dụng hoàn toàn phụ thuộc vào dữ liệu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BDDA091-0630-4B8A-A309-33FD6189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2C349-EE67-4230-B675-18DCDE13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5264150"/>
            <a:ext cx="7825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phần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mềm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biệt</a:t>
            </a:r>
            <a:r>
              <a:rPr lang="en-US" altLang="en-US" sz="2400" dirty="0"/>
              <a:t>: HỆ QUẢN TRỊ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>
            <a:extLst>
              <a:ext uri="{FF2B5EF4-FFF2-40B4-BE49-F238E27FC236}">
                <a16:creationId xmlns:a16="http://schemas.microsoft.com/office/drawing/2014/main" id="{03B500C1-FF8B-430E-A4E9-DCB7BFAA6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C893B0FE-56B5-4F43-BDB9-DF7FF7BA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fr-FR" altLang="en-US" sz="2400"/>
          </a:p>
        </p:txBody>
      </p:sp>
      <p:sp>
        <p:nvSpPr>
          <p:cNvPr id="33796" name="Rectangle 1028">
            <a:extLst>
              <a:ext uri="{FF2B5EF4-FFF2-40B4-BE49-F238E27FC236}">
                <a16:creationId xmlns:a16="http://schemas.microsoft.com/office/drawing/2014/main" id="{496A134F-846B-42AF-86F1-81D69B14D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Liên kết lặp/đệ quy</a:t>
            </a:r>
          </a:p>
        </p:txBody>
      </p:sp>
      <p:sp>
        <p:nvSpPr>
          <p:cNvPr id="33797" name="Rectangle 1071">
            <a:extLst>
              <a:ext uri="{FF2B5EF4-FFF2-40B4-BE49-F238E27FC236}">
                <a16:creationId xmlns:a16="http://schemas.microsoft.com/office/drawing/2014/main" id="{4045CA6A-855E-489D-A364-56BEFEDC6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3382963"/>
            <a:ext cx="17494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" panose="02020603050405020304" pitchFamily="18" charset="0"/>
              </a:rPr>
              <a:t>Chuyến bay</a:t>
            </a:r>
          </a:p>
        </p:txBody>
      </p:sp>
      <p:sp>
        <p:nvSpPr>
          <p:cNvPr id="33798" name="AutoShape 1072">
            <a:extLst>
              <a:ext uri="{FF2B5EF4-FFF2-40B4-BE49-F238E27FC236}">
                <a16:creationId xmlns:a16="http://schemas.microsoft.com/office/drawing/2014/main" id="{5F9D6D41-5959-420E-8FA3-22B1BEA35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3154363"/>
            <a:ext cx="1073150" cy="113982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" panose="02020603050405020304" pitchFamily="18" charset="0"/>
              </a:rPr>
              <a:t>Nối chuyến</a:t>
            </a: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33799" name="Oval 1077">
            <a:extLst>
              <a:ext uri="{FF2B5EF4-FFF2-40B4-BE49-F238E27FC236}">
                <a16:creationId xmlns:a16="http://schemas.microsoft.com/office/drawing/2014/main" id="{827B1F37-4E2D-4EF2-9BD0-BA8F2B3F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4906963"/>
            <a:ext cx="1219200" cy="8223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Khởi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hành</a:t>
            </a:r>
          </a:p>
        </p:txBody>
      </p:sp>
      <p:sp>
        <p:nvSpPr>
          <p:cNvPr id="33800" name="Line 1079">
            <a:extLst>
              <a:ext uri="{FF2B5EF4-FFF2-40B4-BE49-F238E27FC236}">
                <a16:creationId xmlns:a16="http://schemas.microsoft.com/office/drawing/2014/main" id="{AEBE348F-8A7B-44DC-B053-8C62F28013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3163" y="29257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1080">
            <a:extLst>
              <a:ext uri="{FF2B5EF4-FFF2-40B4-BE49-F238E27FC236}">
                <a16:creationId xmlns:a16="http://schemas.microsoft.com/office/drawing/2014/main" id="{A196A961-CFB2-48AD-8A5C-142F00F26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63" y="292576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81">
            <a:extLst>
              <a:ext uri="{FF2B5EF4-FFF2-40B4-BE49-F238E27FC236}">
                <a16:creationId xmlns:a16="http://schemas.microsoft.com/office/drawing/2014/main" id="{CA87AD01-1D0D-40D8-8901-E3B41AA77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563" y="29257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Line 1082">
            <a:extLst>
              <a:ext uri="{FF2B5EF4-FFF2-40B4-BE49-F238E27FC236}">
                <a16:creationId xmlns:a16="http://schemas.microsoft.com/office/drawing/2014/main" id="{CC1B465D-C61E-42CA-A231-9CDC070CE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163" y="42973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Line 1083">
            <a:extLst>
              <a:ext uri="{FF2B5EF4-FFF2-40B4-BE49-F238E27FC236}">
                <a16:creationId xmlns:a16="http://schemas.microsoft.com/office/drawing/2014/main" id="{CCA121D5-CA38-43B7-90D6-39152F13C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3163" y="4525963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Line 1084">
            <a:extLst>
              <a:ext uri="{FF2B5EF4-FFF2-40B4-BE49-F238E27FC236}">
                <a16:creationId xmlns:a16="http://schemas.microsoft.com/office/drawing/2014/main" id="{298D795F-A2AA-41B0-9861-ED37303097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1563" y="4068763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Oval 1086">
            <a:extLst>
              <a:ext uri="{FF2B5EF4-FFF2-40B4-BE49-F238E27FC236}">
                <a16:creationId xmlns:a16="http://schemas.microsoft.com/office/drawing/2014/main" id="{F7C6674A-5F95-4A81-9CE1-DB0CD530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4906963"/>
            <a:ext cx="1384300" cy="7477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Đích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/>
              <a:t>đến</a:t>
            </a:r>
          </a:p>
        </p:txBody>
      </p:sp>
      <p:sp>
        <p:nvSpPr>
          <p:cNvPr id="33807" name="Line 1087">
            <a:extLst>
              <a:ext uri="{FF2B5EF4-FFF2-40B4-BE49-F238E27FC236}">
                <a16:creationId xmlns:a16="http://schemas.microsoft.com/office/drawing/2014/main" id="{E972A061-32A9-4540-9B61-EFA1282C65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1563" y="4068763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088">
            <a:extLst>
              <a:ext uri="{FF2B5EF4-FFF2-40B4-BE49-F238E27FC236}">
                <a16:creationId xmlns:a16="http://schemas.microsoft.com/office/drawing/2014/main" id="{448E16BC-7C99-4035-8414-E1CD4730C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068763"/>
            <a:ext cx="381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089">
            <a:extLst>
              <a:ext uri="{FF2B5EF4-FFF2-40B4-BE49-F238E27FC236}">
                <a16:creationId xmlns:a16="http://schemas.microsoft.com/office/drawing/2014/main" id="{6D1D9363-E584-4E41-931E-ADC2F2B01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1449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in</a:t>
            </a:r>
          </a:p>
        </p:txBody>
      </p:sp>
      <p:sp>
        <p:nvSpPr>
          <p:cNvPr id="33810" name="Text Box 1090">
            <a:extLst>
              <a:ext uri="{FF2B5EF4-FFF2-40B4-BE49-F238E27FC236}">
                <a16:creationId xmlns:a16="http://schemas.microsoft.com/office/drawing/2014/main" id="{7BAD73AB-A12C-47C8-9221-406F5F58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575" y="2925763"/>
            <a:ext cx="81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out</a:t>
            </a:r>
          </a:p>
        </p:txBody>
      </p:sp>
      <p:sp>
        <p:nvSpPr>
          <p:cNvPr id="33811" name="Oval 1094">
            <a:extLst>
              <a:ext uri="{FF2B5EF4-FFF2-40B4-BE49-F238E27FC236}">
                <a16:creationId xmlns:a16="http://schemas.microsoft.com/office/drawing/2014/main" id="{B7ED42FF-DC31-4F55-956A-2C069FFCC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3414713"/>
            <a:ext cx="1600200" cy="6905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200" u="sng"/>
              <a:t>Số hiệu</a:t>
            </a:r>
            <a:endParaRPr lang="en-US" altLang="en-US" sz="2200"/>
          </a:p>
        </p:txBody>
      </p:sp>
      <p:sp>
        <p:nvSpPr>
          <p:cNvPr id="33812" name="Line 1095">
            <a:extLst>
              <a:ext uri="{FF2B5EF4-FFF2-40B4-BE49-F238E27FC236}">
                <a16:creationId xmlns:a16="http://schemas.microsoft.com/office/drawing/2014/main" id="{C44CBE32-8688-4E7C-9CD5-684F83F06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5188" y="3763963"/>
            <a:ext cx="53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">
            <a:extLst>
              <a:ext uri="{FF2B5EF4-FFF2-40B4-BE49-F238E27FC236}">
                <a16:creationId xmlns:a16="http://schemas.microsoft.com/office/drawing/2014/main" id="{102A807B-9490-47CA-B766-921F3149A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1189038"/>
            <a:ext cx="8275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Là liên kết mà các thực thể cùng kiểu có quan hệ với nhau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6311B09-767C-476E-8FDD-5D15B64E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Thuộc tính của liên kết</a:t>
            </a: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D811106F-6EBA-4C56-AB18-359D7FCC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154113"/>
            <a:ext cx="86026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Liên kết cũng có thể có thuộc tính, tương tự như của thực thể</a:t>
            </a:r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78E0CC5B-D636-4638-AFA8-554C44816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816100"/>
            <a:ext cx="6619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03D682-D7B6-4119-BBB4-C83C4F9005F8}"/>
              </a:ext>
            </a:extLst>
          </p:cNvPr>
          <p:cNvSpPr txBox="1"/>
          <p:nvPr/>
        </p:nvSpPr>
        <p:spPr>
          <a:xfrm>
            <a:off x="476250" y="4754563"/>
            <a:ext cx="8167688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1-1, 1-N,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N-M,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D9B597F-041C-4CB1-83E8-6494C70D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Ràng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kết</a:t>
            </a:r>
            <a:endParaRPr lang="en-US" altLang="en-US" dirty="0"/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CA47AE1C-88CD-426C-A41B-2F7623C7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666875"/>
            <a:ext cx="785177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3" name="Rectangle 3">
            <a:extLst>
              <a:ext uri="{FF2B5EF4-FFF2-40B4-BE49-F238E27FC236}">
                <a16:creationId xmlns:a16="http://schemas.microsoft.com/office/drawing/2014/main" id="{B3049FE4-307D-4A1D-A52F-18969C80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" y="3940175"/>
            <a:ext cx="84137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2400" b="1"/>
              <a:t>Toàn thể</a:t>
            </a:r>
            <a:r>
              <a:rPr lang="en-US" altLang="en-US" sz="2400"/>
              <a:t>: Mọi thực thể ở phía liên kết toàn thể phải có quan hệ với ít nhất 1 thực thể ở phía kia.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sz="2400" b="1"/>
              <a:t>Bộ phận</a:t>
            </a:r>
            <a:r>
              <a:rPr lang="en-US" altLang="en-US" sz="2400"/>
              <a:t>: Thực thể ở phía liên kết bộ phận có thể không tham gia vào liên kết.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E1F351E-D7F9-4A0D-9094-46799E6E4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Thực</a:t>
            </a:r>
            <a:r>
              <a:rPr lang="en-US" altLang="en-US" sz="3600" dirty="0">
                <a:solidFill>
                  <a:srgbClr val="FFFF00"/>
                </a:solidFill>
              </a:rPr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 (Weak entity)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20CBF68-3F6C-4361-81A1-567ABDE7C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0925"/>
            <a:ext cx="8229600" cy="5287963"/>
          </a:xfrm>
        </p:spPr>
        <p:txBody>
          <a:bodyPr/>
          <a:lstStyle/>
          <a:p>
            <a:r>
              <a:rPr lang="en-US" altLang="en-US"/>
              <a:t>Là thực thể không có thuộc tính khoá</a:t>
            </a:r>
          </a:p>
          <a:p>
            <a:r>
              <a:rPr lang="en-US" altLang="en-US"/>
              <a:t>được xác định thông qua việc liên kết với một thực thể khác. </a:t>
            </a:r>
          </a:p>
          <a:p>
            <a:r>
              <a:rPr lang="en-US" altLang="en-US" sz="2000"/>
              <a:t>VD: mỗi bài hát trong một đĩa nhạc có số thứ tự khác nhau, nhưng các bài hát trong các đĩa nhạc khác nhau có thể có cùng số thứ tự</a:t>
            </a:r>
          </a:p>
          <a:p>
            <a:pPr lvl="1"/>
            <a:r>
              <a:rPr lang="en-US" altLang="en-US" sz="1800">
                <a:sym typeface="Wingdings" panose="05000000000000000000" pitchFamily="2" charset="2"/>
              </a:rPr>
              <a:t>Bài hát trong trường hợp này là thực thể yếu</a:t>
            </a:r>
          </a:p>
          <a:p>
            <a:pPr lvl="1"/>
            <a:r>
              <a:rPr lang="en-US" altLang="en-US" sz="1800">
                <a:sym typeface="Wingdings" panose="05000000000000000000" pitchFamily="2" charset="2"/>
              </a:rPr>
              <a:t>Muốn xác định bài hát, cần xác định đĩa nhạc cụ thể</a:t>
            </a:r>
            <a:endParaRPr lang="en-US" altLang="en-US" sz="2100">
              <a:sym typeface="Wingdings" panose="05000000000000000000" pitchFamily="2" charset="2"/>
            </a:endParaRPr>
          </a:p>
          <a:p>
            <a:endParaRPr lang="en-US" altLang="en-US"/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649ACA19-BB54-4BEE-8E27-92FE0510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4500563"/>
            <a:ext cx="57816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1AF5B1E-9AD5-4DB7-9EDC-592BA8C8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Đặc điểm của mô hình ER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35E8D91-29D6-4013-B148-0C0E2009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525"/>
            <a:ext cx="8229600" cy="4114800"/>
          </a:xfrm>
        </p:spPr>
        <p:txBody>
          <a:bodyPr/>
          <a:lstStyle/>
          <a:p>
            <a:r>
              <a:rPr lang="en-US" altLang="en-US"/>
              <a:t>Mô hình ER không phải là duy nhất cho mỗi bài toán, mà mang tính chủ quan của người thiết kế</a:t>
            </a:r>
          </a:p>
          <a:p>
            <a:r>
              <a:rPr lang="en-US" altLang="en-US"/>
              <a:t>Các lựa chọn thay thế nhau được:</a:t>
            </a:r>
          </a:p>
          <a:p>
            <a:pPr lvl="1"/>
            <a:r>
              <a:rPr lang="en-US" altLang="en-US"/>
              <a:t>Thực thể </a:t>
            </a:r>
            <a:r>
              <a:rPr lang="en-US" altLang="en-US">
                <a:sym typeface="Wingdings" panose="05000000000000000000" pitchFamily="2" charset="2"/>
              </a:rPr>
              <a:t> thuộc tính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Thực thể  liên kết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Liên kết bậc 1, 2, hay n</a:t>
            </a:r>
          </a:p>
          <a:p>
            <a:pPr lvl="1"/>
            <a:r>
              <a:rPr lang="en-US" altLang="en-US">
                <a:sym typeface="Wingdings" panose="05000000000000000000" pitchFamily="2" charset="2"/>
              </a:rPr>
              <a:t>…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6D75C8A-DE03-49C3-BD15-6E6264B4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Thực thể hay thuộc tính ?</a:t>
            </a:r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E6F6465B-C236-43BF-AF6C-894C4CC9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143000"/>
            <a:ext cx="51244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156" name="Picture 4">
            <a:extLst>
              <a:ext uri="{FF2B5EF4-FFF2-40B4-BE49-F238E27FC236}">
                <a16:creationId xmlns:a16="http://schemas.microsoft.com/office/drawing/2014/main" id="{A4272BC3-9342-42DB-ADDF-CCFCAF7E7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024313"/>
            <a:ext cx="67341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urved Right Arrow 5">
            <a:extLst>
              <a:ext uri="{FF2B5EF4-FFF2-40B4-BE49-F238E27FC236}">
                <a16:creationId xmlns:a16="http://schemas.microsoft.com/office/drawing/2014/main" id="{2A6FA99D-B03B-4499-B502-02C969DC8B56}"/>
              </a:ext>
            </a:extLst>
          </p:cNvPr>
          <p:cNvSpPr>
            <a:spLocks noChangeArrowheads="1"/>
          </p:cNvSpPr>
          <p:nvPr/>
        </p:nvSpPr>
        <p:spPr bwMode="auto">
          <a:xfrm rot="-1941375">
            <a:off x="715963" y="3840163"/>
            <a:ext cx="762000" cy="1951037"/>
          </a:xfrm>
          <a:prstGeom prst="curvedRightArrow">
            <a:avLst>
              <a:gd name="adj1" fmla="val 25000"/>
              <a:gd name="adj2" fmla="val 50011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40967" name="Rectangle 1">
            <a:extLst>
              <a:ext uri="{FF2B5EF4-FFF2-40B4-BE49-F238E27FC236}">
                <a16:creationId xmlns:a16="http://schemas.microsoft.com/office/drawing/2014/main" id="{6C4AB993-5F2E-48B5-95D9-95FA4E22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638300"/>
            <a:ext cx="2568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Tuỳ trong từng bài toán cụ thể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39690F4-D148-43B0-90A6-AD110799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2.3. Mô hình thực thể liên kết mở rộng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F125DBF-0C73-4351-A27F-938E4725E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650"/>
            <a:ext cx="8229600" cy="4114800"/>
          </a:xfrm>
        </p:spPr>
        <p:txBody>
          <a:bodyPr/>
          <a:lstStyle/>
          <a:p>
            <a:r>
              <a:rPr lang="en-US" altLang="en-US"/>
              <a:t>Dữ liệu ngày càng phức tạp. Khó mô hình hóa bằng mô hình ER truyền thống</a:t>
            </a:r>
          </a:p>
          <a:p>
            <a:r>
              <a:rPr lang="en-US" altLang="en-US"/>
              <a:t>ER mở rộng:</a:t>
            </a:r>
          </a:p>
          <a:p>
            <a:pPr lvl="1"/>
            <a:r>
              <a:rPr lang="en-US" altLang="en-US" sz="2800"/>
              <a:t>Biểu diễn quan hệ tổng quát hóa/chuyên biệt hóa </a:t>
            </a:r>
          </a:p>
          <a:p>
            <a:pPr lvl="2"/>
            <a:r>
              <a:rPr lang="en-US" altLang="en-US" sz="2800"/>
              <a:t> Biểu diễn quan hệ kế thừa: “is-a”</a:t>
            </a:r>
          </a:p>
          <a:p>
            <a:pPr lvl="1"/>
            <a:r>
              <a:rPr lang="en-US" altLang="en-US" sz="2800"/>
              <a:t>Đa kế thừa</a:t>
            </a:r>
          </a:p>
          <a:p>
            <a:pPr lvl="1"/>
            <a:r>
              <a:rPr lang="en-US" altLang="en-US" sz="2800"/>
              <a:t>Kết tập (aggregation)</a:t>
            </a:r>
          </a:p>
          <a:p>
            <a:pPr lvl="1"/>
            <a:r>
              <a:rPr lang="en-US" altLang="en-US" sz="2800"/>
              <a:t>Hợp (union): (tự tìm hiểu)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A72C50E-FA80-40AC-B25E-145CEA6D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Liên kết «là-một» / «is-a»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1B7B7-0B12-4E9B-A06B-E632FCBA9B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3200" kern="0">
                <a:latin typeface="+mn-lt"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3181F9A-30F5-41DC-B870-E75282C28DB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76400"/>
            <a:ext cx="8229600" cy="41148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  <a:defRPr/>
            </a:pPr>
            <a:endParaRPr lang="en-US" sz="2000" kern="0" dirty="0">
              <a:latin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defRPr/>
            </a:pPr>
            <a:endParaRPr lang="en-US" sz="2000" kern="0" dirty="0">
              <a:latin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31C811-26A6-447D-AECB-CE4B6CAC414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526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3200" kern="0">
                <a:latin typeface="+mn-lt"/>
              </a:rPr>
              <a:t> </a:t>
            </a:r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5E0C6602-9C5E-40B9-869C-9AA7A179A20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33800"/>
            <a:ext cx="7696200" cy="2057400"/>
            <a:chOff x="928688" y="4030980"/>
            <a:chExt cx="7696200" cy="2057400"/>
          </a:xfrm>
        </p:grpSpPr>
        <p:sp>
          <p:nvSpPr>
            <p:cNvPr id="43017" name="Rectangle 4">
              <a:extLst>
                <a:ext uri="{FF2B5EF4-FFF2-40B4-BE49-F238E27FC236}">
                  <a16:creationId xmlns:a16="http://schemas.microsoft.com/office/drawing/2014/main" id="{C2DA8356-23C8-4530-BC0F-F583BDAC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488" y="5402580"/>
              <a:ext cx="1447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Nhân viên</a:t>
              </a:r>
            </a:p>
          </p:txBody>
        </p:sp>
        <p:sp>
          <p:nvSpPr>
            <p:cNvPr id="43018" name="Rectangle 5">
              <a:extLst>
                <a:ext uri="{FF2B5EF4-FFF2-40B4-BE49-F238E27FC236}">
                  <a16:creationId xmlns:a16="http://schemas.microsoft.com/office/drawing/2014/main" id="{E3BB9E55-8F4E-4A69-BDCC-C34EF3F38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88" y="5478780"/>
              <a:ext cx="12954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Cầu thủ</a:t>
              </a:r>
            </a:p>
          </p:txBody>
        </p:sp>
        <p:sp>
          <p:nvSpPr>
            <p:cNvPr id="43019" name="Oval 6">
              <a:extLst>
                <a:ext uri="{FF2B5EF4-FFF2-40B4-BE49-F238E27FC236}">
                  <a16:creationId xmlns:a16="http://schemas.microsoft.com/office/drawing/2014/main" id="{53C94EC8-EEDA-4A80-9E2D-6E99256FB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4030980"/>
              <a:ext cx="10668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Tên</a:t>
              </a:r>
            </a:p>
          </p:txBody>
        </p:sp>
        <p:sp>
          <p:nvSpPr>
            <p:cNvPr id="43020" name="Oval 7">
              <a:extLst>
                <a:ext uri="{FF2B5EF4-FFF2-40B4-BE49-F238E27FC236}">
                  <a16:creationId xmlns:a16="http://schemas.microsoft.com/office/drawing/2014/main" id="{9CB05DF3-5233-4FA7-A08A-8C5FF527B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888" y="4107180"/>
              <a:ext cx="10668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Mã NV</a:t>
              </a:r>
            </a:p>
          </p:txBody>
        </p:sp>
        <p:sp>
          <p:nvSpPr>
            <p:cNvPr id="43021" name="Oval 8">
              <a:extLst>
                <a:ext uri="{FF2B5EF4-FFF2-40B4-BE49-F238E27FC236}">
                  <a16:creationId xmlns:a16="http://schemas.microsoft.com/office/drawing/2014/main" id="{FDFF3B07-F91C-420F-9823-269FD649C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8" y="4107180"/>
              <a:ext cx="11430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>
                  <a:solidFill>
                    <a:schemeClr val="bg1"/>
                  </a:solidFill>
                </a:rPr>
                <a:t>Thể</a:t>
              </a:r>
              <a:r>
                <a:rPr lang="en-US" altLang="en-US" sz="1800" dirty="0">
                  <a:solidFill>
                    <a:schemeClr val="bg1"/>
                  </a:solidFill>
                </a:rPr>
                <a:t> </a:t>
              </a:r>
              <a:r>
                <a:rPr lang="en-US" altLang="en-US" sz="1800" dirty="0" err="1">
                  <a:solidFill>
                    <a:schemeClr val="bg1"/>
                  </a:solidFill>
                </a:rPr>
                <a:t>lực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43022" name="Oval 9">
              <a:extLst>
                <a:ext uri="{FF2B5EF4-FFF2-40B4-BE49-F238E27FC236}">
                  <a16:creationId xmlns:a16="http://schemas.microsoft.com/office/drawing/2014/main" id="{A049AC36-A3E7-4191-AF4E-DF444E0F2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4107180"/>
              <a:ext cx="11430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Tốc độ</a:t>
              </a:r>
            </a:p>
          </p:txBody>
        </p:sp>
        <p:sp>
          <p:nvSpPr>
            <p:cNvPr id="43023" name="Oval 10">
              <a:extLst>
                <a:ext uri="{FF2B5EF4-FFF2-40B4-BE49-F238E27FC236}">
                  <a16:creationId xmlns:a16="http://schemas.microsoft.com/office/drawing/2014/main" id="{294215DE-69F2-47C5-B483-401E6439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088" y="4107180"/>
              <a:ext cx="10668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Lương</a:t>
              </a:r>
            </a:p>
          </p:txBody>
        </p:sp>
        <p:sp>
          <p:nvSpPr>
            <p:cNvPr id="43024" name="AutoShape 11">
              <a:extLst>
                <a:ext uri="{FF2B5EF4-FFF2-40B4-BE49-F238E27FC236}">
                  <a16:creationId xmlns:a16="http://schemas.microsoft.com/office/drawing/2014/main" id="{BBA0BD5E-C268-4D52-BA2B-6DFC316F3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288" y="5173980"/>
              <a:ext cx="1214438" cy="914400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chemeClr val="bg1"/>
                  </a:solidFill>
                </a:rPr>
                <a:t>Là-một</a:t>
              </a:r>
            </a:p>
          </p:txBody>
        </p:sp>
        <p:sp>
          <p:nvSpPr>
            <p:cNvPr id="43025" name="Line 12">
              <a:extLst>
                <a:ext uri="{FF2B5EF4-FFF2-40B4-BE49-F238E27FC236}">
                  <a16:creationId xmlns:a16="http://schemas.microsoft.com/office/drawing/2014/main" id="{C2143CAC-46FA-41EA-AB70-00863C412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9888" y="563118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3">
              <a:extLst>
                <a:ext uri="{FF2B5EF4-FFF2-40B4-BE49-F238E27FC236}">
                  <a16:creationId xmlns:a16="http://schemas.microsoft.com/office/drawing/2014/main" id="{28D26B23-01E9-4E5C-A77A-4D3116FD6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3488" y="563118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4">
              <a:extLst>
                <a:ext uri="{FF2B5EF4-FFF2-40B4-BE49-F238E27FC236}">
                  <a16:creationId xmlns:a16="http://schemas.microsoft.com/office/drawing/2014/main" id="{DC37470A-AF1C-4768-8C06-A9665084C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8288" y="4640580"/>
              <a:ext cx="5334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15">
              <a:extLst>
                <a:ext uri="{FF2B5EF4-FFF2-40B4-BE49-F238E27FC236}">
                  <a16:creationId xmlns:a16="http://schemas.microsoft.com/office/drawing/2014/main" id="{D1C3D072-FB23-4253-8D0D-49548B98D4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7888" y="4640580"/>
              <a:ext cx="762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6">
              <a:extLst>
                <a:ext uri="{FF2B5EF4-FFF2-40B4-BE49-F238E27FC236}">
                  <a16:creationId xmlns:a16="http://schemas.microsoft.com/office/drawing/2014/main" id="{3A5021D2-A4E6-43F3-AAB2-68EFEB137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2088" y="4564380"/>
              <a:ext cx="990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17">
              <a:extLst>
                <a:ext uri="{FF2B5EF4-FFF2-40B4-BE49-F238E27FC236}">
                  <a16:creationId xmlns:a16="http://schemas.microsoft.com/office/drawing/2014/main" id="{F95561A6-9758-4AD6-9637-C47EC2117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2688" y="4640580"/>
              <a:ext cx="228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Line 19">
              <a:extLst>
                <a:ext uri="{FF2B5EF4-FFF2-40B4-BE49-F238E27FC236}">
                  <a16:creationId xmlns:a16="http://schemas.microsoft.com/office/drawing/2014/main" id="{AF38D6AE-4B95-4092-92BB-7D1EAD1AE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2688" y="4564380"/>
              <a:ext cx="15240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3">
            <a:extLst>
              <a:ext uri="{FF2B5EF4-FFF2-40B4-BE49-F238E27FC236}">
                <a16:creationId xmlns:a16="http://schemas.microsoft.com/office/drawing/2014/main" id="{3A825F60-6258-4EF8-A5FC-12B88D723893}"/>
              </a:ext>
            </a:extLst>
          </p:cNvPr>
          <p:cNvSpPr txBox="1">
            <a:spLocks noChangeArrowheads="1"/>
          </p:cNvSpPr>
          <p:nvPr/>
        </p:nvSpPr>
        <p:spPr>
          <a:xfrm>
            <a:off x="244475" y="1084263"/>
            <a:ext cx="8594725" cy="24209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3000" kern="0" dirty="0">
                <a:latin typeface="+mn-lt"/>
              </a:rPr>
              <a:t>A “</a:t>
            </a:r>
            <a:r>
              <a:rPr lang="en-US" sz="3000" kern="0" dirty="0" err="1">
                <a:latin typeface="+mn-lt"/>
              </a:rPr>
              <a:t>là-một</a:t>
            </a:r>
            <a:r>
              <a:rPr lang="en-US" sz="3000" kern="0" dirty="0">
                <a:latin typeface="+mn-lt"/>
              </a:rPr>
              <a:t>” B </a:t>
            </a:r>
            <a:r>
              <a:rPr lang="en-US" sz="3000" kern="0" dirty="0" err="1">
                <a:latin typeface="+mn-lt"/>
              </a:rPr>
              <a:t>nếu</a:t>
            </a:r>
            <a:r>
              <a:rPr lang="en-US" sz="3000" kern="0" dirty="0">
                <a:latin typeface="+mn-lt"/>
              </a:rPr>
              <a:t> B </a:t>
            </a:r>
            <a:r>
              <a:rPr lang="en-US" sz="3000" kern="0" dirty="0" err="1">
                <a:latin typeface="+mn-lt"/>
              </a:rPr>
              <a:t>là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sự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tổng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quát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hóa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của</a:t>
            </a:r>
            <a:r>
              <a:rPr lang="en-US" sz="3000" kern="0" dirty="0">
                <a:latin typeface="+mn-lt"/>
              </a:rPr>
              <a:t> A hay A </a:t>
            </a:r>
            <a:r>
              <a:rPr lang="en-US" sz="3000" kern="0" dirty="0" err="1">
                <a:latin typeface="+mn-lt"/>
              </a:rPr>
              <a:t>là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một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kiểu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đặc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biệt</a:t>
            </a:r>
            <a:r>
              <a:rPr lang="en-US" sz="3000" kern="0" dirty="0">
                <a:latin typeface="+mn-lt"/>
              </a:rPr>
              <a:t> </a:t>
            </a:r>
            <a:r>
              <a:rPr lang="en-US" sz="3000" kern="0" dirty="0" err="1">
                <a:latin typeface="+mn-lt"/>
              </a:rPr>
              <a:t>của</a:t>
            </a:r>
            <a:r>
              <a:rPr lang="en-US" sz="3000" kern="0" dirty="0">
                <a:latin typeface="+mn-lt"/>
              </a:rPr>
              <a:t> B.</a:t>
            </a:r>
          </a:p>
          <a:p>
            <a:pPr marL="914400" lvl="1" indent="-457200" algn="just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en-US" sz="2800" kern="0" dirty="0">
                <a:latin typeface="+mn-lt"/>
              </a:rPr>
              <a:t>A </a:t>
            </a:r>
            <a:r>
              <a:rPr lang="en-US" sz="2800" kern="0" dirty="0" err="1">
                <a:latin typeface="+mn-lt"/>
              </a:rPr>
              <a:t>sẽ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kế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thừa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mọi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thuộc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tính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của</a:t>
            </a:r>
            <a:r>
              <a:rPr lang="en-US" sz="2800" kern="0" dirty="0">
                <a:latin typeface="+mn-lt"/>
              </a:rPr>
              <a:t> B</a:t>
            </a:r>
          </a:p>
          <a:p>
            <a:pPr marL="914400" lvl="1" indent="-457200" algn="just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 typeface="Courier New" pitchFamily="49" charset="0"/>
              <a:buChar char="o"/>
              <a:defRPr/>
            </a:pPr>
            <a:r>
              <a:rPr lang="en-US" sz="2800" kern="0" dirty="0">
                <a:latin typeface="+mn-lt"/>
              </a:rPr>
              <a:t>A </a:t>
            </a:r>
            <a:r>
              <a:rPr lang="en-US" sz="2800" kern="0" dirty="0" err="1">
                <a:latin typeface="+mn-lt"/>
              </a:rPr>
              <a:t>có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thêm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các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thuộc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tính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mới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mà</a:t>
            </a:r>
            <a:r>
              <a:rPr lang="en-US" sz="2800" kern="0" dirty="0">
                <a:latin typeface="+mn-lt"/>
              </a:rPr>
              <a:t> B </a:t>
            </a:r>
            <a:r>
              <a:rPr lang="en-US" sz="2800" kern="0" dirty="0" err="1">
                <a:latin typeface="+mn-lt"/>
              </a:rPr>
              <a:t>không</a:t>
            </a: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err="1">
                <a:latin typeface="+mn-lt"/>
              </a:rPr>
              <a:t>có</a:t>
            </a:r>
            <a:endParaRPr lang="en-US" sz="2800" kern="0" dirty="0">
              <a:latin typeface="+mn-lt"/>
            </a:endParaRPr>
          </a:p>
          <a:p>
            <a:pPr marL="342900" indent="-342900" algn="just">
              <a:lnSpc>
                <a:spcPct val="90000"/>
              </a:lnSpc>
              <a:spcBef>
                <a:spcPts val="1200"/>
              </a:spcBef>
              <a:buClr>
                <a:schemeClr val="tx1"/>
              </a:buClr>
              <a:buFontTx/>
              <a:buChar char="•"/>
              <a:defRPr/>
            </a:pPr>
            <a:endParaRPr lang="en-US" sz="2000" kern="0" dirty="0">
              <a:latin typeface="+mn-lt"/>
            </a:endParaRPr>
          </a:p>
          <a:p>
            <a:pPr marL="342900" indent="-342900" algn="just">
              <a:lnSpc>
                <a:spcPct val="90000"/>
              </a:lnSpc>
              <a:spcBef>
                <a:spcPts val="900"/>
              </a:spcBef>
              <a:buClr>
                <a:schemeClr val="tx1"/>
              </a:buClr>
              <a:defRPr/>
            </a:pPr>
            <a:endParaRPr lang="en-US" sz="2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0CF132F-942E-4822-985D-4C82F525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Liên kết «là-một» / «is-a»</a:t>
            </a:r>
            <a:endParaRPr lang="en-US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85CAD7B7-8A66-46EB-B450-D709E31C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0300"/>
            <a:ext cx="8229600" cy="4660900"/>
          </a:xfrm>
        </p:spPr>
        <p:txBody>
          <a:bodyPr/>
          <a:lstStyle/>
          <a:p>
            <a:r>
              <a:rPr lang="en-US" altLang="en-US"/>
              <a:t>Ưu điểm:</a:t>
            </a:r>
          </a:p>
          <a:p>
            <a:pPr lvl="1"/>
            <a:r>
              <a:rPr lang="en-US" altLang="en-US"/>
              <a:t>Tránh mô tả trùng lặp các thực thể </a:t>
            </a:r>
          </a:p>
          <a:p>
            <a:pPr lvl="1"/>
            <a:r>
              <a:rPr lang="en-US" altLang="en-US"/>
              <a:t>Thêm thông tin ngữ nghĩa vào thiết kế </a:t>
            </a:r>
          </a:p>
          <a:p>
            <a:r>
              <a:rPr lang="en-US" altLang="en-US"/>
              <a:t>Ràng buộc trong liên kết “is-a”</a:t>
            </a:r>
          </a:p>
          <a:p>
            <a:pPr lvl="1"/>
            <a:r>
              <a:rPr lang="en-US" altLang="en-US"/>
              <a:t>Toàn phần/bộ phận</a:t>
            </a:r>
          </a:p>
          <a:p>
            <a:pPr lvl="1"/>
            <a:r>
              <a:rPr lang="en-US" altLang="en-US"/>
              <a:t>Chồng lấp/Tách biệt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9635D47-DFD0-4E65-9E14-6EE87F35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Liên kết «là-một» / «is-a»</a:t>
            </a:r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F908B1F-2FAA-47A5-8D51-30785CDD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Ràng buộc toàn phần/bộ phận</a:t>
            </a:r>
          </a:p>
          <a:p>
            <a:endParaRPr lang="en-US" altLang="en-US"/>
          </a:p>
        </p:txBody>
      </p:sp>
      <p:pic>
        <p:nvPicPr>
          <p:cNvPr id="45061" name="Picture 4">
            <a:extLst>
              <a:ext uri="{FF2B5EF4-FFF2-40B4-BE49-F238E27FC236}">
                <a16:creationId xmlns:a16="http://schemas.microsoft.com/office/drawing/2014/main" id="{4B95683C-1594-409C-B381-A93F93AC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2359025"/>
            <a:ext cx="8974137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F94-8E92-40EB-85EB-1812A15A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5000"/>
            <a:ext cx="8375650" cy="2122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 sz="4000" b="1" cap="all" dirty="0" err="1"/>
              <a:t>Phần</a:t>
            </a:r>
            <a:r>
              <a:rPr lang="vi-VN" sz="4000" b="1" cap="all" dirty="0"/>
              <a:t> </a:t>
            </a:r>
            <a:r>
              <a:rPr lang="en-US" sz="4000" b="1" cap="all" dirty="0"/>
              <a:t>1:</a:t>
            </a:r>
            <a:br>
              <a:rPr lang="en-US" sz="4000" b="1" cap="all" dirty="0"/>
            </a:br>
            <a:br>
              <a:rPr lang="en-US" sz="4000" b="1" cap="all" dirty="0"/>
            </a:br>
            <a:r>
              <a:rPr lang="en-US" sz="4000" b="1" cap="all" dirty="0" err="1"/>
              <a:t>Tổng</a:t>
            </a:r>
            <a:r>
              <a:rPr lang="en-US" sz="4000" b="1" cap="all" dirty="0"/>
              <a:t> </a:t>
            </a:r>
            <a:r>
              <a:rPr lang="en-US" sz="4000" b="1" cap="all" dirty="0" err="1"/>
              <a:t>quan</a:t>
            </a:r>
            <a:r>
              <a:rPr lang="en-US" sz="4000" b="1" cap="all" dirty="0"/>
              <a:t> </a:t>
            </a:r>
            <a:r>
              <a:rPr lang="en-US" sz="4000" b="1" cap="all" dirty="0" err="1"/>
              <a:t>về</a:t>
            </a:r>
            <a:r>
              <a:rPr lang="en-US" sz="4000" b="1" cap="all" dirty="0"/>
              <a:t> </a:t>
            </a:r>
            <a:r>
              <a:rPr lang="fr-FR" altLang="en-US" sz="4000" b="1" cap="all" dirty="0" err="1"/>
              <a:t>hệ</a:t>
            </a:r>
            <a:r>
              <a:rPr lang="fr-FR" altLang="en-US" sz="4000" b="1" cap="all" dirty="0"/>
              <a:t> CSDL</a:t>
            </a:r>
            <a:endParaRPr lang="en-US" sz="4000" b="1" cap="all" dirty="0"/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6FA0AF1-BFF7-4796-8135-25C9A78E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2DE5C3-ACB4-4B9B-942A-00E9AB7394A4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7671EE5E-5E7D-407D-B2C4-474BC15A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/>
              <a:t>Liên kết «là-một» / «is-a»</a:t>
            </a:r>
            <a:endParaRPr lang="en-US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865262F-058E-47BA-8BF4-FC068E9C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Ràng buộc chồng lấp/tách biệt</a:t>
            </a:r>
          </a:p>
          <a:p>
            <a:pPr lvl="1"/>
            <a:r>
              <a:rPr lang="en-US" altLang="en-US" sz="2800"/>
              <a:t>Nếu thực thể kiểu cha có liên kết với nhiều thực thể ở nhiều kiểu con =&gt; chồng lấp</a:t>
            </a:r>
          </a:p>
          <a:p>
            <a:pPr lvl="1"/>
            <a:r>
              <a:rPr lang="en-US" altLang="en-US" sz="2800"/>
              <a:t>Nếu không =&gt; tách biệt</a:t>
            </a: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B024ADBA-2594-4DF3-96BC-19A19F3C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9"/>
          <a:stretch>
            <a:fillRect/>
          </a:stretch>
        </p:blipFill>
        <p:spPr bwMode="auto">
          <a:xfrm>
            <a:off x="136525" y="3919538"/>
            <a:ext cx="8870950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9920012-01F6-461F-BB88-8528C31E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Đa kế thừa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C24D1A9-A68B-4F4F-BD46-CF5DDE50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5038725" cy="4572000"/>
          </a:xfrm>
        </p:spPr>
        <p:txBody>
          <a:bodyPr/>
          <a:lstStyle/>
          <a:p>
            <a:r>
              <a:rPr lang="en-US" altLang="en-US"/>
              <a:t>Một thực thể có thể là kiểu con của nhiều kiểu thực thể cha</a:t>
            </a:r>
          </a:p>
          <a:p>
            <a:r>
              <a:rPr lang="en-US" altLang="en-US"/>
              <a:t>Thuộc tính của thực thể kiểu con là tập hợp các thuộc tính của thực thể kiểu cha.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54718807-4C7A-469B-9AD7-6A05F2BC7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763" y="1765300"/>
            <a:ext cx="1295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Sinh viên</a:t>
            </a: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5DAA97D9-9AE5-4C33-9394-06D98C7B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1752600"/>
            <a:ext cx="1295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dirty="0" err="1">
                <a:solidFill>
                  <a:schemeClr val="bg1"/>
                </a:solidFill>
              </a:rPr>
              <a:t>Cán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bộ</a:t>
            </a:r>
            <a:endParaRPr lang="en-US" altLang="en-US" sz="1800" dirty="0">
              <a:solidFill>
                <a:schemeClr val="bg1"/>
              </a:solidFill>
            </a:endParaRPr>
          </a:p>
        </p:txBody>
      </p:sp>
      <p:sp>
        <p:nvSpPr>
          <p:cNvPr id="49159" name="AutoShape 11">
            <a:extLst>
              <a:ext uri="{FF2B5EF4-FFF2-40B4-BE49-F238E27FC236}">
                <a16:creationId xmlns:a16="http://schemas.microsoft.com/office/drawing/2014/main" id="{9E61374B-DD5E-4EB0-97BA-D850BDF8F340}"/>
              </a:ext>
            </a:extLst>
          </p:cNvPr>
          <p:cNvSpPr>
            <a:spLocks noChangeArrowheads="1"/>
          </p:cNvSpPr>
          <p:nvPr/>
        </p:nvSpPr>
        <p:spPr bwMode="auto">
          <a:xfrm rot="15689404">
            <a:off x="5901531" y="2821782"/>
            <a:ext cx="1214437" cy="914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Là-một</a:t>
            </a:r>
          </a:p>
        </p:txBody>
      </p:sp>
      <p:sp>
        <p:nvSpPr>
          <p:cNvPr id="49160" name="Line 12">
            <a:extLst>
              <a:ext uri="{FF2B5EF4-FFF2-40B4-BE49-F238E27FC236}">
                <a16:creationId xmlns:a16="http://schemas.microsoft.com/office/drawing/2014/main" id="{F36DB3D5-F793-4241-BCA3-35231C3548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0613" y="2312988"/>
            <a:ext cx="382587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13">
            <a:extLst>
              <a:ext uri="{FF2B5EF4-FFF2-40B4-BE49-F238E27FC236}">
                <a16:creationId xmlns:a16="http://schemas.microsoft.com/office/drawing/2014/main" id="{5495D0C9-35B5-4AB8-BC12-646180E91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5438" y="2312988"/>
            <a:ext cx="290512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AutoShape 11">
            <a:extLst>
              <a:ext uri="{FF2B5EF4-FFF2-40B4-BE49-F238E27FC236}">
                <a16:creationId xmlns:a16="http://schemas.microsoft.com/office/drawing/2014/main" id="{136DCFB3-A26C-49EE-97EC-57E2B851D33F}"/>
              </a:ext>
            </a:extLst>
          </p:cNvPr>
          <p:cNvSpPr>
            <a:spLocks noChangeArrowheads="1"/>
          </p:cNvSpPr>
          <p:nvPr/>
        </p:nvSpPr>
        <p:spPr bwMode="auto">
          <a:xfrm rot="17299119">
            <a:off x="7338219" y="2726532"/>
            <a:ext cx="1214437" cy="914400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Là-một</a:t>
            </a:r>
          </a:p>
        </p:txBody>
      </p:sp>
      <p:sp>
        <p:nvSpPr>
          <p:cNvPr id="49163" name="Rectangle 10">
            <a:extLst>
              <a:ext uri="{FF2B5EF4-FFF2-40B4-BE49-F238E27FC236}">
                <a16:creationId xmlns:a16="http://schemas.microsoft.com/office/drawing/2014/main" id="{162E5FA4-EBFD-4100-900B-782DE85F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432435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Trợ giảng SV</a:t>
            </a: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7551A896-4902-409E-9663-1619EAD5EB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88125" y="3705225"/>
            <a:ext cx="384175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Line 13">
            <a:extLst>
              <a:ext uri="{FF2B5EF4-FFF2-40B4-BE49-F238E27FC236}">
                <a16:creationId xmlns:a16="http://schemas.microsoft.com/office/drawing/2014/main" id="{7DC1DA39-3BF7-4403-99E9-960759A74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6475" y="3570288"/>
            <a:ext cx="538163" cy="78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700CCB6C-8C55-4F48-9CEC-5D2125D7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81" y="213181"/>
            <a:ext cx="7772400" cy="533400"/>
          </a:xfrm>
        </p:spPr>
        <p:txBody>
          <a:bodyPr/>
          <a:lstStyle/>
          <a:p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endParaRPr lang="en-US" altLang="en-US" dirty="0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D26DF276-A638-430C-AB56-FDD4BA18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363" y="908050"/>
            <a:ext cx="4465637" cy="4114800"/>
          </a:xfrm>
        </p:spPr>
        <p:txBody>
          <a:bodyPr/>
          <a:lstStyle/>
          <a:p>
            <a:r>
              <a:rPr lang="en-US" altLang="en-US" sz="2000" dirty="0" err="1"/>
              <a:t>Liên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kết</a:t>
            </a:r>
            <a:r>
              <a:rPr lang="en-US" altLang="en-US" sz="2000" dirty="0"/>
              <a:t> “borrower” </a:t>
            </a:r>
            <a:r>
              <a:rPr lang="en-US" altLang="en-US" sz="2000" dirty="0" err="1"/>
              <a:t>và</a:t>
            </a:r>
            <a:r>
              <a:rPr lang="en-US" altLang="en-US" sz="2000" dirty="0"/>
              <a:t> “loan-</a:t>
            </a:r>
            <a:r>
              <a:rPr lang="en-US" altLang="en-US" sz="2000" dirty="0" err="1"/>
              <a:t>officier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biểu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diễn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chung</a:t>
            </a:r>
            <a:r>
              <a:rPr lang="en-US" altLang="en-US" sz="2000" dirty="0"/>
              <a:t> 1 </a:t>
            </a:r>
            <a:r>
              <a:rPr lang="en-US" altLang="en-US" sz="2000" dirty="0" err="1"/>
              <a:t>số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thông</a:t>
            </a:r>
            <a:r>
              <a:rPr lang="en-US" altLang="en-US" sz="2000" dirty="0"/>
              <a:t> tin =&gt; </a:t>
            </a:r>
            <a:r>
              <a:rPr lang="en-US" altLang="en-US" sz="2000" dirty="0" err="1"/>
              <a:t>cần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loại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bỏ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dư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thừa</a:t>
            </a:r>
            <a:endParaRPr lang="en-US" altLang="en-US" sz="2000" dirty="0"/>
          </a:p>
          <a:p>
            <a:r>
              <a:rPr lang="en-US" altLang="en-US" sz="2000" dirty="0" err="1"/>
              <a:t>Kết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tập</a:t>
            </a:r>
            <a:r>
              <a:rPr lang="en-US" altLang="en-US" sz="2000" dirty="0"/>
              <a:t>: </a:t>
            </a:r>
          </a:p>
          <a:p>
            <a:pPr lvl="1"/>
            <a:r>
              <a:rPr lang="en-US" altLang="en-US" sz="1800" dirty="0" err="1"/>
              <a:t>Tạo</a:t>
            </a:r>
            <a:r>
              <a:rPr lang="en-US" altLang="en-US" sz="1800" dirty="0"/>
              <a:t> 1 </a:t>
            </a:r>
            <a:r>
              <a:rPr lang="en-US" altLang="en-US" sz="1800" dirty="0" err="1"/>
              <a:t>thực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ảo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cho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liên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kết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thực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thể</a:t>
            </a:r>
            <a:r>
              <a:rPr lang="en-US" altLang="en-US" sz="1800" dirty="0"/>
              <a:t> “customer-loan”</a:t>
            </a:r>
          </a:p>
          <a:p>
            <a:pPr lvl="1"/>
            <a:r>
              <a:rPr lang="en-US" altLang="en-US" sz="1800" dirty="0"/>
              <a:t>Cho </a:t>
            </a:r>
            <a:r>
              <a:rPr lang="en-US" altLang="en-US" sz="1800" dirty="0" err="1"/>
              <a:t>phép</a:t>
            </a:r>
            <a:r>
              <a:rPr lang="en-US" altLang="en-US" sz="1800" dirty="0"/>
              <a:t> “employee” </a:t>
            </a:r>
            <a:r>
              <a:rPr lang="en-US" altLang="en-US" sz="1800" dirty="0" err="1"/>
              <a:t>liên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kết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với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thực</a:t>
            </a:r>
            <a:r>
              <a:rPr lang="en-US" altLang="en-US" sz="1800" dirty="0"/>
              <a:t> </a:t>
            </a:r>
            <a:r>
              <a:rPr lang="en-US" altLang="en-US" sz="1800" dirty="0" err="1"/>
              <a:t>thể</a:t>
            </a:r>
            <a:r>
              <a:rPr lang="en-US" altLang="en-US" sz="1800" dirty="0"/>
              <a:t> </a:t>
            </a:r>
            <a:r>
              <a:rPr lang="en-US" altLang="en-US" sz="1800" dirty="0" err="1"/>
              <a:t>ảo</a:t>
            </a:r>
            <a:r>
              <a:rPr lang="en-US" altLang="en-US" sz="1800" dirty="0"/>
              <a:t> </a:t>
            </a:r>
            <a:r>
              <a:rPr lang="en-US" altLang="en-US" sz="1800" dirty="0" err="1"/>
              <a:t>này</a:t>
            </a:r>
            <a:endParaRPr lang="en-US" altLang="en-US" sz="1800" dirty="0"/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0C7EAFB8-3921-494E-B04B-930809F3E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" y="908050"/>
          <a:ext cx="4608513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0C7EAFB8-3921-494E-B04B-930809F3E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908050"/>
                        <a:ext cx="4608513" cy="35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Curved Right Arrow 6">
            <a:extLst>
              <a:ext uri="{FF2B5EF4-FFF2-40B4-BE49-F238E27FC236}">
                <a16:creationId xmlns:a16="http://schemas.microsoft.com/office/drawing/2014/main" id="{AD9BDDA9-CFD4-4753-991F-30009507B7D9}"/>
              </a:ext>
            </a:extLst>
          </p:cNvPr>
          <p:cNvSpPr>
            <a:spLocks noChangeArrowheads="1"/>
          </p:cNvSpPr>
          <p:nvPr/>
        </p:nvSpPr>
        <p:spPr bwMode="auto">
          <a:xfrm rot="-2425277">
            <a:off x="2811463" y="4532313"/>
            <a:ext cx="615950" cy="1509712"/>
          </a:xfrm>
          <a:prstGeom prst="curvedRightArrow">
            <a:avLst>
              <a:gd name="adj1" fmla="val 24998"/>
              <a:gd name="adj2" fmla="val 49985"/>
              <a:gd name="adj3" fmla="val 25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D686AD3-F046-4788-B149-16AC6A11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975"/>
            <a:ext cx="914400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7BBB8C5-967B-4995-AB25-F08A300E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0500"/>
            <a:ext cx="8229600" cy="4432300"/>
          </a:xfrm>
        </p:spPr>
        <p:txBody>
          <a:bodyPr rtlCol="0">
            <a:noAutofit/>
          </a:bodyPr>
          <a:lstStyle/>
          <a:p>
            <a:pPr marL="265176" lvl="1" indent="-137160" eaLnBrk="1" fontAlgn="auto" hangingPunct="1">
              <a:buFontTx/>
              <a:buNone/>
              <a:defRPr/>
            </a:pPr>
            <a:r>
              <a:rPr lang="fr-FR" sz="2400" i="1" dirty="0" err="1"/>
              <a:t>Thông</a:t>
            </a:r>
            <a:r>
              <a:rPr lang="fr-FR" sz="2400" i="1" dirty="0"/>
              <a:t> tin (information)</a:t>
            </a:r>
          </a:p>
          <a:p>
            <a:pPr marL="265176" lvl="1" indent="-137160" eaLnBrk="1" fontAlgn="auto" hangingPunct="1">
              <a:buFontTx/>
              <a:buNone/>
              <a:defRPr/>
            </a:pPr>
            <a:r>
              <a:rPr lang="fr-FR" sz="2400" dirty="0"/>
              <a:t>  </a:t>
            </a:r>
            <a:r>
              <a:rPr lang="en-US" sz="2400" dirty="0"/>
              <a:t> </a:t>
            </a:r>
            <a:r>
              <a:rPr lang="vi-VN" sz="2400" dirty="0"/>
              <a:t>được hiểu như là sự thông báo, trao đổi, giải thích về một đối tượng nào đó</a:t>
            </a:r>
            <a:endParaRPr lang="en-US" sz="2400" dirty="0"/>
          </a:p>
          <a:p>
            <a:pPr marL="1257300" lvl="1" indent="-137160" eaLnBrk="1" fontAlgn="auto" hangingPunct="1">
              <a:buFontTx/>
              <a:buNone/>
              <a:defRPr/>
            </a:pPr>
            <a:r>
              <a:rPr lang="vi-VN" sz="2000" dirty="0"/>
              <a:t>– Thông tin về sinh viên: </a:t>
            </a:r>
            <a:r>
              <a:rPr lang="en-US" sz="2000" dirty="0" err="1"/>
              <a:t>tên</a:t>
            </a:r>
            <a:r>
              <a:rPr lang="en-US" sz="2000" dirty="0"/>
              <a:t>,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tháng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, </a:t>
            </a:r>
            <a:r>
              <a:rPr lang="en-US" sz="2000" dirty="0" err="1"/>
              <a:t>khóa</a:t>
            </a:r>
            <a:r>
              <a:rPr lang="en-US" sz="2000" dirty="0"/>
              <a:t>, </a:t>
            </a:r>
            <a:r>
              <a:rPr lang="en-US" sz="2000" dirty="0" err="1"/>
              <a:t>lớp</a:t>
            </a:r>
            <a:r>
              <a:rPr lang="vi-VN" sz="2000" dirty="0"/>
              <a:t>,…</a:t>
            </a:r>
          </a:p>
          <a:p>
            <a:pPr marL="1257300" lvl="1" indent="-137160" eaLnBrk="1" fontAlgn="auto" hangingPunct="1">
              <a:buFontTx/>
              <a:buNone/>
              <a:defRPr/>
            </a:pPr>
            <a:r>
              <a:rPr lang="vi-VN" sz="2000" dirty="0"/>
              <a:t>– Thông tin về môn học: khối lượng, giáo</a:t>
            </a:r>
            <a:r>
              <a:rPr lang="en-US" sz="2000" dirty="0"/>
              <a:t> </a:t>
            </a:r>
            <a:r>
              <a:rPr lang="vi-VN" sz="2000" dirty="0"/>
              <a:t>viên, lịch học,…</a:t>
            </a:r>
            <a:endParaRPr lang="en-US" sz="2000" dirty="0"/>
          </a:p>
          <a:p>
            <a:pPr marL="265176" lvl="1" indent="-137160" eaLnBrk="1" fontAlgn="auto" hangingPunct="1">
              <a:buFontTx/>
              <a:buNone/>
              <a:defRPr/>
            </a:pPr>
            <a:endParaRPr lang="en-US" dirty="0"/>
          </a:p>
          <a:p>
            <a:pPr marL="265176" lvl="1" indent="-137160" eaLnBrk="1" fontAlgn="auto" hangingPunct="1">
              <a:buFontTx/>
              <a:buNone/>
              <a:defRPr/>
            </a:pPr>
            <a:r>
              <a:rPr lang="fr-FR" sz="2400" i="1" dirty="0" err="1"/>
              <a:t>Dữ</a:t>
            </a:r>
            <a:r>
              <a:rPr lang="fr-FR" sz="2400" i="1" dirty="0"/>
              <a:t> </a:t>
            </a:r>
            <a:r>
              <a:rPr lang="fr-FR" sz="2400" i="1" dirty="0" err="1"/>
              <a:t>liệu</a:t>
            </a:r>
            <a:r>
              <a:rPr lang="fr-FR" sz="2400" i="1" dirty="0"/>
              <a:t> (Data)</a:t>
            </a:r>
          </a:p>
          <a:p>
            <a:pPr marL="265176" lvl="1" indent="-137160" eaLnBrk="1" fontAlgn="auto" hangingPunct="1">
              <a:buFontTx/>
              <a:buNone/>
              <a:defRPr/>
            </a:pPr>
            <a:r>
              <a:rPr lang="fr-FR" sz="2400" dirty="0"/>
              <a:t>    </a:t>
            </a:r>
            <a:r>
              <a:rPr lang="vi-VN" sz="2400" dirty="0"/>
              <a:t>là thông tin đã được mã hoá trong máy tính</a:t>
            </a:r>
            <a:endParaRPr lang="en-US" sz="2400" dirty="0"/>
          </a:p>
          <a:p>
            <a:pPr marL="265176" lvl="1" indent="-137160" eaLnBrk="1" fontAlgn="auto" hangingPunct="1">
              <a:buFontTx/>
              <a:buNone/>
              <a:defRPr/>
            </a:pPr>
            <a:endParaRPr lang="fr-FR" sz="3600" dirty="0"/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397A97D4-E2C1-40C9-AA6A-A509520C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itle 1">
            <a:extLst>
              <a:ext uri="{FF2B5EF4-FFF2-40B4-BE49-F238E27FC236}">
                <a16:creationId xmlns:a16="http://schemas.microsoft.com/office/drawing/2014/main" id="{5E8A9F59-F326-4E7D-B13F-014AD076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0200"/>
            <a:ext cx="914400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CBD663E-0756-485F-B79D-FF59CAD0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3338"/>
            <a:ext cx="8229600" cy="3457575"/>
          </a:xfrm>
        </p:spPr>
        <p:txBody>
          <a:bodyPr rtlCol="0">
            <a:noAutofit/>
          </a:bodyPr>
          <a:lstStyle/>
          <a:p>
            <a:pPr marL="265176" lvl="1" indent="-137160" eaLnBrk="1" fontAlgn="auto" hangingPunct="1">
              <a:buFontTx/>
              <a:buNone/>
              <a:defRPr/>
            </a:pPr>
            <a:r>
              <a:rPr lang="fr-FR" sz="2800" i="1" dirty="0" err="1"/>
              <a:t>Cơ</a:t>
            </a:r>
            <a:r>
              <a:rPr lang="fr-FR" sz="2800" i="1" dirty="0"/>
              <a:t> </a:t>
            </a:r>
            <a:r>
              <a:rPr lang="fr-FR" sz="2800" i="1" dirty="0" err="1"/>
              <a:t>sở</a:t>
            </a:r>
            <a:r>
              <a:rPr lang="fr-FR" sz="2800" i="1" dirty="0"/>
              <a:t> </a:t>
            </a:r>
            <a:r>
              <a:rPr lang="fr-FR" sz="2800" i="1" dirty="0" err="1"/>
              <a:t>dữ</a:t>
            </a:r>
            <a:r>
              <a:rPr lang="fr-FR" sz="2800" i="1" dirty="0"/>
              <a:t> </a:t>
            </a:r>
            <a:r>
              <a:rPr lang="fr-FR" sz="2800" i="1" dirty="0" err="1"/>
              <a:t>liệu</a:t>
            </a:r>
            <a:r>
              <a:rPr lang="fr-FR" sz="2800" i="1" dirty="0"/>
              <a:t> </a:t>
            </a:r>
            <a:r>
              <a:rPr lang="fr-FR" sz="2800" dirty="0"/>
              <a:t>(</a:t>
            </a:r>
            <a:r>
              <a:rPr lang="fr-FR" sz="2800" i="1" dirty="0" err="1"/>
              <a:t>database</a:t>
            </a:r>
            <a:r>
              <a:rPr lang="fr-FR" sz="2800" dirty="0"/>
              <a:t>)</a:t>
            </a:r>
          </a:p>
          <a:p>
            <a:pPr marL="265176" lvl="1" indent="-137160" algn="just" eaLnBrk="1" fontAlgn="auto" hangingPunct="1">
              <a:buFontTx/>
              <a:buNone/>
              <a:defRPr/>
            </a:pPr>
            <a:r>
              <a:rPr lang="fr-FR" sz="2800" dirty="0"/>
              <a:t>	« Là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bộ</a:t>
            </a:r>
            <a:r>
              <a:rPr lang="fr-FR" sz="2800" dirty="0"/>
              <a:t> </a:t>
            </a:r>
            <a:r>
              <a:rPr lang="fr-FR" sz="2800" dirty="0" err="1"/>
              <a:t>sưu</a:t>
            </a:r>
            <a:r>
              <a:rPr lang="fr-FR" sz="2800" dirty="0"/>
              <a:t> </a:t>
            </a:r>
            <a:r>
              <a:rPr lang="fr-FR" sz="2800" dirty="0" err="1"/>
              <a:t>tập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>
                <a:solidFill>
                  <a:srgbClr val="FFC000"/>
                </a:solidFill>
              </a:rPr>
              <a:t>dữ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liệu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tác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nghiệp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/>
              <a:t>được</a:t>
            </a:r>
            <a:r>
              <a:rPr lang="fr-FR" sz="2800" dirty="0"/>
              <a:t> </a:t>
            </a:r>
            <a:r>
              <a:rPr lang="fr-FR" sz="2800" dirty="0" err="1">
                <a:solidFill>
                  <a:srgbClr val="FFC000"/>
                </a:solidFill>
              </a:rPr>
              <a:t>lưu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trữ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lại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/>
              <a:t>và</a:t>
            </a:r>
            <a:r>
              <a:rPr lang="fr-FR" sz="2800" dirty="0"/>
              <a:t> </a:t>
            </a:r>
            <a:r>
              <a:rPr lang="fr-FR" sz="2800" dirty="0" err="1"/>
              <a:t>được</a:t>
            </a:r>
            <a:r>
              <a:rPr lang="fr-FR" sz="2800" dirty="0"/>
              <a:t> </a:t>
            </a:r>
            <a:r>
              <a:rPr lang="fr-FR" sz="2800" dirty="0" err="1"/>
              <a:t>các</a:t>
            </a:r>
            <a:r>
              <a:rPr lang="fr-FR" sz="2800" dirty="0"/>
              <a:t> </a:t>
            </a:r>
            <a:r>
              <a:rPr lang="fr-FR" sz="2800" dirty="0" err="1"/>
              <a:t>hệ</a:t>
            </a:r>
            <a:r>
              <a:rPr lang="fr-FR" sz="2800" dirty="0"/>
              <a:t> </a:t>
            </a:r>
            <a:r>
              <a:rPr lang="fr-FR" sz="2800" dirty="0" err="1"/>
              <a:t>ứng</a:t>
            </a:r>
            <a:r>
              <a:rPr lang="fr-FR" sz="2800" dirty="0"/>
              <a:t> </a:t>
            </a:r>
            <a:r>
              <a:rPr lang="fr-FR" sz="2800" dirty="0" err="1"/>
              <a:t>dụng</a:t>
            </a:r>
            <a:r>
              <a:rPr lang="fr-FR" sz="2800" dirty="0"/>
              <a:t> </a:t>
            </a:r>
            <a:r>
              <a:rPr lang="fr-FR" sz="2800" dirty="0" err="1"/>
              <a:t>của</a:t>
            </a:r>
            <a:r>
              <a:rPr lang="fr-FR" sz="2800" dirty="0"/>
              <a:t> </a:t>
            </a:r>
            <a:r>
              <a:rPr lang="fr-FR" sz="2800" dirty="0" err="1"/>
              <a:t>một</a:t>
            </a:r>
            <a:r>
              <a:rPr lang="fr-FR" sz="2800" dirty="0"/>
              <a:t> </a:t>
            </a:r>
            <a:r>
              <a:rPr lang="fr-FR" sz="2800" dirty="0" err="1"/>
              <a:t>xí</a:t>
            </a:r>
            <a:r>
              <a:rPr lang="fr-FR" sz="2800" dirty="0"/>
              <a:t> </a:t>
            </a:r>
            <a:r>
              <a:rPr lang="fr-FR" sz="2800" dirty="0" err="1"/>
              <a:t>nghiệp</a:t>
            </a:r>
            <a:r>
              <a:rPr lang="fr-FR" sz="2800" dirty="0"/>
              <a:t> </a:t>
            </a:r>
            <a:r>
              <a:rPr lang="fr-FR" sz="2800" dirty="0" err="1"/>
              <a:t>cụ</a:t>
            </a:r>
            <a:r>
              <a:rPr lang="fr-FR" sz="2800" dirty="0"/>
              <a:t> </a:t>
            </a:r>
            <a:r>
              <a:rPr lang="fr-FR" sz="2800" dirty="0" err="1"/>
              <a:t>thể</a:t>
            </a:r>
            <a:r>
              <a:rPr lang="fr-FR" sz="2800" dirty="0"/>
              <a:t> </a:t>
            </a:r>
            <a:r>
              <a:rPr lang="fr-FR" sz="2800" dirty="0" err="1"/>
              <a:t>nào</a:t>
            </a:r>
            <a:r>
              <a:rPr lang="fr-FR" sz="2800" dirty="0"/>
              <a:t> </a:t>
            </a:r>
            <a:r>
              <a:rPr lang="fr-FR" sz="2800" dirty="0" err="1"/>
              <a:t>đó</a:t>
            </a:r>
            <a:r>
              <a:rPr lang="fr-FR" sz="2800" dirty="0"/>
              <a:t> </a:t>
            </a:r>
            <a:r>
              <a:rPr lang="fr-FR" sz="2800" dirty="0" err="1">
                <a:solidFill>
                  <a:srgbClr val="FFC000"/>
                </a:solidFill>
              </a:rPr>
              <a:t>sử</a:t>
            </a:r>
            <a:r>
              <a:rPr lang="fr-FR" sz="2800" dirty="0">
                <a:solidFill>
                  <a:srgbClr val="FFC000"/>
                </a:solidFill>
              </a:rPr>
              <a:t> </a:t>
            </a:r>
            <a:r>
              <a:rPr lang="fr-FR" sz="2800" dirty="0" err="1">
                <a:solidFill>
                  <a:srgbClr val="FFC000"/>
                </a:solidFill>
              </a:rPr>
              <a:t>dụng</a:t>
            </a:r>
            <a:r>
              <a:rPr lang="fr-FR" sz="2800" dirty="0">
                <a:solidFill>
                  <a:srgbClr val="FFC000"/>
                </a:solidFill>
              </a:rPr>
              <a:t> </a:t>
            </a:r>
            <a:r>
              <a:rPr lang="fr-FR" sz="2800" dirty="0"/>
              <a:t>»</a:t>
            </a:r>
          </a:p>
          <a:p>
            <a:pPr marL="265176" lvl="1" indent="-137160" algn="just" eaLnBrk="1" fontAlgn="auto" hangingPunct="1">
              <a:buFontTx/>
              <a:buNone/>
              <a:defRPr/>
            </a:pPr>
            <a:endParaRPr lang="fr-FR" sz="3600" dirty="0"/>
          </a:p>
          <a:p>
            <a:pPr marL="265176" lvl="1" indent="-137160" algn="just" eaLnBrk="1" fontAlgn="auto" hangingPunct="1">
              <a:buFontTx/>
              <a:buChar char="-"/>
              <a:defRPr/>
            </a:pPr>
            <a:r>
              <a:rPr lang="fr-FR" sz="2400" dirty="0" err="1"/>
              <a:t>cơ</a:t>
            </a:r>
            <a:r>
              <a:rPr lang="fr-FR" sz="2400" dirty="0"/>
              <a:t> </a:t>
            </a:r>
            <a:r>
              <a:rPr lang="fr-FR" sz="2400" dirty="0" err="1"/>
              <a:t>sở</a:t>
            </a:r>
            <a:r>
              <a:rPr lang="fr-FR" sz="2400" dirty="0"/>
              <a:t> </a:t>
            </a:r>
            <a:r>
              <a:rPr lang="fr-FR" sz="2400" dirty="0" err="1"/>
              <a:t>dữ</a:t>
            </a:r>
            <a:r>
              <a:rPr lang="fr-FR" sz="2400" dirty="0"/>
              <a:t> </a:t>
            </a:r>
            <a:r>
              <a:rPr lang="fr-FR" sz="2400" dirty="0" err="1"/>
              <a:t>liệu</a:t>
            </a:r>
            <a:r>
              <a:rPr lang="fr-FR" sz="2400" dirty="0"/>
              <a:t> </a:t>
            </a:r>
            <a:r>
              <a:rPr lang="fr-FR" sz="2400" dirty="0" err="1"/>
              <a:t>sách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thư</a:t>
            </a:r>
            <a:r>
              <a:rPr lang="fr-FR" sz="2400" dirty="0"/>
              <a:t> </a:t>
            </a:r>
            <a:r>
              <a:rPr lang="fr-FR" sz="2400" dirty="0" err="1"/>
              <a:t>viện</a:t>
            </a:r>
            <a:r>
              <a:rPr lang="fr-FR" sz="2400" dirty="0"/>
              <a:t> </a:t>
            </a:r>
            <a:r>
              <a:rPr lang="fr-FR" sz="2400" dirty="0" err="1"/>
              <a:t>Đại</a:t>
            </a:r>
            <a:r>
              <a:rPr lang="fr-FR" sz="2400" dirty="0"/>
              <a:t> </a:t>
            </a:r>
            <a:r>
              <a:rPr lang="fr-FR" sz="2400" dirty="0" err="1"/>
              <a:t>học</a:t>
            </a:r>
            <a:r>
              <a:rPr lang="fr-FR" sz="2400" dirty="0"/>
              <a:t> </a:t>
            </a:r>
            <a:r>
              <a:rPr lang="fr-FR" sz="2400" dirty="0" err="1"/>
              <a:t>Bách</a:t>
            </a:r>
            <a:r>
              <a:rPr lang="fr-FR" sz="2400" dirty="0"/>
              <a:t> </a:t>
            </a:r>
            <a:r>
              <a:rPr lang="fr-FR" sz="2400" dirty="0" err="1"/>
              <a:t>Khoa</a:t>
            </a:r>
            <a:endParaRPr lang="fr-FR" sz="2400" dirty="0"/>
          </a:p>
          <a:p>
            <a:pPr marL="265176" lvl="1" indent="-137160" algn="just" eaLnBrk="1" fontAlgn="auto" hangingPunct="1">
              <a:buFontTx/>
              <a:buChar char="-"/>
              <a:defRPr/>
            </a:pPr>
            <a:r>
              <a:rPr lang="fr-FR" sz="2400" dirty="0" err="1"/>
              <a:t>cơ</a:t>
            </a:r>
            <a:r>
              <a:rPr lang="fr-FR" sz="2400" dirty="0"/>
              <a:t> </a:t>
            </a:r>
            <a:r>
              <a:rPr lang="fr-FR" sz="2400" dirty="0" err="1"/>
              <a:t>sở</a:t>
            </a:r>
            <a:r>
              <a:rPr lang="fr-FR" sz="2400" dirty="0"/>
              <a:t> </a:t>
            </a:r>
            <a:r>
              <a:rPr lang="fr-FR" sz="2400" dirty="0" err="1"/>
              <a:t>dữ</a:t>
            </a:r>
            <a:r>
              <a:rPr lang="fr-FR" sz="2400" dirty="0"/>
              <a:t> </a:t>
            </a:r>
            <a:r>
              <a:rPr lang="fr-FR" sz="2400" dirty="0" err="1"/>
              <a:t>liệu</a:t>
            </a:r>
            <a:r>
              <a:rPr lang="fr-FR" sz="2400" dirty="0"/>
              <a:t> </a:t>
            </a:r>
            <a:r>
              <a:rPr lang="fr-FR" sz="2400" dirty="0" err="1"/>
              <a:t>hàng</a:t>
            </a:r>
            <a:r>
              <a:rPr lang="fr-FR" sz="2400" dirty="0"/>
              <a:t> </a:t>
            </a:r>
            <a:r>
              <a:rPr lang="fr-FR" sz="2400" dirty="0" err="1"/>
              <a:t>hóa</a:t>
            </a:r>
            <a:r>
              <a:rPr lang="fr-FR" sz="2400" dirty="0"/>
              <a:t> </a:t>
            </a:r>
            <a:r>
              <a:rPr lang="fr-FR" sz="2400" dirty="0" err="1"/>
              <a:t>của</a:t>
            </a:r>
            <a:r>
              <a:rPr lang="fr-FR" sz="2400" dirty="0"/>
              <a:t> </a:t>
            </a:r>
            <a:r>
              <a:rPr lang="fr-FR" sz="2400" dirty="0" err="1"/>
              <a:t>siêu</a:t>
            </a:r>
            <a:r>
              <a:rPr lang="fr-FR" sz="2400" dirty="0"/>
              <a:t> </a:t>
            </a:r>
            <a:r>
              <a:rPr lang="fr-FR" sz="2400" dirty="0" err="1"/>
              <a:t>thị</a:t>
            </a:r>
            <a:endParaRPr lang="fr-FR" sz="2400" dirty="0"/>
          </a:p>
          <a:p>
            <a:pPr marL="265176" lvl="1" indent="-137160" algn="just" eaLnBrk="1" fontAlgn="auto" hangingPunct="1">
              <a:buFontTx/>
              <a:buChar char="-"/>
              <a:defRPr/>
            </a:pPr>
            <a:r>
              <a:rPr lang="fr-FR" sz="2400" dirty="0"/>
              <a:t>…</a:t>
            </a:r>
          </a:p>
          <a:p>
            <a:pPr marL="265176" lvl="1" indent="-137160" algn="just" eaLnBrk="1" fontAlgn="auto" hangingPunct="1">
              <a:buFontTx/>
              <a:buChar char="-"/>
              <a:defRPr/>
            </a:pPr>
            <a:endParaRPr lang="fr-FR" sz="3600" dirty="0"/>
          </a:p>
          <a:p>
            <a:pPr marL="457200" lvl="1" indent="0" algn="just" eaLnBrk="1" fontAlgn="auto" hangingPunct="1">
              <a:buFontTx/>
              <a:buNone/>
              <a:defRPr/>
            </a:pPr>
            <a:endParaRPr lang="fr-FR" sz="2800" dirty="0"/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7346C308-3228-4FAB-872F-84BD4EAC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>
            <a:extLst>
              <a:ext uri="{FF2B5EF4-FFF2-40B4-BE49-F238E27FC236}">
                <a16:creationId xmlns:a16="http://schemas.microsoft.com/office/drawing/2014/main" id="{EC40C7C9-8E86-4774-8F84-F88B5EB3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188"/>
            <a:ext cx="9144000" cy="6477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1.1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Khái</a:t>
            </a:r>
            <a:r>
              <a:rPr lang="fr-F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r-F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niệm</a:t>
            </a:r>
            <a:endParaRPr lang="fr-F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2883C00-A8CA-4432-B046-A81049C4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95438"/>
            <a:ext cx="8229600" cy="354806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fr-FR" altLang="en-US" sz="2800" i="1"/>
              <a:t>Phần mềm ứng dụng (software)</a:t>
            </a:r>
          </a:p>
          <a:p>
            <a:pPr lvl="1" eaLnBrk="1" hangingPunct="1">
              <a:buFontTx/>
              <a:buNone/>
            </a:pPr>
            <a:r>
              <a:rPr lang="fr-FR" altLang="en-US" sz="2800"/>
              <a:t>  </a:t>
            </a:r>
            <a:r>
              <a:rPr lang="en-US" altLang="en-US" sz="2800"/>
              <a:t>Khai thác thông tin từ cơ sở dữ liệu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</p:txBody>
      </p:sp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7136DAA3-9702-4A20-8DC2-A2945D41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0D7AD0-A4A6-48DC-9325-4810877BED0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5A8057AF-8B24-4C3E-98EC-C5ED1385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3271838"/>
            <a:ext cx="7189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Hiển thị danh sách các sinh viên lớp A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Hiển thị tên lớp học vào sáng thứ năm tại phòng học B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5984B73E-21CE-494A-AB47-FFE9FCD06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725" y="4543425"/>
            <a:ext cx="5861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Cần</a:t>
            </a:r>
            <a:r>
              <a:rPr lang="en-US" altLang="en-US" sz="2400" i="1" dirty="0"/>
              <a:t> 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 dirty="0" err="1"/>
              <a:t>Lưu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400" dirty="0" err="1"/>
              <a:t>Truy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thông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hiệu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2" grpId="0"/>
    </p:bld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4" ma:contentTypeDescription="Create a new document." ma:contentTypeScope="" ma:versionID="1f7d73dcf6184b64e73a5289887cb168">
  <xsd:schema xmlns:xsd="http://www.w3.org/2001/XMLSchema" xmlns:xs="http://www.w3.org/2001/XMLSchema" xmlns:p="http://schemas.microsoft.com/office/2006/metadata/properties" xmlns:ns2="63430ab8-f165-4ccd-8a12-2d6ea424a38c" targetNamespace="http://schemas.microsoft.com/office/2006/metadata/properties" ma:root="true" ma:fieldsID="dc24edda3ddb44c7e23770df4b48260a" ns2:_="">
    <xsd:import namespace="63430ab8-f165-4ccd-8a12-2d6ea424a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30ab8-f165-4ccd-8a12-2d6ea424a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A5CD62-4779-48A0-B3FA-3275FEC8DC77}"/>
</file>

<file path=customXml/itemProps2.xml><?xml version="1.0" encoding="utf-8"?>
<ds:datastoreItem xmlns:ds="http://schemas.openxmlformats.org/officeDocument/2006/customXml" ds:itemID="{1F38AB9A-2200-4757-9B78-51FD307E0FEF}"/>
</file>

<file path=customXml/itemProps3.xml><?xml version="1.0" encoding="utf-8"?>
<ds:datastoreItem xmlns:ds="http://schemas.openxmlformats.org/officeDocument/2006/customXml" ds:itemID="{0783EF44-02C0-44FF-B50C-92A1C689C5F9}"/>
</file>

<file path=docProps/app.xml><?xml version="1.0" encoding="utf-8"?>
<Properties xmlns="http://schemas.openxmlformats.org/officeDocument/2006/extended-properties" xmlns:vt="http://schemas.openxmlformats.org/officeDocument/2006/docPropsVTypes">
  <Template>Intro_CE_Sumary</Template>
  <TotalTime>10096</TotalTime>
  <Words>3672</Words>
  <Application>Microsoft Office PowerPoint</Application>
  <PresentationFormat>On-screen Show (4:3)</PresentationFormat>
  <Paragraphs>546</Paragraphs>
  <Slides>62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Arial</vt:lpstr>
      <vt:lpstr>Calibri</vt:lpstr>
      <vt:lpstr>Courier New</vt:lpstr>
      <vt:lpstr>Helvetica</vt:lpstr>
      <vt:lpstr>Monotype Sorts</vt:lpstr>
      <vt:lpstr>Times</vt:lpstr>
      <vt:lpstr>Times New Roman</vt:lpstr>
      <vt:lpstr>Tw Cen MT</vt:lpstr>
      <vt:lpstr>Webdings</vt:lpstr>
      <vt:lpstr>Wingdings</vt:lpstr>
      <vt:lpstr>template</vt:lpstr>
      <vt:lpstr>Visio</vt:lpstr>
      <vt:lpstr>Bitmap Image</vt:lpstr>
      <vt:lpstr>KỸ THUẬT PHẦN MỀM ỨNG DỤNG Tổng quan về CSDL, hệ quản trị CSDL, mô hình thực thể liên kết </vt:lpstr>
      <vt:lpstr>Giới thiệu</vt:lpstr>
      <vt:lpstr>Giới thiệu</vt:lpstr>
      <vt:lpstr>Giới thiệu</vt:lpstr>
      <vt:lpstr>Giới thiệu</vt:lpstr>
      <vt:lpstr>Phần 1:  Tổng quan về hệ CSDL</vt:lpstr>
      <vt:lpstr>1.1 Khái niệm</vt:lpstr>
      <vt:lpstr>1.1 Khái niệm</vt:lpstr>
      <vt:lpstr>1.1 Khái niệm</vt:lpstr>
      <vt:lpstr>1.1 Khái niệm</vt:lpstr>
      <vt:lpstr>PowerPoint Presentation</vt:lpstr>
      <vt:lpstr>1.1 Khái niệm</vt:lpstr>
      <vt:lpstr>1.1 Khái niệm</vt:lpstr>
      <vt:lpstr>1.2 Hệ cơ sở dữ liệu</vt:lpstr>
      <vt:lpstr>1.2 Hệ cơ sở dữ liệu</vt:lpstr>
      <vt:lpstr>   </vt:lpstr>
      <vt:lpstr>PowerPoint Presentation</vt:lpstr>
      <vt:lpstr> 1.3 Các bước XD Hệ CSDL </vt:lpstr>
      <vt:lpstr>1.4. Sơ lược về hệ quản trị CSDL</vt:lpstr>
      <vt:lpstr>1.4. Sơ lược về hệ quản trị CSDL</vt:lpstr>
      <vt:lpstr>1.4. Sơ lược về hệ quản trị CSDL</vt:lpstr>
      <vt:lpstr>1.4. Sơ lược về hệ quản trị CSDL</vt:lpstr>
      <vt:lpstr>1.5 Các thành phần chính của hệ quản trị CSDL</vt:lpstr>
      <vt:lpstr>1.5 Các thành phần chính của hệ quản trị CSDL</vt:lpstr>
      <vt:lpstr>1.5 Các thành phần chính của hệ quản trị CSDL</vt:lpstr>
      <vt:lpstr>1.5 Các thành phần chính của hệ quản trị CSDL</vt:lpstr>
      <vt:lpstr>1.5 Các thành phần chính của hệ quản trị CSDL</vt:lpstr>
      <vt:lpstr>1.5 Các thành phần chính của hệ quản trị CSDL</vt:lpstr>
      <vt:lpstr>1.6 Mô hình dữ liệu</vt:lpstr>
      <vt:lpstr>1.7 Thiết kế CSDL</vt:lpstr>
      <vt:lpstr>1.7 Thiết kế CSDL</vt:lpstr>
      <vt:lpstr>1.7 Thiết kế CSDL</vt:lpstr>
      <vt:lpstr>PowerPoint Presentation</vt:lpstr>
      <vt:lpstr>Mô hình thực thể liên kết</vt:lpstr>
      <vt:lpstr>2.1. Mô hình hóa dữ liệu</vt:lpstr>
      <vt:lpstr>  Các mô hình dữ liệu</vt:lpstr>
      <vt:lpstr>Các mô hình dữ liệu</vt:lpstr>
      <vt:lpstr> 2.2. Mô hình thực thể liên kết </vt:lpstr>
      <vt:lpstr> Khái niệm thực thể</vt:lpstr>
      <vt:lpstr>Thuộc tính</vt:lpstr>
      <vt:lpstr>Ví dụ</vt:lpstr>
      <vt:lpstr>Ví dụ</vt:lpstr>
      <vt:lpstr>Các kiểu thuộc tính</vt:lpstr>
      <vt:lpstr>Các kiểu thuộc tính</vt:lpstr>
      <vt:lpstr>Liên kết</vt:lpstr>
      <vt:lpstr>Liên kết</vt:lpstr>
      <vt:lpstr>Liên kết 1-1</vt:lpstr>
      <vt:lpstr>Liên kết 1-N</vt:lpstr>
      <vt:lpstr>Liên kết N-M (nhiều-nhiều)</vt:lpstr>
      <vt:lpstr>Liên kết lặp/đệ quy</vt:lpstr>
      <vt:lpstr>Thuộc tính của liên kết</vt:lpstr>
      <vt:lpstr>Ràng buộc trong liên kết</vt:lpstr>
      <vt:lpstr>Thực thể yếu (Weak entity)</vt:lpstr>
      <vt:lpstr>Đặc điểm của mô hình ER</vt:lpstr>
      <vt:lpstr>Thực thể hay thuộc tính ?</vt:lpstr>
      <vt:lpstr>2.3. Mô hình thực thể liên kết mở rộng</vt:lpstr>
      <vt:lpstr>Liên kết «là-một» / «is-a»</vt:lpstr>
      <vt:lpstr>Liên kết «là-một» / «is-a»</vt:lpstr>
      <vt:lpstr>Liên kết «là-một» / «is-a»</vt:lpstr>
      <vt:lpstr>Liên kết «là-một» / «is-a»</vt:lpstr>
      <vt:lpstr>Đa kế thừa</vt:lpstr>
      <vt:lpstr>Kết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113</cp:revision>
  <dcterms:created xsi:type="dcterms:W3CDTF">2018-07-16T07:02:14Z</dcterms:created>
  <dcterms:modified xsi:type="dcterms:W3CDTF">2023-11-17T07:16:21Z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