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361" r:id="rId2"/>
    <p:sldId id="286" r:id="rId3"/>
    <p:sldId id="285" r:id="rId4"/>
    <p:sldId id="288" r:id="rId5"/>
    <p:sldId id="317" r:id="rId6"/>
    <p:sldId id="283" r:id="rId7"/>
    <p:sldId id="287" r:id="rId8"/>
    <p:sldId id="315" r:id="rId9"/>
    <p:sldId id="303" r:id="rId10"/>
    <p:sldId id="292" r:id="rId11"/>
    <p:sldId id="293" r:id="rId12"/>
    <p:sldId id="294" r:id="rId13"/>
    <p:sldId id="305" r:id="rId14"/>
    <p:sldId id="306" r:id="rId15"/>
    <p:sldId id="309" r:id="rId16"/>
    <p:sldId id="316" r:id="rId17"/>
    <p:sldId id="307" r:id="rId18"/>
    <p:sldId id="310" r:id="rId19"/>
    <p:sldId id="297" r:id="rId20"/>
    <p:sldId id="311" r:id="rId21"/>
    <p:sldId id="312" r:id="rId22"/>
    <p:sldId id="299" r:id="rId23"/>
    <p:sldId id="318" r:id="rId24"/>
    <p:sldId id="308" r:id="rId25"/>
    <p:sldId id="295" r:id="rId26"/>
    <p:sldId id="362" r:id="rId27"/>
    <p:sldId id="363" r:id="rId28"/>
    <p:sldId id="364" r:id="rId29"/>
    <p:sldId id="366" r:id="rId30"/>
    <p:sldId id="3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i" initials="T" lastIdx="60" clrIdx="0">
    <p:extLst>
      <p:ext uri="{19B8F6BF-5375-455C-9EA6-DF929625EA0E}">
        <p15:presenceInfo xmlns:p15="http://schemas.microsoft.com/office/powerpoint/2012/main" userId="T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4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6F5FB-CA7D-499F-83B2-436986C6A564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11B93-8981-42BC-86FE-671AA7CF3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785D0D40-E011-4618-AA93-752FC6590B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5D0087DB-ACDD-4360-B7AC-FCE68EE6DA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4AFFE513-87BA-4C5D-85E7-00CEE5FC50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DB67EE-B8F4-42FC-8871-105C82142BD3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B76DD72-52ED-4E34-BE0E-29C778BB3F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30" y="6367132"/>
            <a:ext cx="386137" cy="3818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4572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00716"/>
            <a:ext cx="8686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D54569B-9ECB-499D-8BF8-0931ABE2BB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30" y="6368054"/>
            <a:ext cx="386137" cy="3818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>
            <a:off x="463550" y="6559550"/>
            <a:ext cx="1289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6868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152400" y="152400"/>
            <a:ext cx="8832850" cy="6623050"/>
          </a:xfrm>
          <a:prstGeom prst="rect">
            <a:avLst/>
          </a:prstGeom>
          <a:noFill/>
          <a:ln w="12700">
            <a:solidFill>
              <a:srgbClr val="FC0128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8596313" y="6448425"/>
            <a:ext cx="4191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fld id="{E6271DDA-3685-472E-A2AD-9054A921E6A2}" type="slidenum">
              <a:rPr lang="en-US" altLang="ja-JP" sz="1600" b="0">
                <a:solidFill>
                  <a:schemeClr val="tx2"/>
                </a:solidFill>
              </a:rPr>
              <a:pPr/>
              <a:t>‹#›</a:t>
            </a:fld>
            <a:endParaRPr lang="en-US" altLang="ja-JP" sz="1600" b="0">
              <a:solidFill>
                <a:schemeClr val="tx2"/>
              </a:solidFill>
            </a:endParaRP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496175" y="6407150"/>
            <a:ext cx="4000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1695450" y="6559550"/>
            <a:ext cx="5829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7880350" y="6559550"/>
            <a:ext cx="723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353608" y="6284383"/>
            <a:ext cx="32385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09933" y="6335713"/>
            <a:ext cx="457200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rgbClr val="0000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u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F0E30"/>
        </a:buClr>
        <a:buSzPct val="75000"/>
        <a:buFont typeface="Monotype Sorts" pitchFamily="2" charset="2"/>
        <a:buChar char="l"/>
        <a:defRPr sz="2000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37C03"/>
        </a:buClr>
        <a:buSzPct val="65000"/>
        <a:buFont typeface="Monotype Sorts" pitchFamily="2" charset="2"/>
        <a:buChar char="t"/>
        <a:defRPr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008C3"/>
        </a:buClr>
        <a:buSzPct val="75000"/>
        <a:buFont typeface="Monotype Sorts" pitchFamily="2" charset="2"/>
        <a:buChar char="w"/>
        <a:defRPr sz="16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14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an.lethi1@hust.eud.vn" TargetMode="External"/><Relationship Id="rId2" Type="http://schemas.openxmlformats.org/officeDocument/2006/relationships/hyperlink" Target="mailto:Thi-Lan.Le@mica.edu.v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mica.edu.vn/perso/Le-Thi-La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AEC0-4960-4BF3-9A72-1C30D7848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7120890" cy="17907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KỸ THUẬT PHẦN MỀM ỨNG DỤNG</a:t>
            </a:r>
            <a:br>
              <a:rPr lang="en-US" dirty="0">
                <a:latin typeface="+mn-lt"/>
              </a:rPr>
            </a:br>
            <a:r>
              <a:rPr lang="vi-VN" dirty="0">
                <a:latin typeface="+mn-lt"/>
              </a:rPr>
              <a:t>Mô </a:t>
            </a:r>
            <a:r>
              <a:rPr lang="vi-VN" dirty="0" err="1">
                <a:latin typeface="+mn-lt"/>
              </a:rPr>
              <a:t>hình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dữ</a:t>
            </a:r>
            <a:r>
              <a:rPr lang="vi-VN" dirty="0">
                <a:latin typeface="+mn-lt"/>
              </a:rPr>
              <a:t> </a:t>
            </a:r>
            <a:r>
              <a:rPr lang="vi-VN" dirty="0" err="1">
                <a:latin typeface="+mn-lt"/>
              </a:rPr>
              <a:t>liệu</a:t>
            </a:r>
            <a:r>
              <a:rPr lang="vi-VN" dirty="0">
                <a:latin typeface="+mn-lt"/>
              </a:rPr>
              <a:t> quan </a:t>
            </a:r>
            <a:r>
              <a:rPr lang="vi-VN" dirty="0" err="1">
                <a:latin typeface="+mn-lt"/>
              </a:rPr>
              <a:t>hệ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63488F-C649-4996-B429-27EFCCDBE65E}"/>
              </a:ext>
            </a:extLst>
          </p:cNvPr>
          <p:cNvSpPr/>
          <p:nvPr/>
        </p:nvSpPr>
        <p:spPr>
          <a:xfrm>
            <a:off x="1752600" y="3276600"/>
            <a:ext cx="556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Thi-Lan Le</a:t>
            </a:r>
          </a:p>
          <a:p>
            <a:pPr algn="ctr"/>
            <a:r>
              <a:rPr lang="en-US" dirty="0">
                <a:hlinkClick r:id="rId2"/>
              </a:rPr>
              <a:t>Thi-Lan.Le@mica.edu.vn</a:t>
            </a:r>
            <a:r>
              <a:rPr lang="en-US" dirty="0"/>
              <a:t>; </a:t>
            </a:r>
            <a:r>
              <a:rPr lang="en-US" dirty="0">
                <a:hlinkClick r:id="rId3"/>
              </a:rPr>
              <a:t>lan.lethi1@hust.ed</a:t>
            </a:r>
            <a:r>
              <a:rPr lang="vi-VN" dirty="0">
                <a:hlinkClick r:id="rId3"/>
              </a:rPr>
              <a:t>u</a:t>
            </a:r>
            <a:r>
              <a:rPr lang="en-US" dirty="0">
                <a:hlinkClick r:id="rId3"/>
              </a:rPr>
              <a:t>.</a:t>
            </a:r>
            <a:r>
              <a:rPr lang="en-US" dirty="0" err="1">
                <a:hlinkClick r:id="rId3"/>
              </a:rPr>
              <a:t>vn</a:t>
            </a:r>
            <a:endParaRPr lang="en-US" dirty="0"/>
          </a:p>
          <a:p>
            <a:pPr algn="ctr"/>
            <a:r>
              <a:rPr lang="en-US" dirty="0">
                <a:hlinkClick r:id="rId4"/>
              </a:rPr>
              <a:t>Webpage: http://www.mica.edu.vn/perso/Le-Thi-Lan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1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37C41916-81A3-4414-8404-2515268D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Ràng buộc khóa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1F83CB41-12F1-4677-8C08-8A55A6377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8006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sz="2400" dirty="0"/>
              <a:t>“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2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trùng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”</a:t>
            </a:r>
          </a:p>
          <a:p>
            <a:pPr marL="0" indent="0" algn="just">
              <a:lnSpc>
                <a:spcPct val="90000"/>
              </a:lnSpc>
              <a:spcBef>
                <a:spcPts val="900"/>
              </a:spcBef>
              <a:buFontTx/>
              <a:buNone/>
              <a:defRPr/>
            </a:pPr>
            <a:r>
              <a:rPr lang="en-US" sz="2400" dirty="0"/>
              <a:t>=&gt;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duy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. </a:t>
            </a:r>
          </a:p>
          <a:p>
            <a:pPr algn="just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sz="2400" dirty="0"/>
              <a:t>Cho 1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R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U = {A1, A2, …, An}. </a:t>
            </a:r>
          </a:p>
          <a:p>
            <a:pPr algn="just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con K </a:t>
            </a:r>
            <a:r>
              <a:rPr lang="en-US" sz="2400" dirty="0">
                <a:sym typeface="Symbol" pitchFamily="18" charset="2"/>
              </a:rPr>
              <a:t> U </a:t>
            </a:r>
            <a:r>
              <a:rPr lang="en-US" sz="2400" dirty="0" err="1">
                <a:sym typeface="Symbol" pitchFamily="18" charset="2"/>
              </a:rPr>
              <a:t>được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gọi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là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olidFill>
                  <a:srgbClr val="FFC000"/>
                </a:solidFill>
                <a:sym typeface="Symbol" pitchFamily="18" charset="2"/>
              </a:rPr>
              <a:t>siêu</a:t>
            </a:r>
            <a:r>
              <a:rPr lang="en-US" sz="2400" dirty="0">
                <a:solidFill>
                  <a:srgbClr val="FFC000"/>
                </a:solidFill>
                <a:sym typeface="Symbol" pitchFamily="18" charset="2"/>
              </a:rPr>
              <a:t> </a:t>
            </a:r>
            <a:r>
              <a:rPr lang="en-US" sz="2400" dirty="0" err="1">
                <a:solidFill>
                  <a:srgbClr val="FFC000"/>
                </a:solidFill>
                <a:sym typeface="Symbol" pitchFamily="18" charset="2"/>
              </a:rPr>
              <a:t>khóa</a:t>
            </a:r>
            <a:r>
              <a:rPr lang="en-US" sz="2400" dirty="0">
                <a:solidFill>
                  <a:srgbClr val="FFC000"/>
                </a:solidFill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của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R </a:t>
            </a:r>
            <a:r>
              <a:rPr lang="en-US" sz="2400" dirty="0" err="1">
                <a:sym typeface="Symbol" pitchFamily="18" charset="2"/>
              </a:rPr>
              <a:t>nếu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với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bất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kỳ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hai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bộ</a:t>
            </a:r>
            <a:r>
              <a:rPr lang="en-US" sz="2400" dirty="0">
                <a:sym typeface="Symbol" pitchFamily="18" charset="2"/>
              </a:rPr>
              <a:t> t1, t2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R: t1[K] </a:t>
            </a:r>
            <a:r>
              <a:rPr lang="en-US" sz="2400" dirty="0">
                <a:sym typeface="Symbol" pitchFamily="18" charset="2"/>
              </a:rPr>
              <a:t></a:t>
            </a:r>
            <a:r>
              <a:rPr lang="en-US" sz="2400" dirty="0"/>
              <a:t> t2[K]</a:t>
            </a:r>
          </a:p>
          <a:p>
            <a:pPr marL="0" indent="0" algn="just">
              <a:lnSpc>
                <a:spcPct val="90000"/>
              </a:lnSpc>
              <a:spcBef>
                <a:spcPts val="900"/>
              </a:spcBef>
              <a:buFontTx/>
              <a:buNone/>
              <a:defRPr/>
            </a:pPr>
            <a:endParaRPr lang="en-US" sz="2400" dirty="0"/>
          </a:p>
          <a:p>
            <a:pPr marL="457200" lvl="1" indent="0" algn="just">
              <a:lnSpc>
                <a:spcPct val="90000"/>
              </a:lnSpc>
              <a:spcBef>
                <a:spcPts val="900"/>
              </a:spcBef>
              <a:buFontTx/>
              <a:buNone/>
              <a:defRPr/>
            </a:pPr>
            <a:endParaRPr lang="en-US" sz="2000" dirty="0"/>
          </a:p>
          <a:p>
            <a:pPr>
              <a:defRPr/>
            </a:pPr>
            <a:endParaRPr lang="en-US" dirty="0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9944805A-8003-463D-AEA8-5CEB416F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8CA6B6-C993-4C2A-ADFB-7938E60DEFE8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3944938"/>
          <a:ext cx="8229600" cy="207486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8362">
                <a:tc gridSpan="6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EMPLOYEE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Department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Eid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Name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Birthdate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Salary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CellPhone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D1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20001234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Nguyễn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Thành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22/11/1970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30000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0912304101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0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D1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20012322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1400" dirty="0">
                          <a:solidFill>
                            <a:schemeClr val="bg2"/>
                          </a:solidFill>
                          <a:effectLst/>
                        </a:rPr>
                        <a:t>Đỗ Văn Khôi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1/2/1978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27000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NULL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0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D2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20000980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Vũ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 Minh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30/4/1967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50000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0903132123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0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D3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19991323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Nguyễn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Thành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10/10/1966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50000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NULL</a:t>
                      </a:r>
                    </a:p>
                  </a:txBody>
                  <a:tcPr marL="60960" marR="60960" marT="60947" marB="609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B6EC465-683A-4212-927C-44A1C199C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107113"/>
            <a:ext cx="6781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C000"/>
                </a:solidFill>
              </a:rPr>
              <a:t>Siêu khóa: {Name, Salary, Eid} , {Eid}, {Name, Birthdate}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C80D1807-A6E0-48B3-9AEE-ABBDE3BD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Ràng buộc khóa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C9CA26C0-723A-47BC-9418-849A5FE63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25" y="990600"/>
            <a:ext cx="8229600" cy="51054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900"/>
              </a:spcBef>
            </a:pPr>
            <a:r>
              <a:rPr lang="en-US" altLang="en-US" sz="2400">
                <a:solidFill>
                  <a:srgbClr val="FFC000"/>
                </a:solidFill>
              </a:rPr>
              <a:t>Khóa tối thiểu</a:t>
            </a:r>
            <a:r>
              <a:rPr lang="en-US" altLang="en-US" sz="2400"/>
              <a:t>: K là khóa tối thiểu, nếu mọi tập con của K đều không thể trở thành siêu khóa.</a:t>
            </a:r>
          </a:p>
          <a:p>
            <a:pPr marL="457200" lvl="1" indent="0" algn="just">
              <a:lnSpc>
                <a:spcPct val="90000"/>
              </a:lnSpc>
              <a:spcBef>
                <a:spcPts val="900"/>
              </a:spcBef>
              <a:buFontTx/>
              <a:buNone/>
            </a:pPr>
            <a:r>
              <a:rPr lang="en-US" altLang="en-US" sz="2400"/>
              <a:t>		!∃K’ ⊆ K mà K’ là siêu khoá</a:t>
            </a:r>
          </a:p>
          <a:p>
            <a:pPr algn="just">
              <a:lnSpc>
                <a:spcPct val="90000"/>
              </a:lnSpc>
              <a:spcBef>
                <a:spcPts val="900"/>
              </a:spcBef>
            </a:pPr>
            <a:r>
              <a:rPr lang="en-US" altLang="en-US" sz="2400">
                <a:solidFill>
                  <a:srgbClr val="FFC000"/>
                </a:solidFill>
              </a:rPr>
              <a:t>Khóa chính</a:t>
            </a:r>
            <a:r>
              <a:rPr lang="en-US" altLang="en-US" sz="2400"/>
              <a:t>: Khóa tối thiểu tốt nhất. Mỗi quan hệ chỉ có nhiều nhất 1 khóa chính.</a:t>
            </a:r>
          </a:p>
          <a:p>
            <a:pPr marL="457200" lvl="1" indent="0" algn="just">
              <a:lnSpc>
                <a:spcPct val="90000"/>
              </a:lnSpc>
              <a:spcBef>
                <a:spcPts val="900"/>
              </a:spcBef>
              <a:buFontTx/>
              <a:buNone/>
            </a:pPr>
            <a:endParaRPr lang="en-US" altLang="en-US" sz="2000"/>
          </a:p>
          <a:p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77CD5913-73B6-446D-AC61-A70C4789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DDD7A7-843C-441E-95BC-BF76F0F043B9}"/>
              </a:ext>
            </a:extLst>
          </p:cNvPr>
          <p:cNvGraphicFramePr>
            <a:graphicFrameLocks noGrp="1"/>
          </p:cNvGraphicFramePr>
          <p:nvPr/>
        </p:nvGraphicFramePr>
        <p:xfrm>
          <a:off x="558800" y="3276600"/>
          <a:ext cx="8229600" cy="201295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5492">
                <a:tc gridSpan="6"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EMPLOYEE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Department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Eid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Name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Birthdate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Salary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CellPhone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D1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20001234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Nguyễn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Thành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22/11/1970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30000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0912304101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D1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20012322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vi-VN" sz="1400" dirty="0">
                          <a:solidFill>
                            <a:schemeClr val="bg2"/>
                          </a:solidFill>
                          <a:effectLst/>
                        </a:rPr>
                        <a:t>Đỗ Văn Khôi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1/2/1978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27000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NULL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D2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20000980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Vũ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 Minh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30/4/1967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50000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0903132123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D3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19991323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Nguyễn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 </a:t>
                      </a:r>
                      <a:r>
                        <a:rPr lang="en-US" sz="1400" dirty="0" err="1">
                          <a:solidFill>
                            <a:schemeClr val="bg2"/>
                          </a:solidFill>
                          <a:effectLst/>
                        </a:rPr>
                        <a:t>Thành</a:t>
                      </a:r>
                      <a:endParaRPr lang="en-US" sz="14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10/10/1966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50000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</a:rPr>
                        <a:t>NULL</a:t>
                      </a:r>
                    </a:p>
                  </a:txBody>
                  <a:tcPr marL="60960" marR="60960" marT="60998" marB="60998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28CC9FF-B4E7-4327-86BE-C36A304E3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430838"/>
            <a:ext cx="6781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C000"/>
                </a:solidFill>
              </a:rPr>
              <a:t>Siêu khóa</a:t>
            </a:r>
            <a:r>
              <a:rPr lang="en-US" altLang="en-US" sz="1800"/>
              <a:t>: {Name, Salary, Eid}, {Eid}, {Name, Birthdate}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C000"/>
                </a:solidFill>
              </a:rPr>
              <a:t>Khóa tối thiểu</a:t>
            </a:r>
            <a:r>
              <a:rPr lang="en-US" altLang="en-US" sz="1800"/>
              <a:t>: {Eid}, {Name, Birthdate}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C000"/>
                </a:solidFill>
              </a:rPr>
              <a:t>Khóa chính</a:t>
            </a:r>
            <a:r>
              <a:rPr lang="en-US" altLang="en-US" sz="1800"/>
              <a:t>: {Eid}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BDE8879D-DA66-401A-87BE-FCFF4DEA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Khóa ngoài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90AE4857-064B-4F0D-96A5-D4E8B9EDE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sz="2400" dirty="0" err="1">
                <a:solidFill>
                  <a:srgbClr val="FFC000"/>
                </a:solidFill>
              </a:rPr>
              <a:t>Khóa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ngoài</a:t>
            </a:r>
            <a:r>
              <a:rPr lang="en-US" sz="2400" dirty="0"/>
              <a:t>: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1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,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,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1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.</a:t>
            </a:r>
          </a:p>
          <a:p>
            <a:pPr lvl="1" algn="just">
              <a:lnSpc>
                <a:spcPct val="90000"/>
              </a:lnSpc>
              <a:spcBef>
                <a:spcPts val="900"/>
              </a:spcBef>
              <a:defRPr/>
            </a:pPr>
            <a:r>
              <a:rPr lang="en-US" sz="2400" dirty="0"/>
              <a:t>K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R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chiếu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R’ </a:t>
            </a:r>
            <a:r>
              <a:rPr lang="en-US" sz="2400" dirty="0" err="1"/>
              <a:t>nếu</a:t>
            </a:r>
            <a:r>
              <a:rPr lang="en-US" sz="2400" dirty="0"/>
              <a:t> K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khóa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R’</a:t>
            </a:r>
          </a:p>
          <a:p>
            <a:pPr marL="0" indent="0" algn="just">
              <a:lnSpc>
                <a:spcPct val="90000"/>
              </a:lnSpc>
              <a:spcBef>
                <a:spcPts val="900"/>
              </a:spcBef>
              <a:buFontTx/>
              <a:buNone/>
              <a:defRPr/>
            </a:pPr>
            <a:endParaRPr lang="en-US" sz="2400" dirty="0"/>
          </a:p>
          <a:p>
            <a:pPr marL="457200" lvl="1" indent="0" algn="just">
              <a:lnSpc>
                <a:spcPct val="90000"/>
              </a:lnSpc>
              <a:spcBef>
                <a:spcPts val="900"/>
              </a:spcBef>
              <a:buFontTx/>
              <a:buNone/>
              <a:defRPr/>
            </a:pPr>
            <a:endParaRPr lang="en-US" sz="2000" dirty="0"/>
          </a:p>
          <a:p>
            <a:pPr>
              <a:defRPr/>
            </a:pPr>
            <a:endParaRPr lang="en-US" dirty="0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268DFF17-37B9-45E9-88DF-FB2208A0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9941" name="Picture 2">
            <a:extLst>
              <a:ext uri="{FF2B5EF4-FFF2-40B4-BE49-F238E27FC236}">
                <a16:creationId xmlns:a16="http://schemas.microsoft.com/office/drawing/2014/main" id="{432248C1-A56D-4743-9EF5-506569922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3505200"/>
            <a:ext cx="549592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44F6F9A5-9D7C-4394-8C90-E51BEDDA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altLang="en-US"/>
              <a:t>Ràng buộc thực thể, tham chiếu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CC0E4765-0A28-481D-BEB1-6E1C9495F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Ràng buộc thực thể: Không thuộc tính nào trong khóa chính được gán giá trị NULL.</a:t>
            </a:r>
          </a:p>
          <a:p>
            <a:r>
              <a:rPr lang="en-US" altLang="en-US"/>
              <a:t>Ràng buộc tham chiếu: </a:t>
            </a:r>
          </a:p>
          <a:p>
            <a:pPr lvl="1"/>
            <a:r>
              <a:rPr lang="en-US" altLang="en-US"/>
              <a:t>Xác định giữa hai quan hệ</a:t>
            </a:r>
          </a:p>
          <a:p>
            <a:pPr lvl="1"/>
            <a:r>
              <a:rPr lang="en-US" altLang="en-US"/>
              <a:t>Duy trì liên kết giữa các bộ giá trị thuộc hai quan hệ</a:t>
            </a:r>
          </a:p>
          <a:p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3067317E-DF0A-4904-A8F4-51C74327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7AFE612-4CD4-4535-8123-EC2151B2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Kiểm tra ràng buộc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F3C661A2-F9C6-49F9-A083-418DD35B6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Dữ</a:t>
            </a:r>
            <a:r>
              <a:rPr lang="en-US" altLang="en-US" dirty="0"/>
              <a:t> liệu </a:t>
            </a:r>
            <a:r>
              <a:rPr lang="en-US" altLang="en-US" dirty="0" err="1"/>
              <a:t>trong</a:t>
            </a:r>
            <a:r>
              <a:rPr lang="en-US" altLang="en-US" dirty="0"/>
              <a:t> CSDL </a:t>
            </a:r>
            <a:r>
              <a:rPr lang="en-US" altLang="en-US" dirty="0" err="1"/>
              <a:t>quan</a:t>
            </a:r>
            <a:r>
              <a:rPr lang="en-US" altLang="en-US" dirty="0"/>
              <a:t> hệ thay đổi liên </a:t>
            </a:r>
            <a:r>
              <a:rPr lang="en-US" altLang="en-US" dirty="0" err="1"/>
              <a:t>tục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thời </a:t>
            </a:r>
            <a:r>
              <a:rPr lang="en-US" altLang="en-US" dirty="0" err="1"/>
              <a:t>gian</a:t>
            </a:r>
            <a:endParaRPr lang="en-US" altLang="en-US" dirty="0"/>
          </a:p>
          <a:p>
            <a:r>
              <a:rPr lang="en-US" altLang="en-US" dirty="0"/>
              <a:t>Khi có </a:t>
            </a:r>
            <a:r>
              <a:rPr lang="en-US" altLang="en-US" dirty="0" err="1"/>
              <a:t>thao</a:t>
            </a:r>
            <a:r>
              <a:rPr lang="en-US" altLang="en-US" dirty="0"/>
              <a:t> tác </a:t>
            </a:r>
            <a:r>
              <a:rPr lang="en-US" altLang="en-US" dirty="0" err="1"/>
              <a:t>trên</a:t>
            </a:r>
            <a:r>
              <a:rPr lang="en-US" altLang="en-US" dirty="0"/>
              <a:t> CSDL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kiểm tra </a:t>
            </a:r>
            <a:r>
              <a:rPr lang="en-US" altLang="en-US" dirty="0" err="1"/>
              <a:t>ràng</a:t>
            </a:r>
            <a:r>
              <a:rPr lang="en-US" altLang="en-US" dirty="0"/>
              <a:t> buộc</a:t>
            </a:r>
          </a:p>
          <a:p>
            <a:pPr lvl="1"/>
            <a:r>
              <a:rPr lang="en-US" altLang="en-US" sz="2800" dirty="0"/>
              <a:t>Bổ sung: </a:t>
            </a:r>
            <a:r>
              <a:rPr lang="en-US" altLang="en-US" sz="2800" dirty="0" err="1"/>
              <a:t>kiểu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dữ</a:t>
            </a:r>
            <a:r>
              <a:rPr lang="en-US" altLang="en-US" sz="2800" dirty="0"/>
              <a:t> liệu, </a:t>
            </a:r>
            <a:r>
              <a:rPr lang="en-US" altLang="en-US" sz="2800" dirty="0" err="1"/>
              <a:t>ràng</a:t>
            </a:r>
            <a:r>
              <a:rPr lang="en-US" altLang="en-US" sz="2800" dirty="0"/>
              <a:t> buộc </a:t>
            </a:r>
            <a:r>
              <a:rPr lang="en-US" altLang="en-US" sz="2800" dirty="0" err="1"/>
              <a:t>ngữ</a:t>
            </a:r>
            <a:r>
              <a:rPr lang="en-US" altLang="en-US" sz="2800" dirty="0"/>
              <a:t> nghĩa, </a:t>
            </a:r>
            <a:r>
              <a:rPr lang="en-US" altLang="en-US" sz="2800" dirty="0" err="1"/>
              <a:t>ràng</a:t>
            </a:r>
            <a:r>
              <a:rPr lang="en-US" altLang="en-US" sz="2800" dirty="0"/>
              <a:t> buộc khóa, </a:t>
            </a:r>
            <a:r>
              <a:rPr lang="en-US" altLang="en-US" sz="2800" dirty="0" err="1"/>
              <a:t>ràng</a:t>
            </a:r>
            <a:r>
              <a:rPr lang="en-US" altLang="en-US" sz="2800" dirty="0"/>
              <a:t> buộc tham chiếu,…</a:t>
            </a:r>
          </a:p>
          <a:p>
            <a:pPr lvl="1"/>
            <a:r>
              <a:rPr lang="en-US" altLang="en-US" sz="2800" dirty="0"/>
              <a:t>Thay đổi: </a:t>
            </a:r>
            <a:r>
              <a:rPr lang="en-US" altLang="en-US" sz="2800" dirty="0" err="1"/>
              <a:t>kiểu</a:t>
            </a:r>
            <a:r>
              <a:rPr lang="en-US" altLang="en-US" sz="2800" dirty="0"/>
              <a:t> </a:t>
            </a:r>
            <a:r>
              <a:rPr lang="en-US" altLang="en-US" sz="2800" dirty="0" err="1"/>
              <a:t>dữ</a:t>
            </a:r>
            <a:r>
              <a:rPr lang="en-US" altLang="en-US" sz="2800" dirty="0"/>
              <a:t> liệu, </a:t>
            </a:r>
            <a:r>
              <a:rPr lang="en-US" altLang="en-US" sz="2800" dirty="0" err="1"/>
              <a:t>ràng</a:t>
            </a:r>
            <a:r>
              <a:rPr lang="en-US" altLang="en-US" sz="2800" dirty="0"/>
              <a:t> buộc </a:t>
            </a:r>
            <a:r>
              <a:rPr lang="en-US" altLang="en-US" sz="2800" dirty="0" err="1"/>
              <a:t>ngữ</a:t>
            </a:r>
            <a:r>
              <a:rPr lang="en-US" altLang="en-US" sz="2800" dirty="0"/>
              <a:t> nghĩa, </a:t>
            </a:r>
            <a:r>
              <a:rPr lang="en-US" altLang="en-US" sz="2800" dirty="0" err="1"/>
              <a:t>ràng</a:t>
            </a:r>
            <a:r>
              <a:rPr lang="en-US" altLang="en-US" sz="2800" dirty="0"/>
              <a:t> buộc khóa, </a:t>
            </a:r>
            <a:r>
              <a:rPr lang="en-US" altLang="en-US" sz="2800" dirty="0" err="1"/>
              <a:t>ràng</a:t>
            </a:r>
            <a:r>
              <a:rPr lang="en-US" altLang="en-US" sz="2800" dirty="0"/>
              <a:t> buộc tham chiếu,…</a:t>
            </a:r>
          </a:p>
          <a:p>
            <a:pPr lvl="1"/>
            <a:r>
              <a:rPr lang="en-US" altLang="en-US" sz="2800" dirty="0"/>
              <a:t>Loại bỏ: </a:t>
            </a:r>
            <a:r>
              <a:rPr lang="en-US" altLang="en-US" sz="2800" dirty="0" err="1"/>
              <a:t>ràng</a:t>
            </a:r>
            <a:r>
              <a:rPr lang="en-US" altLang="en-US" sz="2800" dirty="0"/>
              <a:t> buộc tham chiếu, khóa </a:t>
            </a:r>
            <a:r>
              <a:rPr lang="en-US" altLang="en-US" sz="2800" dirty="0" err="1"/>
              <a:t>ngoài</a:t>
            </a:r>
            <a:r>
              <a:rPr lang="en-US" altLang="en-US" sz="2800" dirty="0"/>
              <a:t>,…</a:t>
            </a: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A5AC038A-6580-4BDC-B87E-1CCCB8BF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19B69B9A-A7E9-4D9F-BF63-0E823FCC6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47700"/>
          </a:xfrm>
        </p:spPr>
        <p:txBody>
          <a:bodyPr/>
          <a:lstStyle/>
          <a:p>
            <a:r>
              <a:rPr lang="en-US" altLang="en-US"/>
              <a:t>Kiểm tra ràng buộc</a:t>
            </a: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446CE8BE-27FD-40B1-9CBE-C6D5830E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35FE02A-CC42-4B83-B635-28F87E9192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10225" y="1155700"/>
          <a:ext cx="3200400" cy="1539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867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branchName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22" marB="6092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balance</a:t>
                      </a:r>
                    </a:p>
                  </a:txBody>
                  <a:tcPr marL="60960" marR="60960" marT="60922" marB="6092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accountNumber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22" marB="6092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14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HaThanh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22" marB="6092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20000</a:t>
                      </a:r>
                    </a:p>
                  </a:txBody>
                  <a:tcPr marL="60960" marR="60960" marT="60922" marB="6092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C-12894349</a:t>
                      </a:r>
                    </a:p>
                  </a:txBody>
                  <a:tcPr marL="60960" marR="60960" marT="60922" marB="6092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1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DongDo</a:t>
                      </a:r>
                    </a:p>
                  </a:txBody>
                  <a:tcPr marL="60960" marR="60960" marT="60922" marB="6092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20000</a:t>
                      </a:r>
                    </a:p>
                  </a:txBody>
                  <a:tcPr marL="60960" marR="60960" marT="60922" marB="6092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C-12894350</a:t>
                      </a:r>
                    </a:p>
                  </a:txBody>
                  <a:tcPr marL="60960" marR="60960" marT="60922" marB="6092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14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DongDo</a:t>
                      </a:r>
                    </a:p>
                  </a:txBody>
                  <a:tcPr marL="60960" marR="60960" marT="60922" marB="6092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3500</a:t>
                      </a:r>
                    </a:p>
                  </a:txBody>
                  <a:tcPr marL="60960" marR="60960" marT="60922" marB="6092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S-141510751</a:t>
                      </a:r>
                    </a:p>
                  </a:txBody>
                  <a:tcPr marL="60960" marR="60960" marT="60922" marB="6092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867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HaThanh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22" marB="6092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50000</a:t>
                      </a:r>
                    </a:p>
                  </a:txBody>
                  <a:tcPr marL="60960" marR="60960" marT="60922" marB="6092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S-520522620</a:t>
                      </a:r>
                    </a:p>
                  </a:txBody>
                  <a:tcPr marL="60960" marR="60960" marT="60922" marB="6092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038" name="TextBox 7">
            <a:extLst>
              <a:ext uri="{FF2B5EF4-FFF2-40B4-BE49-F238E27FC236}">
                <a16:creationId xmlns:a16="http://schemas.microsoft.com/office/drawing/2014/main" id="{1F2AF8E5-C40B-4DD9-A385-6B39A4834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025" y="850900"/>
            <a:ext cx="10826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ACCOUNT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55B181-4026-4264-BE2E-5BCCD4876B91}"/>
              </a:ext>
            </a:extLst>
          </p:cNvPr>
          <p:cNvGraphicFramePr>
            <a:graphicFrameLocks noGrp="1"/>
          </p:cNvGraphicFramePr>
          <p:nvPr/>
        </p:nvGraphicFramePr>
        <p:xfrm>
          <a:off x="5589588" y="3009900"/>
          <a:ext cx="3124200" cy="122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518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branchName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837" marB="608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address</a:t>
                      </a:r>
                    </a:p>
                  </a:txBody>
                  <a:tcPr marL="60960" marR="60960" marT="60837" marB="608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assets</a:t>
                      </a:r>
                    </a:p>
                  </a:txBody>
                  <a:tcPr marL="60960" marR="60960" marT="60837" marB="608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18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HaThanh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837" marB="608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Hai Ba Trung</a:t>
                      </a:r>
                    </a:p>
                  </a:txBody>
                  <a:tcPr marL="60960" marR="60960" marT="60837" marB="608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900000000</a:t>
                      </a:r>
                    </a:p>
                  </a:txBody>
                  <a:tcPr marL="60960" marR="60960" marT="60837" marB="608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518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DongDo</a:t>
                      </a:r>
                    </a:p>
                  </a:txBody>
                  <a:tcPr marL="60960" marR="60960" marT="60837" marB="608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Dong Da</a:t>
                      </a:r>
                    </a:p>
                  </a:txBody>
                  <a:tcPr marL="60960" marR="60960" marT="60837" marB="608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400000000</a:t>
                      </a:r>
                    </a:p>
                  </a:txBody>
                  <a:tcPr marL="60960" marR="60960" marT="60837" marB="608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822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ThangLong</a:t>
                      </a:r>
                    </a:p>
                  </a:txBody>
                  <a:tcPr marL="60960" marR="60960" marT="60837" marB="608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Hoan Kiem</a:t>
                      </a:r>
                    </a:p>
                  </a:txBody>
                  <a:tcPr marL="60960" marR="60960" marT="60837" marB="60837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500000000</a:t>
                      </a:r>
                    </a:p>
                  </a:txBody>
                  <a:tcPr marL="60960" marR="60960" marT="60837" marB="608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061" name="TextBox 14">
            <a:extLst>
              <a:ext uri="{FF2B5EF4-FFF2-40B4-BE49-F238E27FC236}">
                <a16:creationId xmlns:a16="http://schemas.microsoft.com/office/drawing/2014/main" id="{DB0D98A5-89E8-4E39-BED0-80F9D5C63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88" y="2701925"/>
            <a:ext cx="9636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BRANCH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4EF2BF4-EAE3-4212-82DF-A73FB0B2C4C2}"/>
              </a:ext>
            </a:extLst>
          </p:cNvPr>
          <p:cNvGraphicFramePr>
            <a:graphicFrameLocks noGrp="1"/>
          </p:cNvGraphicFramePr>
          <p:nvPr/>
        </p:nvGraphicFramePr>
        <p:xfrm>
          <a:off x="188913" y="1800225"/>
          <a:ext cx="2897186" cy="1401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599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customerNumber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21" marB="6092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Name</a:t>
                      </a:r>
                    </a:p>
                  </a:txBody>
                  <a:tcPr marL="60960" marR="60960" marT="60921" marB="6092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address</a:t>
                      </a:r>
                    </a:p>
                  </a:txBody>
                  <a:tcPr marL="60960" marR="60960" marT="60921" marB="609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111111</a:t>
                      </a:r>
                    </a:p>
                  </a:txBody>
                  <a:tcPr marL="60960" marR="60960" marT="60921" marB="6092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Anh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21" marB="6092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Hai Ba Trung</a:t>
                      </a:r>
                    </a:p>
                  </a:txBody>
                  <a:tcPr marL="60960" marR="60960" marT="60921" marB="609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121314</a:t>
                      </a:r>
                    </a:p>
                  </a:txBody>
                  <a:tcPr marL="60960" marR="60960" marT="60921" marB="6092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Van Anh</a:t>
                      </a:r>
                    </a:p>
                  </a:txBody>
                  <a:tcPr marL="60960" marR="60960" marT="60921" marB="6092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Hai Ba Trung</a:t>
                      </a:r>
                    </a:p>
                  </a:txBody>
                  <a:tcPr marL="60960" marR="60960" marT="60921" marB="609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21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515016</a:t>
                      </a:r>
                    </a:p>
                  </a:txBody>
                  <a:tcPr marL="60960" marR="60960" marT="60921" marB="6092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Son</a:t>
                      </a:r>
                    </a:p>
                  </a:txBody>
                  <a:tcPr marL="60960" marR="60960" marT="60921" marB="6092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Hoan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Kiem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21" marB="609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084" name="TextBox 16">
            <a:extLst>
              <a:ext uri="{FF2B5EF4-FFF2-40B4-BE49-F238E27FC236}">
                <a16:creationId xmlns:a16="http://schemas.microsoft.com/office/drawing/2014/main" id="{CD638236-770E-45C7-8BE9-C3AE90BAE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433513"/>
            <a:ext cx="16017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CUSTOMER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73CA684-D02C-4BE6-8400-3A48F4648781}"/>
              </a:ext>
            </a:extLst>
          </p:cNvPr>
          <p:cNvGraphicFramePr>
            <a:graphicFrameLocks noGrp="1"/>
          </p:cNvGraphicFramePr>
          <p:nvPr/>
        </p:nvGraphicFramePr>
        <p:xfrm>
          <a:off x="3276600" y="1533525"/>
          <a:ext cx="1981200" cy="2033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94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</a:rPr>
                        <a:t>customerNumber</a:t>
                      </a:r>
                      <a:endParaRPr lang="en-US" sz="1200" dirty="0">
                        <a:effectLst/>
                      </a:endParaRPr>
                    </a:p>
                  </a:txBody>
                  <a:tcPr marL="60960" marR="60960" marT="60955" marB="6095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accountNumber</a:t>
                      </a:r>
                    </a:p>
                  </a:txBody>
                  <a:tcPr marL="60960" marR="60960" marT="60955" marB="6095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111111</a:t>
                      </a:r>
                    </a:p>
                  </a:txBody>
                  <a:tcPr marL="60960" marR="60960" marT="60955" marB="6095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C-12894349</a:t>
                      </a:r>
                    </a:p>
                  </a:txBody>
                  <a:tcPr marL="60960" marR="60960" marT="60955" marB="6095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121314</a:t>
                      </a:r>
                    </a:p>
                  </a:txBody>
                  <a:tcPr marL="60960" marR="60960" marT="60955" marB="6095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C-12894350</a:t>
                      </a:r>
                    </a:p>
                  </a:txBody>
                  <a:tcPr marL="60960" marR="60960" marT="60955" marB="609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121314</a:t>
                      </a:r>
                    </a:p>
                  </a:txBody>
                  <a:tcPr marL="60960" marR="60960" marT="60955" marB="6095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S-141510751</a:t>
                      </a:r>
                    </a:p>
                  </a:txBody>
                  <a:tcPr marL="60960" marR="60960" marT="60955" marB="609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2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515016</a:t>
                      </a:r>
                    </a:p>
                  </a:txBody>
                  <a:tcPr marL="60960" marR="60960" marT="60955" marB="6095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S-520522620</a:t>
                      </a:r>
                    </a:p>
                  </a:txBody>
                  <a:tcPr marL="60960" marR="60960" marT="60955" marB="6095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68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111111</a:t>
                      </a:r>
                    </a:p>
                  </a:txBody>
                  <a:tcPr marL="60960" marR="60960" marT="60955" marB="6095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C-12894350</a:t>
                      </a:r>
                    </a:p>
                  </a:txBody>
                  <a:tcPr marL="60960" marR="60960" marT="60955" marB="6095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108" name="TextBox 18">
            <a:extLst>
              <a:ext uri="{FF2B5EF4-FFF2-40B4-BE49-F238E27FC236}">
                <a16:creationId xmlns:a16="http://schemas.microsoft.com/office/drawing/2014/main" id="{F61BF27A-AFE7-4BBD-B613-D3FD66A9A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225550"/>
            <a:ext cx="18907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 b="1"/>
              <a:t>ACCOUNT-HOLDER</a:t>
            </a:r>
          </a:p>
        </p:txBody>
      </p:sp>
      <p:sp>
        <p:nvSpPr>
          <p:cNvPr id="43109" name="TextBox 11">
            <a:extLst>
              <a:ext uri="{FF2B5EF4-FFF2-40B4-BE49-F238E27FC236}">
                <a16:creationId xmlns:a16="http://schemas.microsoft.com/office/drawing/2014/main" id="{E41901BB-2FBE-4F01-8325-CE10ADF0C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4491038"/>
            <a:ext cx="6362700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FontTx/>
              <a:buAutoNum type="arabicPeriod"/>
              <a:defRPr/>
            </a:pPr>
            <a:r>
              <a:rPr lang="en-US" altLang="en-US" sz="1800" dirty="0" err="1"/>
              <a:t>Thêm</a:t>
            </a:r>
            <a:r>
              <a:rPr lang="en-US" altLang="en-US" sz="1800" dirty="0"/>
              <a:t> Account(</a:t>
            </a:r>
            <a:r>
              <a:rPr lang="en-US" altLang="en-US" sz="1800" dirty="0" err="1"/>
              <a:t>HaThanh</a:t>
            </a:r>
            <a:r>
              <a:rPr lang="en-US" altLang="en-US" sz="1800" dirty="0"/>
              <a:t>, 5000, S-20071280)</a:t>
            </a:r>
          </a:p>
          <a:p>
            <a:pPr marL="342900" indent="-342900" eaLnBrk="1" hangingPunct="1">
              <a:spcBef>
                <a:spcPct val="0"/>
              </a:spcBef>
              <a:buClrTx/>
              <a:buFontTx/>
              <a:buAutoNum type="arabicPeriod"/>
              <a:defRPr/>
            </a:pPr>
            <a:endParaRPr lang="en-US" altLang="en-US" sz="1800" i="1" dirty="0"/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2. </a:t>
            </a:r>
            <a:r>
              <a:rPr lang="en-US" altLang="en-US" sz="1800" dirty="0" err="1"/>
              <a:t>Thêm</a:t>
            </a:r>
            <a:r>
              <a:rPr lang="en-US" altLang="en-US" sz="1800" dirty="0"/>
              <a:t> Account-Holder(12334, C-12894350)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1800" i="1" dirty="0"/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3. </a:t>
            </a:r>
            <a:r>
              <a:rPr lang="en-US" altLang="en-US" sz="1800" dirty="0" err="1"/>
              <a:t>Sửa</a:t>
            </a:r>
            <a:r>
              <a:rPr lang="en-US" altLang="en-US" sz="1800" dirty="0"/>
              <a:t> Account(C-12894350, 5000, </a:t>
            </a:r>
            <a:r>
              <a:rPr lang="en-US" altLang="en-US" sz="1800" dirty="0" err="1"/>
              <a:t>HaThanh</a:t>
            </a:r>
            <a:r>
              <a:rPr lang="en-US" altLang="en-US" sz="1800" dirty="0"/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        </a:t>
            </a:r>
            <a:r>
              <a:rPr lang="en-US" altLang="en-US" sz="1800" dirty="0" err="1"/>
              <a:t>thành</a:t>
            </a:r>
            <a:r>
              <a:rPr lang="en-US" altLang="en-US" sz="1800" dirty="0"/>
              <a:t> Account(C-12894350, 5000, </a:t>
            </a:r>
            <a:r>
              <a:rPr lang="en-US" altLang="en-US" sz="1800" dirty="0" err="1"/>
              <a:t>ThangLong</a:t>
            </a:r>
            <a:r>
              <a:rPr lang="en-US" altLang="en-US" sz="1800" dirty="0"/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/>
              <a:t>4. </a:t>
            </a:r>
            <a:r>
              <a:rPr lang="en-US" altLang="en-US" sz="1800" dirty="0" err="1"/>
              <a:t>Xóa</a:t>
            </a:r>
            <a:r>
              <a:rPr lang="en-US" altLang="en-US" sz="1800" dirty="0"/>
              <a:t> Customer with </a:t>
            </a:r>
            <a:r>
              <a:rPr lang="en-US" altLang="en-US" sz="1800" dirty="0" err="1"/>
              <a:t>customerNumber</a:t>
            </a:r>
            <a:r>
              <a:rPr lang="en-US" altLang="en-US" sz="1800" dirty="0"/>
              <a:t> = ‘111111’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269C02-9BA6-4B2F-9C64-EEC95B7B5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88" y="4452938"/>
            <a:ext cx="4572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600" i="1"/>
              <a:t>=&gt; kiểm tra S-20071280 ứng với customerNumber nào không?</a:t>
            </a:r>
            <a:endParaRPr lang="en-US" altLang="en-US" sz="16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FA68FA-E51A-4DC7-AF4C-3306544D2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588" y="4992688"/>
            <a:ext cx="3554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=&gt; </a:t>
            </a:r>
            <a:r>
              <a:rPr lang="en-US" altLang="en-US" sz="1600" i="1"/>
              <a:t>kiểm tra có khách hàng 12334 không? Có account C-128.. không?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9B0547-E50B-48AB-A725-057406BB0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475" y="5645150"/>
            <a:ext cx="35544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=&gt; </a:t>
            </a:r>
            <a:r>
              <a:rPr lang="en-US" altLang="en-US" sz="1600" i="1"/>
              <a:t>cập nhật BRANCH cho HT , TL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0B4A30-6E21-4C9B-AB00-618EB2801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475" y="6196013"/>
            <a:ext cx="2346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/>
              <a:t>=&gt; </a:t>
            </a:r>
            <a:r>
              <a:rPr lang="en-US" altLang="en-US" sz="1600" i="1"/>
              <a:t>Xóa/cập nhật trong các bảng liên quan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2D5F391D-DCD8-4F3A-AA42-58ADC20D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3.3. Biến đổi ER sang MH Quan hệ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59677176-E9A2-4084-BC9A-9E07A9B41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48200"/>
          </a:xfrm>
        </p:spPr>
        <p:txBody>
          <a:bodyPr/>
          <a:lstStyle/>
          <a:p>
            <a:r>
              <a:rPr lang="en-US" altLang="en-US" dirty="0"/>
              <a:t>1 </a:t>
            </a:r>
            <a:r>
              <a:rPr lang="en-US" altLang="en-US" dirty="0" err="1"/>
              <a:t>tập</a:t>
            </a:r>
            <a:r>
              <a:rPr lang="en-US" altLang="en-US" dirty="0"/>
              <a:t> </a:t>
            </a:r>
            <a:r>
              <a:rPr lang="en-US" altLang="en-US" dirty="0" err="1"/>
              <a:t>thực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=&gt; 1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endParaRPr lang="en-US" altLang="en-US" dirty="0"/>
          </a:p>
          <a:p>
            <a:pPr lvl="1"/>
            <a:r>
              <a:rPr lang="en-US" altLang="en-US" sz="2800" dirty="0"/>
              <a:t>t</a:t>
            </a:r>
            <a:r>
              <a:rPr lang="vi-VN" altLang="en-US" sz="2800" dirty="0" err="1"/>
              <a:t>huộc</a:t>
            </a:r>
            <a:r>
              <a:rPr lang="vi-VN" altLang="en-US" sz="2800" dirty="0"/>
              <a:t> </a:t>
            </a:r>
            <a:r>
              <a:rPr lang="vi-VN" altLang="en-US" sz="2800" dirty="0" err="1"/>
              <a:t>tính</a:t>
            </a:r>
            <a:r>
              <a:rPr lang="vi-VN" altLang="en-US" sz="2800" dirty="0"/>
              <a:t> → </a:t>
            </a:r>
            <a:r>
              <a:rPr lang="vi-VN" altLang="en-US" sz="2800" dirty="0" err="1"/>
              <a:t>trường</a:t>
            </a:r>
            <a:r>
              <a:rPr lang="vi-VN" altLang="en-US" sz="2800" dirty="0"/>
              <a:t>,</a:t>
            </a:r>
          </a:p>
          <a:p>
            <a:pPr lvl="1"/>
            <a:r>
              <a:rPr lang="en-US" altLang="en-US" sz="2800" dirty="0" err="1"/>
              <a:t>thực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thể</a:t>
            </a:r>
            <a:r>
              <a:rPr lang="en-US" altLang="en-US" sz="2800" dirty="0"/>
              <a:t> → </a:t>
            </a:r>
            <a:r>
              <a:rPr lang="en-US" altLang="en-US" sz="2800" dirty="0" err="1"/>
              <a:t>bộ</a:t>
            </a:r>
            <a:r>
              <a:rPr lang="en-US" altLang="en-US" sz="2800" dirty="0"/>
              <a:t>/</a:t>
            </a:r>
            <a:r>
              <a:rPr lang="en-US" altLang="en-US" sz="2800" dirty="0" err="1"/>
              <a:t>bản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ghi</a:t>
            </a:r>
            <a:endParaRPr lang="en-US" altLang="en-US" sz="2800" dirty="0"/>
          </a:p>
          <a:p>
            <a:pPr lvl="1"/>
            <a:r>
              <a:rPr lang="en-US" altLang="en-US" sz="2800" dirty="0" err="1"/>
              <a:t>khoá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thực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thể</a:t>
            </a:r>
            <a:r>
              <a:rPr lang="en-US" altLang="en-US" sz="2800" dirty="0"/>
              <a:t> → </a:t>
            </a:r>
            <a:r>
              <a:rPr lang="en-US" altLang="en-US" sz="2800" dirty="0" err="1"/>
              <a:t>khoá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hệ</a:t>
            </a:r>
            <a:endParaRPr lang="en-US" altLang="en-US" sz="2400" dirty="0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0596EE85-DCF4-43EA-8ED0-27675908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5061" name="Picture 6">
            <a:extLst>
              <a:ext uri="{FF2B5EF4-FFF2-40B4-BE49-F238E27FC236}">
                <a16:creationId xmlns:a16="http://schemas.microsoft.com/office/drawing/2014/main" id="{93F37B66-4C47-42C8-A06B-700DD6229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3495675"/>
            <a:ext cx="4737100" cy="199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062" name="TextBox 1">
            <a:extLst>
              <a:ext uri="{FF2B5EF4-FFF2-40B4-BE49-F238E27FC236}">
                <a16:creationId xmlns:a16="http://schemas.microsoft.com/office/drawing/2014/main" id="{04B3935B-8C84-4C58-B66D-52962972E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767388"/>
            <a:ext cx="66482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r>
              <a:rPr lang="en-US" altLang="en-US" sz="2000" i="1" dirty="0">
                <a:solidFill>
                  <a:srgbClr val="FFC000"/>
                </a:solidFill>
              </a:rPr>
              <a:t> EMPLOYEE(</a:t>
            </a:r>
            <a:r>
              <a:rPr lang="en-US" altLang="en-US" sz="2000" i="1" u="sng" dirty="0">
                <a:solidFill>
                  <a:srgbClr val="FFC000"/>
                </a:solidFill>
              </a:rPr>
              <a:t>EID</a:t>
            </a:r>
            <a:r>
              <a:rPr lang="en-US" altLang="en-US" sz="2000" i="1" dirty="0">
                <a:solidFill>
                  <a:srgbClr val="FFC000"/>
                </a:solidFill>
              </a:rPr>
              <a:t>, Name, Address, Salary, Birthdate)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0716A399-7A76-47C8-A6FE-423FD0E1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3.3. Biến đổi ER sang MH Quan hệ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2571-17C2-4C24-B4FD-64F3541F9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562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marL="0" indent="0">
              <a:buFontTx/>
              <a:buNone/>
              <a:defRPr/>
            </a:pPr>
            <a:endParaRPr lang="en-US" sz="2400" i="1" dirty="0">
              <a:solidFill>
                <a:srgbClr val="FFC000"/>
              </a:solidFill>
            </a:endParaRPr>
          </a:p>
          <a:p>
            <a:pPr marL="0" indent="0">
              <a:buFontTx/>
              <a:buNone/>
              <a:defRPr/>
            </a:pPr>
            <a:endParaRPr lang="en-US" sz="2400" i="1" dirty="0">
              <a:solidFill>
                <a:srgbClr val="FFC000"/>
              </a:solidFill>
            </a:endParaRPr>
          </a:p>
          <a:p>
            <a:pPr marL="0" indent="0">
              <a:buFontTx/>
              <a:buNone/>
              <a:defRPr/>
            </a:pPr>
            <a:endParaRPr lang="en-US" sz="2400" i="1" dirty="0">
              <a:solidFill>
                <a:srgbClr val="FFC000"/>
              </a:solidFill>
            </a:endParaRPr>
          </a:p>
          <a:p>
            <a:pPr marL="0" indent="0">
              <a:buFontTx/>
              <a:buNone/>
              <a:defRPr/>
            </a:pPr>
            <a:endParaRPr lang="en-US" sz="2400" i="1" dirty="0">
              <a:solidFill>
                <a:srgbClr val="FFC000"/>
              </a:solidFill>
            </a:endParaRPr>
          </a:p>
          <a:p>
            <a:pPr marL="0" indent="0">
              <a:buFontTx/>
              <a:buNone/>
              <a:defRPr/>
            </a:pPr>
            <a:endParaRPr lang="en-US" sz="2400" i="1" dirty="0">
              <a:solidFill>
                <a:srgbClr val="FFC000"/>
              </a:solidFill>
            </a:endParaRPr>
          </a:p>
          <a:p>
            <a:pPr marL="0" indent="0">
              <a:buFontTx/>
              <a:buNone/>
              <a:defRPr/>
            </a:pPr>
            <a:endParaRPr lang="en-US" sz="2400" i="1" dirty="0">
              <a:solidFill>
                <a:srgbClr val="FFC000"/>
              </a:solidFill>
            </a:endParaRPr>
          </a:p>
          <a:p>
            <a:pPr marL="0" indent="0">
              <a:buFontTx/>
              <a:buNone/>
              <a:defRPr/>
            </a:pPr>
            <a:endParaRPr lang="en-US" sz="2400" i="1" dirty="0">
              <a:solidFill>
                <a:srgbClr val="FFC000"/>
              </a:solidFill>
            </a:endParaRPr>
          </a:p>
          <a:p>
            <a:pPr marL="0" indent="0">
              <a:buFontTx/>
              <a:buNone/>
              <a:defRPr/>
            </a:pPr>
            <a:endParaRPr lang="en-US" sz="2400" i="1" dirty="0">
              <a:solidFill>
                <a:srgbClr val="FFC00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sz="2400" i="1" dirty="0">
                <a:solidFill>
                  <a:srgbClr val="FFC000"/>
                </a:solidFill>
              </a:rPr>
              <a:t>EMPLOYEE(</a:t>
            </a:r>
            <a:r>
              <a:rPr lang="en-US" sz="2400" i="1" u="sng" dirty="0" err="1">
                <a:solidFill>
                  <a:srgbClr val="FFC000"/>
                </a:solidFill>
              </a:rPr>
              <a:t>Eid</a:t>
            </a:r>
            <a:r>
              <a:rPr lang="en-US" sz="2400" i="1" dirty="0">
                <a:solidFill>
                  <a:srgbClr val="FFC000"/>
                </a:solidFill>
              </a:rPr>
              <a:t>, Name, Address, …)</a:t>
            </a:r>
          </a:p>
          <a:p>
            <a:pPr marL="0" indent="0">
              <a:buFontTx/>
              <a:buNone/>
              <a:defRPr/>
            </a:pPr>
            <a:r>
              <a:rPr lang="en-US" sz="2400" i="1" dirty="0">
                <a:solidFill>
                  <a:srgbClr val="FFC000"/>
                </a:solidFill>
              </a:rPr>
              <a:t>EMPLOYEE(</a:t>
            </a:r>
            <a:r>
              <a:rPr lang="en-US" sz="2400" i="1" u="sng" dirty="0" err="1">
                <a:solidFill>
                  <a:srgbClr val="FFC000"/>
                </a:solidFill>
              </a:rPr>
              <a:t>Eid</a:t>
            </a:r>
            <a:r>
              <a:rPr lang="en-US" sz="2400" i="1" dirty="0">
                <a:solidFill>
                  <a:srgbClr val="FFC000"/>
                </a:solidFill>
              </a:rPr>
              <a:t>, Name, Number, Street, City, …)</a:t>
            </a: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A68B1A42-8BA0-4897-91AB-42ACD3C9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6085" name="Picture 5">
            <a:extLst>
              <a:ext uri="{FF2B5EF4-FFF2-40B4-BE49-F238E27FC236}">
                <a16:creationId xmlns:a16="http://schemas.microsoft.com/office/drawing/2014/main" id="{25056B15-1AD9-4CA5-8584-E3599ADCD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2038350"/>
            <a:ext cx="58959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FD4FE187-D40B-4667-BF9E-C695A63C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3.3. Biến đổi ER sang MH Quan hệ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6640-B7EF-412D-9D26-A68B6FEC4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25" y="1143000"/>
            <a:ext cx="8686800" cy="41148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lvl="1">
              <a:defRPr/>
            </a:pPr>
            <a:r>
              <a:rPr lang="en-US" dirty="0" err="1"/>
              <a:t>Thêm</a:t>
            </a:r>
            <a:r>
              <a:rPr lang="en-US" dirty="0"/>
              <a:t> 1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marL="1419225" lvl="1" indent="0">
              <a:buFontTx/>
              <a:buNone/>
              <a:defRPr/>
            </a:pPr>
            <a:endParaRPr lang="en-US" sz="2800" i="1" dirty="0"/>
          </a:p>
          <a:p>
            <a:pPr marL="1419225" lvl="1" indent="0">
              <a:buFontTx/>
              <a:buNone/>
              <a:defRPr/>
            </a:pPr>
            <a:endParaRPr lang="en-US" sz="2800" i="1" dirty="0"/>
          </a:p>
          <a:p>
            <a:pPr marL="1419225" lvl="1" indent="0">
              <a:buFontTx/>
              <a:buNone/>
              <a:defRPr/>
            </a:pPr>
            <a:endParaRPr lang="en-US" sz="2800" i="1" dirty="0"/>
          </a:p>
          <a:p>
            <a:pPr marL="1419225" lvl="1" indent="0">
              <a:buFontTx/>
              <a:buNone/>
              <a:defRPr/>
            </a:pPr>
            <a:endParaRPr lang="en-US" sz="2800" i="1" dirty="0"/>
          </a:p>
          <a:p>
            <a:pPr marL="1419225" lvl="1" indent="0">
              <a:buFontTx/>
              <a:buNone/>
              <a:defRPr/>
            </a:pPr>
            <a:endParaRPr lang="en-US" sz="2800" i="1" dirty="0"/>
          </a:p>
          <a:p>
            <a:pPr marL="1419225" lvl="1" indent="0">
              <a:buFontTx/>
              <a:buNone/>
              <a:defRPr/>
            </a:pPr>
            <a:endParaRPr lang="en-US" sz="2800" i="1" dirty="0"/>
          </a:p>
          <a:p>
            <a:pPr marL="1419225" lvl="1" indent="0">
              <a:buFontTx/>
              <a:buNone/>
              <a:defRPr/>
            </a:pPr>
            <a:r>
              <a:rPr lang="en-US" sz="2400" i="1" dirty="0">
                <a:solidFill>
                  <a:srgbClr val="FFC000"/>
                </a:solidFill>
              </a:rPr>
              <a:t>EMPLOYEE(</a:t>
            </a:r>
            <a:r>
              <a:rPr lang="en-US" sz="2400" i="1" u="sng" dirty="0" err="1">
                <a:solidFill>
                  <a:srgbClr val="FFC000"/>
                </a:solidFill>
              </a:rPr>
              <a:t>Eid</a:t>
            </a:r>
            <a:r>
              <a:rPr lang="en-US" sz="2400" i="1" dirty="0">
                <a:solidFill>
                  <a:srgbClr val="FFC000"/>
                </a:solidFill>
              </a:rPr>
              <a:t>, Name, </a:t>
            </a:r>
            <a:r>
              <a:rPr lang="en-US" sz="2400" i="1" dirty="0" err="1">
                <a:solidFill>
                  <a:srgbClr val="FFC000"/>
                </a:solidFill>
              </a:rPr>
              <a:t>Adress</a:t>
            </a:r>
            <a:r>
              <a:rPr lang="en-US" sz="2400" i="1" dirty="0">
                <a:solidFill>
                  <a:srgbClr val="FFC000"/>
                </a:solidFill>
              </a:rPr>
              <a:t>, Birthdate, Salary) </a:t>
            </a:r>
          </a:p>
          <a:p>
            <a:pPr marL="1419225" lvl="1" indent="0">
              <a:buFontTx/>
              <a:buNone/>
              <a:defRPr/>
            </a:pPr>
            <a:r>
              <a:rPr lang="en-US" sz="2400" i="1" dirty="0">
                <a:solidFill>
                  <a:srgbClr val="FFC000"/>
                </a:solidFill>
              </a:rPr>
              <a:t>EMP_DEGREES(</a:t>
            </a:r>
            <a:r>
              <a:rPr lang="en-US" sz="2400" i="1" u="sng" dirty="0" err="1">
                <a:solidFill>
                  <a:srgbClr val="FFC000"/>
                </a:solidFill>
              </a:rPr>
              <a:t>Eid</a:t>
            </a:r>
            <a:r>
              <a:rPr lang="en-US" sz="2400" i="1" dirty="0">
                <a:solidFill>
                  <a:srgbClr val="FFC000"/>
                </a:solidFill>
              </a:rPr>
              <a:t>, </a:t>
            </a:r>
            <a:r>
              <a:rPr lang="en-US" sz="2400" i="1" u="sng" dirty="0">
                <a:solidFill>
                  <a:srgbClr val="FFC000"/>
                </a:solidFill>
              </a:rPr>
              <a:t>Degree</a:t>
            </a:r>
            <a:r>
              <a:rPr lang="en-US" sz="2400" i="1" dirty="0">
                <a:solidFill>
                  <a:srgbClr val="FFC000"/>
                </a:solidFill>
              </a:rPr>
              <a:t>)</a:t>
            </a:r>
          </a:p>
          <a:p>
            <a:pPr marL="0" indent="0">
              <a:buFontTx/>
              <a:buNone/>
              <a:defRPr/>
            </a:pPr>
            <a:endParaRPr lang="en-US" sz="2800" i="1" dirty="0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B1917099-DFB7-4E84-B0C2-D2BFE7A4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7109" name="Picture 6">
            <a:extLst>
              <a:ext uri="{FF2B5EF4-FFF2-40B4-BE49-F238E27FC236}">
                <a16:creationId xmlns:a16="http://schemas.microsoft.com/office/drawing/2014/main" id="{81BB7ABB-B14B-4519-980D-C1B89595D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5" y="2438400"/>
            <a:ext cx="60579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5E53FF1C-E048-461A-9E81-D9D2565D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3.3. Biến đổi ER sang MH Quan hệ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B8BD2836-161E-4F14-B573-77DAD74B0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3048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yếu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 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</a:t>
            </a:r>
          </a:p>
          <a:p>
            <a:pPr marL="0" indent="0">
              <a:buFontTx/>
              <a:buNone/>
              <a:defRPr/>
            </a:pPr>
            <a:endParaRPr lang="en-US" sz="2400" i="1" dirty="0"/>
          </a:p>
          <a:p>
            <a:pPr marL="0" indent="0">
              <a:buFontTx/>
              <a:buNone/>
              <a:defRPr/>
            </a:pPr>
            <a:endParaRPr lang="en-US" sz="2400" i="1" dirty="0"/>
          </a:p>
          <a:p>
            <a:pPr marL="0" indent="0">
              <a:buFontTx/>
              <a:buNone/>
              <a:defRPr/>
            </a:pPr>
            <a:endParaRPr lang="en-US" sz="2400" i="1" dirty="0"/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</a:t>
            </a:r>
          </a:p>
          <a:p>
            <a:pPr marL="0" indent="0">
              <a:buFontTx/>
              <a:buNone/>
              <a:defRPr/>
            </a:pPr>
            <a:r>
              <a:rPr lang="en-US" i="1" dirty="0">
                <a:solidFill>
                  <a:srgbClr val="FFC000"/>
                </a:solidFill>
              </a:rPr>
              <a:t>	</a:t>
            </a:r>
            <a:r>
              <a:rPr lang="en-US" sz="2400" i="1" dirty="0">
                <a:solidFill>
                  <a:srgbClr val="FFC000"/>
                </a:solidFill>
              </a:rPr>
              <a:t>EMPLOYEE(</a:t>
            </a:r>
            <a:r>
              <a:rPr lang="en-US" sz="2400" i="1" u="sng" dirty="0">
                <a:solidFill>
                  <a:srgbClr val="FFC000"/>
                </a:solidFill>
              </a:rPr>
              <a:t>EID</a:t>
            </a:r>
            <a:r>
              <a:rPr lang="en-US" sz="2400" i="1" dirty="0">
                <a:solidFill>
                  <a:srgbClr val="FFC000"/>
                </a:solidFill>
              </a:rPr>
              <a:t>, Name, Address, …)</a:t>
            </a:r>
          </a:p>
          <a:p>
            <a:pPr marL="0" indent="0">
              <a:buFontTx/>
              <a:buNone/>
              <a:defRPr/>
            </a:pPr>
            <a:r>
              <a:rPr lang="en-US" sz="2400" i="1" dirty="0">
                <a:solidFill>
                  <a:srgbClr val="FFC000"/>
                </a:solidFill>
              </a:rPr>
              <a:t>	EMP-DEPENDENT(</a:t>
            </a:r>
            <a:r>
              <a:rPr lang="en-US" sz="2400" i="1" u="sng" dirty="0">
                <a:solidFill>
                  <a:srgbClr val="FFC000"/>
                </a:solidFill>
              </a:rPr>
              <a:t>EID</a:t>
            </a:r>
            <a:r>
              <a:rPr lang="en-US" sz="2400" i="1" dirty="0">
                <a:solidFill>
                  <a:srgbClr val="FFC000"/>
                </a:solidFill>
              </a:rPr>
              <a:t>, </a:t>
            </a:r>
            <a:r>
              <a:rPr lang="en-US" sz="2400" i="1" u="sng" dirty="0">
                <a:solidFill>
                  <a:srgbClr val="FFC000"/>
                </a:solidFill>
              </a:rPr>
              <a:t>Name</a:t>
            </a:r>
            <a:r>
              <a:rPr lang="en-US" sz="2400" i="1" dirty="0">
                <a:solidFill>
                  <a:srgbClr val="FFC000"/>
                </a:solidFill>
              </a:rPr>
              <a:t>, Relationship, …)</a:t>
            </a:r>
          </a:p>
          <a:p>
            <a:pPr marL="0" indent="0">
              <a:buFontTx/>
              <a:buNone/>
              <a:defRPr/>
            </a:pPr>
            <a:endParaRPr lang="en-US" sz="2800" dirty="0"/>
          </a:p>
          <a:p>
            <a:pPr>
              <a:defRPr/>
            </a:pPr>
            <a:endParaRPr lang="en-US" dirty="0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167661EA-BAE1-4DA1-8841-4A0734CE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8133" name="Picture 6">
            <a:extLst>
              <a:ext uri="{FF2B5EF4-FFF2-40B4-BE49-F238E27FC236}">
                <a16:creationId xmlns:a16="http://schemas.microsoft.com/office/drawing/2014/main" id="{652C30C3-39ED-4F6B-BF4D-9ED431E59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558860"/>
            <a:ext cx="8096250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ED9FE9E9-7FF0-4B1B-BE70-BC88ED1E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Ôn bài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23021640-6AB0-431B-AE8D-56D21AF67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Mô hình thực thể liên kết ?</a:t>
            </a:r>
          </a:p>
          <a:p>
            <a:r>
              <a:rPr lang="en-US" altLang="en-US"/>
              <a:t>Thực thể, thực thể yếu ?</a:t>
            </a:r>
          </a:p>
          <a:p>
            <a:r>
              <a:rPr lang="en-US" altLang="en-US"/>
              <a:t>Thuộc tính, các loại thuộc tính ?</a:t>
            </a:r>
          </a:p>
          <a:p>
            <a:r>
              <a:rPr lang="en-US" altLang="en-US"/>
              <a:t>Liên kết, các loại liên kết ?</a:t>
            </a:r>
          </a:p>
          <a:p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CDD8AC1E-F24A-49A6-B61C-6018F9F1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696AAF0-9EF0-4689-946A-33436DB79109}" type="slidenum">
              <a:rPr lang="en-US" altLang="en-US" smtClean="0"/>
              <a:pPr/>
              <a:t>2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02FBB578-FDD9-48EF-B67C-6FDC38EB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3.3. Biến đổi ER sang MH Quan hệ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C0588B75-6A08-45F0-8694-3C719ADF5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562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1-1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</a:t>
            </a:r>
          </a:p>
          <a:p>
            <a:pPr marL="0" indent="0">
              <a:buFontTx/>
              <a:buNone/>
              <a:defRPr/>
            </a:pPr>
            <a:endParaRPr lang="en-US" sz="2400" i="1" dirty="0"/>
          </a:p>
          <a:p>
            <a:pPr marL="0" indent="0">
              <a:buFontTx/>
              <a:buNone/>
              <a:defRPr/>
            </a:pPr>
            <a:r>
              <a:rPr lang="en-US" sz="2400" i="1" dirty="0"/>
              <a:t>   </a:t>
            </a:r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 Book(</a:t>
            </a:r>
            <a:r>
              <a:rPr lang="en-US" sz="2400" i="1" u="sng" dirty="0"/>
              <a:t>bid</a:t>
            </a:r>
            <a:r>
              <a:rPr lang="en-US" sz="2400" i="1" dirty="0"/>
              <a:t>, name, author, publisher, </a:t>
            </a:r>
            <a:r>
              <a:rPr lang="en-US" sz="2400" i="1" dirty="0" err="1"/>
              <a:t>pub_date</a:t>
            </a:r>
            <a:r>
              <a:rPr lang="en-US" sz="2400" i="1" dirty="0"/>
              <a:t>)</a:t>
            </a:r>
          </a:p>
          <a:p>
            <a:pPr>
              <a:buFontTx/>
              <a:buNone/>
              <a:defRPr/>
            </a:pPr>
            <a:r>
              <a:rPr lang="en-US" sz="2400" i="1" dirty="0"/>
              <a:t>           Design(</a:t>
            </a:r>
            <a:r>
              <a:rPr lang="en-US" sz="2400" i="1" u="sng" dirty="0" err="1"/>
              <a:t>dsid</a:t>
            </a:r>
            <a:r>
              <a:rPr lang="en-US" sz="2400" i="1" dirty="0"/>
              <a:t>, color, shape)</a:t>
            </a:r>
          </a:p>
          <a:p>
            <a:pPr>
              <a:buFontTx/>
              <a:buChar char="-"/>
              <a:defRPr/>
            </a:pPr>
            <a:r>
              <a:rPr lang="en-US" sz="2800" dirty="0" err="1"/>
              <a:t>Trộn</a:t>
            </a:r>
            <a:r>
              <a:rPr lang="en-US" sz="2800" dirty="0"/>
              <a:t>: </a:t>
            </a:r>
            <a:r>
              <a:rPr lang="en-US" sz="2400" i="1" dirty="0"/>
              <a:t>Book (</a:t>
            </a:r>
            <a:r>
              <a:rPr lang="en-US" sz="2400" i="1" u="sng" dirty="0"/>
              <a:t>bid</a:t>
            </a:r>
            <a:r>
              <a:rPr lang="en-US" sz="2400" i="1" dirty="0"/>
              <a:t>, name, author, publisher, </a:t>
            </a:r>
            <a:r>
              <a:rPr lang="en-US" sz="2400" i="1" dirty="0" err="1"/>
              <a:t>pub_date</a:t>
            </a:r>
            <a:r>
              <a:rPr lang="en-US" sz="2400" i="1" dirty="0"/>
              <a:t>,</a:t>
            </a:r>
            <a:r>
              <a:rPr lang="en-US" sz="2400" i="1" dirty="0">
                <a:solidFill>
                  <a:srgbClr val="FF0000"/>
                </a:solidFill>
              </a:rPr>
              <a:t> color, shape</a:t>
            </a:r>
            <a:r>
              <a:rPr lang="en-US" sz="2400" i="1" dirty="0"/>
              <a:t>)</a:t>
            </a:r>
            <a:endParaRPr lang="en-US" sz="2800" i="1" dirty="0"/>
          </a:p>
          <a:p>
            <a:pPr>
              <a:buFontTx/>
              <a:buChar char="-"/>
              <a:defRPr/>
            </a:pP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ngoài</a:t>
            </a:r>
            <a:r>
              <a:rPr lang="en-US" sz="2800" dirty="0"/>
              <a:t>: </a:t>
            </a:r>
          </a:p>
          <a:p>
            <a:pPr lvl="1">
              <a:buFontTx/>
              <a:buChar char="-"/>
              <a:defRPr/>
            </a:pPr>
            <a:r>
              <a:rPr lang="en-US" sz="2400" i="1" dirty="0"/>
              <a:t>Book(</a:t>
            </a:r>
            <a:r>
              <a:rPr lang="en-US" sz="2400" i="1" u="sng" dirty="0"/>
              <a:t>bid</a:t>
            </a:r>
            <a:r>
              <a:rPr lang="en-US" sz="2400" i="1" dirty="0"/>
              <a:t>, name, author, publisher, </a:t>
            </a:r>
            <a:r>
              <a:rPr lang="en-US" sz="2400" i="1" dirty="0" err="1"/>
              <a:t>pub_date</a:t>
            </a:r>
            <a:r>
              <a:rPr lang="en-US" sz="2400" i="1" dirty="0"/>
              <a:t>)</a:t>
            </a:r>
          </a:p>
          <a:p>
            <a:pPr lvl="1">
              <a:buFontTx/>
              <a:buChar char="-"/>
              <a:defRPr/>
            </a:pPr>
            <a:r>
              <a:rPr lang="en-US" sz="2400" i="1" dirty="0"/>
              <a:t>Design(</a:t>
            </a:r>
            <a:r>
              <a:rPr lang="en-US" sz="2400" i="1" u="sng" dirty="0" err="1"/>
              <a:t>dsid</a:t>
            </a:r>
            <a:r>
              <a:rPr lang="en-US" sz="2400" i="1" dirty="0"/>
              <a:t>, color, shape, </a:t>
            </a:r>
            <a:r>
              <a:rPr lang="en-US" sz="2400" i="1" dirty="0">
                <a:solidFill>
                  <a:srgbClr val="FF0000"/>
                </a:solidFill>
              </a:rPr>
              <a:t>bid</a:t>
            </a:r>
            <a:r>
              <a:rPr lang="en-US" sz="2400" i="1" dirty="0"/>
              <a:t>)</a:t>
            </a:r>
            <a:endParaRPr lang="en-US" sz="2800" i="1" dirty="0"/>
          </a:p>
          <a:p>
            <a:pPr>
              <a:buFontTx/>
              <a:buChar char="-"/>
              <a:defRPr/>
            </a:pPr>
            <a:endParaRPr lang="en-US" sz="2800" dirty="0"/>
          </a:p>
          <a:p>
            <a:pPr>
              <a:buFontTx/>
              <a:buChar char="-"/>
              <a:defRPr/>
            </a:pPr>
            <a:endParaRPr lang="en-US" sz="2800" dirty="0"/>
          </a:p>
          <a:p>
            <a:pPr>
              <a:buFontTx/>
              <a:buChar char="-"/>
              <a:defRPr/>
            </a:pPr>
            <a:endParaRPr lang="en-US" sz="2800" dirty="0"/>
          </a:p>
          <a:p>
            <a:pPr>
              <a:buFontTx/>
              <a:buChar char="-"/>
              <a:defRPr/>
            </a:pPr>
            <a:endParaRPr lang="vi-VN" sz="2800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644F56DF-D458-4DD2-9FDF-69C25046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9157" name="Group 5">
            <a:extLst>
              <a:ext uri="{FF2B5EF4-FFF2-40B4-BE49-F238E27FC236}">
                <a16:creationId xmlns:a16="http://schemas.microsoft.com/office/drawing/2014/main" id="{65AEF4E2-8D7C-4897-A8AF-433A280BA6E2}"/>
              </a:ext>
            </a:extLst>
          </p:cNvPr>
          <p:cNvGrpSpPr>
            <a:grpSpLocks/>
          </p:cNvGrpSpPr>
          <p:nvPr/>
        </p:nvGrpSpPr>
        <p:grpSpPr bwMode="auto">
          <a:xfrm>
            <a:off x="1816100" y="1752600"/>
            <a:ext cx="5713413" cy="777875"/>
            <a:chOff x="577" y="1128"/>
            <a:chExt cx="4510" cy="611"/>
          </a:xfrm>
        </p:grpSpPr>
        <p:sp>
          <p:nvSpPr>
            <p:cNvPr id="49158" name="Rectangle 6">
              <a:extLst>
                <a:ext uri="{FF2B5EF4-FFF2-40B4-BE49-F238E27FC236}">
                  <a16:creationId xmlns:a16="http://schemas.microsoft.com/office/drawing/2014/main" id="{74E3166E-44A8-4112-A2E0-494F74C4F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1249"/>
              <a:ext cx="1102" cy="4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Book</a:t>
              </a:r>
            </a:p>
          </p:txBody>
        </p:sp>
        <p:sp>
          <p:nvSpPr>
            <p:cNvPr id="49159" name="Rectangle 7">
              <a:extLst>
                <a:ext uri="{FF2B5EF4-FFF2-40B4-BE49-F238E27FC236}">
                  <a16:creationId xmlns:a16="http://schemas.microsoft.com/office/drawing/2014/main" id="{E670B6F0-281A-41D8-9C3E-1C7BC96F7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" y="1249"/>
              <a:ext cx="1102" cy="4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Design</a:t>
              </a:r>
            </a:p>
          </p:txBody>
        </p:sp>
        <p:sp>
          <p:nvSpPr>
            <p:cNvPr id="49160" name="AutoShape 8">
              <a:extLst>
                <a:ext uri="{FF2B5EF4-FFF2-40B4-BE49-F238E27FC236}">
                  <a16:creationId xmlns:a16="http://schemas.microsoft.com/office/drawing/2014/main" id="{849351C7-29AF-421D-A52F-702A37DF3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1165"/>
              <a:ext cx="676" cy="574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set</a:t>
              </a:r>
            </a:p>
          </p:txBody>
        </p:sp>
        <p:sp>
          <p:nvSpPr>
            <p:cNvPr id="49161" name="Line 9">
              <a:extLst>
                <a:ext uri="{FF2B5EF4-FFF2-40B4-BE49-F238E27FC236}">
                  <a16:creationId xmlns:a16="http://schemas.microsoft.com/office/drawing/2014/main" id="{3CB937D2-A430-42AE-88F9-92823067E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5" y="1440"/>
              <a:ext cx="8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2" name="Line 10">
              <a:extLst>
                <a:ext uri="{FF2B5EF4-FFF2-40B4-BE49-F238E27FC236}">
                  <a16:creationId xmlns:a16="http://schemas.microsoft.com/office/drawing/2014/main" id="{285E7215-309C-435C-ADB2-50864D27C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1440"/>
              <a:ext cx="7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3" name="Rectangle 11">
              <a:extLst>
                <a:ext uri="{FF2B5EF4-FFF2-40B4-BE49-F238E27FC236}">
                  <a16:creationId xmlns:a16="http://schemas.microsoft.com/office/drawing/2014/main" id="{CFD82B57-73BC-4A47-B0E3-8F6ECD052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1154"/>
              <a:ext cx="19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49164" name="Rectangle 12">
              <a:extLst>
                <a:ext uri="{FF2B5EF4-FFF2-40B4-BE49-F238E27FC236}">
                  <a16:creationId xmlns:a16="http://schemas.microsoft.com/office/drawing/2014/main" id="{F4464896-462F-4212-9956-66384805B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1128"/>
              <a:ext cx="19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0F62997B-3389-4CC1-9B30-B3DFA944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3.3. Biến đổi ER sang MH Quan hệ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A1CA41A1-030D-4FA0-87AC-1D5DBB343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4648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1-n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sz="2400" i="1" dirty="0"/>
              <a:t>          Book(</a:t>
            </a:r>
            <a:r>
              <a:rPr lang="en-US" sz="2400" i="1" u="sng" dirty="0"/>
              <a:t>bid</a:t>
            </a:r>
            <a:r>
              <a:rPr lang="en-US" sz="2400" i="1" dirty="0"/>
              <a:t>, name, publisher, </a:t>
            </a:r>
            <a:r>
              <a:rPr lang="en-US" sz="2400" i="1" dirty="0" err="1"/>
              <a:t>pub_date</a:t>
            </a:r>
            <a:r>
              <a:rPr lang="en-US" sz="2400" i="1" dirty="0"/>
              <a:t>)</a:t>
            </a:r>
          </a:p>
          <a:p>
            <a:pPr>
              <a:buFontTx/>
              <a:buNone/>
              <a:defRPr/>
            </a:pPr>
            <a:r>
              <a:rPr lang="en-US" sz="2400" i="1" dirty="0"/>
              <a:t>          Author(</a:t>
            </a:r>
            <a:r>
              <a:rPr lang="en-US" sz="2400" i="1" u="sng" dirty="0"/>
              <a:t>aid</a:t>
            </a:r>
            <a:r>
              <a:rPr lang="en-US" sz="2400" i="1" dirty="0"/>
              <a:t>, name, address)</a:t>
            </a:r>
          </a:p>
          <a:p>
            <a:pPr>
              <a:buFontTx/>
              <a:buNone/>
              <a:defRPr/>
            </a:pPr>
            <a:r>
              <a:rPr lang="en-US" sz="2400" i="1" dirty="0"/>
              <a:t>     =&gt;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khóa</a:t>
            </a:r>
            <a:r>
              <a:rPr lang="en-US" sz="2800" dirty="0"/>
              <a:t> </a:t>
            </a:r>
            <a:r>
              <a:rPr lang="en-US" sz="2800" dirty="0" err="1"/>
              <a:t>ngoài</a:t>
            </a:r>
            <a:endParaRPr lang="en-US" sz="2800" dirty="0"/>
          </a:p>
          <a:p>
            <a:pPr marL="0" indent="0">
              <a:buFontTx/>
              <a:buNone/>
              <a:defRPr/>
            </a:pPr>
            <a:r>
              <a:rPr lang="en-US" sz="2800" i="1" dirty="0"/>
              <a:t>        Book(</a:t>
            </a:r>
            <a:r>
              <a:rPr lang="en-US" sz="2800" i="1" u="sng" dirty="0"/>
              <a:t>bid</a:t>
            </a:r>
            <a:r>
              <a:rPr lang="en-US" sz="2800" i="1" dirty="0"/>
              <a:t>, name, publisher, </a:t>
            </a:r>
            <a:r>
              <a:rPr lang="en-US" sz="2800" i="1" dirty="0" err="1"/>
              <a:t>pub_date</a:t>
            </a:r>
            <a:r>
              <a:rPr lang="en-US" sz="2800" i="1" dirty="0"/>
              <a:t>, </a:t>
            </a:r>
            <a:r>
              <a:rPr lang="en-US" sz="2800" i="1" dirty="0" err="1">
                <a:solidFill>
                  <a:srgbClr val="FF0000"/>
                </a:solidFill>
              </a:rPr>
              <a:t>author_id</a:t>
            </a:r>
            <a:r>
              <a:rPr lang="en-US" sz="2800" i="1" dirty="0"/>
              <a:t>)</a:t>
            </a:r>
          </a:p>
          <a:p>
            <a:pPr marL="0" indent="0">
              <a:buFontTx/>
              <a:buNone/>
              <a:defRPr/>
            </a:pPr>
            <a:endParaRPr lang="en-US" sz="2800" dirty="0"/>
          </a:p>
          <a:p>
            <a:pPr>
              <a:buFontTx/>
              <a:buChar char="-"/>
              <a:defRPr/>
            </a:pPr>
            <a:endParaRPr lang="en-US" sz="2800" dirty="0"/>
          </a:p>
          <a:p>
            <a:pPr>
              <a:buFontTx/>
              <a:buChar char="-"/>
              <a:defRPr/>
            </a:pPr>
            <a:endParaRPr lang="en-US" sz="2800" dirty="0"/>
          </a:p>
          <a:p>
            <a:pPr>
              <a:buFontTx/>
              <a:buChar char="-"/>
              <a:defRPr/>
            </a:pPr>
            <a:endParaRPr lang="en-US" sz="2800" dirty="0"/>
          </a:p>
          <a:p>
            <a:pPr>
              <a:buFontTx/>
              <a:buChar char="-"/>
              <a:defRPr/>
            </a:pPr>
            <a:endParaRPr lang="vi-VN" sz="2800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9A9FED60-2F91-4E65-9589-AD509960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1A396DF-7AD5-4942-93BC-796870D15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88" y="4892675"/>
            <a:ext cx="3806825" cy="186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182" name="TextBox 1">
            <a:extLst>
              <a:ext uri="{FF2B5EF4-FFF2-40B4-BE49-F238E27FC236}">
                <a16:creationId xmlns:a16="http://schemas.microsoft.com/office/drawing/2014/main" id="{2AD6DBD2-B346-4492-9994-941E79D84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263" y="1703388"/>
            <a:ext cx="1331912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Giả sử mỗi sách chỉ có 1 tác giả</a:t>
            </a:r>
          </a:p>
        </p:txBody>
      </p:sp>
      <p:grpSp>
        <p:nvGrpSpPr>
          <p:cNvPr id="50183" name="Group 5">
            <a:extLst>
              <a:ext uri="{FF2B5EF4-FFF2-40B4-BE49-F238E27FC236}">
                <a16:creationId xmlns:a16="http://schemas.microsoft.com/office/drawing/2014/main" id="{A4F2778F-91B3-4656-BAFA-22428290DE63}"/>
              </a:ext>
            </a:extLst>
          </p:cNvPr>
          <p:cNvGrpSpPr>
            <a:grpSpLocks/>
          </p:cNvGrpSpPr>
          <p:nvPr/>
        </p:nvGrpSpPr>
        <p:grpSpPr bwMode="auto">
          <a:xfrm>
            <a:off x="1816100" y="1755775"/>
            <a:ext cx="5713413" cy="774700"/>
            <a:chOff x="577" y="1131"/>
            <a:chExt cx="4510" cy="608"/>
          </a:xfrm>
        </p:grpSpPr>
        <p:sp>
          <p:nvSpPr>
            <p:cNvPr id="50184" name="Rectangle 6">
              <a:extLst>
                <a:ext uri="{FF2B5EF4-FFF2-40B4-BE49-F238E27FC236}">
                  <a16:creationId xmlns:a16="http://schemas.microsoft.com/office/drawing/2014/main" id="{0702130C-E670-45CC-9D94-76BEAB2F7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1249"/>
              <a:ext cx="1102" cy="4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Author</a:t>
              </a:r>
            </a:p>
          </p:txBody>
        </p:sp>
        <p:sp>
          <p:nvSpPr>
            <p:cNvPr id="50185" name="Rectangle 7">
              <a:extLst>
                <a:ext uri="{FF2B5EF4-FFF2-40B4-BE49-F238E27FC236}">
                  <a16:creationId xmlns:a16="http://schemas.microsoft.com/office/drawing/2014/main" id="{E5F0243A-C37E-47F5-9655-B920B6F8F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" y="1249"/>
              <a:ext cx="1102" cy="4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Book</a:t>
              </a:r>
            </a:p>
          </p:txBody>
        </p:sp>
        <p:sp>
          <p:nvSpPr>
            <p:cNvPr id="50186" name="AutoShape 8">
              <a:extLst>
                <a:ext uri="{FF2B5EF4-FFF2-40B4-BE49-F238E27FC236}">
                  <a16:creationId xmlns:a16="http://schemas.microsoft.com/office/drawing/2014/main" id="{7F335D8F-9EAB-4FC3-89F6-C1A621673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1165"/>
              <a:ext cx="676" cy="574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write</a:t>
              </a:r>
            </a:p>
          </p:txBody>
        </p:sp>
        <p:sp>
          <p:nvSpPr>
            <p:cNvPr id="50187" name="Line 9">
              <a:extLst>
                <a:ext uri="{FF2B5EF4-FFF2-40B4-BE49-F238E27FC236}">
                  <a16:creationId xmlns:a16="http://schemas.microsoft.com/office/drawing/2014/main" id="{92505343-1F7E-430B-A926-2F2B2F77F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5" y="1440"/>
              <a:ext cx="8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8" name="Line 10">
              <a:extLst>
                <a:ext uri="{FF2B5EF4-FFF2-40B4-BE49-F238E27FC236}">
                  <a16:creationId xmlns:a16="http://schemas.microsoft.com/office/drawing/2014/main" id="{92A6E74F-BACF-430E-AA41-C498C784A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1440"/>
              <a:ext cx="7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9" name="Rectangle 11">
              <a:extLst>
                <a:ext uri="{FF2B5EF4-FFF2-40B4-BE49-F238E27FC236}">
                  <a16:creationId xmlns:a16="http://schemas.microsoft.com/office/drawing/2014/main" id="{E0212B51-6454-4E37-BBF7-18FC212EA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1154"/>
              <a:ext cx="19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1</a:t>
              </a:r>
            </a:p>
          </p:txBody>
        </p:sp>
        <p:sp>
          <p:nvSpPr>
            <p:cNvPr id="50190" name="Rectangle 12">
              <a:extLst>
                <a:ext uri="{FF2B5EF4-FFF2-40B4-BE49-F238E27FC236}">
                  <a16:creationId xmlns:a16="http://schemas.microsoft.com/office/drawing/2014/main" id="{E7E35EF5-FF1E-4711-8E83-04A6ED17C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" y="1131"/>
              <a:ext cx="19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N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A8EA0C5F-7398-409B-97F4-CB409536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3.3. Biến đổi ER sang MH Quan hệ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F0BED9C3-837A-41DA-B439-2446AC87B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6482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n-n 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lvl="1">
              <a:defRPr/>
            </a:pP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phụ</a:t>
            </a:r>
            <a:endParaRPr lang="en-US" dirty="0"/>
          </a:p>
          <a:p>
            <a:pPr marL="0" indent="0">
              <a:buFontTx/>
              <a:buNone/>
              <a:defRPr/>
            </a:pPr>
            <a:endParaRPr lang="en-US" sz="2800" dirty="0"/>
          </a:p>
          <a:p>
            <a:pPr marL="0" indent="0">
              <a:buFontTx/>
              <a:buNone/>
              <a:defRPr/>
            </a:pPr>
            <a:r>
              <a:rPr lang="en-US" sz="2800" dirty="0"/>
              <a:t>    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C2469F03-B9B4-49C5-BC6F-7DEC19DD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4037" name="Picture 2">
            <a:extLst>
              <a:ext uri="{FF2B5EF4-FFF2-40B4-BE49-F238E27FC236}">
                <a16:creationId xmlns:a16="http://schemas.microsoft.com/office/drawing/2014/main" id="{F9DB67CC-FC9F-4353-AB57-8E8ECBB0D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01" y="4345146"/>
            <a:ext cx="7620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2B8F964-CE68-4B9A-812E-2FD6B252A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601" y="2957671"/>
            <a:ext cx="5943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/>
              <a:t>Student(</a:t>
            </a:r>
            <a:r>
              <a:rPr lang="en-US" altLang="en-US" sz="2400" i="1" dirty="0" err="1"/>
              <a:t>s</a:t>
            </a:r>
            <a:r>
              <a:rPr lang="en-US" altLang="en-US" sz="2400" i="1" u="sng" dirty="0" err="1"/>
              <a:t>id</a:t>
            </a:r>
            <a:r>
              <a:rPr lang="en-US" altLang="en-US" sz="2400" i="1" dirty="0"/>
              <a:t>, name, birthday)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/>
              <a:t>Class(</a:t>
            </a:r>
            <a:r>
              <a:rPr lang="en-US" altLang="en-US" sz="2400" i="1" u="sng" dirty="0" err="1"/>
              <a:t>cid</a:t>
            </a:r>
            <a:r>
              <a:rPr lang="en-US" altLang="en-US" sz="2400" i="1" dirty="0"/>
              <a:t>, name, room, teacher)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solidFill>
                  <a:srgbClr val="FF0000"/>
                </a:solidFill>
              </a:rPr>
              <a:t>Registration(</a:t>
            </a:r>
            <a:r>
              <a:rPr lang="en-US" altLang="en-US" sz="2400" i="1" u="sng" dirty="0" err="1">
                <a:solidFill>
                  <a:srgbClr val="FF0000"/>
                </a:solidFill>
              </a:rPr>
              <a:t>sid</a:t>
            </a:r>
            <a:r>
              <a:rPr lang="en-US" altLang="en-US" sz="2400" i="1" dirty="0">
                <a:solidFill>
                  <a:srgbClr val="FF0000"/>
                </a:solidFill>
              </a:rPr>
              <a:t>, </a:t>
            </a:r>
            <a:r>
              <a:rPr lang="en-US" altLang="en-US" sz="2400" i="1" u="sng" dirty="0" err="1">
                <a:solidFill>
                  <a:srgbClr val="FF0000"/>
                </a:solidFill>
              </a:rPr>
              <a:t>cid</a:t>
            </a:r>
            <a:r>
              <a:rPr lang="en-US" altLang="en-US" sz="2400" i="1" dirty="0">
                <a:solidFill>
                  <a:srgbClr val="FF0000"/>
                </a:solidFill>
              </a:rPr>
              <a:t>)</a:t>
            </a:r>
            <a:endParaRPr lang="vi-VN" altLang="en-US" sz="2400" i="1" dirty="0">
              <a:solidFill>
                <a:srgbClr val="FF0000"/>
              </a:solidFill>
            </a:endParaRPr>
          </a:p>
        </p:txBody>
      </p:sp>
      <p:grpSp>
        <p:nvGrpSpPr>
          <p:cNvPr id="51207" name="Group 5">
            <a:extLst>
              <a:ext uri="{FF2B5EF4-FFF2-40B4-BE49-F238E27FC236}">
                <a16:creationId xmlns:a16="http://schemas.microsoft.com/office/drawing/2014/main" id="{4F5772D0-4E87-46C0-8D37-C9664CF3702A}"/>
              </a:ext>
            </a:extLst>
          </p:cNvPr>
          <p:cNvGrpSpPr>
            <a:grpSpLocks/>
          </p:cNvGrpSpPr>
          <p:nvPr/>
        </p:nvGrpSpPr>
        <p:grpSpPr bwMode="auto">
          <a:xfrm>
            <a:off x="1816100" y="1752600"/>
            <a:ext cx="5713413" cy="777875"/>
            <a:chOff x="577" y="1128"/>
            <a:chExt cx="4510" cy="611"/>
          </a:xfrm>
        </p:grpSpPr>
        <p:sp>
          <p:nvSpPr>
            <p:cNvPr id="51208" name="Rectangle 6">
              <a:extLst>
                <a:ext uri="{FF2B5EF4-FFF2-40B4-BE49-F238E27FC236}">
                  <a16:creationId xmlns:a16="http://schemas.microsoft.com/office/drawing/2014/main" id="{C95C32B6-2A5F-433C-A2D9-9FEDD4CC3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1249"/>
              <a:ext cx="1102" cy="4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>
                  <a:latin typeface="Times" panose="02020603050405020304" pitchFamily="18" charset="0"/>
                </a:rPr>
                <a:t>Student</a:t>
              </a:r>
            </a:p>
          </p:txBody>
        </p:sp>
        <p:sp>
          <p:nvSpPr>
            <p:cNvPr id="51209" name="Rectangle 7">
              <a:extLst>
                <a:ext uri="{FF2B5EF4-FFF2-40B4-BE49-F238E27FC236}">
                  <a16:creationId xmlns:a16="http://schemas.microsoft.com/office/drawing/2014/main" id="{659D3534-7ECB-4D2A-A2D1-CF09E245A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" y="1249"/>
              <a:ext cx="1102" cy="4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>
                  <a:latin typeface="Times" panose="02020603050405020304" pitchFamily="18" charset="0"/>
                </a:rPr>
                <a:t>Class</a:t>
              </a:r>
            </a:p>
          </p:txBody>
        </p:sp>
        <p:sp>
          <p:nvSpPr>
            <p:cNvPr id="51210" name="AutoShape 8">
              <a:extLst>
                <a:ext uri="{FF2B5EF4-FFF2-40B4-BE49-F238E27FC236}">
                  <a16:creationId xmlns:a16="http://schemas.microsoft.com/office/drawing/2014/main" id="{E580C15D-AA20-441D-89D3-1159D02FE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5" y="1165"/>
              <a:ext cx="676" cy="574"/>
            </a:xfrm>
            <a:prstGeom prst="diamond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600" dirty="0">
                  <a:latin typeface="Times" panose="02020603050405020304" pitchFamily="18" charset="0"/>
                </a:rPr>
                <a:t>register</a:t>
              </a:r>
            </a:p>
          </p:txBody>
        </p:sp>
        <p:sp>
          <p:nvSpPr>
            <p:cNvPr id="51211" name="Line 9">
              <a:extLst>
                <a:ext uri="{FF2B5EF4-FFF2-40B4-BE49-F238E27FC236}">
                  <a16:creationId xmlns:a16="http://schemas.microsoft.com/office/drawing/2014/main" id="{2542E949-474B-44A5-93A4-EC014B95C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5" y="1440"/>
              <a:ext cx="8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2" name="Line 10">
              <a:extLst>
                <a:ext uri="{FF2B5EF4-FFF2-40B4-BE49-F238E27FC236}">
                  <a16:creationId xmlns:a16="http://schemas.microsoft.com/office/drawing/2014/main" id="{03B1AF06-57A8-4866-906C-949C02A01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1440"/>
              <a:ext cx="7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3" name="Rectangle 11">
              <a:extLst>
                <a:ext uri="{FF2B5EF4-FFF2-40B4-BE49-F238E27FC236}">
                  <a16:creationId xmlns:a16="http://schemas.microsoft.com/office/drawing/2014/main" id="{96481FBA-5AA6-465A-A01D-9BDD4F064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" y="1154"/>
              <a:ext cx="19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n</a:t>
              </a:r>
            </a:p>
          </p:txBody>
        </p:sp>
        <p:sp>
          <p:nvSpPr>
            <p:cNvPr id="51214" name="Rectangle 12">
              <a:extLst>
                <a:ext uri="{FF2B5EF4-FFF2-40B4-BE49-F238E27FC236}">
                  <a16:creationId xmlns:a16="http://schemas.microsoft.com/office/drawing/2014/main" id="{3D8565B5-F459-4E6C-8797-F94C48064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1128"/>
              <a:ext cx="19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" panose="02020603050405020304" pitchFamily="18" charset="0"/>
                </a:rPr>
                <a:t>n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74293AB2-0AE9-4A79-A424-ABA49D59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3.3. Biến đổi ER sang MH Quan hệ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88DA2538-4C89-4AB4-BFB4-034B15641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419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“</a:t>
            </a:r>
            <a:r>
              <a:rPr lang="en-US" dirty="0" err="1"/>
              <a:t>là-một</a:t>
            </a:r>
            <a:r>
              <a:rPr lang="en-US" dirty="0"/>
              <a:t>” :</a:t>
            </a:r>
          </a:p>
          <a:p>
            <a:pPr lvl="1" eaLnBrk="1" fontAlgn="auto" hangingPunct="1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-"/>
              <a:defRPr/>
            </a:pPr>
            <a:r>
              <a:rPr lang="en-US" sz="2400" dirty="0" err="1">
                <a:cs typeface="Arial" pitchFamily="34" charset="0"/>
              </a:rPr>
              <a:t>Chuyển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thực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thể</a:t>
            </a:r>
            <a:r>
              <a:rPr lang="en-US" sz="2400" dirty="0">
                <a:cs typeface="Arial" pitchFamily="34" charset="0"/>
              </a:rPr>
              <a:t> “</a:t>
            </a:r>
            <a:r>
              <a:rPr lang="en-US" sz="2400" dirty="0" err="1">
                <a:cs typeface="Arial" pitchFamily="34" charset="0"/>
              </a:rPr>
              <a:t>tổng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quát</a:t>
            </a:r>
            <a:r>
              <a:rPr lang="en-US" sz="2400" dirty="0">
                <a:cs typeface="Arial" pitchFamily="34" charset="0"/>
              </a:rPr>
              <a:t>” </a:t>
            </a:r>
            <a:r>
              <a:rPr lang="en-US" sz="2400" dirty="0" err="1">
                <a:cs typeface="Arial" pitchFamily="34" charset="0"/>
              </a:rPr>
              <a:t>mức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trên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cùng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thành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quan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hệ</a:t>
            </a:r>
            <a:endParaRPr lang="en-US" sz="2400" dirty="0">
              <a:cs typeface="Arial" pitchFamily="34" charset="0"/>
            </a:endParaRPr>
          </a:p>
          <a:p>
            <a:pPr lvl="1" eaLnBrk="1" fontAlgn="auto" hangingPunct="1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-"/>
              <a:defRPr/>
            </a:pPr>
            <a:r>
              <a:rPr lang="en-US" sz="2400" dirty="0" err="1">
                <a:cs typeface="Arial" pitchFamily="34" charset="0"/>
              </a:rPr>
              <a:t>Chuyển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thực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thể</a:t>
            </a:r>
            <a:r>
              <a:rPr lang="en-US" sz="2400" dirty="0">
                <a:cs typeface="Arial" pitchFamily="34" charset="0"/>
              </a:rPr>
              <a:t> “chi </a:t>
            </a:r>
            <a:r>
              <a:rPr lang="en-US" sz="2400" dirty="0" err="1">
                <a:cs typeface="Arial" pitchFamily="34" charset="0"/>
              </a:rPr>
              <a:t>tiết</a:t>
            </a:r>
            <a:r>
              <a:rPr lang="en-US" sz="2400" dirty="0">
                <a:cs typeface="Arial" pitchFamily="34" charset="0"/>
              </a:rPr>
              <a:t>” </a:t>
            </a:r>
            <a:r>
              <a:rPr lang="en-US" sz="2400" dirty="0" err="1">
                <a:cs typeface="Arial" pitchFamily="34" charset="0"/>
              </a:rPr>
              <a:t>thành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quan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hệ</a:t>
            </a:r>
            <a:r>
              <a:rPr lang="en-US" sz="2400" dirty="0">
                <a:cs typeface="Arial" pitchFamily="34" charset="0"/>
              </a:rPr>
              <a:t>, </a:t>
            </a:r>
            <a:r>
              <a:rPr lang="en-US" sz="2400" dirty="0" err="1">
                <a:cs typeface="Arial" pitchFamily="34" charset="0"/>
              </a:rPr>
              <a:t>chỉ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chứa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các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thuộc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tính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riêng</a:t>
            </a:r>
            <a:endParaRPr lang="en-US" sz="2400" dirty="0">
              <a:cs typeface="Arial" pitchFamily="34" charset="0"/>
            </a:endParaRPr>
          </a:p>
          <a:p>
            <a:pPr lvl="1" eaLnBrk="1" fontAlgn="auto" hangingPunct="1">
              <a:spcBef>
                <a:spcPts val="580"/>
              </a:spcBef>
              <a:spcAft>
                <a:spcPts val="0"/>
              </a:spcAft>
              <a:buFont typeface="Arial" pitchFamily="34" charset="0"/>
              <a:buChar char="-"/>
              <a:defRPr/>
            </a:pPr>
            <a:r>
              <a:rPr lang="en-US" sz="2400" dirty="0">
                <a:cs typeface="Arial" pitchFamily="34" charset="0"/>
              </a:rPr>
              <a:t>Copy </a:t>
            </a:r>
            <a:r>
              <a:rPr lang="en-US" sz="2400" dirty="0" err="1">
                <a:cs typeface="Arial" pitchFamily="34" charset="0"/>
              </a:rPr>
              <a:t>khóa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của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thực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thể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tổng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quát</a:t>
            </a:r>
            <a:r>
              <a:rPr lang="en-US" sz="2400" dirty="0">
                <a:cs typeface="Arial" pitchFamily="34" charset="0"/>
              </a:rPr>
              <a:t> sang </a:t>
            </a:r>
            <a:r>
              <a:rPr lang="en-US" sz="2400" dirty="0" err="1">
                <a:cs typeface="Arial" pitchFamily="34" charset="0"/>
              </a:rPr>
              <a:t>thực</a:t>
            </a:r>
            <a:r>
              <a:rPr lang="en-US" sz="2400" dirty="0">
                <a:cs typeface="Arial" pitchFamily="34" charset="0"/>
              </a:rPr>
              <a:t> </a:t>
            </a:r>
            <a:r>
              <a:rPr lang="en-US" sz="2400" dirty="0" err="1">
                <a:cs typeface="Arial" pitchFamily="34" charset="0"/>
              </a:rPr>
              <a:t>thể</a:t>
            </a:r>
            <a:r>
              <a:rPr lang="en-US" sz="2400" dirty="0">
                <a:cs typeface="Arial" pitchFamily="34" charset="0"/>
              </a:rPr>
              <a:t> chi </a:t>
            </a:r>
            <a:r>
              <a:rPr lang="en-US" sz="2400" dirty="0" err="1">
                <a:cs typeface="Arial" pitchFamily="34" charset="0"/>
              </a:rPr>
              <a:t>tiết</a:t>
            </a:r>
            <a:endParaRPr lang="en-US" sz="2400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400" b="1" dirty="0"/>
          </a:p>
          <a:p>
            <a:pPr marL="0" indent="0">
              <a:buFontTx/>
              <a:buNone/>
              <a:defRPr/>
            </a:pPr>
            <a:endParaRPr lang="en-US" sz="2800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BD441540-0C83-4458-96FC-68F0DF67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Line 12">
            <a:extLst>
              <a:ext uri="{FF2B5EF4-FFF2-40B4-BE49-F238E27FC236}">
                <a16:creationId xmlns:a16="http://schemas.microsoft.com/office/drawing/2014/main" id="{39F07EEA-939B-419E-8735-0F5D33C7E3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00450" y="1525588"/>
            <a:ext cx="2571750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" name="Title 1">
            <a:extLst>
              <a:ext uri="{FF2B5EF4-FFF2-40B4-BE49-F238E27FC236}">
                <a16:creationId xmlns:a16="http://schemas.microsoft.com/office/drawing/2014/main" id="{8772D1E4-5C06-4DA9-9D9C-BF4AF1B9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3.3. Biến đổi ER sang MH Quan hệ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DF7FDB7A-00FD-4C5A-955F-C8556BE4C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650" y="3587750"/>
            <a:ext cx="8382000" cy="2884488"/>
          </a:xfrm>
        </p:spPr>
        <p:txBody>
          <a:bodyPr/>
          <a:lstStyle/>
          <a:p>
            <a:pPr marL="273050" lvl="1" indent="-27305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2000" i="1" dirty="0"/>
              <a:t>CALL (</a:t>
            </a:r>
            <a:r>
              <a:rPr lang="en-US" sz="2000" i="1" u="sng" dirty="0" err="1"/>
              <a:t>Call_Identifier</a:t>
            </a:r>
            <a:r>
              <a:rPr lang="en-US" sz="2000" i="1" dirty="0"/>
              <a:t>, </a:t>
            </a:r>
            <a:r>
              <a:rPr lang="en-US" sz="2000" i="1" u="sng" dirty="0" err="1"/>
              <a:t>Customer_Id</a:t>
            </a:r>
            <a:r>
              <a:rPr lang="en-US" sz="2000" i="1" dirty="0"/>
              <a:t>, </a:t>
            </a:r>
            <a:r>
              <a:rPr lang="en-US" sz="2000" i="1" dirty="0" err="1"/>
              <a:t>Source_Number</a:t>
            </a:r>
            <a:r>
              <a:rPr lang="en-US" sz="2000" i="1" dirty="0"/>
              <a:t>, </a:t>
            </a:r>
            <a:r>
              <a:rPr lang="en-US" sz="2000" i="1" dirty="0" err="1"/>
              <a:t>Destination_Number</a:t>
            </a:r>
            <a:r>
              <a:rPr lang="en-US" sz="2000" i="1" dirty="0"/>
              <a:t>, </a:t>
            </a:r>
            <a:r>
              <a:rPr lang="en-US" sz="2000" i="1" dirty="0" err="1"/>
              <a:t>TimeOfDay</a:t>
            </a:r>
            <a:r>
              <a:rPr lang="en-US" sz="2000" i="1" dirty="0"/>
              <a:t>)</a:t>
            </a:r>
          </a:p>
          <a:p>
            <a:pPr marL="273050" lvl="1" indent="-273050" eaLnBrk="1" fontAlgn="auto" hangingPunct="1">
              <a:spcBef>
                <a:spcPts val="580"/>
              </a:spcBef>
              <a:spcAft>
                <a:spcPts val="0"/>
              </a:spcAft>
              <a:buFontTx/>
              <a:buNone/>
              <a:defRPr/>
            </a:pPr>
            <a:r>
              <a:rPr lang="en-US" sz="700" i="1" dirty="0"/>
              <a:t>  </a:t>
            </a:r>
            <a:endParaRPr lang="en-US" sz="1800" i="1" dirty="0"/>
          </a:p>
          <a:p>
            <a:pPr marL="273050" lvl="1" indent="-27305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000" i="1" dirty="0"/>
              <a:t>REGULAR_CALL (</a:t>
            </a:r>
            <a:r>
              <a:rPr lang="en-US" sz="2000" i="1" u="sng" dirty="0" err="1">
                <a:solidFill>
                  <a:srgbClr val="FF0000"/>
                </a:solidFill>
              </a:rPr>
              <a:t>Call_Identifier</a:t>
            </a:r>
            <a:r>
              <a:rPr lang="en-US" sz="2000" i="1" dirty="0"/>
              <a:t>, Duration)</a:t>
            </a:r>
          </a:p>
          <a:p>
            <a:pPr marL="273050" lvl="1" indent="-27305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000" i="1" dirty="0"/>
              <a:t>LONG_DISTANCE (</a:t>
            </a:r>
            <a:r>
              <a:rPr lang="en-US" sz="2000" i="1" u="sng" dirty="0" err="1">
                <a:solidFill>
                  <a:srgbClr val="FF0000"/>
                </a:solidFill>
              </a:rPr>
              <a:t>Call_Identifier</a:t>
            </a:r>
            <a:r>
              <a:rPr lang="en-US" sz="2000" i="1" dirty="0"/>
              <a:t>, Duration, </a:t>
            </a:r>
            <a:r>
              <a:rPr lang="en-US" sz="2000" i="1" dirty="0" err="1"/>
              <a:t>LongDistanceCarrier</a:t>
            </a:r>
            <a:r>
              <a:rPr lang="en-US" sz="2000" i="1" dirty="0"/>
              <a:t>)</a:t>
            </a:r>
          </a:p>
          <a:p>
            <a:pPr marL="273050" lvl="1" indent="-27305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000" i="1" dirty="0"/>
              <a:t>CELL_CALL (</a:t>
            </a:r>
            <a:r>
              <a:rPr lang="en-US" sz="2000" i="1" u="sng" dirty="0" err="1">
                <a:solidFill>
                  <a:srgbClr val="FF0000"/>
                </a:solidFill>
              </a:rPr>
              <a:t>Call_Identifier</a:t>
            </a:r>
            <a:r>
              <a:rPr lang="en-US" sz="2000" i="1" dirty="0"/>
              <a:t>, </a:t>
            </a:r>
            <a:r>
              <a:rPr lang="en-US" sz="2000" i="1" dirty="0" err="1"/>
              <a:t>Air_Time</a:t>
            </a:r>
            <a:r>
              <a:rPr lang="en-US" sz="2000" i="1" dirty="0"/>
              <a:t>, </a:t>
            </a:r>
            <a:r>
              <a:rPr lang="en-US" sz="2000" i="1" dirty="0" err="1"/>
              <a:t>Land_Time</a:t>
            </a:r>
            <a:r>
              <a:rPr lang="en-US" sz="2000" i="1" dirty="0"/>
              <a:t>)</a:t>
            </a:r>
          </a:p>
          <a:p>
            <a:pPr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sz="2800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3253" name="Slide Number Placeholder 3">
            <a:extLst>
              <a:ext uri="{FF2B5EF4-FFF2-40B4-BE49-F238E27FC236}">
                <a16:creationId xmlns:a16="http://schemas.microsoft.com/office/drawing/2014/main" id="{1D2E00CB-B0DD-46AD-80CB-2567EF8A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4" name="Rectangle 4">
            <a:extLst>
              <a:ext uri="{FF2B5EF4-FFF2-40B4-BE49-F238E27FC236}">
                <a16:creationId xmlns:a16="http://schemas.microsoft.com/office/drawing/2014/main" id="{68755B39-E76A-40B2-9F98-BA04CA459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1982788"/>
            <a:ext cx="2101850" cy="4000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LONG_DISTANCE </a:t>
            </a:r>
          </a:p>
        </p:txBody>
      </p:sp>
      <p:sp>
        <p:nvSpPr>
          <p:cNvPr id="53255" name="Rectangle 5">
            <a:extLst>
              <a:ext uri="{FF2B5EF4-FFF2-40B4-BE49-F238E27FC236}">
                <a16:creationId xmlns:a16="http://schemas.microsoft.com/office/drawing/2014/main" id="{8315F6CA-DFDD-4F4F-8E56-4BB7926E0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849438"/>
            <a:ext cx="12954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CALL</a:t>
            </a:r>
          </a:p>
        </p:txBody>
      </p:sp>
      <p:sp>
        <p:nvSpPr>
          <p:cNvPr id="53256" name="AutoShape 11">
            <a:extLst>
              <a:ext uri="{FF2B5EF4-FFF2-40B4-BE49-F238E27FC236}">
                <a16:creationId xmlns:a16="http://schemas.microsoft.com/office/drawing/2014/main" id="{C23E5390-5E98-497C-85EB-F11B97969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1449388"/>
            <a:ext cx="700087" cy="592137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is-a</a:t>
            </a:r>
          </a:p>
        </p:txBody>
      </p:sp>
      <p:sp>
        <p:nvSpPr>
          <p:cNvPr id="53257" name="Line 13">
            <a:extLst>
              <a:ext uri="{FF2B5EF4-FFF2-40B4-BE49-F238E27FC236}">
                <a16:creationId xmlns:a16="http://schemas.microsoft.com/office/drawing/2014/main" id="{11F8ED80-8DC2-4D0D-B61A-D057CCAC65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32200" y="2119313"/>
            <a:ext cx="2540000" cy="2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" name="Rectangle 10">
            <a:extLst>
              <a:ext uri="{FF2B5EF4-FFF2-40B4-BE49-F238E27FC236}">
                <a16:creationId xmlns:a16="http://schemas.microsoft.com/office/drawing/2014/main" id="{B15A2960-01D0-4641-85A1-659F6EAC9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8" y="1376363"/>
            <a:ext cx="1833562" cy="3778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REGULAR_CALL</a:t>
            </a:r>
          </a:p>
        </p:txBody>
      </p:sp>
      <p:sp>
        <p:nvSpPr>
          <p:cNvPr id="53259" name="Rectangle 13">
            <a:extLst>
              <a:ext uri="{FF2B5EF4-FFF2-40B4-BE49-F238E27FC236}">
                <a16:creationId xmlns:a16="http://schemas.microsoft.com/office/drawing/2014/main" id="{2FC6BC40-7497-406C-A03B-00BE715E8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651125"/>
            <a:ext cx="2076450" cy="4286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CELL_CALL</a:t>
            </a:r>
          </a:p>
        </p:txBody>
      </p:sp>
      <p:sp>
        <p:nvSpPr>
          <p:cNvPr id="53260" name="Line 13">
            <a:extLst>
              <a:ext uri="{FF2B5EF4-FFF2-40B4-BE49-F238E27FC236}">
                <a16:creationId xmlns:a16="http://schemas.microsoft.com/office/drawing/2014/main" id="{74C950B7-A4A6-4DC9-B87E-31ED17C4A4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2200" y="2173288"/>
            <a:ext cx="2581275" cy="71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1" name="AutoShape 11">
            <a:extLst>
              <a:ext uri="{FF2B5EF4-FFF2-40B4-BE49-F238E27FC236}">
                <a16:creationId xmlns:a16="http://schemas.microsoft.com/office/drawing/2014/main" id="{B85C4B5A-2E19-43D5-8653-63BD3499D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600" y="1851025"/>
            <a:ext cx="700088" cy="592138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is-a</a:t>
            </a:r>
          </a:p>
        </p:txBody>
      </p:sp>
      <p:sp>
        <p:nvSpPr>
          <p:cNvPr id="53262" name="AutoShape 11">
            <a:extLst>
              <a:ext uri="{FF2B5EF4-FFF2-40B4-BE49-F238E27FC236}">
                <a16:creationId xmlns:a16="http://schemas.microsoft.com/office/drawing/2014/main" id="{EEF66317-2835-403A-8A52-1B861E87D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2266950"/>
            <a:ext cx="700087" cy="592138"/>
          </a:xfrm>
          <a:prstGeom prst="diamond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chemeClr val="bg2"/>
                </a:solidFill>
              </a:rPr>
              <a:t>is-a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A918AB5B-724F-415C-8598-601A0411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Sơ đồ cho một CSDL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D1E83CC1-FE40-4462-9902-C86CAA39F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114800"/>
          </a:xfrm>
        </p:spPr>
        <p:txBody>
          <a:bodyPr/>
          <a:lstStyle/>
          <a:p>
            <a:r>
              <a:rPr lang="en-US" altLang="en-US"/>
              <a:t>Một mô hình quan hệ được biểu diễn dưới dạng sơ đồ</a:t>
            </a:r>
          </a:p>
          <a:p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5EC256D2-F8E1-406C-9549-6301AD6A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4277" name="Picture 2">
            <a:extLst>
              <a:ext uri="{FF2B5EF4-FFF2-40B4-BE49-F238E27FC236}">
                <a16:creationId xmlns:a16="http://schemas.microsoft.com/office/drawing/2014/main" id="{0317962D-70C4-447E-952D-3D87747BD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828800"/>
            <a:ext cx="710565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B166-E293-47EB-8E86-4AA2D36E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F5BCE-B49F-4AE7-AB83-8CDBC366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43B6B-9953-45D1-BF64-372573B78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604962"/>
            <a:ext cx="75057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0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86CB-A833-4D1E-8B47-2BABF36B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4D590-A869-4077-8DBA-C86053B8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429DA5-2ED8-448E-BAEE-4B6579532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485900"/>
            <a:ext cx="70580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51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4D3D-045B-44EB-82C0-B8381C2E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EC210-D5D2-46C5-BC63-9DD117DA4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07F62-0110-49B4-968A-BB7F677BC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862137"/>
            <a:ext cx="56578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64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81B1-905E-43AC-A6C9-7FE60F89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0B11-32C8-4182-AA40-A049AABE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B1F8B-F045-4B28-A624-E63699B08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800"/>
            <a:ext cx="781700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07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0CA2904F-E25D-4909-9865-D6EBA77EF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9263" y="228600"/>
            <a:ext cx="9566276" cy="647700"/>
          </a:xfrm>
        </p:spPr>
        <p:txBody>
          <a:bodyPr/>
          <a:lstStyle/>
          <a:p>
            <a:r>
              <a:rPr lang="en-US" altLang="en-US" sz="3600"/>
              <a:t>3.1. Khái niệm chung</a:t>
            </a:r>
            <a:endParaRPr lang="fr-FR" altLang="en-US" sz="3600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4A15DC19-CBB5-4CF4-A3B7-3D8BF87F2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562600"/>
          </a:xfrm>
        </p:spPr>
        <p:txBody>
          <a:bodyPr/>
          <a:lstStyle/>
          <a:p>
            <a:r>
              <a:rPr lang="en-US" altLang="en-US"/>
              <a:t>Mô hình quan hệ sử dụng lý thuyết tập hợp và logic bậc nhất để biểu diễn dữ liệu</a:t>
            </a:r>
          </a:p>
          <a:p>
            <a:r>
              <a:rPr lang="en-US" altLang="en-US"/>
              <a:t>Giả sử một đối </a:t>
            </a:r>
            <a:r>
              <a:rPr lang="vi-VN" altLang="en-US"/>
              <a:t>tượng</a:t>
            </a:r>
            <a:r>
              <a:rPr lang="en-US" altLang="en-US"/>
              <a:t> </a:t>
            </a:r>
            <a:r>
              <a:rPr lang="vi-VN" altLang="en-US"/>
              <a:t>cần được lưu trữ trong CSDL để phục vụ</a:t>
            </a:r>
            <a:r>
              <a:rPr lang="en-US" altLang="en-US"/>
              <a:t> </a:t>
            </a:r>
            <a:r>
              <a:rPr lang="vi-VN" altLang="en-US"/>
              <a:t>cho việc khai thác dữ liệu về đối tượng</a:t>
            </a:r>
            <a:endParaRPr lang="en-US" altLang="en-US"/>
          </a:p>
          <a:p>
            <a:pPr lvl="1"/>
            <a:r>
              <a:rPr lang="en-US" altLang="en-US" sz="2800"/>
              <a:t>Xác định thuộc tính đối tượng</a:t>
            </a:r>
            <a:endParaRPr lang="en-US" altLang="en-US" sz="2800" i="1"/>
          </a:p>
          <a:p>
            <a:pPr lvl="1"/>
            <a:r>
              <a:rPr lang="en-US" altLang="en-US" sz="2800"/>
              <a:t>Kiểu và miền giá trị của thuộc tính</a:t>
            </a:r>
            <a:endParaRPr lang="en-US" altLang="en-US" sz="2800" i="1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0724" name="Slide Number Placeholder 1">
            <a:extLst>
              <a:ext uri="{FF2B5EF4-FFF2-40B4-BE49-F238E27FC236}">
                <a16:creationId xmlns:a16="http://schemas.microsoft.com/office/drawing/2014/main" id="{20E48617-D1D3-4C3C-9756-06386EA45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696AAF0-9EF0-4689-946A-33436DB79109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8E9E-599E-4028-B2C9-15E431AB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/>
              <a:t>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8D9C0-9C26-48F1-B26D-ED8571499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D70A4A4-0644-4059-90D4-23658843D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" y="1300716"/>
            <a:ext cx="8868093" cy="494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7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571575FD-AAC1-49DF-ACD9-507B4F15C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572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Trừu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: </a:t>
            </a:r>
            <a:r>
              <a:rPr lang="en-US" altLang="en-US" sz="2400" dirty="0" err="1"/>
              <a:t>Sử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dụng</a:t>
            </a:r>
            <a:r>
              <a:rPr lang="en-US" altLang="en-US" sz="2400" dirty="0"/>
              <a:t> </a:t>
            </a:r>
            <a:r>
              <a:rPr lang="vi-VN" altLang="en-US" sz="2400" dirty="0"/>
              <a:t>bảng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cột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hàng</a:t>
            </a:r>
            <a:r>
              <a:rPr lang="en-US" altLang="en-US" sz="2400" dirty="0"/>
              <a:t>)</a:t>
            </a:r>
            <a:r>
              <a:rPr lang="vi-VN" altLang="en-US" sz="2400" dirty="0"/>
              <a:t> </a:t>
            </a:r>
            <a:r>
              <a:rPr lang="en-US" altLang="en-US" sz="2400" dirty="0" err="1"/>
              <a:t>để</a:t>
            </a:r>
            <a:r>
              <a:rPr lang="en-US" altLang="en-US" sz="2400" dirty="0"/>
              <a:t> </a:t>
            </a:r>
            <a:r>
              <a:rPr lang="vi-VN" altLang="en-US" sz="2400" dirty="0"/>
              <a:t>biểu diễn </a:t>
            </a:r>
            <a:r>
              <a:rPr lang="en-US" altLang="en-US" sz="2400" dirty="0"/>
              <a:t>“</a:t>
            </a:r>
            <a:r>
              <a:rPr lang="en-US" altLang="en-US" sz="2400" i="1" dirty="0" err="1"/>
              <a:t>quan</a:t>
            </a:r>
            <a:r>
              <a:rPr lang="en-US" altLang="en-US" sz="2400" i="1" dirty="0"/>
              <a:t> </a:t>
            </a:r>
            <a:r>
              <a:rPr lang="en-US" altLang="en-US" sz="2400" i="1" dirty="0" err="1"/>
              <a:t>hệ</a:t>
            </a:r>
            <a:r>
              <a:rPr lang="en-US" altLang="en-US" sz="2400" i="1" dirty="0"/>
              <a:t>”</a:t>
            </a:r>
            <a:endParaRPr lang="en-US" altLang="en-US" i="1" dirty="0"/>
          </a:p>
          <a:p>
            <a:pPr lvl="1">
              <a:defRPr/>
            </a:pPr>
            <a:r>
              <a:rPr lang="en-US" altLang="en-US" sz="2800" dirty="0"/>
              <a:t>Mỗi </a:t>
            </a:r>
            <a:r>
              <a:rPr lang="en-US" altLang="en-US" sz="2800" i="1" dirty="0"/>
              <a:t>cột</a:t>
            </a:r>
            <a:r>
              <a:rPr lang="en-US" altLang="en-US" sz="2800" dirty="0"/>
              <a:t> biểu diễn một </a:t>
            </a:r>
            <a:r>
              <a:rPr lang="en-US" altLang="en-US" sz="2800" i="1" dirty="0"/>
              <a:t>thuộc tính </a:t>
            </a:r>
            <a:r>
              <a:rPr lang="en-US" altLang="en-US" sz="2800" i="1" dirty="0">
                <a:sym typeface="Wingdings" panose="05000000000000000000" pitchFamily="2" charset="2"/>
              </a:rPr>
              <a:t></a:t>
            </a:r>
            <a:r>
              <a:rPr lang="en-US" altLang="en-US" sz="2800" dirty="0"/>
              <a:t> “</a:t>
            </a:r>
            <a:r>
              <a:rPr lang="en-US" altLang="en-US" sz="2800" i="1" dirty="0"/>
              <a:t>trường</a:t>
            </a:r>
            <a:r>
              <a:rPr lang="en-US" altLang="en-US" sz="2800" dirty="0"/>
              <a:t>”</a:t>
            </a:r>
          </a:p>
          <a:p>
            <a:pPr lvl="1">
              <a:defRPr/>
            </a:pPr>
            <a:r>
              <a:rPr lang="en-US" altLang="en-US" sz="2800" dirty="0"/>
              <a:t>Mỗi </a:t>
            </a:r>
            <a:r>
              <a:rPr lang="en-US" altLang="en-US" sz="2800" i="1" dirty="0"/>
              <a:t>hàng</a:t>
            </a:r>
            <a:r>
              <a:rPr lang="en-US" altLang="en-US" sz="2800" dirty="0"/>
              <a:t> là một </a:t>
            </a:r>
            <a:r>
              <a:rPr lang="en-US" altLang="en-US" sz="2800" i="1" dirty="0"/>
              <a:t>tập giá trị thực </a:t>
            </a:r>
            <a:r>
              <a:rPr lang="en-US" altLang="en-US" sz="2800" dirty="0"/>
              <a:t>của thuộc tính, tương </a:t>
            </a:r>
            <a:r>
              <a:rPr lang="en-US" altLang="en-US" sz="2800" dirty="0" err="1"/>
              <a:t>ứng</a:t>
            </a:r>
            <a:r>
              <a:rPr lang="en-US" altLang="en-US" sz="2800" dirty="0"/>
              <a:t> với một thực thể </a:t>
            </a:r>
            <a:r>
              <a:rPr lang="en-US" altLang="en-US" sz="2800" dirty="0">
                <a:sym typeface="Wingdings" panose="05000000000000000000" pitchFamily="2" charset="2"/>
              </a:rPr>
              <a:t></a:t>
            </a:r>
            <a:r>
              <a:rPr lang="en-US" altLang="en-US" sz="2800" dirty="0"/>
              <a:t> “</a:t>
            </a:r>
            <a:r>
              <a:rPr lang="en-US" altLang="en-US" sz="2800" i="1" dirty="0"/>
              <a:t>bản ghi</a:t>
            </a:r>
            <a:r>
              <a:rPr lang="en-US" altLang="en-US" sz="2800" dirty="0"/>
              <a:t>”</a:t>
            </a:r>
          </a:p>
          <a:p>
            <a:pPr lvl="1">
              <a:defRPr/>
            </a:pPr>
            <a:r>
              <a:rPr lang="en-US" altLang="en-US" sz="2800" dirty="0" err="1"/>
              <a:t>Không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2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có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tập</a:t>
            </a:r>
            <a:r>
              <a:rPr lang="en-US" altLang="en-US" sz="2800" dirty="0"/>
              <a:t> </a:t>
            </a:r>
            <a:r>
              <a:rPr lang="en-US" altLang="en-US" sz="2800" dirty="0" err="1"/>
              <a:t>giá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trị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trùng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nhau</a:t>
            </a:r>
            <a:r>
              <a:rPr lang="en-US" altLang="en-US" sz="2800" dirty="0"/>
              <a:t>.</a:t>
            </a:r>
          </a:p>
          <a:p>
            <a:pPr lvl="1">
              <a:defRPr/>
            </a:pPr>
            <a:r>
              <a:rPr lang="en-US" altLang="en-US" sz="2800" dirty="0" err="1"/>
              <a:t>Thứ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tự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của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cột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các</a:t>
            </a:r>
            <a:r>
              <a:rPr lang="en-US" altLang="en-US" sz="2800" dirty="0"/>
              <a:t> </a:t>
            </a:r>
            <a:r>
              <a:rPr lang="en-US" altLang="en-US" sz="2800" dirty="0" err="1"/>
              <a:t>hàng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là</a:t>
            </a:r>
            <a:r>
              <a:rPr lang="en-US" altLang="en-US" sz="2800" dirty="0"/>
              <a:t> </a:t>
            </a:r>
            <a:r>
              <a:rPr lang="en-US" altLang="en-US" sz="2800" dirty="0" err="1"/>
              <a:t>không</a:t>
            </a:r>
            <a:r>
              <a:rPr lang="en-US" altLang="en-US" sz="2800" dirty="0"/>
              <a:t> </a:t>
            </a:r>
            <a:r>
              <a:rPr lang="en-US" altLang="en-US" sz="2800" dirty="0" err="1"/>
              <a:t>quan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trọng</a:t>
            </a:r>
            <a:endParaRPr lang="fr-FR" altLang="en-US" sz="2800" dirty="0"/>
          </a:p>
          <a:p>
            <a:pPr marL="342900" lvl="1" indent="-342900">
              <a:buSzTx/>
              <a:buFontTx/>
              <a:buChar char="•"/>
              <a:defRPr/>
            </a:pPr>
            <a:endParaRPr lang="en-US" dirty="0"/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FA5C36C7-9B57-4A7F-8218-E2873CE2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8" name="Title 1">
            <a:extLst>
              <a:ext uri="{FF2B5EF4-FFF2-40B4-BE49-F238E27FC236}">
                <a16:creationId xmlns:a16="http://schemas.microsoft.com/office/drawing/2014/main" id="{4ED9C09C-F16A-420E-835E-93116C2C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3.1. Khái niệm chung</a:t>
            </a:r>
          </a:p>
        </p:txBody>
      </p:sp>
      <p:pic>
        <p:nvPicPr>
          <p:cNvPr id="31749" name="Picture 1">
            <a:extLst>
              <a:ext uri="{FF2B5EF4-FFF2-40B4-BE49-F238E27FC236}">
                <a16:creationId xmlns:a16="http://schemas.microsoft.com/office/drawing/2014/main" id="{EDBAC953-D7B2-448A-8E14-851EB0D22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22850"/>
            <a:ext cx="6804025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E5D323F2-7EB0-47CA-86A6-7123A27C8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7850"/>
            <a:ext cx="8229600" cy="4114800"/>
          </a:xfrm>
        </p:spPr>
        <p:txBody>
          <a:bodyPr/>
          <a:lstStyle/>
          <a:p>
            <a:r>
              <a:rPr lang="en-US" altLang="en-US"/>
              <a:t>So sánh với mô hình ER:</a:t>
            </a:r>
          </a:p>
          <a:p>
            <a:pPr lvl="1"/>
            <a:r>
              <a:rPr lang="en-US" altLang="en-US" sz="2400"/>
              <a:t>Mỗi bảng tương ứng với một tập thực thể</a:t>
            </a:r>
          </a:p>
          <a:p>
            <a:pPr lvl="1"/>
            <a:r>
              <a:rPr lang="en-US" altLang="en-US" sz="2400"/>
              <a:t>Mỗi cột tương ứng một thuộc tính</a:t>
            </a:r>
          </a:p>
          <a:p>
            <a:pPr lvl="1"/>
            <a:r>
              <a:rPr lang="en-US" altLang="en-US" sz="2400"/>
              <a:t>Mỗi hàng trong bảng tương ứng với một thực thể</a:t>
            </a:r>
          </a:p>
          <a:p>
            <a:pPr lvl="1"/>
            <a:endParaRPr lang="en-US" altLang="en-US"/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4000EA28-EFC9-4DA9-AA95-B3E06DB5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2772" name="Picture 1">
            <a:extLst>
              <a:ext uri="{FF2B5EF4-FFF2-40B4-BE49-F238E27FC236}">
                <a16:creationId xmlns:a16="http://schemas.microsoft.com/office/drawing/2014/main" id="{7A90932B-6E6C-4F40-B59A-CF713E85E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"/>
          <a:stretch>
            <a:fillRect/>
          </a:stretch>
        </p:blipFill>
        <p:spPr bwMode="auto">
          <a:xfrm>
            <a:off x="390525" y="2781300"/>
            <a:ext cx="5443538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3" name="Group 5">
            <a:extLst>
              <a:ext uri="{FF2B5EF4-FFF2-40B4-BE49-F238E27FC236}">
                <a16:creationId xmlns:a16="http://schemas.microsoft.com/office/drawing/2014/main" id="{43C2F136-28C7-417C-95CE-EE5A87A604A6}"/>
              </a:ext>
            </a:extLst>
          </p:cNvPr>
          <p:cNvGrpSpPr>
            <a:grpSpLocks/>
          </p:cNvGrpSpPr>
          <p:nvPr/>
        </p:nvGrpSpPr>
        <p:grpSpPr bwMode="auto">
          <a:xfrm>
            <a:off x="4637088" y="3892550"/>
            <a:ext cx="4362450" cy="2532063"/>
            <a:chOff x="3015743" y="3937053"/>
            <a:chExt cx="4361648" cy="2533115"/>
          </a:xfrm>
        </p:grpSpPr>
        <p:sp>
          <p:nvSpPr>
            <p:cNvPr id="32777" name="Oval 5">
              <a:extLst>
                <a:ext uri="{FF2B5EF4-FFF2-40B4-BE49-F238E27FC236}">
                  <a16:creationId xmlns:a16="http://schemas.microsoft.com/office/drawing/2014/main" id="{437D45D7-F117-4884-86D2-A4D156D33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640" y="5236621"/>
              <a:ext cx="1371600" cy="6477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Họ tên</a:t>
              </a:r>
            </a:p>
          </p:txBody>
        </p:sp>
        <p:sp>
          <p:nvSpPr>
            <p:cNvPr id="32778" name="Oval 6">
              <a:extLst>
                <a:ext uri="{FF2B5EF4-FFF2-40B4-BE49-F238E27FC236}">
                  <a16:creationId xmlns:a16="http://schemas.microsoft.com/office/drawing/2014/main" id="{2B9A5C47-8433-4E00-8E9A-C56E79034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743" y="4553083"/>
              <a:ext cx="1447800" cy="609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u="sng">
                  <a:solidFill>
                    <a:srgbClr val="FF3300"/>
                  </a:solidFill>
                </a:rPr>
                <a:t>Mã số SV</a:t>
              </a:r>
            </a:p>
          </p:txBody>
        </p:sp>
        <p:sp>
          <p:nvSpPr>
            <p:cNvPr id="32779" name="Oval 7">
              <a:extLst>
                <a:ext uri="{FF2B5EF4-FFF2-40B4-BE49-F238E27FC236}">
                  <a16:creationId xmlns:a16="http://schemas.microsoft.com/office/drawing/2014/main" id="{0DEEA581-8ADB-4DE7-BED9-D8188994A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7565" y="5308643"/>
              <a:ext cx="1295400" cy="609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Giới tính</a:t>
              </a:r>
            </a:p>
          </p:txBody>
        </p:sp>
        <p:sp>
          <p:nvSpPr>
            <p:cNvPr id="32780" name="Oval 8">
              <a:extLst>
                <a:ext uri="{FF2B5EF4-FFF2-40B4-BE49-F238E27FC236}">
                  <a16:creationId xmlns:a16="http://schemas.microsoft.com/office/drawing/2014/main" id="{D2DC62D5-622C-47A3-854C-E26DD5389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435" y="5899254"/>
              <a:ext cx="1447800" cy="57091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chemeClr val="bg1"/>
                </a:solidFill>
              </a:endParaRP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chemeClr val="bg1"/>
                  </a:solidFill>
                </a:rPr>
                <a:t>Ngày sinh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2781" name="Oval 9">
              <a:extLst>
                <a:ext uri="{FF2B5EF4-FFF2-40B4-BE49-F238E27FC236}">
                  <a16:creationId xmlns:a16="http://schemas.microsoft.com/office/drawing/2014/main" id="{A9A76BFD-37B3-4A0F-803C-50A4AE567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791" y="5920942"/>
              <a:ext cx="1371600" cy="54922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</a:rPr>
                <a:t>Địa chỉ </a:t>
              </a:r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A3EECE5A-46A3-45F5-A29C-342C39638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7346" y="3937053"/>
              <a:ext cx="1637999" cy="57650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en-US" altLang="en-US" sz="2000" dirty="0" err="1"/>
                <a:t>Sinh</a:t>
              </a:r>
              <a:r>
                <a:rPr lang="en-US" altLang="en-US" sz="2000" dirty="0"/>
                <a:t> </a:t>
              </a:r>
              <a:r>
                <a:rPr lang="en-US" altLang="en-US" sz="2000" dirty="0" err="1"/>
                <a:t>viên</a:t>
              </a:r>
              <a:endParaRPr lang="en-US" altLang="en-US" sz="2000" dirty="0"/>
            </a:p>
          </p:txBody>
        </p:sp>
        <p:cxnSp>
          <p:nvCxnSpPr>
            <p:cNvPr id="32783" name="Straight Connector 6">
              <a:extLst>
                <a:ext uri="{FF2B5EF4-FFF2-40B4-BE49-F238E27FC236}">
                  <a16:creationId xmlns:a16="http://schemas.microsoft.com/office/drawing/2014/main" id="{4CDF2E37-4D99-4325-823B-E6DDB29168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376474" y="4518779"/>
              <a:ext cx="2031384" cy="18719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4" name="Straight Connector 8">
              <a:extLst>
                <a:ext uri="{FF2B5EF4-FFF2-40B4-BE49-F238E27FC236}">
                  <a16:creationId xmlns:a16="http://schemas.microsoft.com/office/drawing/2014/main" id="{D991990C-59AF-4B3D-88E9-B8AE98B41035}"/>
                </a:ext>
              </a:extLst>
            </p:cNvPr>
            <p:cNvCxnSpPr>
              <a:cxnSpLocks noChangeShapeType="1"/>
              <a:stCxn id="12" idx="2"/>
              <a:endCxn id="32777" idx="0"/>
            </p:cNvCxnSpPr>
            <p:nvPr/>
          </p:nvCxnSpPr>
          <p:spPr bwMode="auto">
            <a:xfrm flipH="1">
              <a:off x="4066440" y="4513247"/>
              <a:ext cx="2200323" cy="72337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5" name="Straight Connector 10">
              <a:extLst>
                <a:ext uri="{FF2B5EF4-FFF2-40B4-BE49-F238E27FC236}">
                  <a16:creationId xmlns:a16="http://schemas.microsoft.com/office/drawing/2014/main" id="{47CEDA36-8ED3-4819-8AC8-49B9C9232926}"/>
                </a:ext>
              </a:extLst>
            </p:cNvPr>
            <p:cNvCxnSpPr>
              <a:cxnSpLocks noChangeShapeType="1"/>
              <a:stCxn id="12" idx="2"/>
              <a:endCxn id="32779" idx="0"/>
            </p:cNvCxnSpPr>
            <p:nvPr/>
          </p:nvCxnSpPr>
          <p:spPr bwMode="auto">
            <a:xfrm flipH="1">
              <a:off x="5885265" y="4513247"/>
              <a:ext cx="381498" cy="79539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6" name="Straight Connector 12">
              <a:extLst>
                <a:ext uri="{FF2B5EF4-FFF2-40B4-BE49-F238E27FC236}">
                  <a16:creationId xmlns:a16="http://schemas.microsoft.com/office/drawing/2014/main" id="{944A3DCF-3F2A-4DDA-98D3-5A6138CE4CD2}"/>
                </a:ext>
              </a:extLst>
            </p:cNvPr>
            <p:cNvCxnSpPr>
              <a:cxnSpLocks noChangeShapeType="1"/>
              <a:stCxn id="12" idx="2"/>
              <a:endCxn id="32781" idx="0"/>
            </p:cNvCxnSpPr>
            <p:nvPr/>
          </p:nvCxnSpPr>
          <p:spPr bwMode="auto">
            <a:xfrm>
              <a:off x="6266763" y="4513247"/>
              <a:ext cx="424828" cy="140769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7" name="Straight Connector 14">
              <a:extLst>
                <a:ext uri="{FF2B5EF4-FFF2-40B4-BE49-F238E27FC236}">
                  <a16:creationId xmlns:a16="http://schemas.microsoft.com/office/drawing/2014/main" id="{4ABFD6A0-C380-4D6A-BDBC-64A2E1DF95B5}"/>
                </a:ext>
              </a:extLst>
            </p:cNvPr>
            <p:cNvCxnSpPr>
              <a:cxnSpLocks noChangeShapeType="1"/>
              <a:stCxn id="12" idx="2"/>
              <a:endCxn id="32780" idx="0"/>
            </p:cNvCxnSpPr>
            <p:nvPr/>
          </p:nvCxnSpPr>
          <p:spPr bwMode="auto">
            <a:xfrm flipH="1">
              <a:off x="4893335" y="4513247"/>
              <a:ext cx="1373428" cy="138600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2774" name="Straight Connector 12">
            <a:extLst>
              <a:ext uri="{FF2B5EF4-FFF2-40B4-BE49-F238E27FC236}">
                <a16:creationId xmlns:a16="http://schemas.microsoft.com/office/drawing/2014/main" id="{569FBEB3-AC2F-43CF-8C09-57C40142E308}"/>
              </a:ext>
            </a:extLst>
          </p:cNvPr>
          <p:cNvCxnSpPr>
            <a:cxnSpLocks noChangeShapeType="1"/>
            <a:stCxn id="12" idx="2"/>
          </p:cNvCxnSpPr>
          <p:nvPr/>
        </p:nvCxnSpPr>
        <p:spPr bwMode="auto">
          <a:xfrm>
            <a:off x="7888288" y="4468813"/>
            <a:ext cx="688975" cy="5667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5" name="Oval 7">
            <a:extLst>
              <a:ext uri="{FF2B5EF4-FFF2-40B4-BE49-F238E27FC236}">
                <a16:creationId xmlns:a16="http://schemas.microsoft.com/office/drawing/2014/main" id="{82427F0B-5A1A-4DA4-9748-4E19A9A72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775" y="5051425"/>
            <a:ext cx="782638" cy="4524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Lớp</a:t>
            </a:r>
          </a:p>
        </p:txBody>
      </p:sp>
      <p:sp>
        <p:nvSpPr>
          <p:cNvPr id="29" name="Left-Up Arrow 28">
            <a:extLst>
              <a:ext uri="{FF2B5EF4-FFF2-40B4-BE49-F238E27FC236}">
                <a16:creationId xmlns:a16="http://schemas.microsoft.com/office/drawing/2014/main" id="{11DE3FC1-6C99-427C-91B0-592138D32BEB}"/>
              </a:ext>
            </a:extLst>
          </p:cNvPr>
          <p:cNvSpPr/>
          <p:nvPr/>
        </p:nvSpPr>
        <p:spPr bwMode="auto">
          <a:xfrm rot="5400000">
            <a:off x="3180557" y="4810918"/>
            <a:ext cx="685800" cy="1135063"/>
          </a:xfrm>
          <a:prstGeom prst="leftUpArrow">
            <a:avLst>
              <a:gd name="adj1" fmla="val 8333"/>
              <a:gd name="adj2" fmla="val 11309"/>
              <a:gd name="adj3" fmla="val 25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2D6C9919-336E-4ECC-8E03-7B8969F0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8839200" cy="4648200"/>
          </a:xfrm>
        </p:spPr>
        <p:txBody>
          <a:bodyPr/>
          <a:lstStyle/>
          <a:p>
            <a:r>
              <a:rPr lang="en-US" altLang="en-US" sz="2400" dirty="0" err="1"/>
              <a:t>Lược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đồ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hệ</a:t>
            </a:r>
            <a:r>
              <a:rPr lang="en-US" altLang="en-US" sz="2400" dirty="0"/>
              <a:t> (schema):</a:t>
            </a:r>
          </a:p>
          <a:p>
            <a:pPr marL="457200" lvl="1" indent="0">
              <a:buFontTx/>
              <a:buNone/>
            </a:pPr>
            <a:r>
              <a:rPr lang="en-US" altLang="en-US" sz="2400" i="1" dirty="0" err="1"/>
              <a:t>tên_quan_hệ</a:t>
            </a:r>
            <a:r>
              <a:rPr lang="en-US" altLang="en-US" sz="2400" i="1" dirty="0"/>
              <a:t>(tên_trường_1:kiểu, tên_trường_2:kiểu, … )</a:t>
            </a:r>
          </a:p>
          <a:p>
            <a:r>
              <a:rPr lang="en-US" altLang="en-US" sz="2400" dirty="0" err="1"/>
              <a:t>Thể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hiện</a:t>
            </a:r>
            <a:r>
              <a:rPr lang="en-US" altLang="en-US" sz="2400" dirty="0"/>
              <a:t> (instance)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hệ</a:t>
            </a:r>
            <a:r>
              <a:rPr lang="en-US" altLang="en-US" sz="2400" dirty="0"/>
              <a:t> &lt;=&gt;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bộ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giá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trị</a:t>
            </a:r>
            <a:r>
              <a:rPr lang="en-US" altLang="en-US" sz="2400" dirty="0"/>
              <a:t> (tuples)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có</a:t>
            </a:r>
            <a:r>
              <a:rPr lang="en-US" altLang="en-US" sz="2400" dirty="0"/>
              <a:t> &lt;=&gt; </a:t>
            </a:r>
            <a:r>
              <a:rPr lang="en-US" altLang="en-US" sz="2400" dirty="0" err="1"/>
              <a:t>dòng</a:t>
            </a:r>
            <a:r>
              <a:rPr lang="en-US" altLang="en-US" sz="2400" dirty="0"/>
              <a:t> / </a:t>
            </a:r>
            <a:r>
              <a:rPr lang="en-US" altLang="en-US" sz="2400" dirty="0" err="1"/>
              <a:t>bản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ghi</a:t>
            </a:r>
            <a:r>
              <a:rPr lang="en-US" altLang="en-US" sz="2400" dirty="0"/>
              <a:t> (rows/records)</a:t>
            </a:r>
            <a:endParaRPr lang="en-US" altLang="en-US" sz="2400" i="1" dirty="0"/>
          </a:p>
          <a:p>
            <a:r>
              <a:rPr lang="en-US" altLang="en-US" sz="2400" dirty="0" err="1"/>
              <a:t>Lực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lượng</a:t>
            </a:r>
            <a:r>
              <a:rPr lang="en-US" altLang="en-US" sz="2400" dirty="0"/>
              <a:t> (cardinality)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hệ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dòng</a:t>
            </a:r>
            <a:r>
              <a:rPr lang="en-US" altLang="en-US" sz="2400" dirty="0"/>
              <a:t>/</a:t>
            </a:r>
            <a:r>
              <a:rPr lang="en-US" altLang="en-US" sz="2400" dirty="0" err="1"/>
              <a:t>bản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ghi</a:t>
            </a:r>
            <a:endParaRPr lang="en-US" altLang="en-US" sz="2400" dirty="0"/>
          </a:p>
          <a:p>
            <a:r>
              <a:rPr lang="en-US" altLang="en-US" sz="2400" dirty="0" err="1"/>
              <a:t>Bậc</a:t>
            </a:r>
            <a:r>
              <a:rPr lang="en-US" altLang="en-US" sz="2400" dirty="0"/>
              <a:t> (degree)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hệ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cột</a:t>
            </a:r>
            <a:r>
              <a:rPr lang="en-US" altLang="en-US" sz="2400" dirty="0"/>
              <a:t>/</a:t>
            </a:r>
            <a:r>
              <a:rPr lang="en-US" altLang="en-US" sz="2400" dirty="0" err="1"/>
              <a:t>trường</a:t>
            </a:r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1734EE9-9D20-45D4-B799-9CBDE52C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6" name="Title 1">
            <a:extLst>
              <a:ext uri="{FF2B5EF4-FFF2-40B4-BE49-F238E27FC236}">
                <a16:creationId xmlns:a16="http://schemas.microsoft.com/office/drawing/2014/main" id="{C5C5AE2C-3B67-413A-B37B-471F22216CA7}"/>
              </a:ext>
            </a:extLst>
          </p:cNvPr>
          <p:cNvSpPr txBox="1">
            <a:spLocks/>
          </p:cNvSpPr>
          <p:nvPr/>
        </p:nvSpPr>
        <p:spPr bwMode="auto">
          <a:xfrm>
            <a:off x="152400" y="41910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4000">
                <a:solidFill>
                  <a:schemeClr val="tx2"/>
                </a:solidFill>
              </a:rPr>
              <a:t>3.2. Lược đồ quan hệ</a:t>
            </a:r>
          </a:p>
        </p:txBody>
      </p:sp>
      <p:pic>
        <p:nvPicPr>
          <p:cNvPr id="33797" name="Picture 34" descr="http://cnx.org/resources/15da1919ca5685960f6593bee0ffa715/relationdm_1.png">
            <a:extLst>
              <a:ext uri="{FF2B5EF4-FFF2-40B4-BE49-F238E27FC236}">
                <a16:creationId xmlns:a16="http://schemas.microsoft.com/office/drawing/2014/main" id="{0E0DAABA-F818-4EB7-8C01-E80E15FC9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7" b="6026"/>
          <a:stretch>
            <a:fillRect/>
          </a:stretch>
        </p:blipFill>
        <p:spPr bwMode="auto">
          <a:xfrm>
            <a:off x="852487" y="3886200"/>
            <a:ext cx="821531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C47487EA-22AE-40F5-94E0-8D2F479E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Ví dụ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50D96B62-A0ED-4A41-9AFE-76927E7DE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724400"/>
          </a:xfrm>
        </p:spPr>
        <p:txBody>
          <a:bodyPr/>
          <a:lstStyle/>
          <a:p>
            <a:r>
              <a:rPr lang="en-US" altLang="en-US"/>
              <a:t>Lược đồ quan hệ </a:t>
            </a:r>
          </a:p>
          <a:p>
            <a:pPr lvl="1"/>
            <a:r>
              <a:rPr lang="en-US" altLang="en-US" sz="2400"/>
              <a:t>Đầy đủ: </a:t>
            </a:r>
            <a:r>
              <a:rPr lang="en-US" altLang="en-US" sz="2400" i="1"/>
              <a:t>BOOK (id: integer, title: string, author: string, pub-year: integer)</a:t>
            </a:r>
          </a:p>
          <a:p>
            <a:pPr lvl="1"/>
            <a:r>
              <a:rPr lang="en-US" altLang="en-US" sz="2400"/>
              <a:t>Ngắn gọn: </a:t>
            </a:r>
            <a:r>
              <a:rPr lang="en-US" altLang="en-US" sz="2400" i="1"/>
              <a:t>BOOK(id, title, author, pub-year)</a:t>
            </a:r>
            <a:endParaRPr lang="en-US" altLang="en-US" sz="2800" i="1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81BEC156-AC58-445E-A2C3-8977D706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69AF64-D44F-4286-AD63-D33C06120FBD}"/>
              </a:ext>
            </a:extLst>
          </p:cNvPr>
          <p:cNvGraphicFramePr>
            <a:graphicFrameLocks noGrp="1"/>
          </p:cNvGraphicFramePr>
          <p:nvPr/>
        </p:nvGraphicFramePr>
        <p:xfrm>
          <a:off x="296863" y="3436938"/>
          <a:ext cx="5638801" cy="1574800"/>
        </p:xfrm>
        <a:graphic>
          <a:graphicData uri="http://schemas.openxmlformats.org/drawingml/2006/table">
            <a:tbl>
              <a:tblPr firstRow="1" bandRow="1"/>
              <a:tblGrid>
                <a:gridCol w="408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2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vi-VN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Title</a:t>
                      </a:r>
                      <a:endParaRPr lang="vi-VN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Author</a:t>
                      </a:r>
                      <a:endParaRPr lang="vi-VN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Pub-year</a:t>
                      </a:r>
                      <a:endParaRPr lang="vi-VN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vi-VN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The call of the wild</a:t>
                      </a:r>
                      <a:endParaRPr lang="vi-VN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Jack London</a:t>
                      </a:r>
                      <a:endParaRPr lang="vi-VN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sz="140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1903</a:t>
                      </a:r>
                      <a:endParaRPr lang="vi-VN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vi-VN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l"/>
                      <a:r>
                        <a:rPr lang="en-US" sz="140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The</a:t>
                      </a:r>
                      <a:r>
                        <a:rPr lang="en-US" sz="1400" baseline="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 u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niverse in a nutshell</a:t>
                      </a:r>
                      <a:endParaRPr lang="vi-VN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l"/>
                      <a:r>
                        <a:rPr lang="vi-VN" sz="140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Stephen Hawking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sz="140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2001</a:t>
                      </a:r>
                      <a:endParaRPr lang="vi-VN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vi-VN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l"/>
                      <a:r>
                        <a:rPr lang="en-US" sz="1400" dirty="0" err="1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Hồng</a:t>
                      </a:r>
                      <a:r>
                        <a:rPr lang="en-US" sz="1400" baseline="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lâu</a:t>
                      </a:r>
                      <a:r>
                        <a:rPr lang="en-US" sz="1400" baseline="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mộng</a:t>
                      </a:r>
                      <a:endParaRPr lang="vi-VN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l"/>
                      <a:r>
                        <a:rPr lang="en-US" sz="1400" dirty="0" err="1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Tào</a:t>
                      </a:r>
                      <a:r>
                        <a:rPr lang="en-US" sz="1400" baseline="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Tuyết</a:t>
                      </a:r>
                      <a:r>
                        <a:rPr lang="en-US" sz="1400" baseline="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400" baseline="0" dirty="0" err="1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Cần</a:t>
                      </a:r>
                      <a:endParaRPr lang="vi-VN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Gill Sans MT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Arial" pitchFamily="34" charset="0"/>
                          <a:cs typeface="Arial" pitchFamily="34" charset="0"/>
                        </a:rPr>
                        <a:t>1791</a:t>
                      </a:r>
                      <a:endParaRPr lang="vi-VN" sz="1400" dirty="0">
                        <a:solidFill>
                          <a:schemeClr val="bg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B8C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48" name="TextBox 1">
            <a:extLst>
              <a:ext uri="{FF2B5EF4-FFF2-40B4-BE49-F238E27FC236}">
                <a16:creationId xmlns:a16="http://schemas.microsoft.com/office/drawing/2014/main" id="{52E79C3D-EE57-4D3D-BDD3-9120892C0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3055938"/>
            <a:ext cx="850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i="1"/>
              <a:t>BOOK</a:t>
            </a:r>
            <a:endParaRPr lang="en-US" altLang="en-US" sz="1800"/>
          </a:p>
        </p:txBody>
      </p:sp>
      <p:sp>
        <p:nvSpPr>
          <p:cNvPr id="34849" name="Rectangle 1">
            <a:extLst>
              <a:ext uri="{FF2B5EF4-FFF2-40B4-BE49-F238E27FC236}">
                <a16:creationId xmlns:a16="http://schemas.microsoft.com/office/drawing/2014/main" id="{D18C2F38-1129-4175-A284-7B313F870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51425"/>
            <a:ext cx="457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Bậc = ?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Lực lượng = ?</a:t>
            </a:r>
          </a:p>
        </p:txBody>
      </p:sp>
      <p:pic>
        <p:nvPicPr>
          <p:cNvPr id="34850" name="Picture 2">
            <a:extLst>
              <a:ext uri="{FF2B5EF4-FFF2-40B4-BE49-F238E27FC236}">
                <a16:creationId xmlns:a16="http://schemas.microsoft.com/office/drawing/2014/main" id="{4720BD03-5DB1-4695-886D-7F0077ECD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425" y="3411538"/>
            <a:ext cx="13525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4C05BE70-6230-4C8B-813B-CA3F8445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3.2. Lược đồ quan hệ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C1CC283F-6BB7-406E-BBC6-89F607A51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562600"/>
          </a:xfrm>
        </p:spPr>
        <p:txBody>
          <a:bodyPr/>
          <a:lstStyle/>
          <a:p>
            <a:pPr marL="342900" lvl="1" indent="-342900">
              <a:buSzTx/>
              <a:buFontTx/>
              <a:buChar char="•"/>
              <a:defRPr/>
            </a:pP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mặt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: </a:t>
            </a:r>
            <a:r>
              <a:rPr lang="en-US" sz="2400" dirty="0" err="1"/>
              <a:t>Lược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R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Đề-các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miền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:</a:t>
            </a:r>
            <a:endParaRPr lang="en-US" altLang="en-US" sz="2400" i="1" dirty="0"/>
          </a:p>
          <a:p>
            <a:pPr lvl="1" algn="ctr">
              <a:buFontTx/>
              <a:buNone/>
              <a:defRPr/>
            </a:pPr>
            <a:r>
              <a:rPr lang="en-US" sz="2000" b="1" dirty="0"/>
              <a:t>Book = </a:t>
            </a:r>
            <a:r>
              <a:rPr lang="en-US" sz="2000" b="1" dirty="0" err="1"/>
              <a:t>dom</a:t>
            </a:r>
            <a:r>
              <a:rPr lang="en-US" sz="2000" b="1" dirty="0"/>
              <a:t>(</a:t>
            </a:r>
            <a:r>
              <a:rPr lang="en-US" sz="2000" b="1" dirty="0" err="1"/>
              <a:t>int</a:t>
            </a:r>
            <a:r>
              <a:rPr lang="en-US" sz="2000" b="1" dirty="0"/>
              <a:t>) × </a:t>
            </a:r>
            <a:r>
              <a:rPr lang="en-US" sz="2000" b="1" dirty="0" err="1"/>
              <a:t>dom</a:t>
            </a:r>
            <a:r>
              <a:rPr lang="en-US" sz="2000" b="1" dirty="0"/>
              <a:t>(string) × </a:t>
            </a:r>
            <a:r>
              <a:rPr lang="en-US" sz="2000" b="1" dirty="0" err="1"/>
              <a:t>dom</a:t>
            </a:r>
            <a:r>
              <a:rPr lang="en-US" sz="2000" b="1" dirty="0"/>
              <a:t>(string) × </a:t>
            </a:r>
            <a:r>
              <a:rPr lang="en-US" sz="2000" b="1" dirty="0" err="1"/>
              <a:t>dom</a:t>
            </a:r>
            <a:r>
              <a:rPr lang="en-US" sz="2000" b="1" dirty="0"/>
              <a:t>(</a:t>
            </a:r>
            <a:r>
              <a:rPr lang="en-US" sz="2000" b="1" dirty="0" err="1"/>
              <a:t>int</a:t>
            </a:r>
            <a:r>
              <a:rPr lang="en-US" sz="2000" b="1" dirty="0"/>
              <a:t>)</a:t>
            </a:r>
          </a:p>
          <a:p>
            <a:pPr lvl="1" algn="ctr">
              <a:buFontTx/>
              <a:buNone/>
              <a:defRPr/>
            </a:pPr>
            <a:r>
              <a:rPr lang="en-US" sz="2000" dirty="0"/>
              <a:t>(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dom</a:t>
            </a:r>
            <a:r>
              <a:rPr lang="en-US" sz="2000" dirty="0"/>
              <a:t>(…)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)</a:t>
            </a:r>
          </a:p>
          <a:p>
            <a:pPr>
              <a:defRPr/>
            </a:pP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r </a:t>
            </a:r>
            <a:r>
              <a:rPr lang="en-US" sz="2400" dirty="0" err="1"/>
              <a:t>trên</a:t>
            </a:r>
            <a:r>
              <a:rPr lang="en-US" sz="2400" dirty="0"/>
              <a:t> R: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r(R)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con </a:t>
            </a:r>
            <a:r>
              <a:rPr lang="en-US" sz="2400" dirty="0" err="1"/>
              <a:t>của</a:t>
            </a:r>
            <a:r>
              <a:rPr lang="en-US" sz="2400" dirty="0"/>
              <a:t> R</a:t>
            </a:r>
          </a:p>
          <a:p>
            <a:pPr lvl="1" algn="ctr">
              <a:buFontTx/>
              <a:buNone/>
              <a:defRPr/>
            </a:pPr>
            <a:r>
              <a:rPr lang="en-US" sz="2000" b="1" dirty="0"/>
              <a:t>my-books = my-books(Book) ⊂ Book</a:t>
            </a:r>
          </a:p>
          <a:p>
            <a:pPr>
              <a:defRPr/>
            </a:pP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r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,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, hay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endParaRPr lang="en-US" sz="2400" dirty="0"/>
          </a:p>
          <a:p>
            <a:pPr>
              <a:defRPr/>
            </a:pPr>
            <a:endParaRPr lang="vi-VN" dirty="0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0953A0D9-F648-4BC3-A468-6799C8CE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696AAF0-9EF0-4689-946A-33436DB79109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F4972831-3B58-4BE3-ADD3-0B146581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Ràng buộc trong dữ liệu quan hệ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28ED3-042D-4767-A5AE-A5929DB16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196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=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: </a:t>
            </a:r>
          </a:p>
          <a:p>
            <a:pPr marL="1146175" lvl="1" indent="-293688">
              <a:buFont typeface="Arial" pitchFamily="34" charset="0"/>
              <a:buChar char="•"/>
              <a:defRPr/>
            </a:pP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miền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, &lt; 1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, …</a:t>
            </a:r>
          </a:p>
          <a:p>
            <a:pPr marL="1146175" lvl="1" indent="-293688">
              <a:buFont typeface="Arial" pitchFamily="34" charset="0"/>
              <a:buChar char="•"/>
              <a:defRPr/>
            </a:pP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1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</a:t>
            </a:r>
            <a:r>
              <a:rPr lang="en-US" sz="2800" dirty="0" err="1"/>
              <a:t>cố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endParaRPr lang="en-US" sz="2800" dirty="0"/>
          </a:p>
          <a:p>
            <a:pPr lvl="1">
              <a:defRPr/>
            </a:pP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  <a:p>
            <a:pPr lvl="1">
              <a:defRPr/>
            </a:pP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lvl="1">
              <a:defRPr/>
            </a:pP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endParaRPr lang="en-US" dirty="0"/>
          </a:p>
          <a:p>
            <a:pPr marL="457200" lvl="1" indent="0">
              <a:buFontTx/>
              <a:buNone/>
              <a:defRPr/>
            </a:pPr>
            <a:endParaRPr lang="en-US" sz="2800" dirty="0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C0752A44-A2FB-4B90-91D6-F96D0430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FF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63D8C8-E5AB-4C61-AFC8-69F94F5823A8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">
      <a:dk1>
        <a:srgbClr val="232323"/>
      </a:dk1>
      <a:lt1>
        <a:srgbClr val="FFFFFF"/>
      </a:lt1>
      <a:dk2>
        <a:srgbClr val="000000"/>
      </a:dk2>
      <a:lt2>
        <a:srgbClr val="EF9100"/>
      </a:lt2>
      <a:accent1>
        <a:srgbClr val="F35B1B"/>
      </a:accent1>
      <a:accent2>
        <a:srgbClr val="A2C1FE"/>
      </a:accent2>
      <a:accent3>
        <a:srgbClr val="FFFFFF"/>
      </a:accent3>
      <a:accent4>
        <a:srgbClr val="1C1C1C"/>
      </a:accent4>
      <a:accent5>
        <a:srgbClr val="F8B5AB"/>
      </a:accent5>
      <a:accent6>
        <a:srgbClr val="92AFE6"/>
      </a:accent6>
      <a:hlink>
        <a:srgbClr val="676767"/>
      </a:hlink>
      <a:folHlink>
        <a:srgbClr val="CECECE"/>
      </a:folHlink>
    </a:clrScheme>
    <a:fontScheme name="Lecture3-humanvision-filter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charset="-128"/>
            <a:cs typeface="Arial" charset="0"/>
          </a:defRPr>
        </a:defPPr>
      </a:lstStyle>
    </a:lnDef>
  </a:objectDefaults>
  <a:extraClrSchemeLst>
    <a:extraClrScheme>
      <a:clrScheme name="Lecture3-humanvision-filter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3-humanvision-filter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3-humanvision-filter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4A7ACB5F87D043838B86A8A55656DE" ma:contentTypeVersion="0" ma:contentTypeDescription="Create a new document." ma:contentTypeScope="" ma:versionID="378fbdc59813ae8d1ee9b290c8b5db4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3f9ca9ed2b1b526ffdf70859b84e6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F0C22A-7E7B-4CA8-ADDA-EA39B209CF7C}"/>
</file>

<file path=customXml/itemProps2.xml><?xml version="1.0" encoding="utf-8"?>
<ds:datastoreItem xmlns:ds="http://schemas.openxmlformats.org/officeDocument/2006/customXml" ds:itemID="{6BC88323-E0CE-454F-8C76-2D2D548B4F25}"/>
</file>

<file path=customXml/itemProps3.xml><?xml version="1.0" encoding="utf-8"?>
<ds:datastoreItem xmlns:ds="http://schemas.openxmlformats.org/officeDocument/2006/customXml" ds:itemID="{2EAEDC88-AFB7-4616-8123-07643CBB5B7C}"/>
</file>

<file path=docProps/app.xml><?xml version="1.0" encoding="utf-8"?>
<Properties xmlns="http://schemas.openxmlformats.org/officeDocument/2006/extended-properties" xmlns:vt="http://schemas.openxmlformats.org/officeDocument/2006/docPropsVTypes">
  <Template>Intro_CE_Sumary</Template>
  <TotalTime>15374</TotalTime>
  <Words>1824</Words>
  <Application>Microsoft Office PowerPoint</Application>
  <PresentationFormat>On-screen Show (4:3)</PresentationFormat>
  <Paragraphs>382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Monotype Sorts</vt:lpstr>
      <vt:lpstr>Times</vt:lpstr>
      <vt:lpstr>Times New Roman</vt:lpstr>
      <vt:lpstr>Wingdings</vt:lpstr>
      <vt:lpstr>Wingdings 2</vt:lpstr>
      <vt:lpstr>template</vt:lpstr>
      <vt:lpstr>KỸ THUẬT PHẦN MỀM ỨNG DỤNG Mô hình dữ liệu quan hệ </vt:lpstr>
      <vt:lpstr>Ôn bài</vt:lpstr>
      <vt:lpstr>3.1. Khái niệm chung</vt:lpstr>
      <vt:lpstr>3.1. Khái niệm chung</vt:lpstr>
      <vt:lpstr>PowerPoint Presentation</vt:lpstr>
      <vt:lpstr>PowerPoint Presentation</vt:lpstr>
      <vt:lpstr>Ví dụ</vt:lpstr>
      <vt:lpstr>3.2. Lược đồ quan hệ</vt:lpstr>
      <vt:lpstr>Ràng buộc trong dữ liệu quan hệ</vt:lpstr>
      <vt:lpstr>Ràng buộc khóa</vt:lpstr>
      <vt:lpstr>Ràng buộc khóa</vt:lpstr>
      <vt:lpstr>Khóa ngoài</vt:lpstr>
      <vt:lpstr>Ràng buộc thực thể, tham chiếu</vt:lpstr>
      <vt:lpstr>Kiểm tra ràng buộc</vt:lpstr>
      <vt:lpstr>Kiểm tra ràng buộc</vt:lpstr>
      <vt:lpstr>3.3. Biến đổi ER sang MH Quan hệ</vt:lpstr>
      <vt:lpstr>3.3. Biến đổi ER sang MH Quan hệ</vt:lpstr>
      <vt:lpstr>3.3. Biến đổi ER sang MH Quan hệ</vt:lpstr>
      <vt:lpstr>3.3. Biến đổi ER sang MH Quan hệ</vt:lpstr>
      <vt:lpstr>3.3. Biến đổi ER sang MH Quan hệ</vt:lpstr>
      <vt:lpstr>3.3. Biến đổi ER sang MH Quan hệ</vt:lpstr>
      <vt:lpstr>3.3. Biến đổi ER sang MH Quan hệ</vt:lpstr>
      <vt:lpstr>3.3. Biến đổi ER sang MH Quan hệ</vt:lpstr>
      <vt:lpstr>3.3. Biến đổi ER sang MH Quan hệ</vt:lpstr>
      <vt:lpstr>Sơ đồ cho một CSDL</vt:lpstr>
      <vt:lpstr>Bài tập 1</vt:lpstr>
      <vt:lpstr>Bài tập 2</vt:lpstr>
      <vt:lpstr>Bài tập 3</vt:lpstr>
      <vt:lpstr>Bài tập 4</vt:lpstr>
      <vt:lpstr>Bài tập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Vu Hai</dc:creator>
  <cp:lastModifiedBy>Le Thi Lan</cp:lastModifiedBy>
  <cp:revision>91</cp:revision>
  <dcterms:created xsi:type="dcterms:W3CDTF">2018-07-16T07:02:14Z</dcterms:created>
  <dcterms:modified xsi:type="dcterms:W3CDTF">2023-12-08T00:01:21Z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0x010100F04A7ACB5F87D043838B86A8A55656DE</vt:lpwstr>
  </property>
</Properties>
</file>