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361" r:id="rId2"/>
    <p:sldId id="315" r:id="rId3"/>
    <p:sldId id="257" r:id="rId4"/>
    <p:sldId id="287" r:id="rId5"/>
    <p:sldId id="289" r:id="rId6"/>
    <p:sldId id="266" r:id="rId7"/>
    <p:sldId id="282" r:id="rId8"/>
    <p:sldId id="311" r:id="rId9"/>
    <p:sldId id="288" r:id="rId10"/>
    <p:sldId id="292" r:id="rId11"/>
    <p:sldId id="293" r:id="rId12"/>
    <p:sldId id="294" r:id="rId13"/>
    <p:sldId id="295" r:id="rId14"/>
    <p:sldId id="297" r:id="rId15"/>
    <p:sldId id="299" r:id="rId16"/>
    <p:sldId id="277" r:id="rId17"/>
    <p:sldId id="296" r:id="rId18"/>
    <p:sldId id="363" r:id="rId19"/>
    <p:sldId id="364" r:id="rId20"/>
    <p:sldId id="312" r:id="rId21"/>
    <p:sldId id="313" r:id="rId22"/>
    <p:sldId id="314" r:id="rId23"/>
    <p:sldId id="31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i" initials="T" lastIdx="60" clrIdx="0">
    <p:extLst>
      <p:ext uri="{19B8F6BF-5375-455C-9EA6-DF929625EA0E}">
        <p15:presenceInfo xmlns:p15="http://schemas.microsoft.com/office/powerpoint/2012/main" userId="To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6F5FB-CA7D-499F-83B2-436986C6A564}" type="datetimeFigureOut">
              <a:rPr lang="en-US" smtClean="0"/>
              <a:t>11/26/2020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11B93-8981-42BC-86FE-671AA7CF3BB6}" type="slidenum">
              <a:rPr lang="en-US" smtClean="0"/>
              <a:t>‹#›</a:t>
            </a:fld>
            <a:endParaRPr lang="en-US"/>
          </a:p>
        </p:txBody>
      </p:sp>
    </p:spTree>
    <p:extLst>
      <p:ext uri="{BB962C8B-B14F-4D97-AF65-F5344CB8AC3E}">
        <p14:creationId xmlns:p14="http://schemas.microsoft.com/office/powerpoint/2010/main" val="19973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B0F8BC94-8438-4E36-A8A5-C0A7531970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1C9310AD-C9E3-4366-8A2A-8D266FC4D0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Phép set-difference nhận đầu vào là hai quan hệ tương thích với nhau, và trả về kết quả là những bộ giá trị trong quan hệ thứ nhất mà không có trong quan hệ thứ hai</a:t>
            </a:r>
          </a:p>
          <a:p>
            <a:endParaRPr lang="en-US" altLang="en-US"/>
          </a:p>
        </p:txBody>
      </p:sp>
      <p:sp>
        <p:nvSpPr>
          <p:cNvPr id="23556" name="Slide Number Placeholder 3">
            <a:extLst>
              <a:ext uri="{FF2B5EF4-FFF2-40B4-BE49-F238E27FC236}">
                <a16:creationId xmlns:a16="http://schemas.microsoft.com/office/drawing/2014/main" id="{02A3C847-C634-4A09-8264-D183786AB5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84225" indent="-301625">
              <a:defRPr>
                <a:solidFill>
                  <a:schemeClr val="tx1"/>
                </a:solidFill>
                <a:latin typeface="Arial" panose="020B0604020202020204" pitchFamily="34" charset="0"/>
                <a:cs typeface="Arial" panose="020B0604020202020204" pitchFamily="34" charset="0"/>
              </a:defRPr>
            </a:lvl2pPr>
            <a:lvl3pPr marL="1208088" indent="-241300">
              <a:defRPr>
                <a:solidFill>
                  <a:schemeClr val="tx1"/>
                </a:solidFill>
                <a:latin typeface="Arial" panose="020B0604020202020204" pitchFamily="34" charset="0"/>
                <a:cs typeface="Arial" panose="020B0604020202020204" pitchFamily="34" charset="0"/>
              </a:defRPr>
            </a:lvl3pPr>
            <a:lvl4pPr marL="1690688" indent="-241300">
              <a:defRPr>
                <a:solidFill>
                  <a:schemeClr val="tx1"/>
                </a:solidFill>
                <a:latin typeface="Arial" panose="020B0604020202020204" pitchFamily="34" charset="0"/>
                <a:cs typeface="Arial" panose="020B0604020202020204" pitchFamily="34" charset="0"/>
              </a:defRPr>
            </a:lvl4pPr>
            <a:lvl5pPr marL="2174875" indent="-241300">
              <a:defRPr>
                <a:solidFill>
                  <a:schemeClr val="tx1"/>
                </a:solidFill>
                <a:latin typeface="Arial" panose="020B0604020202020204" pitchFamily="34" charset="0"/>
                <a:cs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80A0473-A88F-424E-AD9B-BC789351D129}" type="slidenum">
              <a:rPr lang="en-US" altLang="en-US"/>
              <a:pPr/>
              <a:t>8</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B9C38375-B9F1-4048-A6F4-AE6844417C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0CA9437A-853E-497D-B5A6-8F18339097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Sigma</a:t>
            </a:r>
            <a:endParaRPr lang="en-US" altLang="en-US"/>
          </a:p>
        </p:txBody>
      </p:sp>
      <p:sp>
        <p:nvSpPr>
          <p:cNvPr id="28676" name="Slide Number Placeholder 3">
            <a:extLst>
              <a:ext uri="{FF2B5EF4-FFF2-40B4-BE49-F238E27FC236}">
                <a16:creationId xmlns:a16="http://schemas.microsoft.com/office/drawing/2014/main" id="{FDA9479C-4EC8-4464-ABF5-2A186AF8E8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84225" indent="-301625">
              <a:defRPr>
                <a:solidFill>
                  <a:schemeClr val="tx1"/>
                </a:solidFill>
                <a:latin typeface="Arial" panose="020B0604020202020204" pitchFamily="34" charset="0"/>
                <a:cs typeface="Arial" panose="020B0604020202020204" pitchFamily="34" charset="0"/>
              </a:defRPr>
            </a:lvl2pPr>
            <a:lvl3pPr marL="1208088" indent="-241300">
              <a:defRPr>
                <a:solidFill>
                  <a:schemeClr val="tx1"/>
                </a:solidFill>
                <a:latin typeface="Arial" panose="020B0604020202020204" pitchFamily="34" charset="0"/>
                <a:cs typeface="Arial" panose="020B0604020202020204" pitchFamily="34" charset="0"/>
              </a:defRPr>
            </a:lvl3pPr>
            <a:lvl4pPr marL="1690688" indent="-241300">
              <a:defRPr>
                <a:solidFill>
                  <a:schemeClr val="tx1"/>
                </a:solidFill>
                <a:latin typeface="Arial" panose="020B0604020202020204" pitchFamily="34" charset="0"/>
                <a:cs typeface="Arial" panose="020B0604020202020204" pitchFamily="34" charset="0"/>
              </a:defRPr>
            </a:lvl4pPr>
            <a:lvl5pPr marL="2174875" indent="-241300">
              <a:defRPr>
                <a:solidFill>
                  <a:schemeClr val="tx1"/>
                </a:solidFill>
                <a:latin typeface="Arial" panose="020B0604020202020204" pitchFamily="34" charset="0"/>
                <a:cs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62B229A-8F87-446F-8B62-637874064193}" type="slidenum">
              <a:rPr lang="en-US" altLang="en-US"/>
              <a:pPr/>
              <a:t>12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13B68C5C-11FD-414C-9281-B9183E21AE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B9052B94-75C1-44E5-B4DB-56D42A9B46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Pi:</a:t>
            </a:r>
          </a:p>
          <a:p>
            <a:r>
              <a:rPr lang="en-US" altLang="en-US"/>
              <a:t>Duplicate rows removed from result, since relations are sets</a:t>
            </a:r>
          </a:p>
        </p:txBody>
      </p:sp>
      <p:sp>
        <p:nvSpPr>
          <p:cNvPr id="30724" name="Slide Number Placeholder 3">
            <a:extLst>
              <a:ext uri="{FF2B5EF4-FFF2-40B4-BE49-F238E27FC236}">
                <a16:creationId xmlns:a16="http://schemas.microsoft.com/office/drawing/2014/main" id="{11E79337-A71B-4560-A0D9-FAA8E18253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84225" indent="-301625">
              <a:defRPr>
                <a:solidFill>
                  <a:schemeClr val="tx1"/>
                </a:solidFill>
                <a:latin typeface="Arial" panose="020B0604020202020204" pitchFamily="34" charset="0"/>
                <a:cs typeface="Arial" panose="020B0604020202020204" pitchFamily="34" charset="0"/>
              </a:defRPr>
            </a:lvl2pPr>
            <a:lvl3pPr marL="1208088" indent="-241300">
              <a:defRPr>
                <a:solidFill>
                  <a:schemeClr val="tx1"/>
                </a:solidFill>
                <a:latin typeface="Arial" panose="020B0604020202020204" pitchFamily="34" charset="0"/>
                <a:cs typeface="Arial" panose="020B0604020202020204" pitchFamily="34" charset="0"/>
              </a:defRPr>
            </a:lvl3pPr>
            <a:lvl4pPr marL="1690688" indent="-241300">
              <a:defRPr>
                <a:solidFill>
                  <a:schemeClr val="tx1"/>
                </a:solidFill>
                <a:latin typeface="Arial" panose="020B0604020202020204" pitchFamily="34" charset="0"/>
                <a:cs typeface="Arial" panose="020B0604020202020204" pitchFamily="34" charset="0"/>
              </a:defRPr>
            </a:lvl4pPr>
            <a:lvl5pPr marL="2174875" indent="-241300">
              <a:defRPr>
                <a:solidFill>
                  <a:schemeClr val="tx1"/>
                </a:solidFill>
                <a:latin typeface="Arial" panose="020B0604020202020204" pitchFamily="34" charset="0"/>
                <a:cs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F58984-A406-46F6-98DB-830E1991A993}" type="slidenum">
              <a:rPr lang="en-US" altLang="en-US"/>
              <a:pPr/>
              <a:t>13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A2B00643-A289-4137-8806-3D6DC58DC5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D242C215-482D-4BD9-8872-C9CCD6514E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fi là thuộc tính thứ i của r nếu thuộc tính đó không muốn bị thay đổi, hoặc là giá trị cần cập nhật cho thuộc tính cần thay đổi </a:t>
            </a:r>
          </a:p>
          <a:p>
            <a:r>
              <a:rPr lang="en-US" altLang="en-US"/>
              <a:t>fi is an expression, involving only constants and the attributes of r, which gives the new value for the attribute</a:t>
            </a:r>
          </a:p>
          <a:p>
            <a:endParaRPr lang="en-US" altLang="en-US"/>
          </a:p>
        </p:txBody>
      </p:sp>
      <p:sp>
        <p:nvSpPr>
          <p:cNvPr id="38916" name="Slide Number Placeholder 3">
            <a:extLst>
              <a:ext uri="{FF2B5EF4-FFF2-40B4-BE49-F238E27FC236}">
                <a16:creationId xmlns:a16="http://schemas.microsoft.com/office/drawing/2014/main" id="{41941080-0E31-43E0-8C4F-BDB4DCD95D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84225" indent="-301625">
              <a:defRPr>
                <a:solidFill>
                  <a:schemeClr val="tx1"/>
                </a:solidFill>
                <a:latin typeface="Arial" panose="020B0604020202020204" pitchFamily="34" charset="0"/>
                <a:cs typeface="Arial" panose="020B0604020202020204" pitchFamily="34" charset="0"/>
              </a:defRPr>
            </a:lvl2pPr>
            <a:lvl3pPr marL="1208088" indent="-241300">
              <a:defRPr>
                <a:solidFill>
                  <a:schemeClr val="tx1"/>
                </a:solidFill>
                <a:latin typeface="Arial" panose="020B0604020202020204" pitchFamily="34" charset="0"/>
                <a:cs typeface="Arial" panose="020B0604020202020204" pitchFamily="34" charset="0"/>
              </a:defRPr>
            </a:lvl3pPr>
            <a:lvl4pPr marL="1690688" indent="-241300">
              <a:defRPr>
                <a:solidFill>
                  <a:schemeClr val="tx1"/>
                </a:solidFill>
                <a:latin typeface="Arial" panose="020B0604020202020204" pitchFamily="34" charset="0"/>
                <a:cs typeface="Arial" panose="020B0604020202020204" pitchFamily="34" charset="0"/>
              </a:defRPr>
            </a:lvl4pPr>
            <a:lvl5pPr marL="2174875" indent="-241300">
              <a:defRPr>
                <a:solidFill>
                  <a:schemeClr val="tx1"/>
                </a:solidFill>
                <a:latin typeface="Arial" panose="020B0604020202020204" pitchFamily="34" charset="0"/>
                <a:cs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BE050D8-9A9F-4E40-A8B3-988D6DF42FE8}" type="slidenum">
              <a:rPr lang="en-US" altLang="en-US"/>
              <a:pPr/>
              <a:t>22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3" descr="A close up of a sign&#10;&#10;Description automatically generated">
            <a:extLst>
              <a:ext uri="{FF2B5EF4-FFF2-40B4-BE49-F238E27FC236}">
                <a16:creationId xmlns:a16="http://schemas.microsoft.com/office/drawing/2014/main" id="{6B76DD72-52ED-4E34-BE0E-29C778BB3F0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0530" y="6367132"/>
            <a:ext cx="386137" cy="3818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457200"/>
            <a:ext cx="21717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457200"/>
            <a:ext cx="63627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28600" y="1300716"/>
            <a:ext cx="8686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A close up of a sign&#10;&#10;Description automatically generated">
            <a:extLst>
              <a:ext uri="{FF2B5EF4-FFF2-40B4-BE49-F238E27FC236}">
                <a16:creationId xmlns:a16="http://schemas.microsoft.com/office/drawing/2014/main" id="{1D54569B-9ECB-499D-8BF8-0931ABE2BB5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0530" y="6368054"/>
            <a:ext cx="386137" cy="3818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Line 2"/>
          <p:cNvSpPr>
            <a:spLocks noChangeShapeType="1"/>
          </p:cNvSpPr>
          <p:nvPr/>
        </p:nvSpPr>
        <p:spPr bwMode="auto">
          <a:xfrm>
            <a:off x="463550" y="6559550"/>
            <a:ext cx="1289050" cy="0"/>
          </a:xfrm>
          <a:prstGeom prst="line">
            <a:avLst/>
          </a:prstGeom>
          <a:noFill/>
          <a:ln w="12700">
            <a:solidFill>
              <a:schemeClr val="tx1"/>
            </a:solidFill>
            <a:round/>
            <a:headEnd/>
            <a:tailEnd/>
          </a:ln>
          <a:effectLst/>
        </p:spPr>
        <p:txBody>
          <a:bodyPr wrap="none" anchor="ctr"/>
          <a:lstStyle/>
          <a:p>
            <a:endParaRPr lang="en-US"/>
          </a:p>
        </p:txBody>
      </p:sp>
      <p:sp>
        <p:nvSpPr>
          <p:cNvPr id="8195" name="Rectangle 3"/>
          <p:cNvSpPr>
            <a:spLocks noGrp="1" noChangeArrowheads="1"/>
          </p:cNvSpPr>
          <p:nvPr>
            <p:ph type="body" idx="1"/>
          </p:nvPr>
        </p:nvSpPr>
        <p:spPr bwMode="auto">
          <a:xfrm>
            <a:off x="228600" y="1219200"/>
            <a:ext cx="8686800" cy="51816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8196" name="Rectangle 4"/>
          <p:cNvSpPr>
            <a:spLocks noGrp="1" noChangeArrowheads="1"/>
          </p:cNvSpPr>
          <p:nvPr>
            <p:ph type="title"/>
          </p:nvPr>
        </p:nvSpPr>
        <p:spPr bwMode="auto">
          <a:xfrm>
            <a:off x="685800" y="457200"/>
            <a:ext cx="7772400" cy="5334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altLang="ja-JP"/>
              <a:t>Click to edit Master title style</a:t>
            </a:r>
          </a:p>
        </p:txBody>
      </p:sp>
      <p:sp>
        <p:nvSpPr>
          <p:cNvPr id="8197" name="Rectangle 5"/>
          <p:cNvSpPr>
            <a:spLocks noChangeArrowheads="1"/>
          </p:cNvSpPr>
          <p:nvPr/>
        </p:nvSpPr>
        <p:spPr bwMode="auto">
          <a:xfrm>
            <a:off x="152400" y="152400"/>
            <a:ext cx="8832850" cy="6623050"/>
          </a:xfrm>
          <a:prstGeom prst="rect">
            <a:avLst/>
          </a:prstGeom>
          <a:noFill/>
          <a:ln w="12700">
            <a:solidFill>
              <a:srgbClr val="FC0128"/>
            </a:solidFill>
            <a:miter lim="800000"/>
            <a:headEnd/>
            <a:tailEnd/>
          </a:ln>
          <a:effectLst/>
        </p:spPr>
        <p:txBody>
          <a:bodyPr wrap="none" anchor="ctr"/>
          <a:lstStyle/>
          <a:p>
            <a:endParaRPr lang="en-US"/>
          </a:p>
        </p:txBody>
      </p:sp>
      <p:sp>
        <p:nvSpPr>
          <p:cNvPr id="8198" name="Rectangle 6"/>
          <p:cNvSpPr>
            <a:spLocks noChangeArrowheads="1"/>
          </p:cNvSpPr>
          <p:nvPr/>
        </p:nvSpPr>
        <p:spPr bwMode="auto">
          <a:xfrm>
            <a:off x="8596313" y="6448425"/>
            <a:ext cx="419100" cy="333375"/>
          </a:xfrm>
          <a:prstGeom prst="rect">
            <a:avLst/>
          </a:prstGeom>
          <a:noFill/>
          <a:ln w="12700">
            <a:noFill/>
            <a:miter lim="800000"/>
            <a:headEnd/>
            <a:tailEnd/>
          </a:ln>
          <a:effectLst/>
        </p:spPr>
        <p:txBody>
          <a:bodyPr wrap="none" lIns="90488" tIns="44450" rIns="90488" bIns="44450">
            <a:spAutoFit/>
          </a:bodyPr>
          <a:lstStyle/>
          <a:p>
            <a:fld id="{E6271DDA-3685-472E-A2AD-9054A921E6A2}" type="slidenum">
              <a:rPr lang="en-US" altLang="ja-JP" sz="1600" b="0">
                <a:solidFill>
                  <a:schemeClr val="tx2"/>
                </a:solidFill>
              </a:rPr>
              <a:pPr/>
              <a:t>‹#›</a:t>
            </a:fld>
            <a:endParaRPr lang="en-US" altLang="ja-JP" sz="1600" b="0">
              <a:solidFill>
                <a:schemeClr val="tx2"/>
              </a:solidFill>
            </a:endParaRPr>
          </a:p>
        </p:txBody>
      </p:sp>
      <p:sp>
        <p:nvSpPr>
          <p:cNvPr id="8199" name="Rectangle 7"/>
          <p:cNvSpPr>
            <a:spLocks noChangeArrowheads="1"/>
          </p:cNvSpPr>
          <p:nvPr/>
        </p:nvSpPr>
        <p:spPr bwMode="auto">
          <a:xfrm>
            <a:off x="7496175" y="6407150"/>
            <a:ext cx="400050" cy="304800"/>
          </a:xfrm>
          <a:prstGeom prst="rect">
            <a:avLst/>
          </a:prstGeom>
          <a:solidFill>
            <a:schemeClr val="bg1"/>
          </a:solidFill>
          <a:ln w="28575">
            <a:solidFill>
              <a:schemeClr val="bg1"/>
            </a:solidFill>
            <a:miter lim="800000"/>
            <a:headEnd/>
            <a:tailEnd/>
          </a:ln>
          <a:effectLst/>
        </p:spPr>
        <p:txBody>
          <a:bodyPr wrap="none" anchor="ctr"/>
          <a:lstStyle/>
          <a:p>
            <a:endParaRPr lang="en-US"/>
          </a:p>
        </p:txBody>
      </p:sp>
      <p:sp>
        <p:nvSpPr>
          <p:cNvPr id="8200" name="Line 8"/>
          <p:cNvSpPr>
            <a:spLocks noChangeShapeType="1"/>
          </p:cNvSpPr>
          <p:nvPr/>
        </p:nvSpPr>
        <p:spPr bwMode="auto">
          <a:xfrm>
            <a:off x="1695450" y="6559550"/>
            <a:ext cx="5829300" cy="0"/>
          </a:xfrm>
          <a:prstGeom prst="line">
            <a:avLst/>
          </a:prstGeom>
          <a:noFill/>
          <a:ln w="12700">
            <a:solidFill>
              <a:schemeClr val="tx1"/>
            </a:solidFill>
            <a:round/>
            <a:headEnd/>
            <a:tailEnd/>
          </a:ln>
          <a:effectLst/>
        </p:spPr>
        <p:txBody>
          <a:bodyPr wrap="none" anchor="ctr"/>
          <a:lstStyle/>
          <a:p>
            <a:endParaRPr lang="en-US"/>
          </a:p>
        </p:txBody>
      </p:sp>
      <p:sp>
        <p:nvSpPr>
          <p:cNvPr id="8201" name="Line 9"/>
          <p:cNvSpPr>
            <a:spLocks noChangeShapeType="1"/>
          </p:cNvSpPr>
          <p:nvPr/>
        </p:nvSpPr>
        <p:spPr bwMode="auto">
          <a:xfrm>
            <a:off x="7880350" y="6559550"/>
            <a:ext cx="723900" cy="0"/>
          </a:xfrm>
          <a:prstGeom prst="line">
            <a:avLst/>
          </a:prstGeom>
          <a:noFill/>
          <a:ln w="12700">
            <a:solidFill>
              <a:schemeClr val="tx1"/>
            </a:solidFill>
            <a:round/>
            <a:headEnd/>
            <a:tailEnd/>
          </a:ln>
          <a:effectLst/>
        </p:spPr>
        <p:txBody>
          <a:bodyPr wrap="none" anchor="ctr"/>
          <a:lstStyle/>
          <a:p>
            <a:endParaRPr lang="en-US"/>
          </a:p>
        </p:txBody>
      </p:sp>
      <p:pic>
        <p:nvPicPr>
          <p:cNvPr id="14341" name="Picture 5"/>
          <p:cNvPicPr>
            <a:picLocks noChangeAspect="1" noChangeArrowheads="1"/>
          </p:cNvPicPr>
          <p:nvPr userDrawn="1"/>
        </p:nvPicPr>
        <p:blipFill>
          <a:blip r:embed="rId13" cstate="print"/>
          <a:srcRect/>
          <a:stretch>
            <a:fillRect/>
          </a:stretch>
        </p:blipFill>
        <p:spPr bwMode="auto">
          <a:xfrm>
            <a:off x="1353608" y="6284383"/>
            <a:ext cx="323850" cy="469900"/>
          </a:xfrm>
          <a:prstGeom prst="rect">
            <a:avLst/>
          </a:prstGeom>
          <a:noFill/>
          <a:ln w="9525">
            <a:noFill/>
            <a:miter lim="800000"/>
            <a:headEnd/>
            <a:tailEnd/>
          </a:ln>
          <a:effectLst/>
        </p:spPr>
      </p:pic>
      <p:pic>
        <p:nvPicPr>
          <p:cNvPr id="14342" name="Picture 6"/>
          <p:cNvPicPr>
            <a:picLocks noChangeAspect="1" noChangeArrowheads="1"/>
          </p:cNvPicPr>
          <p:nvPr userDrawn="1"/>
        </p:nvPicPr>
        <p:blipFill>
          <a:blip r:embed="rId14" cstate="print"/>
          <a:srcRect/>
          <a:stretch>
            <a:fillRect/>
          </a:stretch>
        </p:blipFill>
        <p:spPr bwMode="auto">
          <a:xfrm>
            <a:off x="7509933" y="6335713"/>
            <a:ext cx="457200" cy="43338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3200">
          <a:solidFill>
            <a:srgbClr val="000099"/>
          </a:solidFill>
          <a:latin typeface="+mj-lt"/>
          <a:ea typeface="+mj-ea"/>
          <a:cs typeface="+mj-cs"/>
        </a:defRPr>
      </a:lvl1pPr>
      <a:lvl2pPr algn="ctr" rtl="0" eaLnBrk="1" fontAlgn="base" hangingPunct="1">
        <a:spcBef>
          <a:spcPct val="0"/>
        </a:spcBef>
        <a:spcAft>
          <a:spcPct val="0"/>
        </a:spcAft>
        <a:defRPr sz="3200">
          <a:solidFill>
            <a:srgbClr val="000099"/>
          </a:solidFill>
          <a:latin typeface="Arial" charset="0"/>
        </a:defRPr>
      </a:lvl2pPr>
      <a:lvl3pPr algn="ctr" rtl="0" eaLnBrk="1" fontAlgn="base" hangingPunct="1">
        <a:spcBef>
          <a:spcPct val="0"/>
        </a:spcBef>
        <a:spcAft>
          <a:spcPct val="0"/>
        </a:spcAft>
        <a:defRPr sz="3200">
          <a:solidFill>
            <a:srgbClr val="000099"/>
          </a:solidFill>
          <a:latin typeface="Arial" charset="0"/>
        </a:defRPr>
      </a:lvl3pPr>
      <a:lvl4pPr algn="ctr" rtl="0" eaLnBrk="1" fontAlgn="base" hangingPunct="1">
        <a:spcBef>
          <a:spcPct val="0"/>
        </a:spcBef>
        <a:spcAft>
          <a:spcPct val="0"/>
        </a:spcAft>
        <a:defRPr sz="3200">
          <a:solidFill>
            <a:srgbClr val="000099"/>
          </a:solidFill>
          <a:latin typeface="Arial" charset="0"/>
        </a:defRPr>
      </a:lvl4pPr>
      <a:lvl5pPr algn="ctr" rtl="0" eaLnBrk="1" fontAlgn="base" hangingPunct="1">
        <a:spcBef>
          <a:spcPct val="0"/>
        </a:spcBef>
        <a:spcAft>
          <a:spcPct val="0"/>
        </a:spcAft>
        <a:defRPr sz="3200">
          <a:solidFill>
            <a:srgbClr val="000099"/>
          </a:solidFill>
          <a:latin typeface="Arial" charset="0"/>
        </a:defRPr>
      </a:lvl5pPr>
      <a:lvl6pPr marL="457200" algn="ctr" rtl="0" eaLnBrk="1" fontAlgn="base" hangingPunct="1">
        <a:spcBef>
          <a:spcPct val="0"/>
        </a:spcBef>
        <a:spcAft>
          <a:spcPct val="0"/>
        </a:spcAft>
        <a:defRPr sz="3200">
          <a:solidFill>
            <a:srgbClr val="000099"/>
          </a:solidFill>
          <a:latin typeface="Arial" charset="0"/>
        </a:defRPr>
      </a:lvl6pPr>
      <a:lvl7pPr marL="914400" algn="ctr" rtl="0" eaLnBrk="1" fontAlgn="base" hangingPunct="1">
        <a:spcBef>
          <a:spcPct val="0"/>
        </a:spcBef>
        <a:spcAft>
          <a:spcPct val="0"/>
        </a:spcAft>
        <a:defRPr sz="3200">
          <a:solidFill>
            <a:srgbClr val="000099"/>
          </a:solidFill>
          <a:latin typeface="Arial" charset="0"/>
        </a:defRPr>
      </a:lvl7pPr>
      <a:lvl8pPr marL="1371600" algn="ctr" rtl="0" eaLnBrk="1" fontAlgn="base" hangingPunct="1">
        <a:spcBef>
          <a:spcPct val="0"/>
        </a:spcBef>
        <a:spcAft>
          <a:spcPct val="0"/>
        </a:spcAft>
        <a:defRPr sz="3200">
          <a:solidFill>
            <a:srgbClr val="000099"/>
          </a:solidFill>
          <a:latin typeface="Arial" charset="0"/>
        </a:defRPr>
      </a:lvl8pPr>
      <a:lvl9pPr marL="1828800" algn="ctr" rtl="0" eaLnBrk="1" fontAlgn="base" hangingPunct="1">
        <a:spcBef>
          <a:spcPct val="0"/>
        </a:spcBef>
        <a:spcAft>
          <a:spcPct val="0"/>
        </a:spcAft>
        <a:defRPr sz="3200">
          <a:solidFill>
            <a:srgbClr val="000099"/>
          </a:solidFill>
          <a:latin typeface="Arial" charset="0"/>
        </a:defRPr>
      </a:lvl9pPr>
    </p:titleStyle>
    <p:bodyStyle>
      <a:lvl1pPr marL="342900" indent="-342900" algn="l" rtl="0" eaLnBrk="1" fontAlgn="base" hangingPunct="1">
        <a:spcBef>
          <a:spcPct val="20000"/>
        </a:spcBef>
        <a:spcAft>
          <a:spcPct val="0"/>
        </a:spcAft>
        <a:buClr>
          <a:schemeClr val="accent1"/>
        </a:buClr>
        <a:buSzPct val="80000"/>
        <a:buFont typeface="Wingdings" pitchFamily="2" charset="2"/>
        <a:buChar char="u"/>
        <a:defRPr sz="2400">
          <a:solidFill>
            <a:schemeClr val="tx2"/>
          </a:solidFill>
          <a:latin typeface="+mn-lt"/>
          <a:ea typeface="+mn-ea"/>
          <a:cs typeface="+mn-cs"/>
        </a:defRPr>
      </a:lvl1pPr>
      <a:lvl2pPr marL="742950" indent="-285750" algn="l" rtl="0" eaLnBrk="1" fontAlgn="base" hangingPunct="1">
        <a:spcBef>
          <a:spcPct val="20000"/>
        </a:spcBef>
        <a:spcAft>
          <a:spcPct val="0"/>
        </a:spcAft>
        <a:buClr>
          <a:srgbClr val="CF0E30"/>
        </a:buClr>
        <a:buSzPct val="75000"/>
        <a:buFont typeface="Monotype Sorts" pitchFamily="2" charset="2"/>
        <a:buChar char="l"/>
        <a:defRPr sz="2000">
          <a:solidFill>
            <a:schemeClr val="tx2"/>
          </a:solidFill>
          <a:latin typeface="+mn-lt"/>
        </a:defRPr>
      </a:lvl2pPr>
      <a:lvl3pPr marL="1143000" indent="-228600" algn="l" rtl="0" eaLnBrk="1" fontAlgn="base" hangingPunct="1">
        <a:spcBef>
          <a:spcPct val="20000"/>
        </a:spcBef>
        <a:spcAft>
          <a:spcPct val="0"/>
        </a:spcAft>
        <a:buClr>
          <a:srgbClr val="037C03"/>
        </a:buClr>
        <a:buSzPct val="65000"/>
        <a:buFont typeface="Monotype Sorts" pitchFamily="2" charset="2"/>
        <a:buChar char="t"/>
        <a:defRPr>
          <a:solidFill>
            <a:schemeClr val="tx2"/>
          </a:solidFill>
          <a:latin typeface="+mn-lt"/>
        </a:defRPr>
      </a:lvl3pPr>
      <a:lvl4pPr marL="1600200" indent="-228600" algn="l" rtl="0" eaLnBrk="1" fontAlgn="base" hangingPunct="1">
        <a:spcBef>
          <a:spcPct val="20000"/>
        </a:spcBef>
        <a:spcAft>
          <a:spcPct val="0"/>
        </a:spcAft>
        <a:buClr>
          <a:srgbClr val="1008C3"/>
        </a:buClr>
        <a:buSzPct val="75000"/>
        <a:buFont typeface="Monotype Sorts" pitchFamily="2" charset="2"/>
        <a:buChar char="w"/>
        <a:defRPr sz="1600">
          <a:solidFill>
            <a:schemeClr val="tx2"/>
          </a:solidFill>
          <a:latin typeface="+mn-lt"/>
        </a:defRPr>
      </a:lvl4pPr>
      <a:lvl5pPr marL="2057400" indent="-228600" algn="l" rtl="0" eaLnBrk="1" fontAlgn="base" hangingPunct="1">
        <a:spcBef>
          <a:spcPct val="20000"/>
        </a:spcBef>
        <a:spcAft>
          <a:spcPct val="0"/>
        </a:spcAft>
        <a:buClr>
          <a:schemeClr val="tx1"/>
        </a:buClr>
        <a:buSzPct val="100000"/>
        <a:buChar char="•"/>
        <a:defRPr sz="1400">
          <a:solidFill>
            <a:schemeClr val="tx2"/>
          </a:solidFill>
          <a:latin typeface="+mn-lt"/>
        </a:defRPr>
      </a:lvl5pPr>
      <a:lvl6pPr marL="2514600" indent="-228600" algn="l" rtl="0" eaLnBrk="1" fontAlgn="base" hangingPunct="1">
        <a:spcBef>
          <a:spcPct val="20000"/>
        </a:spcBef>
        <a:spcAft>
          <a:spcPct val="0"/>
        </a:spcAft>
        <a:buClr>
          <a:schemeClr val="tx1"/>
        </a:buClr>
        <a:buSzPct val="100000"/>
        <a:buChar char="•"/>
        <a:defRPr sz="1400">
          <a:solidFill>
            <a:schemeClr val="tx2"/>
          </a:solidFill>
          <a:latin typeface="+mn-lt"/>
        </a:defRPr>
      </a:lvl6pPr>
      <a:lvl7pPr marL="2971800" indent="-228600" algn="l" rtl="0" eaLnBrk="1" fontAlgn="base" hangingPunct="1">
        <a:spcBef>
          <a:spcPct val="20000"/>
        </a:spcBef>
        <a:spcAft>
          <a:spcPct val="0"/>
        </a:spcAft>
        <a:buClr>
          <a:schemeClr val="tx1"/>
        </a:buClr>
        <a:buSzPct val="100000"/>
        <a:buChar char="•"/>
        <a:defRPr sz="1400">
          <a:solidFill>
            <a:schemeClr val="tx2"/>
          </a:solidFill>
          <a:latin typeface="+mn-lt"/>
        </a:defRPr>
      </a:lvl7pPr>
      <a:lvl8pPr marL="3429000" indent="-228600" algn="l" rtl="0" eaLnBrk="1" fontAlgn="base" hangingPunct="1">
        <a:spcBef>
          <a:spcPct val="20000"/>
        </a:spcBef>
        <a:spcAft>
          <a:spcPct val="0"/>
        </a:spcAft>
        <a:buClr>
          <a:schemeClr val="tx1"/>
        </a:buClr>
        <a:buSzPct val="100000"/>
        <a:buChar char="•"/>
        <a:defRPr sz="1400">
          <a:solidFill>
            <a:schemeClr val="tx2"/>
          </a:solidFill>
          <a:latin typeface="+mn-lt"/>
        </a:defRPr>
      </a:lvl8pPr>
      <a:lvl9pPr marL="3886200" indent="-228600" algn="l" rtl="0" eaLnBrk="1" fontAlgn="base" hangingPunct="1">
        <a:spcBef>
          <a:spcPct val="20000"/>
        </a:spcBef>
        <a:spcAft>
          <a:spcPct val="0"/>
        </a:spcAft>
        <a:buClr>
          <a:schemeClr val="tx1"/>
        </a:buClr>
        <a:buSzPct val="100000"/>
        <a:buChar char="•"/>
        <a:defRPr sz="14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n.lethi1@hust.eud.vn" TargetMode="External"/><Relationship Id="rId2" Type="http://schemas.openxmlformats.org/officeDocument/2006/relationships/hyperlink" Target="mailto:Thi-Lan.Le@mica.edu.vn" TargetMode="External"/><Relationship Id="rId1" Type="http://schemas.openxmlformats.org/officeDocument/2006/relationships/slideLayout" Target="../slideLayouts/slideLayout1.xml"/><Relationship Id="rId4" Type="http://schemas.openxmlformats.org/officeDocument/2006/relationships/hyperlink" Target="http://www.mica.edu.vn/perso/Le-Thi-La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AEC0-4960-4BF3-9A72-1C30D7848550}"/>
              </a:ext>
            </a:extLst>
          </p:cNvPr>
          <p:cNvSpPr>
            <a:spLocks noGrp="1"/>
          </p:cNvSpPr>
          <p:nvPr>
            <p:ph type="ctrTitle"/>
          </p:nvPr>
        </p:nvSpPr>
        <p:spPr>
          <a:xfrm>
            <a:off x="1143000" y="1699022"/>
            <a:ext cx="7120890" cy="1790700"/>
          </a:xfrm>
        </p:spPr>
        <p:txBody>
          <a:bodyPr>
            <a:normAutofit/>
          </a:bodyPr>
          <a:lstStyle/>
          <a:p>
            <a:r>
              <a:rPr lang="en-US" dirty="0">
                <a:latin typeface="+mn-lt"/>
              </a:rPr>
              <a:t>KỸ THUẬT PHẦN MỀM ỨNG DỤNG</a:t>
            </a:r>
            <a:br>
              <a:rPr lang="en-US" dirty="0">
                <a:latin typeface="+mn-lt"/>
              </a:rPr>
            </a:br>
            <a:r>
              <a:rPr lang="vi-VN" dirty="0" err="1">
                <a:latin typeface="+mn-lt"/>
              </a:rPr>
              <a:t>Đại</a:t>
            </a:r>
            <a:r>
              <a:rPr lang="vi-VN" dirty="0">
                <a:latin typeface="+mn-lt"/>
              </a:rPr>
              <a:t> </a:t>
            </a:r>
            <a:r>
              <a:rPr lang="vi-VN" dirty="0" err="1">
                <a:latin typeface="+mn-lt"/>
              </a:rPr>
              <a:t>số</a:t>
            </a:r>
            <a:r>
              <a:rPr lang="vi-VN" dirty="0">
                <a:latin typeface="+mn-lt"/>
              </a:rPr>
              <a:t> quan </a:t>
            </a:r>
            <a:r>
              <a:rPr lang="vi-VN" dirty="0" err="1">
                <a:latin typeface="+mn-lt"/>
              </a:rPr>
              <a:t>hệ</a:t>
            </a:r>
            <a:br>
              <a:rPr lang="en-US" dirty="0">
                <a:latin typeface="+mn-lt"/>
              </a:rPr>
            </a:br>
            <a:endParaRPr lang="en-US" dirty="0">
              <a:latin typeface="+mn-lt"/>
            </a:endParaRPr>
          </a:p>
        </p:txBody>
      </p:sp>
      <p:sp>
        <p:nvSpPr>
          <p:cNvPr id="3" name="Rectangle 2">
            <a:extLst>
              <a:ext uri="{FF2B5EF4-FFF2-40B4-BE49-F238E27FC236}">
                <a16:creationId xmlns:a16="http://schemas.microsoft.com/office/drawing/2014/main" id="{F463488F-C649-4996-B429-27EFCCDBE65E}"/>
              </a:ext>
            </a:extLst>
          </p:cNvPr>
          <p:cNvSpPr/>
          <p:nvPr/>
        </p:nvSpPr>
        <p:spPr>
          <a:xfrm>
            <a:off x="1752600" y="3276600"/>
            <a:ext cx="5562600" cy="923330"/>
          </a:xfrm>
          <a:prstGeom prst="rect">
            <a:avLst/>
          </a:prstGeom>
        </p:spPr>
        <p:txBody>
          <a:bodyPr wrap="square">
            <a:spAutoFit/>
          </a:bodyPr>
          <a:lstStyle/>
          <a:p>
            <a:pPr algn="ctr"/>
            <a:r>
              <a:rPr lang="en-US" dirty="0"/>
              <a:t>Thi-Lan Le</a:t>
            </a:r>
          </a:p>
          <a:p>
            <a:pPr algn="ctr"/>
            <a:r>
              <a:rPr lang="en-US" dirty="0">
                <a:hlinkClick r:id="rId2"/>
              </a:rPr>
              <a:t>Thi-Lan.Le@mica.edu.vn</a:t>
            </a:r>
            <a:r>
              <a:rPr lang="en-US" dirty="0"/>
              <a:t>; </a:t>
            </a:r>
            <a:r>
              <a:rPr lang="en-US" dirty="0">
                <a:hlinkClick r:id="rId3"/>
              </a:rPr>
              <a:t>lan.lethi1@hust.ed</a:t>
            </a:r>
            <a:r>
              <a:rPr lang="vi-VN" dirty="0">
                <a:hlinkClick r:id="rId3"/>
              </a:rPr>
              <a:t>u</a:t>
            </a:r>
            <a:r>
              <a:rPr lang="en-US" dirty="0">
                <a:hlinkClick r:id="rId3"/>
              </a:rPr>
              <a:t>.</a:t>
            </a:r>
            <a:r>
              <a:rPr lang="en-US" dirty="0" err="1">
                <a:hlinkClick r:id="rId3"/>
              </a:rPr>
              <a:t>vn</a:t>
            </a:r>
            <a:endParaRPr lang="en-US" dirty="0"/>
          </a:p>
          <a:p>
            <a:pPr algn="ctr"/>
            <a:r>
              <a:rPr lang="en-US" dirty="0">
                <a:hlinkClick r:id="rId4"/>
              </a:rPr>
              <a:t>Webpage: http://www.mica.edu.vn/perso/Le-Thi-Lan</a:t>
            </a:r>
            <a:endParaRPr lang="en-US" dirty="0"/>
          </a:p>
        </p:txBody>
      </p:sp>
    </p:spTree>
    <p:extLst>
      <p:ext uri="{BB962C8B-B14F-4D97-AF65-F5344CB8AC3E}">
        <p14:creationId xmlns:p14="http://schemas.microsoft.com/office/powerpoint/2010/main" val="298461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CFECA0A-6E9E-4A65-BCCB-5D6FD5DF150C}"/>
              </a:ext>
            </a:extLst>
          </p:cNvPr>
          <p:cNvSpPr>
            <a:spLocks noGrp="1"/>
          </p:cNvSpPr>
          <p:nvPr>
            <p:ph type="title"/>
          </p:nvPr>
        </p:nvSpPr>
        <p:spPr/>
        <p:txBody>
          <a:bodyPr/>
          <a:lstStyle/>
          <a:p>
            <a:r>
              <a:rPr lang="en-US" altLang="en-US"/>
              <a:t>Phép giao (intersection)</a:t>
            </a:r>
          </a:p>
        </p:txBody>
      </p:sp>
      <p:sp>
        <p:nvSpPr>
          <p:cNvPr id="25603" name="Content Placeholder 2">
            <a:extLst>
              <a:ext uri="{FF2B5EF4-FFF2-40B4-BE49-F238E27FC236}">
                <a16:creationId xmlns:a16="http://schemas.microsoft.com/office/drawing/2014/main" id="{4A87AEC0-DFEF-41A8-B0A9-285EDD97EB04}"/>
              </a:ext>
            </a:extLst>
          </p:cNvPr>
          <p:cNvSpPr>
            <a:spLocks noGrp="1"/>
          </p:cNvSpPr>
          <p:nvPr>
            <p:ph idx="1"/>
          </p:nvPr>
        </p:nvSpPr>
        <p:spPr>
          <a:xfrm>
            <a:off x="457200" y="1143000"/>
            <a:ext cx="8229600" cy="4114800"/>
          </a:xfrm>
        </p:spPr>
        <p:txBody>
          <a:bodyPr/>
          <a:lstStyle/>
          <a:p>
            <a:r>
              <a:rPr lang="en-US" altLang="en-US"/>
              <a:t>Hai quan hệ khả hợp r1, r2</a:t>
            </a:r>
          </a:p>
          <a:p>
            <a:r>
              <a:rPr lang="en-US" altLang="en-US"/>
              <a:t>Ký hiệu r1 ∩ r2</a:t>
            </a:r>
          </a:p>
          <a:p>
            <a:pPr lvl="1"/>
            <a:r>
              <a:rPr lang="en-US" altLang="en-US" sz="2800"/>
              <a:t>kết quả gồm những bộ giá trị có mặt ở </a:t>
            </a:r>
            <a:r>
              <a:rPr lang="vi-VN" altLang="en-US" sz="2800"/>
              <a:t>đồng thời </a:t>
            </a:r>
            <a:r>
              <a:rPr lang="en-US" altLang="en-US" sz="2800"/>
              <a:t>hai quan hệ</a:t>
            </a:r>
            <a:endParaRPr lang="en-US" altLang="en-US"/>
          </a:p>
          <a:p>
            <a:endParaRPr lang="en-US" altLang="en-US"/>
          </a:p>
          <a:p>
            <a:endParaRPr lang="en-US" altLang="en-US"/>
          </a:p>
          <a:p>
            <a:endParaRPr lang="en-US" altLang="en-US"/>
          </a:p>
          <a:p>
            <a:endParaRPr lang="en-US" altLang="en-US"/>
          </a:p>
        </p:txBody>
      </p:sp>
      <p:sp>
        <p:nvSpPr>
          <p:cNvPr id="25604" name="Slide Number Placeholder 3">
            <a:extLst>
              <a:ext uri="{FF2B5EF4-FFF2-40B4-BE49-F238E27FC236}">
                <a16:creationId xmlns:a16="http://schemas.microsoft.com/office/drawing/2014/main" id="{E513EC19-1160-40A1-988A-37F2A5EDBD3E}"/>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spcBef>
                  <a:spcPct val="0"/>
                </a:spcBef>
                <a:buClrTx/>
                <a:buFontTx/>
                <a:buNone/>
              </a:pPr>
              <a:t>10</a:t>
            </a:fld>
            <a:endParaRPr lang="en-US" altLang="en-US" sz="1400">
              <a:solidFill>
                <a:srgbClr val="FFFFFF"/>
              </a:solidFill>
              <a:latin typeface="Times New Roman" panose="02020603050405020304" pitchFamily="18" charset="0"/>
            </a:endParaRPr>
          </a:p>
        </p:txBody>
      </p:sp>
      <p:pic>
        <p:nvPicPr>
          <p:cNvPr id="25605" name="Picture 2">
            <a:extLst>
              <a:ext uri="{FF2B5EF4-FFF2-40B4-BE49-F238E27FC236}">
                <a16:creationId xmlns:a16="http://schemas.microsoft.com/office/drawing/2014/main" id="{8AB33B3F-250B-4797-B48A-7E81D9183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3263900"/>
            <a:ext cx="46101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2" name="Picture 5">
            <a:extLst>
              <a:ext uri="{FF2B5EF4-FFF2-40B4-BE49-F238E27FC236}">
                <a16:creationId xmlns:a16="http://schemas.microsoft.com/office/drawing/2014/main" id="{9EA9B36D-FA51-42B5-BD39-1E746D430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891088"/>
            <a:ext cx="1828800" cy="189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6">
            <a:extLst>
              <a:ext uri="{FF2B5EF4-FFF2-40B4-BE49-F238E27FC236}">
                <a16:creationId xmlns:a16="http://schemas.microsoft.com/office/drawing/2014/main" id="{0AC0A778-BF4A-4CEB-8DBE-64221BED85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891088"/>
            <a:ext cx="18288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4" name="TextBox 17">
            <a:extLst>
              <a:ext uri="{FF2B5EF4-FFF2-40B4-BE49-F238E27FC236}">
                <a16:creationId xmlns:a16="http://schemas.microsoft.com/office/drawing/2014/main" id="{9826D75B-E328-4EFB-89DC-1D4FF1D6D706}"/>
              </a:ext>
            </a:extLst>
          </p:cNvPr>
          <p:cNvSpPr txBox="1">
            <a:spLocks noChangeArrowheads="1"/>
          </p:cNvSpPr>
          <p:nvPr/>
        </p:nvSpPr>
        <p:spPr bwMode="auto">
          <a:xfrm>
            <a:off x="609600" y="4552950"/>
            <a:ext cx="1905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Char char="•"/>
              <a:defRPr sz="3200">
                <a:solidFill>
                  <a:schemeClr val="tx1"/>
                </a:solidFill>
                <a:latin typeface="Arial" panose="020B0604020202020204" pitchFamily="34" charset="0"/>
              </a:defRPr>
            </a:lvl1pPr>
            <a:lvl2pPr>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lvl="1" eaLnBrk="1" hangingPunct="1">
              <a:spcBef>
                <a:spcPct val="0"/>
              </a:spcBef>
              <a:buClrTx/>
              <a:buSzTx/>
              <a:buFontTx/>
              <a:buNone/>
            </a:pPr>
            <a:r>
              <a:rPr lang="en-US" altLang="en-US" sz="1800"/>
              <a:t>điện-thoại</a:t>
            </a:r>
            <a:endParaRPr lang="vi-VN" altLang="en-US" sz="1800"/>
          </a:p>
        </p:txBody>
      </p:sp>
      <p:sp>
        <p:nvSpPr>
          <p:cNvPr id="19465" name="TextBox 18">
            <a:extLst>
              <a:ext uri="{FF2B5EF4-FFF2-40B4-BE49-F238E27FC236}">
                <a16:creationId xmlns:a16="http://schemas.microsoft.com/office/drawing/2014/main" id="{AF64DDE8-4D36-4748-BB98-02067EB5F0D4}"/>
              </a:ext>
            </a:extLst>
          </p:cNvPr>
          <p:cNvSpPr txBox="1">
            <a:spLocks noChangeArrowheads="1"/>
          </p:cNvSpPr>
          <p:nvPr/>
        </p:nvSpPr>
        <p:spPr bwMode="auto">
          <a:xfrm>
            <a:off x="2343150" y="4552950"/>
            <a:ext cx="245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Char char="•"/>
              <a:defRPr sz="3200">
                <a:solidFill>
                  <a:schemeClr val="tx1"/>
                </a:solidFill>
                <a:latin typeface="Arial" panose="020B0604020202020204" pitchFamily="34" charset="0"/>
              </a:defRPr>
            </a:lvl1pPr>
            <a:lvl2pPr>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lvl="1" eaLnBrk="1" hangingPunct="1">
              <a:spcBef>
                <a:spcPct val="0"/>
              </a:spcBef>
              <a:buClrTx/>
              <a:buSzTx/>
              <a:buFontTx/>
              <a:buNone/>
            </a:pPr>
            <a:r>
              <a:rPr lang="en-US" altLang="en-US" sz="1800"/>
              <a:t>sản-phẩm-Apple</a:t>
            </a:r>
            <a:endParaRPr lang="vi-VN" altLang="en-US" sz="1800"/>
          </a:p>
        </p:txBody>
      </p:sp>
      <p:sp>
        <p:nvSpPr>
          <p:cNvPr id="19466" name="TextBox 19">
            <a:extLst>
              <a:ext uri="{FF2B5EF4-FFF2-40B4-BE49-F238E27FC236}">
                <a16:creationId xmlns:a16="http://schemas.microsoft.com/office/drawing/2014/main" id="{81CFF173-F0FF-4F4A-945F-EBCAD7E067C4}"/>
              </a:ext>
            </a:extLst>
          </p:cNvPr>
          <p:cNvSpPr txBox="1">
            <a:spLocks noChangeArrowheads="1"/>
          </p:cNvSpPr>
          <p:nvPr/>
        </p:nvSpPr>
        <p:spPr bwMode="auto">
          <a:xfrm>
            <a:off x="5486400" y="4629150"/>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Char char="•"/>
              <a:defRPr sz="3200">
                <a:solidFill>
                  <a:schemeClr val="tx1"/>
                </a:solidFill>
                <a:latin typeface="Arial" panose="020B0604020202020204" pitchFamily="34" charset="0"/>
              </a:defRPr>
            </a:lvl1pPr>
            <a:lvl2pPr>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lvl="1" eaLnBrk="1" hangingPunct="1">
              <a:spcBef>
                <a:spcPct val="0"/>
              </a:spcBef>
              <a:buClrTx/>
              <a:buSzTx/>
              <a:buFontTx/>
              <a:buNone/>
            </a:pPr>
            <a:r>
              <a:rPr lang="en-US" altLang="en-US" sz="1800"/>
              <a:t>điện-thoại </a:t>
            </a:r>
            <a:r>
              <a:rPr lang="en-US" altLang="en-US" sz="2400"/>
              <a:t>∩</a:t>
            </a:r>
            <a:r>
              <a:rPr lang="en-US" altLang="en-US" sz="1800"/>
              <a:t> sản-phẩm-Apple</a:t>
            </a:r>
            <a:endParaRPr lang="vi-VN" altLang="en-US" sz="1800"/>
          </a:p>
        </p:txBody>
      </p:sp>
      <p:sp>
        <p:nvSpPr>
          <p:cNvPr id="19467" name="Right Arrow 20">
            <a:extLst>
              <a:ext uri="{FF2B5EF4-FFF2-40B4-BE49-F238E27FC236}">
                <a16:creationId xmlns:a16="http://schemas.microsoft.com/office/drawing/2014/main" id="{36877BA8-85D4-4B22-9FDB-AE6202B42E34}"/>
              </a:ext>
            </a:extLst>
          </p:cNvPr>
          <p:cNvSpPr>
            <a:spLocks noChangeArrowheads="1"/>
          </p:cNvSpPr>
          <p:nvPr/>
        </p:nvSpPr>
        <p:spPr bwMode="auto">
          <a:xfrm>
            <a:off x="5029200" y="5457825"/>
            <a:ext cx="1066800" cy="106363"/>
          </a:xfrm>
          <a:prstGeom prst="rightArrow">
            <a:avLst>
              <a:gd name="adj1" fmla="val 50000"/>
              <a:gd name="adj2" fmla="val 50010"/>
            </a:avLst>
          </a:prstGeom>
          <a:solidFill>
            <a:schemeClr val="accent1"/>
          </a:solidFill>
          <a:ln w="12700" algn="ctr">
            <a:solidFill>
              <a:schemeClr val="tx1"/>
            </a:solidFill>
            <a:round/>
            <a:headEnd type="none" w="sm" len="sm"/>
            <a:tailEnd type="none" w="sm" len="sm"/>
          </a:ln>
        </p:spPr>
        <p:txBody>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a:spcBef>
                <a:spcPct val="0"/>
              </a:spcBef>
              <a:buClrTx/>
              <a:buFontTx/>
              <a:buNone/>
            </a:pPr>
            <a:endParaRPr lang="en-US" altLang="en-US" sz="2400"/>
          </a:p>
        </p:txBody>
      </p:sp>
      <p:pic>
        <p:nvPicPr>
          <p:cNvPr id="19468" name="Picture 4">
            <a:extLst>
              <a:ext uri="{FF2B5EF4-FFF2-40B4-BE49-F238E27FC236}">
                <a16:creationId xmlns:a16="http://schemas.microsoft.com/office/drawing/2014/main" id="{C66A8B57-63BB-4BA7-8982-5E716B85B6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3675" y="5087938"/>
            <a:ext cx="18478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13" name="Rectangle 1">
            <a:extLst>
              <a:ext uri="{FF2B5EF4-FFF2-40B4-BE49-F238E27FC236}">
                <a16:creationId xmlns:a16="http://schemas.microsoft.com/office/drawing/2014/main" id="{6AA78A4A-9649-49CB-8227-FB4FF8A5A99D}"/>
              </a:ext>
            </a:extLst>
          </p:cNvPr>
          <p:cNvSpPr>
            <a:spLocks noChangeArrowheads="1"/>
          </p:cNvSpPr>
          <p:nvPr/>
        </p:nvSpPr>
        <p:spPr bwMode="auto">
          <a:xfrm>
            <a:off x="5621338" y="3441700"/>
            <a:ext cx="3370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a:spcBef>
                <a:spcPct val="0"/>
              </a:spcBef>
              <a:buClrTx/>
              <a:buFontTx/>
              <a:buNone/>
            </a:pPr>
            <a:r>
              <a:rPr lang="en-US" altLang="en-US" sz="2400"/>
              <a:t>r1 ∩ r2 = r1 – (r1 – r2)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6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4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19465" grpId="0"/>
      <p:bldP spid="19466" grpId="0"/>
      <p:bldP spid="1946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2ACF711-1997-4D62-8701-ABD4E768737B}"/>
              </a:ext>
            </a:extLst>
          </p:cNvPr>
          <p:cNvSpPr>
            <a:spLocks noGrp="1"/>
          </p:cNvSpPr>
          <p:nvPr>
            <p:ph type="title"/>
          </p:nvPr>
        </p:nvSpPr>
        <p:spPr/>
        <p:txBody>
          <a:bodyPr/>
          <a:lstStyle/>
          <a:p>
            <a:r>
              <a:rPr lang="en-US" altLang="en-US"/>
              <a:t>Tích đề-các (cartesian product)</a:t>
            </a:r>
          </a:p>
        </p:txBody>
      </p:sp>
      <p:sp>
        <p:nvSpPr>
          <p:cNvPr id="26627" name="Content Placeholder 2">
            <a:extLst>
              <a:ext uri="{FF2B5EF4-FFF2-40B4-BE49-F238E27FC236}">
                <a16:creationId xmlns:a16="http://schemas.microsoft.com/office/drawing/2014/main" id="{6B941316-469D-4D2F-8732-C42DF0708A19}"/>
              </a:ext>
            </a:extLst>
          </p:cNvPr>
          <p:cNvSpPr>
            <a:spLocks noGrp="1"/>
          </p:cNvSpPr>
          <p:nvPr>
            <p:ph idx="1"/>
          </p:nvPr>
        </p:nvSpPr>
        <p:spPr>
          <a:xfrm>
            <a:off x="457200" y="1143000"/>
            <a:ext cx="8229600" cy="1905000"/>
          </a:xfrm>
        </p:spPr>
        <p:txBody>
          <a:bodyPr/>
          <a:lstStyle/>
          <a:p>
            <a:r>
              <a:rPr lang="en-US" altLang="en-US"/>
              <a:t>Hai quan hệ r1, r2</a:t>
            </a:r>
          </a:p>
          <a:p>
            <a:r>
              <a:rPr lang="en-US" altLang="en-US"/>
              <a:t>Ký hiệu: r1 × r2</a:t>
            </a:r>
          </a:p>
          <a:p>
            <a:pPr lvl="1"/>
            <a:r>
              <a:rPr lang="en-US" altLang="en-US" sz="2400"/>
              <a:t>kết quả là tập kết hợp tất cả các bộ giá trị giữa chúng</a:t>
            </a:r>
            <a:endParaRPr lang="en-US" altLang="en-US" sz="2800"/>
          </a:p>
          <a:p>
            <a:endParaRPr lang="en-US" altLang="en-US"/>
          </a:p>
          <a:p>
            <a:endParaRPr lang="en-US" altLang="en-US"/>
          </a:p>
          <a:p>
            <a:endParaRPr lang="en-US" altLang="en-US"/>
          </a:p>
          <a:p>
            <a:endParaRPr lang="en-US" altLang="en-US"/>
          </a:p>
        </p:txBody>
      </p:sp>
      <p:sp>
        <p:nvSpPr>
          <p:cNvPr id="26628" name="Slide Number Placeholder 3">
            <a:extLst>
              <a:ext uri="{FF2B5EF4-FFF2-40B4-BE49-F238E27FC236}">
                <a16:creationId xmlns:a16="http://schemas.microsoft.com/office/drawing/2014/main" id="{D3A37FE5-C51F-40F7-BC57-2936E80B9CB6}"/>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spcBef>
                  <a:spcPct val="0"/>
                </a:spcBef>
                <a:buClrTx/>
                <a:buFontTx/>
                <a:buNone/>
              </a:pPr>
              <a:t>11</a:t>
            </a:fld>
            <a:endParaRPr lang="en-US" altLang="en-US" sz="1400">
              <a:solidFill>
                <a:srgbClr val="FFFFFF"/>
              </a:solidFill>
              <a:latin typeface="Times New Roman" panose="02020603050405020304" pitchFamily="18" charset="0"/>
            </a:endParaRPr>
          </a:p>
        </p:txBody>
      </p:sp>
      <p:pic>
        <p:nvPicPr>
          <p:cNvPr id="26629" name="Picture 2" descr="http://cnx.org/resources/ee7417668084adc4cb6a521586b9761f/graphics8.png">
            <a:extLst>
              <a:ext uri="{FF2B5EF4-FFF2-40B4-BE49-F238E27FC236}">
                <a16:creationId xmlns:a16="http://schemas.microsoft.com/office/drawing/2014/main" id="{0F36BE4D-6CB0-4E99-AA2E-17FBBEEFC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814638"/>
            <a:ext cx="4343400"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5">
            <a:extLst>
              <a:ext uri="{FF2B5EF4-FFF2-40B4-BE49-F238E27FC236}">
                <a16:creationId xmlns:a16="http://schemas.microsoft.com/office/drawing/2014/main" id="{F5D26DE1-94B8-4284-AACA-E409BC228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275" y="5283200"/>
            <a:ext cx="1558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1" name="Picture 6">
            <a:extLst>
              <a:ext uri="{FF2B5EF4-FFF2-40B4-BE49-F238E27FC236}">
                <a16:creationId xmlns:a16="http://schemas.microsoft.com/office/drawing/2014/main" id="{1A9B313B-D7AD-4E84-8B8B-ADCF166604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286375"/>
            <a:ext cx="1676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2" name="Picture 7">
            <a:extLst>
              <a:ext uri="{FF2B5EF4-FFF2-40B4-BE49-F238E27FC236}">
                <a16:creationId xmlns:a16="http://schemas.microsoft.com/office/drawing/2014/main" id="{3008BEA0-E78C-469B-9BBB-A62E2A08E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4138" y="4745038"/>
            <a:ext cx="3813175" cy="203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3" name="TextBox 14">
            <a:extLst>
              <a:ext uri="{FF2B5EF4-FFF2-40B4-BE49-F238E27FC236}">
                <a16:creationId xmlns:a16="http://schemas.microsoft.com/office/drawing/2014/main" id="{33AC10E9-10B3-4837-9582-E6179A00A8FE}"/>
              </a:ext>
            </a:extLst>
          </p:cNvPr>
          <p:cNvSpPr txBox="1">
            <a:spLocks noChangeArrowheads="1"/>
          </p:cNvSpPr>
          <p:nvPr/>
        </p:nvSpPr>
        <p:spPr bwMode="auto">
          <a:xfrm>
            <a:off x="5584825" y="4316413"/>
            <a:ext cx="2971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Char char="•"/>
              <a:defRPr sz="3200">
                <a:solidFill>
                  <a:schemeClr val="tx1"/>
                </a:solidFill>
                <a:latin typeface="Arial" panose="020B0604020202020204" pitchFamily="34" charset="0"/>
              </a:defRPr>
            </a:lvl1pPr>
            <a:lvl2pPr>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lvl="1" eaLnBrk="1" hangingPunct="1">
              <a:spcBef>
                <a:spcPct val="0"/>
              </a:spcBef>
              <a:buClrTx/>
              <a:buSzTx/>
              <a:buFontTx/>
              <a:buNone/>
            </a:pPr>
            <a:r>
              <a:rPr lang="en-US" altLang="en-US" sz="1800"/>
              <a:t>nhân-viên × chi-nhánh</a:t>
            </a:r>
            <a:endParaRPr lang="vi-VN" altLang="en-US" sz="1800"/>
          </a:p>
        </p:txBody>
      </p:sp>
      <p:sp>
        <p:nvSpPr>
          <p:cNvPr id="21514" name="TextBox 15">
            <a:extLst>
              <a:ext uri="{FF2B5EF4-FFF2-40B4-BE49-F238E27FC236}">
                <a16:creationId xmlns:a16="http://schemas.microsoft.com/office/drawing/2014/main" id="{0AF7CB72-D41F-4978-AEB7-FDB7D1F3F440}"/>
              </a:ext>
            </a:extLst>
          </p:cNvPr>
          <p:cNvSpPr txBox="1">
            <a:spLocks noChangeArrowheads="1"/>
          </p:cNvSpPr>
          <p:nvPr/>
        </p:nvSpPr>
        <p:spPr bwMode="auto">
          <a:xfrm>
            <a:off x="533400" y="4913313"/>
            <a:ext cx="1828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Char char="•"/>
              <a:defRPr sz="3200">
                <a:solidFill>
                  <a:schemeClr val="tx1"/>
                </a:solidFill>
                <a:latin typeface="Arial" panose="020B0604020202020204" pitchFamily="34" charset="0"/>
              </a:defRPr>
            </a:lvl1pPr>
            <a:lvl2pPr>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lvl="1" eaLnBrk="1" hangingPunct="1">
              <a:spcBef>
                <a:spcPct val="0"/>
              </a:spcBef>
              <a:buClrTx/>
              <a:buSzTx/>
              <a:buFontTx/>
              <a:buNone/>
            </a:pPr>
            <a:r>
              <a:rPr lang="en-US" altLang="en-US" sz="1800"/>
              <a:t>nhân-viên</a:t>
            </a:r>
            <a:endParaRPr lang="vi-VN" altLang="en-US" sz="1800"/>
          </a:p>
        </p:txBody>
      </p:sp>
      <p:sp>
        <p:nvSpPr>
          <p:cNvPr id="21515" name="TextBox 16">
            <a:extLst>
              <a:ext uri="{FF2B5EF4-FFF2-40B4-BE49-F238E27FC236}">
                <a16:creationId xmlns:a16="http://schemas.microsoft.com/office/drawing/2014/main" id="{31E9712D-8AD3-4C76-BB9E-9D97D441D4DB}"/>
              </a:ext>
            </a:extLst>
          </p:cNvPr>
          <p:cNvSpPr txBox="1">
            <a:spLocks noChangeArrowheads="1"/>
          </p:cNvSpPr>
          <p:nvPr/>
        </p:nvSpPr>
        <p:spPr bwMode="auto">
          <a:xfrm>
            <a:off x="2286000" y="4918075"/>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Char char="•"/>
              <a:defRPr sz="3200">
                <a:solidFill>
                  <a:schemeClr val="tx1"/>
                </a:solidFill>
                <a:latin typeface="Arial" panose="020B0604020202020204" pitchFamily="34" charset="0"/>
              </a:defRPr>
            </a:lvl1pPr>
            <a:lvl2pPr>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lvl="1" eaLnBrk="1" hangingPunct="1">
              <a:spcBef>
                <a:spcPct val="0"/>
              </a:spcBef>
              <a:buClrTx/>
              <a:buSzTx/>
              <a:buFontTx/>
              <a:buNone/>
            </a:pPr>
            <a:r>
              <a:rPr lang="en-US" altLang="en-US" sz="1800"/>
              <a:t>chi-nhánh</a:t>
            </a:r>
            <a:endParaRPr lang="vi-VN" altLang="en-US" sz="1800"/>
          </a:p>
        </p:txBody>
      </p:sp>
      <p:sp>
        <p:nvSpPr>
          <p:cNvPr id="21516" name="Right Arrow 4">
            <a:extLst>
              <a:ext uri="{FF2B5EF4-FFF2-40B4-BE49-F238E27FC236}">
                <a16:creationId xmlns:a16="http://schemas.microsoft.com/office/drawing/2014/main" id="{EF0562FE-40B8-4C5B-BF6C-1347EDD5A35E}"/>
              </a:ext>
            </a:extLst>
          </p:cNvPr>
          <p:cNvSpPr>
            <a:spLocks noChangeArrowheads="1"/>
          </p:cNvSpPr>
          <p:nvPr/>
        </p:nvSpPr>
        <p:spPr bwMode="auto">
          <a:xfrm>
            <a:off x="4267200" y="5664200"/>
            <a:ext cx="762000" cy="117475"/>
          </a:xfrm>
          <a:prstGeom prst="rightArrow">
            <a:avLst>
              <a:gd name="adj1" fmla="val 50000"/>
              <a:gd name="adj2" fmla="val 50360"/>
            </a:avLst>
          </a:prstGeom>
          <a:solidFill>
            <a:schemeClr val="accent1"/>
          </a:solidFill>
          <a:ln w="12700" algn="ctr">
            <a:solidFill>
              <a:schemeClr val="tx1"/>
            </a:solidFill>
            <a:round/>
            <a:headEnd type="none" w="sm" len="sm"/>
            <a:tailEnd type="none" w="sm" len="sm"/>
          </a:ln>
        </p:spPr>
        <p:txBody>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a:spcBef>
                <a:spcPct val="0"/>
              </a:spcBef>
              <a:buClr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1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5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p:bldP spid="21514" grpId="0"/>
      <p:bldP spid="21515" grpId="0"/>
      <p:bldP spid="215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69D02E5-8D2F-4D49-90D1-ABACBB45640A}"/>
              </a:ext>
            </a:extLst>
          </p:cNvPr>
          <p:cNvSpPr>
            <a:spLocks noGrp="1"/>
          </p:cNvSpPr>
          <p:nvPr>
            <p:ph type="title"/>
          </p:nvPr>
        </p:nvSpPr>
        <p:spPr/>
        <p:txBody>
          <a:bodyPr/>
          <a:lstStyle/>
          <a:p>
            <a:r>
              <a:rPr lang="en-US" altLang="en-US"/>
              <a:t>Phép chọn (select)</a:t>
            </a:r>
          </a:p>
        </p:txBody>
      </p:sp>
      <p:sp>
        <p:nvSpPr>
          <p:cNvPr id="27651" name="Content Placeholder 2">
            <a:extLst>
              <a:ext uri="{FF2B5EF4-FFF2-40B4-BE49-F238E27FC236}">
                <a16:creationId xmlns:a16="http://schemas.microsoft.com/office/drawing/2014/main" id="{DF491FAB-A0DE-4458-9140-53BD9A09499F}"/>
              </a:ext>
            </a:extLst>
          </p:cNvPr>
          <p:cNvSpPr>
            <a:spLocks noGrp="1"/>
          </p:cNvSpPr>
          <p:nvPr>
            <p:ph idx="1"/>
          </p:nvPr>
        </p:nvSpPr>
        <p:spPr>
          <a:xfrm>
            <a:off x="457200" y="1143000"/>
            <a:ext cx="8458200" cy="1905000"/>
          </a:xfrm>
        </p:spPr>
        <p:txBody>
          <a:bodyPr/>
          <a:lstStyle/>
          <a:p>
            <a:r>
              <a:rPr lang="en-US" altLang="en-US"/>
              <a:t>Một quan hệ r</a:t>
            </a:r>
          </a:p>
          <a:p>
            <a:r>
              <a:rPr lang="en-US" altLang="en-US"/>
              <a:t>Ký hiệu: </a:t>
            </a:r>
            <a:r>
              <a:rPr lang="el-GR" altLang="en-US">
                <a:latin typeface="Times New Roman" panose="02020603050405020304" pitchFamily="18" charset="0"/>
                <a:cs typeface="Times New Roman" panose="02020603050405020304" pitchFamily="18" charset="0"/>
              </a:rPr>
              <a:t>σ</a:t>
            </a:r>
            <a:r>
              <a:rPr lang="en-US" altLang="en-US" baseline="-25000"/>
              <a:t>điều_kiện</a:t>
            </a:r>
            <a:r>
              <a:rPr lang="en-US" altLang="en-US"/>
              <a:t>(r)</a:t>
            </a:r>
          </a:p>
          <a:p>
            <a:pPr lvl="1"/>
            <a:r>
              <a:rPr lang="en-US" altLang="en-US" sz="2800"/>
              <a:t>cho phép lựa chọn những bộ giá trị trong quan hệ r thoả mãn một điều kiện</a:t>
            </a:r>
          </a:p>
          <a:p>
            <a:endParaRPr lang="en-US" altLang="en-US"/>
          </a:p>
          <a:p>
            <a:endParaRPr lang="en-US" altLang="en-US"/>
          </a:p>
          <a:p>
            <a:endParaRPr lang="en-US" altLang="en-US"/>
          </a:p>
        </p:txBody>
      </p:sp>
      <p:pic>
        <p:nvPicPr>
          <p:cNvPr id="27652" name="Picture 2">
            <a:extLst>
              <a:ext uri="{FF2B5EF4-FFF2-40B4-BE49-F238E27FC236}">
                <a16:creationId xmlns:a16="http://schemas.microsoft.com/office/drawing/2014/main" id="{A183F1EE-437A-4E90-BB9B-7A6CB3829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3913" y="1354138"/>
            <a:ext cx="4114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4">
            <a:extLst>
              <a:ext uri="{FF2B5EF4-FFF2-40B4-BE49-F238E27FC236}">
                <a16:creationId xmlns:a16="http://schemas.microsoft.com/office/drawing/2014/main" id="{684F9D40-F272-4026-BBFC-EB8AF48F83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488" y="3732213"/>
            <a:ext cx="2365375"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5">
            <a:extLst>
              <a:ext uri="{FF2B5EF4-FFF2-40B4-BE49-F238E27FC236}">
                <a16:creationId xmlns:a16="http://schemas.microsoft.com/office/drawing/2014/main" id="{A4A46A79-998A-4E79-A1A9-369B83483A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324350"/>
            <a:ext cx="236537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5" name="Right Arrow 19">
            <a:extLst>
              <a:ext uri="{FF2B5EF4-FFF2-40B4-BE49-F238E27FC236}">
                <a16:creationId xmlns:a16="http://schemas.microsoft.com/office/drawing/2014/main" id="{759CC66D-4644-44F0-B5E5-20FC25B2ED50}"/>
              </a:ext>
            </a:extLst>
          </p:cNvPr>
          <p:cNvSpPr>
            <a:spLocks noChangeArrowheads="1"/>
          </p:cNvSpPr>
          <p:nvPr/>
        </p:nvSpPr>
        <p:spPr bwMode="auto">
          <a:xfrm>
            <a:off x="3962400" y="5002213"/>
            <a:ext cx="1371600" cy="117475"/>
          </a:xfrm>
          <a:prstGeom prst="rightArrow">
            <a:avLst>
              <a:gd name="adj1" fmla="val 50000"/>
              <a:gd name="adj2" fmla="val 50378"/>
            </a:avLst>
          </a:prstGeom>
          <a:solidFill>
            <a:schemeClr val="accent1"/>
          </a:solidFill>
          <a:ln w="12700" algn="ctr">
            <a:solidFill>
              <a:schemeClr val="tx1"/>
            </a:solidFill>
            <a:round/>
            <a:headEnd type="none" w="sm" len="sm"/>
            <a:tailEnd type="none" w="sm" len="sm"/>
          </a:ln>
        </p:spPr>
        <p:txBody>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a:spcBef>
                <a:spcPct val="0"/>
              </a:spcBef>
              <a:buClrTx/>
              <a:buFontTx/>
              <a:buNone/>
            </a:pPr>
            <a:endParaRPr lang="en-US" altLang="en-US" sz="2400"/>
          </a:p>
        </p:txBody>
      </p:sp>
      <p:sp>
        <p:nvSpPr>
          <p:cNvPr id="22536" name="TextBox 20">
            <a:extLst>
              <a:ext uri="{FF2B5EF4-FFF2-40B4-BE49-F238E27FC236}">
                <a16:creationId xmlns:a16="http://schemas.microsoft.com/office/drawing/2014/main" id="{BA222870-A439-4E63-9B47-0F88F7DBFED6}"/>
              </a:ext>
            </a:extLst>
          </p:cNvPr>
          <p:cNvSpPr txBox="1">
            <a:spLocks noChangeArrowheads="1"/>
          </p:cNvSpPr>
          <p:nvPr/>
        </p:nvSpPr>
        <p:spPr bwMode="auto">
          <a:xfrm>
            <a:off x="3276600" y="4506913"/>
            <a:ext cx="2971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algn="ctr" eaLnBrk="1" hangingPunct="1">
              <a:spcBef>
                <a:spcPct val="0"/>
              </a:spcBef>
              <a:buClrTx/>
              <a:buFontTx/>
              <a:buNone/>
            </a:pPr>
            <a:r>
              <a:rPr lang="el-GR" altLang="en-US" sz="1800">
                <a:latin typeface="Times New Roman" panose="02020603050405020304" pitchFamily="18" charset="0"/>
                <a:cs typeface="Times New Roman" panose="02020603050405020304" pitchFamily="18" charset="0"/>
              </a:rPr>
              <a:t>σ</a:t>
            </a:r>
            <a:r>
              <a:rPr lang="en-US" altLang="en-US" sz="1800" baseline="-25000"/>
              <a:t>sản-phẩm = “máy tính”</a:t>
            </a:r>
            <a:r>
              <a:rPr lang="en-US" altLang="en-US" sz="1800"/>
              <a:t>(hoá-đơn)</a:t>
            </a:r>
            <a:endParaRPr lang="vi-VN" altLang="en-US" sz="1800"/>
          </a:p>
        </p:txBody>
      </p:sp>
      <p:sp>
        <p:nvSpPr>
          <p:cNvPr id="22537" name="TextBox 21">
            <a:extLst>
              <a:ext uri="{FF2B5EF4-FFF2-40B4-BE49-F238E27FC236}">
                <a16:creationId xmlns:a16="http://schemas.microsoft.com/office/drawing/2014/main" id="{7A0BA79F-FDB8-421D-99AA-290BB065461E}"/>
              </a:ext>
            </a:extLst>
          </p:cNvPr>
          <p:cNvSpPr txBox="1">
            <a:spLocks noChangeArrowheads="1"/>
          </p:cNvSpPr>
          <p:nvPr/>
        </p:nvSpPr>
        <p:spPr bwMode="auto">
          <a:xfrm>
            <a:off x="446088" y="3363913"/>
            <a:ext cx="2971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algn="ctr" eaLnBrk="1" hangingPunct="1">
              <a:spcBef>
                <a:spcPct val="0"/>
              </a:spcBef>
              <a:buClrTx/>
              <a:buFontTx/>
              <a:buNone/>
            </a:pPr>
            <a:r>
              <a:rPr lang="en-US" altLang="en-US" sz="1800"/>
              <a:t>hoá-đơn</a:t>
            </a:r>
            <a:endParaRPr lang="vi-VN" altLang="en-US" sz="1800"/>
          </a:p>
        </p:txBody>
      </p:sp>
      <p:sp>
        <p:nvSpPr>
          <p:cNvPr id="27658" name="Slide Number Placeholder 5">
            <a:extLst>
              <a:ext uri="{FF2B5EF4-FFF2-40B4-BE49-F238E27FC236}">
                <a16:creationId xmlns:a16="http://schemas.microsoft.com/office/drawing/2014/main" id="{46005A4A-E15C-480F-9A2A-A416B8C94831}"/>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spcBef>
                  <a:spcPct val="0"/>
                </a:spcBef>
                <a:buClrTx/>
                <a:buFontTx/>
                <a:buNone/>
              </a:pPr>
              <a:t>12</a:t>
            </a:fld>
            <a:endParaRPr lang="en-US" altLang="en-US" sz="1400">
              <a:solidFill>
                <a:srgbClr val="FFFF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p:bldP spid="22536" grpId="0"/>
      <p:bldP spid="225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5">
            <a:extLst>
              <a:ext uri="{FF2B5EF4-FFF2-40B4-BE49-F238E27FC236}">
                <a16:creationId xmlns:a16="http://schemas.microsoft.com/office/drawing/2014/main" id="{7A4F8C9B-EAED-4E54-A791-19B296A36DF5}"/>
              </a:ext>
            </a:extLst>
          </p:cNvPr>
          <p:cNvSpPr>
            <a:spLocks noGrp="1"/>
          </p:cNvSpPr>
          <p:nvPr>
            <p:ph idx="1"/>
          </p:nvPr>
        </p:nvSpPr>
        <p:spPr>
          <a:xfrm>
            <a:off x="552450" y="1049338"/>
            <a:ext cx="8229600" cy="4565650"/>
          </a:xfrm>
        </p:spPr>
        <p:txBody>
          <a:bodyPr/>
          <a:lstStyle/>
          <a:p>
            <a:r>
              <a:rPr lang="en-US" altLang="en-US" sz="2800">
                <a:cs typeface="Times New Roman" panose="02020603050405020304" pitchFamily="18" charset="0"/>
              </a:rPr>
              <a:t>Một quan hệ r</a:t>
            </a:r>
          </a:p>
          <a:p>
            <a:r>
              <a:rPr lang="en-US" altLang="en-US" sz="2800">
                <a:cs typeface="Times New Roman" panose="02020603050405020304" pitchFamily="18" charset="0"/>
              </a:rPr>
              <a:t>Ký hiệu: </a:t>
            </a:r>
            <a:r>
              <a:rPr lang="el-GR" altLang="en-US" sz="2800">
                <a:cs typeface="Times New Roman" panose="02020603050405020304" pitchFamily="18" charset="0"/>
              </a:rPr>
              <a:t>Π</a:t>
            </a:r>
            <a:r>
              <a:rPr lang="en-US" altLang="en-US" sz="2800" baseline="-25000"/>
              <a:t>các thuộc tính giữ lại</a:t>
            </a:r>
            <a:r>
              <a:rPr lang="en-US" altLang="en-US" sz="2800"/>
              <a:t>(r) </a:t>
            </a:r>
          </a:p>
          <a:p>
            <a:pPr lvl="1"/>
            <a:r>
              <a:rPr lang="en-US" altLang="en-US" sz="2800"/>
              <a:t>cho phép chỉ giữ lại những thuộc tính mong muốn</a:t>
            </a:r>
          </a:p>
          <a:p>
            <a:endParaRPr lang="en-US" altLang="en-US" sz="2800"/>
          </a:p>
          <a:p>
            <a:endParaRPr lang="en-US" altLang="en-US" sz="2800"/>
          </a:p>
        </p:txBody>
      </p:sp>
      <p:sp>
        <p:nvSpPr>
          <p:cNvPr id="29699" name="Title 1">
            <a:extLst>
              <a:ext uri="{FF2B5EF4-FFF2-40B4-BE49-F238E27FC236}">
                <a16:creationId xmlns:a16="http://schemas.microsoft.com/office/drawing/2014/main" id="{B84B7DB1-241D-4520-8D17-8B6FA2290B7F}"/>
              </a:ext>
            </a:extLst>
          </p:cNvPr>
          <p:cNvSpPr>
            <a:spLocks noGrp="1"/>
          </p:cNvSpPr>
          <p:nvPr>
            <p:ph type="title"/>
          </p:nvPr>
        </p:nvSpPr>
        <p:spPr/>
        <p:txBody>
          <a:bodyPr/>
          <a:lstStyle/>
          <a:p>
            <a:r>
              <a:rPr lang="en-US" altLang="en-US"/>
              <a:t>Phép chiếu (project)</a:t>
            </a:r>
          </a:p>
        </p:txBody>
      </p:sp>
      <p:pic>
        <p:nvPicPr>
          <p:cNvPr id="29700" name="Picture 2" descr="http://cnx.org/resources/7d739f79b17fb73c567d3263f36bbd4a/graphics13.png">
            <a:extLst>
              <a:ext uri="{FF2B5EF4-FFF2-40B4-BE49-F238E27FC236}">
                <a16:creationId xmlns:a16="http://schemas.microsoft.com/office/drawing/2014/main" id="{64A8F50F-61D1-4D0A-82E8-B39E91BC7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166813"/>
            <a:ext cx="3943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Slide Number Placeholder 3">
            <a:extLst>
              <a:ext uri="{FF2B5EF4-FFF2-40B4-BE49-F238E27FC236}">
                <a16:creationId xmlns:a16="http://schemas.microsoft.com/office/drawing/2014/main" id="{646EB227-9EB8-49A6-A422-641CDC42ECF4}"/>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spcBef>
                  <a:spcPct val="0"/>
                </a:spcBef>
                <a:buClrTx/>
                <a:buFontTx/>
                <a:buNone/>
              </a:pPr>
              <a:t>13</a:t>
            </a:fld>
            <a:endParaRPr lang="en-US" altLang="en-US" sz="1400">
              <a:solidFill>
                <a:srgbClr val="FFFFFF"/>
              </a:solidFill>
              <a:latin typeface="Times New Roman" panose="02020603050405020304" pitchFamily="18" charset="0"/>
            </a:endParaRPr>
          </a:p>
        </p:txBody>
      </p:sp>
      <p:pic>
        <p:nvPicPr>
          <p:cNvPr id="23558" name="Picture 4">
            <a:extLst>
              <a:ext uri="{FF2B5EF4-FFF2-40B4-BE49-F238E27FC236}">
                <a16:creationId xmlns:a16="http://schemas.microsoft.com/office/drawing/2014/main" id="{7A04681D-4FC5-46A1-9D8F-F3B6C1FDA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500438"/>
            <a:ext cx="42672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9" name="Picture 5">
            <a:extLst>
              <a:ext uri="{FF2B5EF4-FFF2-40B4-BE49-F238E27FC236}">
                <a16:creationId xmlns:a16="http://schemas.microsoft.com/office/drawing/2014/main" id="{6AF2AD06-F890-4CFD-9B4D-3651F2AE42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3663" y="5135563"/>
            <a:ext cx="3167062"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1" name="TextBox 13">
            <a:extLst>
              <a:ext uri="{FF2B5EF4-FFF2-40B4-BE49-F238E27FC236}">
                <a16:creationId xmlns:a16="http://schemas.microsoft.com/office/drawing/2014/main" id="{506A094E-525C-49D5-9DB4-12D4D39E639C}"/>
              </a:ext>
            </a:extLst>
          </p:cNvPr>
          <p:cNvSpPr txBox="1">
            <a:spLocks noChangeArrowheads="1"/>
          </p:cNvSpPr>
          <p:nvPr/>
        </p:nvSpPr>
        <p:spPr bwMode="auto">
          <a:xfrm>
            <a:off x="228600" y="313055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algn="ctr" eaLnBrk="1" hangingPunct="1">
              <a:spcBef>
                <a:spcPct val="0"/>
              </a:spcBef>
              <a:buClrTx/>
              <a:buFontTx/>
              <a:buNone/>
            </a:pPr>
            <a:r>
              <a:rPr lang="en-US" altLang="en-US" sz="1800"/>
              <a:t>sách</a:t>
            </a:r>
            <a:endParaRPr lang="vi-VN" altLang="en-US" sz="1800"/>
          </a:p>
        </p:txBody>
      </p:sp>
      <p:sp>
        <p:nvSpPr>
          <p:cNvPr id="23562" name="Right Arrow 14">
            <a:extLst>
              <a:ext uri="{FF2B5EF4-FFF2-40B4-BE49-F238E27FC236}">
                <a16:creationId xmlns:a16="http://schemas.microsoft.com/office/drawing/2014/main" id="{DF10769B-B3A3-4300-AA16-9B63111C1D63}"/>
              </a:ext>
            </a:extLst>
          </p:cNvPr>
          <p:cNvSpPr>
            <a:spLocks noChangeArrowheads="1"/>
          </p:cNvSpPr>
          <p:nvPr/>
        </p:nvSpPr>
        <p:spPr bwMode="auto">
          <a:xfrm>
            <a:off x="762000" y="5949950"/>
            <a:ext cx="1371600" cy="119063"/>
          </a:xfrm>
          <a:prstGeom prst="rightArrow">
            <a:avLst>
              <a:gd name="adj1" fmla="val 50000"/>
              <a:gd name="adj2" fmla="val 49706"/>
            </a:avLst>
          </a:prstGeom>
          <a:solidFill>
            <a:schemeClr val="accent1"/>
          </a:solidFill>
          <a:ln w="12700" algn="ctr">
            <a:solidFill>
              <a:schemeClr val="tx1"/>
            </a:solidFill>
            <a:round/>
            <a:headEnd type="none" w="sm" len="sm"/>
            <a:tailEnd type="none" w="sm" len="sm"/>
          </a:ln>
        </p:spPr>
        <p:txBody>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a:spcBef>
                <a:spcPct val="0"/>
              </a:spcBef>
              <a:buClrTx/>
              <a:buFontTx/>
              <a:buNone/>
            </a:pPr>
            <a:endParaRPr lang="en-US" altLang="en-US" sz="2400"/>
          </a:p>
        </p:txBody>
      </p:sp>
      <p:pic>
        <p:nvPicPr>
          <p:cNvPr id="29706" name="Picture 2">
            <a:extLst>
              <a:ext uri="{FF2B5EF4-FFF2-40B4-BE49-F238E27FC236}">
                <a16:creationId xmlns:a16="http://schemas.microsoft.com/office/drawing/2014/main" id="{777E9198-D2CE-4E17-8346-69FE4912458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8588" y="5286375"/>
            <a:ext cx="23479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3">
            <a:extLst>
              <a:ext uri="{FF2B5EF4-FFF2-40B4-BE49-F238E27FC236}">
                <a16:creationId xmlns:a16="http://schemas.microsoft.com/office/drawing/2014/main" id="{FC101FCF-9743-46BB-9863-494C1843194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99075" y="3371850"/>
            <a:ext cx="3724275"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ight Arrow 14">
            <a:extLst>
              <a:ext uri="{FF2B5EF4-FFF2-40B4-BE49-F238E27FC236}">
                <a16:creationId xmlns:a16="http://schemas.microsoft.com/office/drawing/2014/main" id="{50A63DCC-1D03-4701-BAB0-6634E33AEFB5}"/>
              </a:ext>
            </a:extLst>
          </p:cNvPr>
          <p:cNvSpPr>
            <a:spLocks noChangeArrowheads="1"/>
          </p:cNvSpPr>
          <p:nvPr/>
        </p:nvSpPr>
        <p:spPr bwMode="auto">
          <a:xfrm>
            <a:off x="6546850" y="4148138"/>
            <a:ext cx="712788" cy="92075"/>
          </a:xfrm>
          <a:prstGeom prst="rightArrow">
            <a:avLst>
              <a:gd name="adj1" fmla="val 50000"/>
              <a:gd name="adj2" fmla="val 49961"/>
            </a:avLst>
          </a:prstGeom>
          <a:solidFill>
            <a:schemeClr val="accent1"/>
          </a:solidFill>
          <a:ln w="12700" algn="ctr">
            <a:solidFill>
              <a:schemeClr val="tx1"/>
            </a:solidFill>
            <a:round/>
            <a:headEnd type="none" w="sm" len="sm"/>
            <a:tailEnd type="none" w="sm" len="sm"/>
          </a:ln>
        </p:spPr>
        <p:txBody>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a:spcBef>
                <a:spcPct val="0"/>
              </a:spcBef>
              <a:buClr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6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5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2"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D27B401-3621-4B9F-8579-F2A42CB29DAE}"/>
              </a:ext>
            </a:extLst>
          </p:cNvPr>
          <p:cNvSpPr>
            <a:spLocks noGrp="1"/>
          </p:cNvSpPr>
          <p:nvPr>
            <p:ph type="title"/>
          </p:nvPr>
        </p:nvSpPr>
        <p:spPr/>
        <p:txBody>
          <a:bodyPr/>
          <a:lstStyle/>
          <a:p>
            <a:r>
              <a:rPr lang="en-US" altLang="en-US"/>
              <a:t>Phép kết nối (join)</a:t>
            </a:r>
          </a:p>
        </p:txBody>
      </p:sp>
      <p:sp>
        <p:nvSpPr>
          <p:cNvPr id="3" name="Content Placeholder 2">
            <a:extLst>
              <a:ext uri="{FF2B5EF4-FFF2-40B4-BE49-F238E27FC236}">
                <a16:creationId xmlns:a16="http://schemas.microsoft.com/office/drawing/2014/main" id="{34D85111-6EB5-4854-9670-133DBDB7ECD4}"/>
              </a:ext>
            </a:extLst>
          </p:cNvPr>
          <p:cNvSpPr>
            <a:spLocks noGrp="1"/>
          </p:cNvSpPr>
          <p:nvPr>
            <p:ph idx="1"/>
          </p:nvPr>
        </p:nvSpPr>
        <p:spPr>
          <a:xfrm>
            <a:off x="457200" y="1143000"/>
            <a:ext cx="8534400" cy="5562600"/>
          </a:xfrm>
        </p:spPr>
        <p:txBody>
          <a:bodyPr/>
          <a:lstStyle/>
          <a:p>
            <a:pPr>
              <a:defRPr/>
            </a:pPr>
            <a:r>
              <a:rPr lang="en-US" dirty="0" err="1"/>
              <a:t>Kết</a:t>
            </a:r>
            <a:r>
              <a:rPr lang="en-US" dirty="0"/>
              <a:t> </a:t>
            </a:r>
            <a:r>
              <a:rPr lang="en-US" dirty="0" err="1"/>
              <a:t>hợp</a:t>
            </a:r>
            <a:r>
              <a:rPr lang="en-US" dirty="0"/>
              <a:t> </a:t>
            </a:r>
            <a:r>
              <a:rPr lang="en-US" dirty="0" err="1"/>
              <a:t>các</a:t>
            </a:r>
            <a:r>
              <a:rPr lang="en-US" dirty="0"/>
              <a:t> </a:t>
            </a:r>
            <a:r>
              <a:rPr lang="en-US" dirty="0" err="1"/>
              <a:t>bộ</a:t>
            </a:r>
            <a:r>
              <a:rPr lang="en-US" dirty="0"/>
              <a:t> </a:t>
            </a:r>
            <a:r>
              <a:rPr lang="en-US" dirty="0" err="1"/>
              <a:t>giá</a:t>
            </a:r>
            <a:r>
              <a:rPr lang="en-US" dirty="0"/>
              <a:t> </a:t>
            </a:r>
            <a:r>
              <a:rPr lang="en-US" dirty="0" err="1"/>
              <a:t>trị</a:t>
            </a:r>
            <a:r>
              <a:rPr lang="en-US" dirty="0"/>
              <a:t> </a:t>
            </a:r>
            <a:r>
              <a:rPr lang="en-US" dirty="0" err="1"/>
              <a:t>từ</a:t>
            </a:r>
            <a:r>
              <a:rPr lang="en-US" dirty="0"/>
              <a:t> 2 </a:t>
            </a:r>
            <a:r>
              <a:rPr lang="en-US" dirty="0" err="1"/>
              <a:t>quan</a:t>
            </a:r>
            <a:r>
              <a:rPr lang="en-US" dirty="0"/>
              <a:t> </a:t>
            </a:r>
            <a:r>
              <a:rPr lang="en-US" dirty="0" err="1"/>
              <a:t>hệ</a:t>
            </a:r>
            <a:r>
              <a:rPr lang="en-US" dirty="0"/>
              <a:t> </a:t>
            </a:r>
            <a:r>
              <a:rPr lang="en-US" dirty="0" err="1"/>
              <a:t>thành</a:t>
            </a:r>
            <a:r>
              <a:rPr lang="en-US" dirty="0"/>
              <a:t> </a:t>
            </a:r>
            <a:r>
              <a:rPr lang="en-US" dirty="0" err="1"/>
              <a:t>các</a:t>
            </a:r>
            <a:r>
              <a:rPr lang="en-US" dirty="0"/>
              <a:t> </a:t>
            </a:r>
            <a:r>
              <a:rPr lang="en-US" dirty="0" err="1"/>
              <a:t>bộ</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quan</a:t>
            </a:r>
            <a:r>
              <a:rPr lang="en-US" dirty="0"/>
              <a:t> </a:t>
            </a:r>
            <a:r>
              <a:rPr lang="en-US" dirty="0" err="1"/>
              <a:t>hệ</a:t>
            </a:r>
            <a:r>
              <a:rPr lang="en-US" dirty="0"/>
              <a:t> </a:t>
            </a:r>
            <a:r>
              <a:rPr lang="en-US" dirty="0" err="1"/>
              <a:t>kết</a:t>
            </a:r>
            <a:r>
              <a:rPr lang="en-US" dirty="0"/>
              <a:t> </a:t>
            </a:r>
            <a:r>
              <a:rPr lang="en-US" dirty="0" err="1"/>
              <a:t>quả</a:t>
            </a:r>
            <a:r>
              <a:rPr lang="en-US" dirty="0"/>
              <a:t> </a:t>
            </a:r>
            <a:r>
              <a:rPr lang="en-US" dirty="0" err="1"/>
              <a:t>và</a:t>
            </a:r>
            <a:r>
              <a:rPr lang="en-US" dirty="0"/>
              <a:t> </a:t>
            </a:r>
            <a:r>
              <a:rPr lang="en-US" dirty="0" err="1"/>
              <a:t>thỏa</a:t>
            </a:r>
            <a:r>
              <a:rPr lang="en-US" dirty="0"/>
              <a:t> </a:t>
            </a:r>
            <a:r>
              <a:rPr lang="en-US" dirty="0" err="1"/>
              <a:t>mãn</a:t>
            </a:r>
            <a:r>
              <a:rPr lang="en-US" dirty="0"/>
              <a:t> 1 </a:t>
            </a:r>
            <a:r>
              <a:rPr lang="en-US" dirty="0" err="1"/>
              <a:t>điều</a:t>
            </a:r>
            <a:r>
              <a:rPr lang="en-US" dirty="0"/>
              <a:t> </a:t>
            </a:r>
            <a:r>
              <a:rPr lang="en-US" dirty="0" err="1"/>
              <a:t>kiện</a:t>
            </a:r>
            <a:r>
              <a:rPr lang="en-US" dirty="0"/>
              <a:t> </a:t>
            </a:r>
            <a:r>
              <a:rPr lang="en-US" dirty="0" err="1"/>
              <a:t>nào</a:t>
            </a:r>
            <a:r>
              <a:rPr lang="en-US" dirty="0"/>
              <a:t> </a:t>
            </a:r>
            <a:r>
              <a:rPr lang="en-US" dirty="0" err="1"/>
              <a:t>đó</a:t>
            </a:r>
            <a:endParaRPr lang="en-US" dirty="0"/>
          </a:p>
          <a:p>
            <a:pPr>
              <a:defRPr/>
            </a:pPr>
            <a:endParaRPr lang="en-US" i="1" dirty="0"/>
          </a:p>
          <a:p>
            <a:pPr>
              <a:defRPr/>
            </a:pPr>
            <a:r>
              <a:rPr lang="en-US" i="1" dirty="0"/>
              <a:t>Natural-join</a:t>
            </a:r>
            <a:r>
              <a:rPr lang="en-US" dirty="0"/>
              <a:t>: </a:t>
            </a:r>
          </a:p>
          <a:p>
            <a:pPr lvl="1">
              <a:defRPr/>
            </a:pPr>
            <a:r>
              <a:rPr lang="en-US" sz="2400" dirty="0" err="1"/>
              <a:t>nhận</a:t>
            </a:r>
            <a:r>
              <a:rPr lang="en-US" sz="2400" dirty="0"/>
              <a:t> </a:t>
            </a:r>
            <a:r>
              <a:rPr lang="en-US" sz="2400" dirty="0" err="1"/>
              <a:t>hai</a:t>
            </a:r>
            <a:r>
              <a:rPr lang="en-US" sz="2400" dirty="0"/>
              <a:t> </a:t>
            </a:r>
            <a:r>
              <a:rPr lang="en-US" sz="2400" dirty="0" err="1"/>
              <a:t>quan</a:t>
            </a:r>
            <a:r>
              <a:rPr lang="en-US" sz="2400" dirty="0"/>
              <a:t> </a:t>
            </a:r>
            <a:r>
              <a:rPr lang="en-US" sz="2400" dirty="0" err="1"/>
              <a:t>hệ</a:t>
            </a:r>
            <a:r>
              <a:rPr lang="en-US" sz="2400" dirty="0"/>
              <a:t> </a:t>
            </a:r>
            <a:r>
              <a:rPr lang="en-US" sz="2400" dirty="0" err="1"/>
              <a:t>và</a:t>
            </a:r>
            <a:r>
              <a:rPr lang="en-US" sz="2400" dirty="0"/>
              <a:t> </a:t>
            </a:r>
            <a:r>
              <a:rPr lang="en-US" sz="2400" dirty="0" err="1"/>
              <a:t>thực</a:t>
            </a:r>
            <a:r>
              <a:rPr lang="en-US" sz="2400" dirty="0"/>
              <a:t> </a:t>
            </a:r>
            <a:r>
              <a:rPr lang="en-US" sz="2400" dirty="0" err="1"/>
              <a:t>hiện</a:t>
            </a:r>
            <a:r>
              <a:rPr lang="en-US" sz="2400" dirty="0"/>
              <a:t> Cartesian-product </a:t>
            </a:r>
            <a:r>
              <a:rPr lang="en-US" sz="2400" dirty="0" err="1"/>
              <a:t>giữa</a:t>
            </a:r>
            <a:r>
              <a:rPr lang="en-US" sz="2400" dirty="0"/>
              <a:t> </a:t>
            </a:r>
            <a:r>
              <a:rPr lang="en-US" sz="2400" dirty="0" err="1"/>
              <a:t>chúng</a:t>
            </a:r>
            <a:r>
              <a:rPr lang="en-US" sz="2400" dirty="0"/>
              <a:t>, </a:t>
            </a:r>
            <a:r>
              <a:rPr lang="en-US" sz="2400" dirty="0" err="1"/>
              <a:t>sau</a:t>
            </a:r>
            <a:r>
              <a:rPr lang="en-US" sz="2400" dirty="0"/>
              <a:t> </a:t>
            </a:r>
            <a:r>
              <a:rPr lang="en-US" sz="2400" dirty="0" err="1"/>
              <a:t>đó</a:t>
            </a:r>
            <a:r>
              <a:rPr lang="en-US" sz="2400" dirty="0"/>
              <a:t> select </a:t>
            </a:r>
            <a:r>
              <a:rPr lang="en-US" sz="2400" dirty="0" err="1"/>
              <a:t>những</a:t>
            </a:r>
            <a:r>
              <a:rPr lang="en-US" sz="2400" dirty="0"/>
              <a:t> </a:t>
            </a:r>
            <a:r>
              <a:rPr lang="en-US" sz="2400" dirty="0" err="1"/>
              <a:t>bộ</a:t>
            </a:r>
            <a:r>
              <a:rPr lang="en-US" sz="2400" dirty="0"/>
              <a:t> </a:t>
            </a:r>
            <a:r>
              <a:rPr lang="en-US" sz="2400" dirty="0" err="1"/>
              <a:t>giá</a:t>
            </a:r>
            <a:r>
              <a:rPr lang="en-US" sz="2400" dirty="0"/>
              <a:t> </a:t>
            </a:r>
            <a:r>
              <a:rPr lang="en-US" sz="2400" dirty="0" err="1"/>
              <a:t>trị</a:t>
            </a:r>
            <a:r>
              <a:rPr lang="en-US" sz="2400" dirty="0"/>
              <a:t> </a:t>
            </a:r>
            <a:r>
              <a:rPr lang="en-US" sz="2400" dirty="0" err="1"/>
              <a:t>dựa</a:t>
            </a:r>
            <a:r>
              <a:rPr lang="en-US" sz="2400" dirty="0"/>
              <a:t> </a:t>
            </a:r>
            <a:r>
              <a:rPr lang="en-US" sz="2400" dirty="0" err="1"/>
              <a:t>trên</a:t>
            </a:r>
            <a:r>
              <a:rPr lang="en-US" sz="2400" dirty="0"/>
              <a:t> </a:t>
            </a:r>
            <a:r>
              <a:rPr lang="en-US" sz="2400" dirty="0" err="1"/>
              <a:t>các</a:t>
            </a:r>
            <a:r>
              <a:rPr lang="en-US" sz="2400" dirty="0"/>
              <a:t> </a:t>
            </a:r>
            <a:r>
              <a:rPr lang="en-US" sz="2400" dirty="0" err="1"/>
              <a:t>thuộc</a:t>
            </a:r>
            <a:r>
              <a:rPr lang="en-US" sz="2400" dirty="0"/>
              <a:t> </a:t>
            </a:r>
            <a:r>
              <a:rPr lang="en-US" sz="2400" dirty="0" err="1"/>
              <a:t>tính</a:t>
            </a:r>
            <a:r>
              <a:rPr lang="en-US" sz="2400" dirty="0"/>
              <a:t> </a:t>
            </a:r>
            <a:r>
              <a:rPr lang="en-US" sz="2400" dirty="0" err="1"/>
              <a:t>chung</a:t>
            </a:r>
            <a:r>
              <a:rPr lang="en-US" sz="2400" dirty="0"/>
              <a:t> </a:t>
            </a:r>
            <a:r>
              <a:rPr lang="en-US" sz="2400" dirty="0" err="1"/>
              <a:t>và</a:t>
            </a:r>
            <a:r>
              <a:rPr lang="en-US" sz="2400" dirty="0"/>
              <a:t> </a:t>
            </a:r>
            <a:r>
              <a:rPr lang="en-US" sz="2400" dirty="0" err="1"/>
              <a:t>trả</a:t>
            </a:r>
            <a:r>
              <a:rPr lang="en-US" sz="2400" dirty="0"/>
              <a:t> </a:t>
            </a:r>
            <a:r>
              <a:rPr lang="en-US" sz="2400" dirty="0" err="1"/>
              <a:t>về</a:t>
            </a:r>
            <a:r>
              <a:rPr lang="en-US" sz="2400" dirty="0"/>
              <a:t> </a:t>
            </a:r>
            <a:r>
              <a:rPr lang="en-US" sz="2400" dirty="0" err="1"/>
              <a:t>tập</a:t>
            </a:r>
            <a:r>
              <a:rPr lang="en-US" sz="2400" dirty="0"/>
              <a:t> </a:t>
            </a:r>
            <a:r>
              <a:rPr lang="en-US" sz="2400" dirty="0" err="1"/>
              <a:t>kết</a:t>
            </a:r>
            <a:r>
              <a:rPr lang="en-US" sz="2400" dirty="0"/>
              <a:t> </a:t>
            </a:r>
            <a:r>
              <a:rPr lang="en-US" sz="2400" dirty="0" err="1"/>
              <a:t>quả</a:t>
            </a:r>
            <a:r>
              <a:rPr lang="vi-VN" sz="2400" dirty="0"/>
              <a:t> sau khi l</a:t>
            </a:r>
            <a:r>
              <a:rPr lang="en-US" altLang="en-US" sz="2400" dirty="0" err="1"/>
              <a:t>oại</a:t>
            </a:r>
            <a:r>
              <a:rPr lang="en-US" altLang="en-US" sz="2400" dirty="0"/>
              <a:t> </a:t>
            </a:r>
            <a:r>
              <a:rPr lang="en-US" altLang="en-US" sz="2400" dirty="0" err="1"/>
              <a:t>bỏ</a:t>
            </a:r>
            <a:r>
              <a:rPr lang="en-US" altLang="en-US" sz="2400" dirty="0"/>
              <a:t> </a:t>
            </a:r>
            <a:r>
              <a:rPr lang="en-US" altLang="en-US" sz="2400" dirty="0" err="1"/>
              <a:t>đi</a:t>
            </a:r>
            <a:r>
              <a:rPr lang="en-US" altLang="en-US" sz="2400" dirty="0"/>
              <a:t> </a:t>
            </a:r>
            <a:r>
              <a:rPr lang="en-US" altLang="en-US" sz="2400" dirty="0" err="1"/>
              <a:t>một</a:t>
            </a:r>
            <a:r>
              <a:rPr lang="en-US" altLang="en-US" sz="2400" dirty="0"/>
              <a:t> </a:t>
            </a:r>
            <a:r>
              <a:rPr lang="en-US" altLang="en-US" sz="2400" dirty="0" err="1"/>
              <a:t>trong</a:t>
            </a:r>
            <a:r>
              <a:rPr lang="en-US" altLang="en-US" sz="2400" dirty="0"/>
              <a:t> 2 </a:t>
            </a:r>
            <a:r>
              <a:rPr lang="en-US" altLang="en-US" sz="2400" dirty="0" err="1"/>
              <a:t>thuộc</a:t>
            </a:r>
            <a:r>
              <a:rPr lang="en-US" altLang="en-US" sz="2400" dirty="0"/>
              <a:t> </a:t>
            </a:r>
            <a:r>
              <a:rPr lang="en-US" altLang="en-US" sz="2400" dirty="0" err="1"/>
              <a:t>tính</a:t>
            </a:r>
            <a:r>
              <a:rPr lang="en-US" altLang="en-US" sz="2400" dirty="0"/>
              <a:t> </a:t>
            </a:r>
            <a:r>
              <a:rPr lang="en-US" altLang="en-US" sz="2400" dirty="0" err="1"/>
              <a:t>bằng</a:t>
            </a:r>
            <a:r>
              <a:rPr lang="en-US" altLang="en-US" sz="2400" dirty="0"/>
              <a:t> </a:t>
            </a:r>
            <a:r>
              <a:rPr lang="en-US" altLang="en-US" sz="2400" dirty="0" err="1"/>
              <a:t>nhau</a:t>
            </a:r>
            <a:r>
              <a:rPr lang="en-US" altLang="en-US" sz="2400" dirty="0"/>
              <a:t> </a:t>
            </a:r>
            <a:r>
              <a:rPr lang="en-US" altLang="en-US" sz="2400" dirty="0" err="1"/>
              <a:t>này</a:t>
            </a:r>
            <a:r>
              <a:rPr lang="en-US" altLang="en-US" sz="2400" dirty="0"/>
              <a:t>.</a:t>
            </a:r>
          </a:p>
          <a:p>
            <a:pPr lvl="1">
              <a:defRPr/>
            </a:pPr>
            <a:endParaRPr lang="en-US" dirty="0"/>
          </a:p>
          <a:p>
            <a:pPr marL="0" indent="0">
              <a:buFontTx/>
              <a:buNone/>
              <a:defRPr/>
            </a:pPr>
            <a:r>
              <a:rPr lang="en-US" dirty="0"/>
              <a:t>             r </a:t>
            </a:r>
            <a:r>
              <a:rPr lang="en-US" b="1" dirty="0"/>
              <a:t>⋈</a:t>
            </a:r>
            <a:r>
              <a:rPr lang="en-US" dirty="0"/>
              <a:t> s = </a:t>
            </a:r>
            <a:r>
              <a:rPr lang="el-GR" i="1" dirty="0"/>
              <a:t>π</a:t>
            </a:r>
            <a:r>
              <a:rPr lang="en-US" i="1" baseline="-25000" dirty="0"/>
              <a:t>R</a:t>
            </a:r>
            <a:r>
              <a:rPr lang="en-US" baseline="-25000" dirty="0"/>
              <a:t>∪</a:t>
            </a:r>
            <a:r>
              <a:rPr lang="en-US" i="1" baseline="-25000" dirty="0"/>
              <a:t>S</a:t>
            </a:r>
            <a:r>
              <a:rPr lang="en-US" dirty="0"/>
              <a:t>(</a:t>
            </a:r>
            <a:r>
              <a:rPr lang="el-GR" i="1" dirty="0"/>
              <a:t>σ</a:t>
            </a:r>
            <a:r>
              <a:rPr lang="en-US" i="1" baseline="-25000" dirty="0" err="1"/>
              <a:t>Ri</a:t>
            </a:r>
            <a:r>
              <a:rPr lang="en-US" i="1" baseline="-25000" dirty="0"/>
              <a:t>=Si</a:t>
            </a:r>
            <a:r>
              <a:rPr lang="en-US" dirty="0"/>
              <a:t>(</a:t>
            </a:r>
            <a:r>
              <a:rPr lang="en-US" i="1" dirty="0"/>
              <a:t>r </a:t>
            </a:r>
            <a:r>
              <a:rPr lang="en-US" dirty="0"/>
              <a:t>× </a:t>
            </a:r>
            <a:r>
              <a:rPr lang="en-US" i="1" dirty="0"/>
              <a:t>s</a:t>
            </a:r>
            <a:r>
              <a:rPr lang="en-US" dirty="0"/>
              <a:t>))</a:t>
            </a:r>
          </a:p>
        </p:txBody>
      </p:sp>
      <p:sp>
        <p:nvSpPr>
          <p:cNvPr id="31748" name="Slide Number Placeholder 3">
            <a:extLst>
              <a:ext uri="{FF2B5EF4-FFF2-40B4-BE49-F238E27FC236}">
                <a16:creationId xmlns:a16="http://schemas.microsoft.com/office/drawing/2014/main" id="{41A00E2E-CA6F-4F82-A888-13F6FBAAA1AC}"/>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spcBef>
                  <a:spcPct val="0"/>
                </a:spcBef>
                <a:buClrTx/>
                <a:buFontTx/>
                <a:buNone/>
              </a:pPr>
              <a:t>14</a:t>
            </a:fld>
            <a:endParaRPr lang="en-US" altLang="en-US" sz="1400">
              <a:solidFill>
                <a:srgbClr val="FFFF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459E772-5BB3-48C6-A10C-083FEA28ACF9}"/>
              </a:ext>
            </a:extLst>
          </p:cNvPr>
          <p:cNvSpPr>
            <a:spLocks noGrp="1"/>
          </p:cNvSpPr>
          <p:nvPr>
            <p:ph type="title"/>
          </p:nvPr>
        </p:nvSpPr>
        <p:spPr/>
        <p:txBody>
          <a:bodyPr/>
          <a:lstStyle/>
          <a:p>
            <a:r>
              <a:rPr lang="en-US" altLang="en-US"/>
              <a:t>Phép kết nối (join)</a:t>
            </a:r>
          </a:p>
        </p:txBody>
      </p:sp>
      <p:sp>
        <p:nvSpPr>
          <p:cNvPr id="32771" name="Content Placeholder 2">
            <a:extLst>
              <a:ext uri="{FF2B5EF4-FFF2-40B4-BE49-F238E27FC236}">
                <a16:creationId xmlns:a16="http://schemas.microsoft.com/office/drawing/2014/main" id="{292D48BA-47E4-4DE2-A787-BC9C13E5FE43}"/>
              </a:ext>
            </a:extLst>
          </p:cNvPr>
          <p:cNvSpPr>
            <a:spLocks noGrp="1"/>
          </p:cNvSpPr>
          <p:nvPr>
            <p:ph idx="1"/>
          </p:nvPr>
        </p:nvSpPr>
        <p:spPr>
          <a:xfrm>
            <a:off x="457200" y="1143000"/>
            <a:ext cx="8534400" cy="2286000"/>
          </a:xfrm>
        </p:spPr>
        <p:txBody>
          <a:bodyPr/>
          <a:lstStyle/>
          <a:p>
            <a:pPr marL="0" indent="0">
              <a:buFontTx/>
              <a:buNone/>
            </a:pPr>
            <a:r>
              <a:rPr lang="en-US" altLang="en-US"/>
              <a:t>              r </a:t>
            </a:r>
            <a:r>
              <a:rPr lang="en-US" altLang="en-US" b="1"/>
              <a:t>⋈</a:t>
            </a:r>
            <a:r>
              <a:rPr lang="en-US" altLang="en-US"/>
              <a:t> s = </a:t>
            </a:r>
            <a:r>
              <a:rPr lang="el-GR" altLang="en-US" i="1"/>
              <a:t>π</a:t>
            </a:r>
            <a:r>
              <a:rPr lang="en-US" altLang="en-US" i="1" baseline="-25000"/>
              <a:t>R</a:t>
            </a:r>
            <a:r>
              <a:rPr lang="en-US" altLang="en-US" baseline="-25000"/>
              <a:t>∪</a:t>
            </a:r>
            <a:r>
              <a:rPr lang="en-US" altLang="en-US" i="1" baseline="-25000"/>
              <a:t>S</a:t>
            </a:r>
            <a:r>
              <a:rPr lang="en-US" altLang="en-US"/>
              <a:t>(</a:t>
            </a:r>
            <a:r>
              <a:rPr lang="el-GR" altLang="en-US" i="1"/>
              <a:t>σ</a:t>
            </a:r>
            <a:r>
              <a:rPr lang="en-US" altLang="en-US" i="1" baseline="-25000"/>
              <a:t>Ri=Si</a:t>
            </a:r>
            <a:r>
              <a:rPr lang="en-US" altLang="en-US"/>
              <a:t>(</a:t>
            </a:r>
            <a:r>
              <a:rPr lang="en-US" altLang="en-US" i="1"/>
              <a:t>r </a:t>
            </a:r>
            <a:r>
              <a:rPr lang="en-US" altLang="en-US"/>
              <a:t>× </a:t>
            </a:r>
            <a:r>
              <a:rPr lang="en-US" altLang="en-US" i="1"/>
              <a:t>s</a:t>
            </a:r>
            <a:r>
              <a:rPr lang="en-US" altLang="en-US"/>
              <a:t>))</a:t>
            </a:r>
          </a:p>
        </p:txBody>
      </p:sp>
      <p:sp>
        <p:nvSpPr>
          <p:cNvPr id="32772" name="Slide Number Placeholder 3">
            <a:extLst>
              <a:ext uri="{FF2B5EF4-FFF2-40B4-BE49-F238E27FC236}">
                <a16:creationId xmlns:a16="http://schemas.microsoft.com/office/drawing/2014/main" id="{FE5D261A-1315-4B06-933B-862F1049135A}"/>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spcBef>
                  <a:spcPct val="0"/>
                </a:spcBef>
                <a:buClrTx/>
                <a:buFontTx/>
                <a:buNone/>
              </a:pPr>
              <a:t>15</a:t>
            </a:fld>
            <a:endParaRPr lang="en-US" altLang="en-US" sz="1400">
              <a:solidFill>
                <a:srgbClr val="FFFFFF"/>
              </a:solidFill>
              <a:latin typeface="Times New Roman" panose="02020603050405020304" pitchFamily="18" charset="0"/>
            </a:endParaRPr>
          </a:p>
        </p:txBody>
      </p:sp>
      <p:pic>
        <p:nvPicPr>
          <p:cNvPr id="25607" name="Picture 2">
            <a:extLst>
              <a:ext uri="{FF2B5EF4-FFF2-40B4-BE49-F238E27FC236}">
                <a16:creationId xmlns:a16="http://schemas.microsoft.com/office/drawing/2014/main" id="{C69E897F-A71E-455A-B797-AAE1F7411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38" y="2805113"/>
            <a:ext cx="2365375"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Picture 3">
            <a:extLst>
              <a:ext uri="{FF2B5EF4-FFF2-40B4-BE49-F238E27FC236}">
                <a16:creationId xmlns:a16="http://schemas.microsoft.com/office/drawing/2014/main" id="{4C7BAB92-7888-4D33-AD57-72F34E1894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8" y="4308475"/>
            <a:ext cx="3127375" cy="142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9" name="TextBox 4">
            <a:extLst>
              <a:ext uri="{FF2B5EF4-FFF2-40B4-BE49-F238E27FC236}">
                <a16:creationId xmlns:a16="http://schemas.microsoft.com/office/drawing/2014/main" id="{30B327E1-F4EB-403A-8EF1-02E40E66DB6F}"/>
              </a:ext>
            </a:extLst>
          </p:cNvPr>
          <p:cNvSpPr txBox="1">
            <a:spLocks noChangeArrowheads="1"/>
          </p:cNvSpPr>
          <p:nvPr/>
        </p:nvSpPr>
        <p:spPr bwMode="auto">
          <a:xfrm>
            <a:off x="449263" y="2435225"/>
            <a:ext cx="1300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eaLnBrk="1" hangingPunct="1">
              <a:spcBef>
                <a:spcPct val="0"/>
              </a:spcBef>
              <a:buClrTx/>
              <a:buFontTx/>
              <a:buNone/>
            </a:pPr>
            <a:r>
              <a:rPr lang="en-US" altLang="en-US" sz="1800"/>
              <a:t>Sản_phẩm</a:t>
            </a:r>
          </a:p>
        </p:txBody>
      </p:sp>
      <p:sp>
        <p:nvSpPr>
          <p:cNvPr id="25610" name="TextBox 13">
            <a:extLst>
              <a:ext uri="{FF2B5EF4-FFF2-40B4-BE49-F238E27FC236}">
                <a16:creationId xmlns:a16="http://schemas.microsoft.com/office/drawing/2014/main" id="{FFC1ACD0-07EF-439C-96E8-CDF817255720}"/>
              </a:ext>
            </a:extLst>
          </p:cNvPr>
          <p:cNvSpPr txBox="1">
            <a:spLocks noChangeArrowheads="1"/>
          </p:cNvSpPr>
          <p:nvPr/>
        </p:nvSpPr>
        <p:spPr bwMode="auto">
          <a:xfrm>
            <a:off x="449263" y="399415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eaLnBrk="1" hangingPunct="1">
              <a:spcBef>
                <a:spcPct val="0"/>
              </a:spcBef>
              <a:buClrTx/>
              <a:buFontTx/>
              <a:buNone/>
            </a:pPr>
            <a:r>
              <a:rPr lang="en-US" altLang="en-US" sz="1800"/>
              <a:t>Hóa_đơn</a:t>
            </a:r>
          </a:p>
        </p:txBody>
      </p:sp>
      <p:sp>
        <p:nvSpPr>
          <p:cNvPr id="25611" name="Rectangle 5">
            <a:extLst>
              <a:ext uri="{FF2B5EF4-FFF2-40B4-BE49-F238E27FC236}">
                <a16:creationId xmlns:a16="http://schemas.microsoft.com/office/drawing/2014/main" id="{A6D3E324-9974-4ABC-8D7C-F8296F2FC1C2}"/>
              </a:ext>
            </a:extLst>
          </p:cNvPr>
          <p:cNvSpPr>
            <a:spLocks noChangeArrowheads="1"/>
          </p:cNvSpPr>
          <p:nvPr/>
        </p:nvSpPr>
        <p:spPr bwMode="auto">
          <a:xfrm>
            <a:off x="4059238" y="3408363"/>
            <a:ext cx="2933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tx1"/>
              </a:buClr>
              <a:buChar char="•"/>
              <a:defRPr sz="3200">
                <a:solidFill>
                  <a:schemeClr val="tx1"/>
                </a:solidFill>
                <a:latin typeface="Arial" panose="020B0604020202020204" pitchFamily="34" charset="0"/>
              </a:defRPr>
            </a:lvl1pPr>
            <a:lvl2pPr>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lvl="1" eaLnBrk="1" hangingPunct="1">
              <a:spcBef>
                <a:spcPct val="0"/>
              </a:spcBef>
              <a:buClrTx/>
              <a:buSzTx/>
              <a:buFontTx/>
              <a:buNone/>
            </a:pPr>
            <a:r>
              <a:rPr lang="en-US" altLang="en-US" sz="1800"/>
              <a:t>Hoá-đơn </a:t>
            </a:r>
            <a:r>
              <a:rPr lang="en-US" altLang="en-US" sz="1800" b="1"/>
              <a:t>⋈</a:t>
            </a:r>
            <a:r>
              <a:rPr lang="en-US" altLang="en-US" sz="1800"/>
              <a:t> Sản-phẩm</a:t>
            </a:r>
          </a:p>
        </p:txBody>
      </p:sp>
      <p:pic>
        <p:nvPicPr>
          <p:cNvPr id="25612" name="Picture 4">
            <a:extLst>
              <a:ext uri="{FF2B5EF4-FFF2-40B4-BE49-F238E27FC236}">
                <a16:creationId xmlns:a16="http://schemas.microsoft.com/office/drawing/2014/main" id="{B132F307-AD50-47DE-93E4-87F822A66D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2638" y="3778250"/>
            <a:ext cx="412115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6" name="Rectangle 6">
            <a:extLst>
              <a:ext uri="{FF2B5EF4-FFF2-40B4-BE49-F238E27FC236}">
                <a16:creationId xmlns:a16="http://schemas.microsoft.com/office/drawing/2014/main" id="{5396E59D-8BB3-4522-9C15-19917EEF4146}"/>
              </a:ext>
            </a:extLst>
          </p:cNvPr>
          <p:cNvSpPr>
            <a:spLocks noChangeArrowheads="1"/>
          </p:cNvSpPr>
          <p:nvPr/>
        </p:nvSpPr>
        <p:spPr bwMode="auto">
          <a:xfrm>
            <a:off x="449263" y="1981200"/>
            <a:ext cx="7523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eaLnBrk="1" hangingPunct="1">
              <a:spcBef>
                <a:spcPct val="0"/>
              </a:spcBef>
              <a:buClrTx/>
              <a:buFontTx/>
              <a:buNone/>
            </a:pPr>
            <a:r>
              <a:rPr lang="en-US" altLang="en-US" sz="1800"/>
              <a:t>“</a:t>
            </a:r>
            <a:r>
              <a:rPr lang="en-US" altLang="en-US" sz="1800" i="1"/>
              <a:t>Xuất ra danh sách các hóa đơn cùng thông tin về sản phẩm tương ứng</a:t>
            </a:r>
            <a:r>
              <a:rPr lang="en-US" altLang="en-US" sz="1800"/>
              <a:t>”</a:t>
            </a:r>
          </a:p>
        </p:txBody>
      </p:sp>
      <p:sp>
        <p:nvSpPr>
          <p:cNvPr id="12" name="TextBox 4">
            <a:extLst>
              <a:ext uri="{FF2B5EF4-FFF2-40B4-BE49-F238E27FC236}">
                <a16:creationId xmlns:a16="http://schemas.microsoft.com/office/drawing/2014/main" id="{C5398E20-4F61-4311-96D4-64CEEDEB72B0}"/>
              </a:ext>
            </a:extLst>
          </p:cNvPr>
          <p:cNvSpPr txBox="1">
            <a:spLocks noChangeArrowheads="1"/>
          </p:cNvSpPr>
          <p:nvPr/>
        </p:nvSpPr>
        <p:spPr bwMode="auto">
          <a:xfrm>
            <a:off x="3733800" y="5777453"/>
            <a:ext cx="2346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eaLnBrk="1" hangingPunct="1">
              <a:spcBef>
                <a:spcPct val="0"/>
              </a:spcBef>
              <a:buClrTx/>
              <a:buFontTx/>
              <a:buNone/>
            </a:pPr>
            <a:r>
              <a:rPr lang="en-US" altLang="en-US" sz="1800" dirty="0"/>
              <a:t>Ri = Sản_phẩm.id-</a:t>
            </a:r>
            <a:r>
              <a:rPr lang="en-US" altLang="en-US" sz="1800" dirty="0" err="1"/>
              <a:t>sp</a:t>
            </a:r>
            <a:endParaRPr lang="en-US" altLang="en-US" sz="1800" dirty="0"/>
          </a:p>
          <a:p>
            <a:pPr eaLnBrk="1" hangingPunct="1">
              <a:spcBef>
                <a:spcPct val="0"/>
              </a:spcBef>
              <a:buClrTx/>
              <a:buFontTx/>
              <a:buNone/>
            </a:pPr>
            <a:r>
              <a:rPr lang="en-US" altLang="en-US" sz="1800" dirty="0"/>
              <a:t>Si = Hóa_đơn.id-</a:t>
            </a:r>
            <a:r>
              <a:rPr lang="en-US" altLang="en-US" sz="1800" dirty="0" err="1"/>
              <a:t>sp</a:t>
            </a:r>
            <a:endParaRPr lang="en-US"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p:bldP spid="25610" grpId="0"/>
      <p:bldP spid="25611" grpId="0"/>
      <p:bldP spid="25606"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a:extLst>
              <a:ext uri="{FF2B5EF4-FFF2-40B4-BE49-F238E27FC236}">
                <a16:creationId xmlns:a16="http://schemas.microsoft.com/office/drawing/2014/main" id="{69CF097C-1746-4648-ADC1-BCEEED1891BC}"/>
              </a:ext>
            </a:extLst>
          </p:cNvPr>
          <p:cNvSpPr>
            <a:spLocks noGrp="1"/>
          </p:cNvSpPr>
          <p:nvPr>
            <p:ph type="title"/>
          </p:nvPr>
        </p:nvSpPr>
        <p:spPr/>
        <p:txBody>
          <a:bodyPr/>
          <a:lstStyle/>
          <a:p>
            <a:r>
              <a:rPr lang="en-US" altLang="en-US"/>
              <a:t>Nối tự nhiên: ví dụ</a:t>
            </a:r>
            <a:endParaRPr lang="en-AU" altLang="en-US"/>
          </a:p>
        </p:txBody>
      </p:sp>
      <p:sp>
        <p:nvSpPr>
          <p:cNvPr id="27651" name="Text Box 3">
            <a:extLst>
              <a:ext uri="{FF2B5EF4-FFF2-40B4-BE49-F238E27FC236}">
                <a16:creationId xmlns:a16="http://schemas.microsoft.com/office/drawing/2014/main" id="{04ED6BE7-D037-407E-BAA2-3F4581359F85}"/>
              </a:ext>
            </a:extLst>
          </p:cNvPr>
          <p:cNvSpPr txBox="1">
            <a:spLocks noChangeArrowheads="1"/>
          </p:cNvSpPr>
          <p:nvPr/>
        </p:nvSpPr>
        <p:spPr bwMode="auto">
          <a:xfrm>
            <a:off x="762000" y="1376363"/>
            <a:ext cx="8148638"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rgbClr val="CC00CC"/>
                </a:solidFill>
                <a:latin typeface="Tahoma" panose="020B0604030504040204" pitchFamily="34" charset="0"/>
              </a:rPr>
              <a:t>Sells(	bar,	beer,	price  )	Bars(	bar,	addr        )</a:t>
            </a:r>
          </a:p>
          <a:p>
            <a:r>
              <a:rPr lang="en-US" altLang="en-US" sz="2400">
                <a:latin typeface="Tahoma" panose="020B0604030504040204" pitchFamily="34" charset="0"/>
              </a:rPr>
              <a:t>	Joe’s	Bud	2.50			Joe’s	Maple St.</a:t>
            </a:r>
          </a:p>
          <a:p>
            <a:r>
              <a:rPr lang="en-US" altLang="en-US" sz="2400">
                <a:latin typeface="Tahoma" panose="020B0604030504040204" pitchFamily="34" charset="0"/>
              </a:rPr>
              <a:t>	Joe’s	Miller	2.75			Sue’s	River Rd.</a:t>
            </a:r>
          </a:p>
          <a:p>
            <a:r>
              <a:rPr lang="en-US" altLang="en-US" sz="2400">
                <a:latin typeface="Tahoma" panose="020B0604030504040204" pitchFamily="34" charset="0"/>
              </a:rPr>
              <a:t>	Sue’s	Bud	2.50</a:t>
            </a:r>
          </a:p>
          <a:p>
            <a:r>
              <a:rPr lang="en-US" altLang="en-US" sz="2400">
                <a:latin typeface="Tahoma" panose="020B0604030504040204" pitchFamily="34" charset="0"/>
              </a:rPr>
              <a:t>	Sue’s	Coors	3.00</a:t>
            </a:r>
          </a:p>
          <a:p>
            <a:r>
              <a:rPr lang="en-US" altLang="en-US" sz="2400">
                <a:latin typeface="Tahoma" panose="020B0604030504040204" pitchFamily="34" charset="0"/>
              </a:rPr>
              <a:t>     		BarInfo := Sells </a:t>
            </a:r>
            <a:r>
              <a:rPr lang="en-US" altLang="en-US" sz="3200">
                <a:latin typeface="Lucida Sans Unicode" panose="020B0602030504020204" pitchFamily="34" charset="0"/>
              </a:rPr>
              <a:t>⋈</a:t>
            </a:r>
            <a:r>
              <a:rPr lang="en-US" altLang="en-US" sz="2400">
                <a:latin typeface="Tahoma" panose="020B0604030504040204" pitchFamily="34" charset="0"/>
              </a:rPr>
              <a:t> Bars</a:t>
            </a:r>
          </a:p>
        </p:txBody>
      </p:sp>
      <p:grpSp>
        <p:nvGrpSpPr>
          <p:cNvPr id="27652" name="Group 4">
            <a:extLst>
              <a:ext uri="{FF2B5EF4-FFF2-40B4-BE49-F238E27FC236}">
                <a16:creationId xmlns:a16="http://schemas.microsoft.com/office/drawing/2014/main" id="{AF596B67-0566-4C6A-A688-BFC190EBCCFC}"/>
              </a:ext>
            </a:extLst>
          </p:cNvPr>
          <p:cNvGrpSpPr>
            <a:grpSpLocks/>
          </p:cNvGrpSpPr>
          <p:nvPr/>
        </p:nvGrpSpPr>
        <p:grpSpPr bwMode="auto">
          <a:xfrm>
            <a:off x="1676400" y="1447800"/>
            <a:ext cx="2667000" cy="1828800"/>
            <a:chOff x="1008" y="912"/>
            <a:chExt cx="1680" cy="1152"/>
          </a:xfrm>
        </p:grpSpPr>
        <p:sp>
          <p:nvSpPr>
            <p:cNvPr id="27663" name="Rectangle 5">
              <a:extLst>
                <a:ext uri="{FF2B5EF4-FFF2-40B4-BE49-F238E27FC236}">
                  <a16:creationId xmlns:a16="http://schemas.microsoft.com/office/drawing/2014/main" id="{892C5F69-ABF3-4A2F-85C3-D3440D3EE176}"/>
                </a:ext>
              </a:extLst>
            </p:cNvPr>
            <p:cNvSpPr>
              <a:spLocks noChangeArrowheads="1"/>
            </p:cNvSpPr>
            <p:nvPr/>
          </p:nvSpPr>
          <p:spPr bwMode="auto">
            <a:xfrm>
              <a:off x="1008" y="912"/>
              <a:ext cx="1680"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27664" name="Line 6">
              <a:extLst>
                <a:ext uri="{FF2B5EF4-FFF2-40B4-BE49-F238E27FC236}">
                  <a16:creationId xmlns:a16="http://schemas.microsoft.com/office/drawing/2014/main" id="{28EAF250-5220-4BB7-935D-8C186CE72C4C}"/>
                </a:ext>
              </a:extLst>
            </p:cNvPr>
            <p:cNvSpPr>
              <a:spLocks noChangeShapeType="1"/>
            </p:cNvSpPr>
            <p:nvPr/>
          </p:nvSpPr>
          <p:spPr bwMode="auto">
            <a:xfrm>
              <a:off x="1008" y="1152"/>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5" name="Line 7">
              <a:extLst>
                <a:ext uri="{FF2B5EF4-FFF2-40B4-BE49-F238E27FC236}">
                  <a16:creationId xmlns:a16="http://schemas.microsoft.com/office/drawing/2014/main" id="{48AA3C4F-C7CB-45D5-BF29-DE46CF56B231}"/>
                </a:ext>
              </a:extLst>
            </p:cNvPr>
            <p:cNvSpPr>
              <a:spLocks noChangeShapeType="1"/>
            </p:cNvSpPr>
            <p:nvPr/>
          </p:nvSpPr>
          <p:spPr bwMode="auto">
            <a:xfrm>
              <a:off x="1536" y="912"/>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Line 8">
              <a:extLst>
                <a:ext uri="{FF2B5EF4-FFF2-40B4-BE49-F238E27FC236}">
                  <a16:creationId xmlns:a16="http://schemas.microsoft.com/office/drawing/2014/main" id="{8D2FD7A8-6306-45D9-BE3C-8E5CE2340CB7}"/>
                </a:ext>
              </a:extLst>
            </p:cNvPr>
            <p:cNvSpPr>
              <a:spLocks noChangeShapeType="1"/>
            </p:cNvSpPr>
            <p:nvPr/>
          </p:nvSpPr>
          <p:spPr bwMode="auto">
            <a:xfrm>
              <a:off x="2160" y="912"/>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53" name="Rectangle 9">
            <a:extLst>
              <a:ext uri="{FF2B5EF4-FFF2-40B4-BE49-F238E27FC236}">
                <a16:creationId xmlns:a16="http://schemas.microsoft.com/office/drawing/2014/main" id="{CE640F36-BAB7-43A7-A2D0-FFE26976B3EC}"/>
              </a:ext>
            </a:extLst>
          </p:cNvPr>
          <p:cNvSpPr>
            <a:spLocks noChangeArrowheads="1"/>
          </p:cNvSpPr>
          <p:nvPr/>
        </p:nvSpPr>
        <p:spPr bwMode="auto">
          <a:xfrm>
            <a:off x="6172200" y="1447800"/>
            <a:ext cx="22860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27654" name="Line 10">
            <a:extLst>
              <a:ext uri="{FF2B5EF4-FFF2-40B4-BE49-F238E27FC236}">
                <a16:creationId xmlns:a16="http://schemas.microsoft.com/office/drawing/2014/main" id="{0EA33D03-7F86-4D4D-ACAD-79F0C3F36FC2}"/>
              </a:ext>
            </a:extLst>
          </p:cNvPr>
          <p:cNvSpPr>
            <a:spLocks noChangeShapeType="1"/>
          </p:cNvSpPr>
          <p:nvPr/>
        </p:nvSpPr>
        <p:spPr bwMode="auto">
          <a:xfrm>
            <a:off x="6172200" y="18288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Line 11">
            <a:extLst>
              <a:ext uri="{FF2B5EF4-FFF2-40B4-BE49-F238E27FC236}">
                <a16:creationId xmlns:a16="http://schemas.microsoft.com/office/drawing/2014/main" id="{419AF866-5F52-4349-9266-D6D3F3B6491F}"/>
              </a:ext>
            </a:extLst>
          </p:cNvPr>
          <p:cNvSpPr>
            <a:spLocks noChangeShapeType="1"/>
          </p:cNvSpPr>
          <p:nvPr/>
        </p:nvSpPr>
        <p:spPr bwMode="auto">
          <a:xfrm>
            <a:off x="7086600" y="14478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 name="Group 12">
            <a:extLst>
              <a:ext uri="{FF2B5EF4-FFF2-40B4-BE49-F238E27FC236}">
                <a16:creationId xmlns:a16="http://schemas.microsoft.com/office/drawing/2014/main" id="{D04C166B-11AE-41D6-988C-7591CD40C8EB}"/>
              </a:ext>
            </a:extLst>
          </p:cNvPr>
          <p:cNvGrpSpPr>
            <a:grpSpLocks/>
          </p:cNvGrpSpPr>
          <p:nvPr/>
        </p:nvGrpSpPr>
        <p:grpSpPr bwMode="auto">
          <a:xfrm>
            <a:off x="2216150" y="3886200"/>
            <a:ext cx="6242050" cy="1917700"/>
            <a:chOff x="470" y="2997"/>
            <a:chExt cx="3932" cy="1208"/>
          </a:xfrm>
        </p:grpSpPr>
        <p:sp>
          <p:nvSpPr>
            <p:cNvPr id="27657" name="Text Box 13">
              <a:extLst>
                <a:ext uri="{FF2B5EF4-FFF2-40B4-BE49-F238E27FC236}">
                  <a16:creationId xmlns:a16="http://schemas.microsoft.com/office/drawing/2014/main" id="{DB266227-0FF8-4222-B139-54DAEA4FF254}"/>
                </a:ext>
              </a:extLst>
            </p:cNvPr>
            <p:cNvSpPr txBox="1">
              <a:spLocks noChangeArrowheads="1"/>
            </p:cNvSpPr>
            <p:nvPr/>
          </p:nvSpPr>
          <p:spPr bwMode="auto">
            <a:xfrm>
              <a:off x="470" y="2997"/>
              <a:ext cx="3932"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ahoma" panose="020B0604030504040204" pitchFamily="34" charset="0"/>
                </a:rPr>
                <a:t>    </a:t>
              </a:r>
              <a:r>
                <a:rPr lang="en-US" altLang="en-US" sz="2400">
                  <a:solidFill>
                    <a:srgbClr val="CC00CC"/>
                  </a:solidFill>
                  <a:latin typeface="Tahoma" panose="020B0604030504040204" pitchFamily="34" charset="0"/>
                </a:rPr>
                <a:t>BarInfo(	bar,	beer,	price,	addr        )</a:t>
              </a:r>
            </a:p>
            <a:p>
              <a:r>
                <a:rPr lang="en-US" altLang="en-US" sz="2400">
                  <a:latin typeface="Tahoma" panose="020B0604030504040204" pitchFamily="34" charset="0"/>
                </a:rPr>
                <a:t>		Joe’s	Bud	2.50	Maple St.</a:t>
              </a:r>
            </a:p>
            <a:p>
              <a:r>
                <a:rPr lang="en-US" altLang="en-US" sz="2400">
                  <a:latin typeface="Tahoma" panose="020B0604030504040204" pitchFamily="34" charset="0"/>
                </a:rPr>
                <a:t>		Joe’s	Milller	2.75	Maple St.</a:t>
              </a:r>
            </a:p>
            <a:p>
              <a:r>
                <a:rPr lang="en-US" altLang="en-US" sz="2400">
                  <a:latin typeface="Tahoma" panose="020B0604030504040204" pitchFamily="34" charset="0"/>
                </a:rPr>
                <a:t>		Sue’s	Bud	2.50	River Rd.</a:t>
              </a:r>
            </a:p>
            <a:p>
              <a:r>
                <a:rPr lang="en-US" altLang="en-US" sz="2400">
                  <a:latin typeface="Tahoma" panose="020B0604030504040204" pitchFamily="34" charset="0"/>
                </a:rPr>
                <a:t>		Sue’s	Coors	3.00	River Rd.</a:t>
              </a:r>
            </a:p>
          </p:txBody>
        </p:sp>
        <p:sp>
          <p:nvSpPr>
            <p:cNvPr id="27658" name="Rectangle 14">
              <a:extLst>
                <a:ext uri="{FF2B5EF4-FFF2-40B4-BE49-F238E27FC236}">
                  <a16:creationId xmlns:a16="http://schemas.microsoft.com/office/drawing/2014/main" id="{C659D586-83F5-4F87-BE7B-22BA3AFD37E1}"/>
                </a:ext>
              </a:extLst>
            </p:cNvPr>
            <p:cNvSpPr>
              <a:spLocks noChangeArrowheads="1"/>
            </p:cNvSpPr>
            <p:nvPr/>
          </p:nvSpPr>
          <p:spPr bwMode="auto">
            <a:xfrm>
              <a:off x="1632" y="3024"/>
              <a:ext cx="2592"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AU" altLang="en-US"/>
            </a:p>
          </p:txBody>
        </p:sp>
        <p:sp>
          <p:nvSpPr>
            <p:cNvPr id="27659" name="Line 15">
              <a:extLst>
                <a:ext uri="{FF2B5EF4-FFF2-40B4-BE49-F238E27FC236}">
                  <a16:creationId xmlns:a16="http://schemas.microsoft.com/office/drawing/2014/main" id="{F0EAD3AB-F51D-4755-9D1F-E043E980C470}"/>
                </a:ext>
              </a:extLst>
            </p:cNvPr>
            <p:cNvSpPr>
              <a:spLocks noChangeShapeType="1"/>
            </p:cNvSpPr>
            <p:nvPr/>
          </p:nvSpPr>
          <p:spPr bwMode="auto">
            <a:xfrm>
              <a:off x="1632" y="3264"/>
              <a:ext cx="25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0" name="Line 16">
              <a:extLst>
                <a:ext uri="{FF2B5EF4-FFF2-40B4-BE49-F238E27FC236}">
                  <a16:creationId xmlns:a16="http://schemas.microsoft.com/office/drawing/2014/main" id="{60C899B9-F1E2-452C-AF44-74CBED324EC0}"/>
                </a:ext>
              </a:extLst>
            </p:cNvPr>
            <p:cNvSpPr>
              <a:spLocks noChangeShapeType="1"/>
            </p:cNvSpPr>
            <p:nvPr/>
          </p:nvSpPr>
          <p:spPr bwMode="auto">
            <a:xfrm>
              <a:off x="2160" y="302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1" name="Line 17">
              <a:extLst>
                <a:ext uri="{FF2B5EF4-FFF2-40B4-BE49-F238E27FC236}">
                  <a16:creationId xmlns:a16="http://schemas.microsoft.com/office/drawing/2014/main" id="{EF730DFD-EA60-48A5-ADA6-6E00922BB4CA}"/>
                </a:ext>
              </a:extLst>
            </p:cNvPr>
            <p:cNvSpPr>
              <a:spLocks noChangeShapeType="1"/>
            </p:cNvSpPr>
            <p:nvPr/>
          </p:nvSpPr>
          <p:spPr bwMode="auto">
            <a:xfrm>
              <a:off x="2784" y="302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Line 18">
              <a:extLst>
                <a:ext uri="{FF2B5EF4-FFF2-40B4-BE49-F238E27FC236}">
                  <a16:creationId xmlns:a16="http://schemas.microsoft.com/office/drawing/2014/main" id="{A2E84A83-E2CF-4441-A548-A84FF82EC06C}"/>
                </a:ext>
              </a:extLst>
            </p:cNvPr>
            <p:cNvSpPr>
              <a:spLocks noChangeShapeType="1"/>
            </p:cNvSpPr>
            <p:nvPr/>
          </p:nvSpPr>
          <p:spPr bwMode="auto">
            <a:xfrm>
              <a:off x="3360" y="302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020753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A91C59F-0809-4B74-BAA3-B4D44EC979E2}"/>
              </a:ext>
            </a:extLst>
          </p:cNvPr>
          <p:cNvSpPr>
            <a:spLocks noGrp="1"/>
          </p:cNvSpPr>
          <p:nvPr>
            <p:ph type="title"/>
          </p:nvPr>
        </p:nvSpPr>
        <p:spPr/>
        <p:txBody>
          <a:bodyPr/>
          <a:lstStyle/>
          <a:p>
            <a:r>
              <a:rPr lang="en-US" altLang="en-US"/>
              <a:t>Phép kết nối có điều kiện</a:t>
            </a:r>
          </a:p>
        </p:txBody>
      </p:sp>
      <p:sp>
        <p:nvSpPr>
          <p:cNvPr id="3" name="Content Placeholder 2">
            <a:extLst>
              <a:ext uri="{FF2B5EF4-FFF2-40B4-BE49-F238E27FC236}">
                <a16:creationId xmlns:a16="http://schemas.microsoft.com/office/drawing/2014/main" id="{E7F160CF-48B2-447E-A991-668BE41E1F2A}"/>
              </a:ext>
            </a:extLst>
          </p:cNvPr>
          <p:cNvSpPr>
            <a:spLocks noGrp="1"/>
          </p:cNvSpPr>
          <p:nvPr>
            <p:ph idx="1"/>
          </p:nvPr>
        </p:nvSpPr>
        <p:spPr>
          <a:xfrm>
            <a:off x="457200" y="1143000"/>
            <a:ext cx="8229600" cy="1905000"/>
          </a:xfrm>
        </p:spPr>
        <p:txBody>
          <a:bodyPr/>
          <a:lstStyle/>
          <a:p>
            <a:pPr>
              <a:defRPr/>
            </a:pPr>
            <a:r>
              <a:rPr lang="en-US" dirty="0" err="1"/>
              <a:t>Kết</a:t>
            </a:r>
            <a:r>
              <a:rPr lang="en-US" dirty="0"/>
              <a:t> </a:t>
            </a:r>
            <a:r>
              <a:rPr lang="en-US" dirty="0" err="1"/>
              <a:t>nối</a:t>
            </a:r>
            <a:r>
              <a:rPr lang="en-US" dirty="0"/>
              <a:t> </a:t>
            </a:r>
            <a:r>
              <a:rPr lang="en-US" dirty="0" err="1"/>
              <a:t>có</a:t>
            </a:r>
            <a:r>
              <a:rPr lang="en-US" dirty="0"/>
              <a:t> </a:t>
            </a:r>
            <a:r>
              <a:rPr lang="en-US" dirty="0" err="1"/>
              <a:t>điều</a:t>
            </a:r>
            <a:r>
              <a:rPr lang="en-US" dirty="0"/>
              <a:t> </a:t>
            </a:r>
            <a:r>
              <a:rPr lang="en-US" dirty="0" err="1"/>
              <a:t>kiện</a:t>
            </a:r>
            <a:r>
              <a:rPr lang="vi-VN" dirty="0"/>
              <a:t> hay </a:t>
            </a:r>
            <a:r>
              <a:rPr lang="vi-VN" dirty="0" err="1"/>
              <a:t>còn</a:t>
            </a:r>
            <a:r>
              <a:rPr lang="vi-VN" dirty="0"/>
              <a:t> </a:t>
            </a:r>
            <a:r>
              <a:rPr lang="vi-VN" dirty="0" err="1"/>
              <a:t>gọi</a:t>
            </a:r>
            <a:r>
              <a:rPr lang="vi-VN" dirty="0"/>
              <a:t> </a:t>
            </a:r>
            <a:r>
              <a:rPr lang="vi-VN" dirty="0" err="1"/>
              <a:t>là</a:t>
            </a:r>
            <a:r>
              <a:rPr lang="vi-VN" dirty="0"/>
              <a:t> </a:t>
            </a:r>
            <a:r>
              <a:rPr lang="vi-VN" dirty="0" err="1"/>
              <a:t>kết</a:t>
            </a:r>
            <a:r>
              <a:rPr lang="vi-VN" dirty="0"/>
              <a:t> n</a:t>
            </a:r>
            <a:r>
              <a:rPr lang="en-US" altLang="en-US" dirty="0" err="1"/>
              <a:t>ối</a:t>
            </a:r>
            <a:r>
              <a:rPr lang="en-US" altLang="en-US" dirty="0"/>
              <a:t> theta</a:t>
            </a:r>
            <a:r>
              <a:rPr lang="en-US" dirty="0"/>
              <a:t>: </a:t>
            </a:r>
          </a:p>
          <a:p>
            <a:pPr>
              <a:defRPr/>
            </a:pPr>
            <a:r>
              <a:rPr lang="en-US" i="1" dirty="0"/>
              <a:t>r</a:t>
            </a:r>
            <a:r>
              <a:rPr lang="en-US" b="1" dirty="0"/>
              <a:t> ⋈ </a:t>
            </a:r>
            <a:r>
              <a:rPr lang="en-US" baseline="-25000" dirty="0" err="1">
                <a:latin typeface="+mj-lt"/>
              </a:rPr>
              <a:t>điều_kiện</a:t>
            </a:r>
            <a:r>
              <a:rPr lang="en-US" i="1" dirty="0" err="1"/>
              <a:t>s</a:t>
            </a:r>
            <a:r>
              <a:rPr lang="en-US" i="1" dirty="0"/>
              <a:t> = </a:t>
            </a:r>
            <a:r>
              <a:rPr lang="pt-BR" dirty="0"/>
              <a:t>σ</a:t>
            </a:r>
            <a:r>
              <a:rPr lang="en-US" baseline="-25000" dirty="0" err="1"/>
              <a:t>điều_kiện</a:t>
            </a:r>
            <a:r>
              <a:rPr lang="en-US" baseline="-25000" dirty="0"/>
              <a:t> </a:t>
            </a:r>
            <a:r>
              <a:rPr lang="pt-BR" dirty="0"/>
              <a:t>(</a:t>
            </a:r>
            <a:r>
              <a:rPr lang="pt-BR" i="1" dirty="0"/>
              <a:t>r</a:t>
            </a:r>
            <a:r>
              <a:rPr lang="pt-BR" dirty="0"/>
              <a:t> </a:t>
            </a:r>
            <a:r>
              <a:rPr lang="en-US" b="1" dirty="0"/>
              <a:t>x </a:t>
            </a:r>
            <a:r>
              <a:rPr lang="pt-BR" i="1" dirty="0"/>
              <a:t>s</a:t>
            </a:r>
            <a:r>
              <a:rPr lang="pt-BR" dirty="0"/>
              <a:t>)</a:t>
            </a:r>
            <a:br>
              <a:rPr lang="en-US" dirty="0"/>
            </a:br>
            <a:endParaRPr lang="en-US" dirty="0"/>
          </a:p>
          <a:p>
            <a:pPr>
              <a:defRPr/>
            </a:pPr>
            <a:endParaRPr lang="en-US" dirty="0"/>
          </a:p>
          <a:p>
            <a:pPr>
              <a:defRPr/>
            </a:pPr>
            <a:endParaRPr lang="en-US" dirty="0"/>
          </a:p>
        </p:txBody>
      </p:sp>
      <p:sp>
        <p:nvSpPr>
          <p:cNvPr id="33796" name="Slide Number Placeholder 3">
            <a:extLst>
              <a:ext uri="{FF2B5EF4-FFF2-40B4-BE49-F238E27FC236}">
                <a16:creationId xmlns:a16="http://schemas.microsoft.com/office/drawing/2014/main" id="{E37398CF-22BB-4328-BEE5-9E32D2E61AE9}"/>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spcBef>
                  <a:spcPct val="0"/>
                </a:spcBef>
                <a:buClrTx/>
                <a:buFontTx/>
                <a:buNone/>
              </a:pPr>
              <a:t>17</a:t>
            </a:fld>
            <a:endParaRPr lang="en-US" altLang="en-US" sz="1400">
              <a:solidFill>
                <a:srgbClr val="FFFFFF"/>
              </a:solidFill>
              <a:latin typeface="Times New Roman" panose="02020603050405020304" pitchFamily="18" charset="0"/>
            </a:endParaRPr>
          </a:p>
        </p:txBody>
      </p:sp>
      <p:pic>
        <p:nvPicPr>
          <p:cNvPr id="26629" name="Picture 8" descr="http://cnx.org/resources/a04f7fb380e41f87739de1d46303a6f3/graphics17.png">
            <a:extLst>
              <a:ext uri="{FF2B5EF4-FFF2-40B4-BE49-F238E27FC236}">
                <a16:creationId xmlns:a16="http://schemas.microsoft.com/office/drawing/2014/main" id="{FF4448EA-9CBD-4EF3-8FAC-B8E6B20FF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0"/>
            <a:ext cx="32766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14">
            <a:extLst>
              <a:ext uri="{FF2B5EF4-FFF2-40B4-BE49-F238E27FC236}">
                <a16:creationId xmlns:a16="http://schemas.microsoft.com/office/drawing/2014/main" id="{3CEF75FC-9ACB-430A-944B-5EA321E7E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2824"/>
          <a:stretch>
            <a:fillRect/>
          </a:stretch>
        </p:blipFill>
        <p:spPr bwMode="auto">
          <a:xfrm>
            <a:off x="3810000" y="3048000"/>
            <a:ext cx="24669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4">
            <a:extLst>
              <a:ext uri="{FF2B5EF4-FFF2-40B4-BE49-F238E27FC236}">
                <a16:creationId xmlns:a16="http://schemas.microsoft.com/office/drawing/2014/main" id="{D261DF6F-2B1F-4958-9481-98D095354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7177"/>
          <a:stretch>
            <a:fillRect/>
          </a:stretch>
        </p:blipFill>
        <p:spPr bwMode="auto">
          <a:xfrm>
            <a:off x="6248400" y="3048000"/>
            <a:ext cx="276225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3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0D87947A-41C6-4003-A19A-90CC89B07CCA}"/>
              </a:ext>
            </a:extLst>
          </p:cNvPr>
          <p:cNvSpPr>
            <a:spLocks noGrp="1"/>
          </p:cNvSpPr>
          <p:nvPr>
            <p:ph type="title"/>
          </p:nvPr>
        </p:nvSpPr>
        <p:spPr/>
        <p:txBody>
          <a:bodyPr/>
          <a:lstStyle/>
          <a:p>
            <a:r>
              <a:rPr lang="en-US" altLang="en-US" dirty="0" err="1"/>
              <a:t>Phép</a:t>
            </a:r>
            <a:r>
              <a:rPr lang="en-US" altLang="en-US" dirty="0"/>
              <a:t> chia (division)</a:t>
            </a:r>
          </a:p>
        </p:txBody>
      </p:sp>
      <p:sp>
        <p:nvSpPr>
          <p:cNvPr id="34820" name="Slide Number Placeholder 3">
            <a:extLst>
              <a:ext uri="{FF2B5EF4-FFF2-40B4-BE49-F238E27FC236}">
                <a16:creationId xmlns:a16="http://schemas.microsoft.com/office/drawing/2014/main" id="{73DCD61D-DAC8-4CD7-BED5-054C131583DD}"/>
              </a:ext>
            </a:extLst>
          </p:cNvPr>
          <p:cNvSpPr>
            <a:spLocks noGrp="1"/>
          </p:cNvSpPr>
          <p:nvPr>
            <p:ph type="sldNum" sz="quarter" idx="12"/>
          </p:nvPr>
        </p:nvSpPr>
        <p:spPr bwMode="auto">
          <a:xfrm>
            <a:off x="7239000" y="5680075"/>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spcBef>
                  <a:spcPct val="0"/>
                </a:spcBef>
                <a:buClrTx/>
                <a:buFontTx/>
                <a:buNone/>
              </a:pPr>
              <a:t>18</a:t>
            </a:fld>
            <a:endParaRPr lang="en-US" altLang="en-US" sz="1400">
              <a:solidFill>
                <a:srgbClr val="FFFFFF"/>
              </a:solidFill>
              <a:latin typeface="Times New Roman" panose="02020603050405020304" pitchFamily="18" charset="0"/>
            </a:endParaRPr>
          </a:p>
        </p:txBody>
      </p:sp>
      <p:pic>
        <p:nvPicPr>
          <p:cNvPr id="27654" name="Picture 2">
            <a:extLst>
              <a:ext uri="{FF2B5EF4-FFF2-40B4-BE49-F238E27FC236}">
                <a16:creationId xmlns:a16="http://schemas.microsoft.com/office/drawing/2014/main" id="{AA972B63-F82B-4425-BF10-6942DCD30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2314"/>
          <a:stretch>
            <a:fillRect/>
          </a:stretch>
        </p:blipFill>
        <p:spPr bwMode="auto">
          <a:xfrm>
            <a:off x="801688" y="4635500"/>
            <a:ext cx="3538537"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5" name="Rectangle 6">
            <a:extLst>
              <a:ext uri="{FF2B5EF4-FFF2-40B4-BE49-F238E27FC236}">
                <a16:creationId xmlns:a16="http://schemas.microsoft.com/office/drawing/2014/main" id="{E85A7F29-ABEA-48F2-892B-0882FFDAC6B4}"/>
              </a:ext>
            </a:extLst>
          </p:cNvPr>
          <p:cNvSpPr>
            <a:spLocks noChangeArrowheads="1"/>
          </p:cNvSpPr>
          <p:nvPr/>
        </p:nvSpPr>
        <p:spPr bwMode="auto">
          <a:xfrm>
            <a:off x="685800" y="4267200"/>
            <a:ext cx="6324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eaLnBrk="1" hangingPunct="1">
              <a:spcBef>
                <a:spcPct val="0"/>
              </a:spcBef>
              <a:buClrTx/>
              <a:buFontTx/>
              <a:buNone/>
            </a:pPr>
            <a:r>
              <a:rPr lang="en-US" altLang="en-US" sz="1800"/>
              <a:t>“</a:t>
            </a:r>
            <a:r>
              <a:rPr lang="en-US" altLang="en-US" sz="1800" i="1"/>
              <a:t>Liệt kê các môn học thuộc </a:t>
            </a:r>
            <a:r>
              <a:rPr lang="en-US" altLang="en-US" sz="1800" i="1" u="sng"/>
              <a:t>tất cả</a:t>
            </a:r>
            <a:r>
              <a:rPr lang="en-US" altLang="en-US" sz="1800" i="1"/>
              <a:t> các hệ đào tạo</a:t>
            </a:r>
            <a:r>
              <a:rPr lang="en-US" altLang="en-US" sz="1800"/>
              <a:t>”</a:t>
            </a:r>
          </a:p>
        </p:txBody>
      </p:sp>
      <p:pic>
        <p:nvPicPr>
          <p:cNvPr id="8" name="Picture 2">
            <a:extLst>
              <a:ext uri="{FF2B5EF4-FFF2-40B4-BE49-F238E27FC236}">
                <a16:creationId xmlns:a16="http://schemas.microsoft.com/office/drawing/2014/main" id="{D6A1F287-C6FF-4521-9DAC-1257AB436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220"/>
          <a:stretch>
            <a:fillRect/>
          </a:stretch>
        </p:blipFill>
        <p:spPr bwMode="auto">
          <a:xfrm>
            <a:off x="4614863" y="4635500"/>
            <a:ext cx="2624137"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Hình ảnh 6">
            <a:extLst>
              <a:ext uri="{FF2B5EF4-FFF2-40B4-BE49-F238E27FC236}">
                <a16:creationId xmlns:a16="http://schemas.microsoft.com/office/drawing/2014/main" id="{474C2974-CB95-40BE-8920-EC5B2A4A40C1}"/>
              </a:ext>
            </a:extLst>
          </p:cNvPr>
          <p:cNvPicPr>
            <a:picLocks noChangeAspect="1"/>
          </p:cNvPicPr>
          <p:nvPr/>
        </p:nvPicPr>
        <p:blipFill>
          <a:blip r:embed="rId3"/>
          <a:stretch>
            <a:fillRect/>
          </a:stretch>
        </p:blipFill>
        <p:spPr>
          <a:xfrm>
            <a:off x="304800" y="2433704"/>
            <a:ext cx="8610600" cy="1711850"/>
          </a:xfrm>
          <a:prstGeom prst="rect">
            <a:avLst/>
          </a:prstGeom>
        </p:spPr>
      </p:pic>
      <p:sp>
        <p:nvSpPr>
          <p:cNvPr id="17" name="Content Placeholder 2">
            <a:extLst>
              <a:ext uri="{FF2B5EF4-FFF2-40B4-BE49-F238E27FC236}">
                <a16:creationId xmlns:a16="http://schemas.microsoft.com/office/drawing/2014/main" id="{9AD278D2-4F9F-4FEF-8830-92FFEECCA51C}"/>
              </a:ext>
            </a:extLst>
          </p:cNvPr>
          <p:cNvSpPr>
            <a:spLocks noGrp="1"/>
          </p:cNvSpPr>
          <p:nvPr>
            <p:ph idx="1"/>
          </p:nvPr>
        </p:nvSpPr>
        <p:spPr>
          <a:xfrm>
            <a:off x="228600" y="1066800"/>
            <a:ext cx="8229600" cy="1905000"/>
          </a:xfrm>
        </p:spPr>
        <p:txBody>
          <a:bodyPr/>
          <a:lstStyle/>
          <a:p>
            <a:pPr>
              <a:defRPr/>
            </a:pPr>
            <a:r>
              <a:rPr lang="vi-VN" dirty="0" err="1"/>
              <a:t>Được</a:t>
            </a:r>
            <a:r>
              <a:rPr lang="vi-VN" dirty="0"/>
              <a:t> </a:t>
            </a:r>
            <a:r>
              <a:rPr lang="vi-VN" dirty="0" err="1"/>
              <a:t>dùng</a:t>
            </a:r>
            <a:r>
              <a:rPr lang="vi-VN" dirty="0"/>
              <a:t> </a:t>
            </a:r>
            <a:r>
              <a:rPr lang="vi-VN" dirty="0" err="1"/>
              <a:t>để</a:t>
            </a:r>
            <a:r>
              <a:rPr lang="vi-VN" dirty="0"/>
              <a:t> </a:t>
            </a:r>
            <a:r>
              <a:rPr lang="vi-VN" dirty="0" err="1"/>
              <a:t>lấy</a:t>
            </a:r>
            <a:r>
              <a:rPr lang="vi-VN" dirty="0"/>
              <a:t> ra </a:t>
            </a:r>
            <a:r>
              <a:rPr lang="vi-VN" dirty="0" err="1"/>
              <a:t>một</a:t>
            </a:r>
            <a:r>
              <a:rPr lang="vi-VN" dirty="0"/>
              <a:t> </a:t>
            </a:r>
            <a:r>
              <a:rPr lang="vi-VN" dirty="0" err="1"/>
              <a:t>số</a:t>
            </a:r>
            <a:r>
              <a:rPr lang="vi-VN" dirty="0"/>
              <a:t> </a:t>
            </a:r>
            <a:r>
              <a:rPr lang="vi-VN" dirty="0" err="1"/>
              <a:t>bộ</a:t>
            </a:r>
            <a:r>
              <a:rPr lang="vi-VN" dirty="0"/>
              <a:t> trong quan </a:t>
            </a:r>
            <a:r>
              <a:rPr lang="vi-VN" dirty="0" err="1"/>
              <a:t>hệ</a:t>
            </a:r>
            <a:r>
              <a:rPr lang="vi-VN" dirty="0"/>
              <a:t> R sao cho </a:t>
            </a:r>
            <a:r>
              <a:rPr lang="vi-VN" dirty="0" err="1"/>
              <a:t>thỏa</a:t>
            </a:r>
            <a:r>
              <a:rPr lang="vi-VN" dirty="0"/>
              <a:t> </a:t>
            </a:r>
            <a:r>
              <a:rPr lang="vi-VN" dirty="0" err="1"/>
              <a:t>với</a:t>
            </a:r>
            <a:r>
              <a:rPr lang="en-US" dirty="0"/>
              <a:t> </a:t>
            </a:r>
            <a:r>
              <a:rPr lang="vi-VN" dirty="0" err="1"/>
              <a:t>tất</a:t>
            </a:r>
            <a:r>
              <a:rPr lang="vi-VN" dirty="0"/>
              <a:t> </a:t>
            </a:r>
            <a:r>
              <a:rPr lang="vi-VN" dirty="0" err="1"/>
              <a:t>cả</a:t>
            </a:r>
            <a:r>
              <a:rPr lang="vi-VN" dirty="0"/>
              <a:t> </a:t>
            </a:r>
            <a:r>
              <a:rPr lang="vi-VN" dirty="0" err="1"/>
              <a:t>các</a:t>
            </a:r>
            <a:r>
              <a:rPr lang="vi-VN" dirty="0"/>
              <a:t> </a:t>
            </a:r>
            <a:r>
              <a:rPr lang="vi-VN" dirty="0" err="1"/>
              <a:t>bộ</a:t>
            </a:r>
            <a:r>
              <a:rPr lang="vi-VN" dirty="0"/>
              <a:t> trong quan </a:t>
            </a:r>
            <a:r>
              <a:rPr lang="vi-VN" dirty="0" err="1"/>
              <a:t>hệ</a:t>
            </a:r>
            <a:r>
              <a:rPr lang="vi-VN" dirty="0"/>
              <a:t> S </a:t>
            </a:r>
            <a:endParaRPr lang="en-US" dirty="0"/>
          </a:p>
        </p:txBody>
      </p:sp>
    </p:spTree>
    <p:extLst>
      <p:ext uri="{BB962C8B-B14F-4D97-AF65-F5344CB8AC3E}">
        <p14:creationId xmlns:p14="http://schemas.microsoft.com/office/powerpoint/2010/main" val="379901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8052A59-78F8-4A43-80F5-4E35128D30B8}"/>
              </a:ext>
            </a:extLst>
          </p:cNvPr>
          <p:cNvSpPr>
            <a:spLocks noGrp="1"/>
          </p:cNvSpPr>
          <p:nvPr>
            <p:ph type="title"/>
          </p:nvPr>
        </p:nvSpPr>
        <p:spPr/>
        <p:txBody>
          <a:bodyPr/>
          <a:lstStyle/>
          <a:p>
            <a:r>
              <a:rPr lang="en-US" altLang="en-US" dirty="0" err="1"/>
              <a:t>Phép</a:t>
            </a:r>
            <a:r>
              <a:rPr lang="en-US" altLang="en-US" dirty="0"/>
              <a:t> chia (division)</a:t>
            </a:r>
            <a:endParaRPr lang="en-US" dirty="0"/>
          </a:p>
        </p:txBody>
      </p:sp>
      <p:sp>
        <p:nvSpPr>
          <p:cNvPr id="3" name="Chỗ dành sẵn cho Nội dung 2">
            <a:extLst>
              <a:ext uri="{FF2B5EF4-FFF2-40B4-BE49-F238E27FC236}">
                <a16:creationId xmlns:a16="http://schemas.microsoft.com/office/drawing/2014/main" id="{77760ED1-BDBD-47FC-8585-177361556EBB}"/>
              </a:ext>
            </a:extLst>
          </p:cNvPr>
          <p:cNvSpPr>
            <a:spLocks noGrp="1"/>
          </p:cNvSpPr>
          <p:nvPr>
            <p:ph idx="1"/>
          </p:nvPr>
        </p:nvSpPr>
        <p:spPr/>
        <p:txBody>
          <a:bodyPr/>
          <a:lstStyle/>
          <a:p>
            <a:endParaRPr lang="en-US"/>
          </a:p>
        </p:txBody>
      </p:sp>
      <p:pic>
        <p:nvPicPr>
          <p:cNvPr id="5" name="Hình ảnh 4">
            <a:extLst>
              <a:ext uri="{FF2B5EF4-FFF2-40B4-BE49-F238E27FC236}">
                <a16:creationId xmlns:a16="http://schemas.microsoft.com/office/drawing/2014/main" id="{D0A8E460-8F47-4CFC-B1E3-A53361A90C2A}"/>
              </a:ext>
            </a:extLst>
          </p:cNvPr>
          <p:cNvPicPr>
            <a:picLocks noChangeAspect="1"/>
          </p:cNvPicPr>
          <p:nvPr/>
        </p:nvPicPr>
        <p:blipFill>
          <a:blip r:embed="rId2"/>
          <a:stretch>
            <a:fillRect/>
          </a:stretch>
        </p:blipFill>
        <p:spPr>
          <a:xfrm>
            <a:off x="533400" y="1752600"/>
            <a:ext cx="8305800" cy="4103387"/>
          </a:xfrm>
          <a:prstGeom prst="rect">
            <a:avLst/>
          </a:prstGeom>
        </p:spPr>
      </p:pic>
    </p:spTree>
    <p:extLst>
      <p:ext uri="{BB962C8B-B14F-4D97-AF65-F5344CB8AC3E}">
        <p14:creationId xmlns:p14="http://schemas.microsoft.com/office/powerpoint/2010/main" val="10911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6F5ACDE-AC23-4C84-8932-41587192443B}"/>
              </a:ext>
            </a:extLst>
          </p:cNvPr>
          <p:cNvSpPr>
            <a:spLocks noGrp="1"/>
          </p:cNvSpPr>
          <p:nvPr>
            <p:ph type="title"/>
          </p:nvPr>
        </p:nvSpPr>
        <p:spPr/>
        <p:txBody>
          <a:bodyPr/>
          <a:lstStyle/>
          <a:p>
            <a:r>
              <a:rPr lang="en-US" altLang="en-US"/>
              <a:t>Nhắc lại</a:t>
            </a:r>
          </a:p>
        </p:txBody>
      </p:sp>
      <p:sp>
        <p:nvSpPr>
          <p:cNvPr id="3" name="Content Placeholder 2">
            <a:extLst>
              <a:ext uri="{FF2B5EF4-FFF2-40B4-BE49-F238E27FC236}">
                <a16:creationId xmlns:a16="http://schemas.microsoft.com/office/drawing/2014/main" id="{7492C063-1F3A-4829-A469-FE6D6D6A4D6C}"/>
              </a:ext>
            </a:extLst>
          </p:cNvPr>
          <p:cNvSpPr>
            <a:spLocks noGrp="1"/>
          </p:cNvSpPr>
          <p:nvPr>
            <p:ph idx="1"/>
          </p:nvPr>
        </p:nvSpPr>
        <p:spPr/>
        <p:txBody>
          <a:bodyPr/>
          <a:lstStyle/>
          <a:p>
            <a:pPr>
              <a:defRPr/>
            </a:pPr>
            <a:r>
              <a:rPr lang="en-US" altLang="en-US" dirty="0" err="1"/>
              <a:t>Thuộc</a:t>
            </a:r>
            <a:r>
              <a:rPr lang="en-US" altLang="en-US" dirty="0"/>
              <a:t> </a:t>
            </a:r>
            <a:r>
              <a:rPr lang="en-US" altLang="en-US" dirty="0" err="1"/>
              <a:t>tính</a:t>
            </a:r>
            <a:endParaRPr lang="en-US" dirty="0"/>
          </a:p>
          <a:p>
            <a:pPr>
              <a:defRPr/>
            </a:pPr>
            <a:r>
              <a:rPr lang="en-US" altLang="en-US" dirty="0" err="1"/>
              <a:t>Lược</a:t>
            </a:r>
            <a:r>
              <a:rPr lang="en-US" altLang="en-US" dirty="0"/>
              <a:t> </a:t>
            </a:r>
            <a:r>
              <a:rPr lang="en-US" altLang="en-US" dirty="0" err="1"/>
              <a:t>đồ</a:t>
            </a:r>
            <a:r>
              <a:rPr lang="en-US" altLang="en-US" dirty="0"/>
              <a:t> </a:t>
            </a:r>
            <a:r>
              <a:rPr lang="en-US" altLang="en-US" dirty="0" err="1"/>
              <a:t>quan</a:t>
            </a:r>
            <a:r>
              <a:rPr lang="en-US" altLang="en-US" dirty="0"/>
              <a:t> </a:t>
            </a:r>
            <a:r>
              <a:rPr lang="en-US" altLang="en-US" dirty="0" err="1"/>
              <a:t>hệ</a:t>
            </a:r>
            <a:endParaRPr lang="en-US" altLang="en-US" dirty="0"/>
          </a:p>
          <a:p>
            <a:pPr>
              <a:defRPr/>
            </a:pPr>
            <a:r>
              <a:rPr lang="en-US" altLang="en-US" dirty="0" err="1"/>
              <a:t>Thể</a:t>
            </a:r>
            <a:r>
              <a:rPr lang="en-US" altLang="en-US" dirty="0"/>
              <a:t> </a:t>
            </a:r>
            <a:r>
              <a:rPr lang="en-US" altLang="en-US" dirty="0" err="1"/>
              <a:t>hiện</a:t>
            </a:r>
            <a:r>
              <a:rPr lang="en-US" altLang="en-US" dirty="0"/>
              <a:t>/</a:t>
            </a:r>
            <a:r>
              <a:rPr lang="en-US" altLang="en-US" dirty="0" err="1"/>
              <a:t>bộ</a:t>
            </a:r>
            <a:r>
              <a:rPr lang="en-US" altLang="en-US" dirty="0"/>
              <a:t> </a:t>
            </a:r>
            <a:r>
              <a:rPr lang="en-US" altLang="en-US" dirty="0" err="1"/>
              <a:t>giá</a:t>
            </a:r>
            <a:r>
              <a:rPr lang="en-US" altLang="en-US" dirty="0"/>
              <a:t> </a:t>
            </a:r>
            <a:r>
              <a:rPr lang="en-US" altLang="en-US" dirty="0" err="1"/>
              <a:t>trị</a:t>
            </a:r>
            <a:endParaRPr lang="en-US" altLang="en-US" dirty="0"/>
          </a:p>
          <a:p>
            <a:pPr>
              <a:defRPr/>
            </a:pPr>
            <a:r>
              <a:rPr lang="en-US" altLang="en-US" dirty="0" err="1"/>
              <a:t>Khóa</a:t>
            </a:r>
            <a:endParaRPr lang="en-US" altLang="en-US" dirty="0"/>
          </a:p>
          <a:p>
            <a:pPr marL="0" indent="0">
              <a:buClr>
                <a:srgbClr val="FFFFFF"/>
              </a:buClr>
              <a:buFontTx/>
              <a:buNone/>
              <a:defRPr/>
            </a:pPr>
            <a:endParaRPr lang="en-US" altLang="en-US" i="1" dirty="0">
              <a:solidFill>
                <a:srgbClr val="FFFFFF"/>
              </a:solidFill>
            </a:endParaRPr>
          </a:p>
        </p:txBody>
      </p:sp>
      <p:sp>
        <p:nvSpPr>
          <p:cNvPr id="18436" name="Slide Number Placeholder 3">
            <a:extLst>
              <a:ext uri="{FF2B5EF4-FFF2-40B4-BE49-F238E27FC236}">
                <a16:creationId xmlns:a16="http://schemas.microsoft.com/office/drawing/2014/main" id="{4B1E3FBE-31A3-41EA-909C-CC21253165CE}"/>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t>2</a:t>
            </a:fld>
            <a:endParaRPr lang="en-US" altLang="en-US" sz="1400">
              <a:solidFill>
                <a:srgbClr val="FFFFFF"/>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E09E99E0-6546-43B8-BAD4-AC6117B72088}"/>
              </a:ext>
            </a:extLst>
          </p:cNvPr>
          <p:cNvSpPr>
            <a:spLocks noGrp="1"/>
          </p:cNvSpPr>
          <p:nvPr>
            <p:ph type="title"/>
          </p:nvPr>
        </p:nvSpPr>
        <p:spPr/>
        <p:txBody>
          <a:bodyPr/>
          <a:lstStyle/>
          <a:p>
            <a:r>
              <a:rPr lang="en-US" altLang="en-US"/>
              <a:t>Biểu thức quan hệ và phép đổi tên</a:t>
            </a:r>
          </a:p>
        </p:txBody>
      </p:sp>
      <p:sp>
        <p:nvSpPr>
          <p:cNvPr id="35843" name="Slide Number Placeholder 3">
            <a:extLst>
              <a:ext uri="{FF2B5EF4-FFF2-40B4-BE49-F238E27FC236}">
                <a16:creationId xmlns:a16="http://schemas.microsoft.com/office/drawing/2014/main" id="{86CD99D1-DD04-4F71-AA27-E8CA5E5C40D5}"/>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spcBef>
                  <a:spcPct val="0"/>
                </a:spcBef>
                <a:buClrTx/>
                <a:buFontTx/>
                <a:buNone/>
              </a:pPr>
              <a:t>20</a:t>
            </a:fld>
            <a:endParaRPr lang="en-US" altLang="en-US" sz="1400">
              <a:solidFill>
                <a:srgbClr val="FFFFFF"/>
              </a:solidFill>
              <a:latin typeface="Times New Roman" panose="02020603050405020304" pitchFamily="18" charset="0"/>
            </a:endParaRPr>
          </a:p>
        </p:txBody>
      </p:sp>
      <p:sp>
        <p:nvSpPr>
          <p:cNvPr id="35844" name="Content Placeholder 1">
            <a:extLst>
              <a:ext uri="{FF2B5EF4-FFF2-40B4-BE49-F238E27FC236}">
                <a16:creationId xmlns:a16="http://schemas.microsoft.com/office/drawing/2014/main" id="{D681E163-93CD-4F79-BC56-578A2CBA69E7}"/>
              </a:ext>
            </a:extLst>
          </p:cNvPr>
          <p:cNvSpPr>
            <a:spLocks noGrp="1"/>
          </p:cNvSpPr>
          <p:nvPr>
            <p:ph idx="1"/>
          </p:nvPr>
        </p:nvSpPr>
        <p:spPr>
          <a:xfrm>
            <a:off x="457200" y="1219200"/>
            <a:ext cx="8229600" cy="5486400"/>
          </a:xfrm>
        </p:spPr>
        <p:txBody>
          <a:bodyPr/>
          <a:lstStyle/>
          <a:p>
            <a:r>
              <a:rPr lang="en-US" altLang="en-US" sz="2000"/>
              <a:t>Các phép toán quan hệ có thể được lồng nhau tạo thành biểu thức</a:t>
            </a:r>
          </a:p>
          <a:p>
            <a:r>
              <a:rPr lang="en-US" altLang="en-US" sz="2000"/>
              <a:t>VD:</a:t>
            </a:r>
          </a:p>
          <a:p>
            <a:pPr lvl="1"/>
            <a:r>
              <a:rPr lang="el-GR" altLang="en-US" sz="2000">
                <a:latin typeface="Times New Roman" panose="02020603050405020304" pitchFamily="18" charset="0"/>
                <a:cs typeface="Times New Roman" panose="02020603050405020304" pitchFamily="18" charset="0"/>
              </a:rPr>
              <a:t>Π</a:t>
            </a:r>
            <a:r>
              <a:rPr lang="en-US" altLang="en-US" sz="2000" baseline="-25000"/>
              <a:t>tên, giá</a:t>
            </a:r>
            <a:r>
              <a:rPr lang="en-US" altLang="en-US" sz="2000"/>
              <a:t>(</a:t>
            </a:r>
            <a:r>
              <a:rPr lang="el-GR" altLang="en-US" sz="2000">
                <a:latin typeface="Times New Roman" panose="02020603050405020304" pitchFamily="18" charset="0"/>
                <a:cs typeface="Times New Roman" panose="02020603050405020304" pitchFamily="18" charset="0"/>
              </a:rPr>
              <a:t>σ</a:t>
            </a:r>
            <a:r>
              <a:rPr lang="en-US" altLang="en-US" sz="2000" baseline="-25000"/>
              <a:t>calo &lt;=100</a:t>
            </a:r>
            <a:r>
              <a:rPr lang="en-US" altLang="en-US" sz="2000"/>
              <a:t>(món-ăn) ∪ </a:t>
            </a:r>
            <a:r>
              <a:rPr lang="el-GR" altLang="en-US" sz="2000">
                <a:latin typeface="Times New Roman" panose="02020603050405020304" pitchFamily="18" charset="0"/>
                <a:cs typeface="Times New Roman" panose="02020603050405020304" pitchFamily="18" charset="0"/>
              </a:rPr>
              <a:t>σ</a:t>
            </a:r>
            <a:r>
              <a:rPr lang="en-US" altLang="en-US" sz="2000" baseline="-25000"/>
              <a:t>giá &lt; 30</a:t>
            </a:r>
            <a:r>
              <a:rPr lang="en-US" altLang="en-US" sz="2000"/>
              <a:t>(đồ-uống))</a:t>
            </a:r>
          </a:p>
          <a:p>
            <a:pPr lvl="1"/>
            <a:r>
              <a:rPr lang="el-GR" altLang="en-US" sz="2000">
                <a:latin typeface="Times New Roman" panose="02020603050405020304" pitchFamily="18" charset="0"/>
                <a:cs typeface="Times New Roman" panose="02020603050405020304" pitchFamily="18" charset="0"/>
              </a:rPr>
              <a:t>Π</a:t>
            </a:r>
            <a:r>
              <a:rPr lang="en-US" altLang="en-US" sz="2000" baseline="-25000"/>
              <a:t>tác-giả.tên, bài-hát.tên</a:t>
            </a:r>
            <a:r>
              <a:rPr lang="en-US" altLang="en-US" sz="2000"/>
              <a:t>(</a:t>
            </a:r>
            <a:r>
              <a:rPr lang="el-GR" altLang="en-US" sz="2000">
                <a:latin typeface="Times New Roman" panose="02020603050405020304" pitchFamily="18" charset="0"/>
                <a:cs typeface="Times New Roman" panose="02020603050405020304" pitchFamily="18" charset="0"/>
              </a:rPr>
              <a:t>σ</a:t>
            </a:r>
            <a:r>
              <a:rPr lang="en-US" altLang="en-US" sz="2000" baseline="-25000"/>
              <a:t>id-tác-giả = bài-hát.id-tác-giả</a:t>
            </a:r>
            <a:r>
              <a:rPr lang="en-US" altLang="en-US" sz="2000"/>
              <a:t>(</a:t>
            </a:r>
            <a:r>
              <a:rPr lang="el-GR" altLang="en-US" sz="2000">
                <a:latin typeface="Times New Roman" panose="02020603050405020304" pitchFamily="18" charset="0"/>
                <a:cs typeface="Times New Roman" panose="02020603050405020304" pitchFamily="18" charset="0"/>
              </a:rPr>
              <a:t>σ</a:t>
            </a:r>
            <a:r>
              <a:rPr lang="en-US" altLang="en-US" sz="2000" baseline="-25000"/>
              <a:t>tên=“Trịnh Công Sơn”</a:t>
            </a:r>
            <a:r>
              <a:rPr lang="en-US" altLang="en-US" sz="2000"/>
              <a:t>(tác-giả) × bài-hát))</a:t>
            </a:r>
          </a:p>
          <a:p>
            <a:r>
              <a:rPr lang="en-US" altLang="en-US" sz="2000"/>
              <a:t>Kết quả các biểu thức quan hệ là các quan hệ không có tên, phép toán rename cho phép đặt tên cho kết quả một biểu thức</a:t>
            </a:r>
          </a:p>
          <a:p>
            <a:r>
              <a:rPr lang="en-US" altLang="en-US" sz="2000"/>
              <a:t>Ký hiệu: có 2 dạng</a:t>
            </a:r>
          </a:p>
          <a:p>
            <a:pPr lvl="1"/>
            <a:r>
              <a:rPr lang="el-GR" altLang="en-US" sz="2000">
                <a:latin typeface="Times New Roman" panose="02020603050405020304" pitchFamily="18" charset="0"/>
                <a:cs typeface="Times New Roman" panose="02020603050405020304" pitchFamily="18" charset="0"/>
              </a:rPr>
              <a:t>ρ</a:t>
            </a:r>
            <a:r>
              <a:rPr lang="en-US" altLang="en-US" sz="2000" baseline="-25000"/>
              <a:t>tên-quan-hệ</a:t>
            </a:r>
            <a:r>
              <a:rPr lang="en-US" altLang="en-US" sz="2000"/>
              <a:t>(E) đặt tên cho quan hệ kết quả của biểu thức E</a:t>
            </a:r>
          </a:p>
          <a:p>
            <a:pPr lvl="1"/>
            <a:r>
              <a:rPr lang="el-GR" altLang="en-US" sz="2000">
                <a:latin typeface="Times New Roman" panose="02020603050405020304" pitchFamily="18" charset="0"/>
                <a:cs typeface="Times New Roman" panose="02020603050405020304" pitchFamily="18" charset="0"/>
              </a:rPr>
              <a:t>ρ</a:t>
            </a:r>
            <a:r>
              <a:rPr lang="en-US" altLang="en-US" sz="2000" baseline="-25000"/>
              <a:t>tên-quan-hệ(tên các thuộc tính)</a:t>
            </a:r>
            <a:r>
              <a:rPr lang="en-US" altLang="en-US" sz="2000"/>
              <a:t>(E) đặt tên cho quan hệ và các thuộc tính kết quả của biểu thức E</a:t>
            </a:r>
          </a:p>
          <a:p>
            <a:r>
              <a:rPr lang="en-US" altLang="en-US" sz="2000"/>
              <a:t>VD:</a:t>
            </a:r>
          </a:p>
          <a:p>
            <a:pPr lvl="1"/>
            <a:r>
              <a:rPr lang="el-GR" altLang="en-US" sz="2000">
                <a:latin typeface="Times New Roman" panose="02020603050405020304" pitchFamily="18" charset="0"/>
                <a:cs typeface="Times New Roman" panose="02020603050405020304" pitchFamily="18" charset="0"/>
              </a:rPr>
              <a:t>ρ</a:t>
            </a:r>
            <a:r>
              <a:rPr lang="en-US" altLang="en-US" sz="2000" baseline="-25000"/>
              <a:t>đồ-uống-rẻ</a:t>
            </a:r>
            <a:r>
              <a:rPr lang="en-US" altLang="en-US" sz="2000"/>
              <a:t>(</a:t>
            </a:r>
            <a:r>
              <a:rPr lang="el-GR" altLang="en-US" sz="2000">
                <a:latin typeface="Times New Roman" panose="02020603050405020304" pitchFamily="18" charset="0"/>
                <a:cs typeface="Times New Roman" panose="02020603050405020304" pitchFamily="18" charset="0"/>
              </a:rPr>
              <a:t>σ</a:t>
            </a:r>
            <a:r>
              <a:rPr lang="en-US" altLang="en-US" sz="2000" baseline="-25000"/>
              <a:t>giá &lt; 30</a:t>
            </a:r>
            <a:r>
              <a:rPr lang="en-US" altLang="en-US" sz="2000"/>
              <a:t>(đồ-uống))</a:t>
            </a:r>
          </a:p>
          <a:p>
            <a:pPr lvl="1"/>
            <a:r>
              <a:rPr lang="el-GR" altLang="en-US" sz="2000">
                <a:latin typeface="Times New Roman" panose="02020603050405020304" pitchFamily="18" charset="0"/>
                <a:cs typeface="Times New Roman" panose="02020603050405020304" pitchFamily="18" charset="0"/>
              </a:rPr>
              <a:t>ρ</a:t>
            </a:r>
            <a:r>
              <a:rPr lang="en-US" altLang="en-US" sz="2000" baseline="-25000"/>
              <a:t>nv-cn(tên-nhân-viên, tên-chi-nhánh)</a:t>
            </a:r>
            <a:r>
              <a:rPr lang="en-US" altLang="en-US" sz="2000"/>
              <a:t>(</a:t>
            </a:r>
            <a:r>
              <a:rPr lang="el-GR" altLang="en-US" sz="2000">
                <a:latin typeface="Times New Roman" panose="02020603050405020304" pitchFamily="18" charset="0"/>
                <a:cs typeface="Times New Roman" panose="02020603050405020304" pitchFamily="18" charset="0"/>
              </a:rPr>
              <a:t>Π</a:t>
            </a:r>
            <a:r>
              <a:rPr lang="en-US" altLang="en-US" sz="2000" baseline="-25000"/>
              <a:t>nhân-viên.tên, chi-nhánh.tên</a:t>
            </a:r>
          </a:p>
          <a:p>
            <a:pPr lvl="1">
              <a:buFontTx/>
              <a:buNone/>
            </a:pPr>
            <a:r>
              <a:rPr lang="en-US" altLang="en-US" sz="2000"/>
              <a:t>			(</a:t>
            </a:r>
            <a:r>
              <a:rPr lang="el-GR" altLang="en-US" sz="2000">
                <a:latin typeface="Times New Roman" panose="02020603050405020304" pitchFamily="18" charset="0"/>
                <a:cs typeface="Times New Roman" panose="02020603050405020304" pitchFamily="18" charset="0"/>
              </a:rPr>
              <a:t>σ</a:t>
            </a:r>
            <a:r>
              <a:rPr lang="en-US" altLang="en-US" sz="2000" baseline="-25000"/>
              <a:t>nhân-viên.id-chi-nhánh = chi-nhánh.id</a:t>
            </a:r>
            <a:r>
              <a:rPr lang="en-US" altLang="en-US" sz="2000"/>
              <a:t>(nhân-viên × chi-nhánh)))</a:t>
            </a:r>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584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5844">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584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844">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584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84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84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84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5F86E78B-0818-4A0D-ADA1-E83B96EB2F9F}"/>
              </a:ext>
            </a:extLst>
          </p:cNvPr>
          <p:cNvSpPr>
            <a:spLocks noGrp="1"/>
          </p:cNvSpPr>
          <p:nvPr>
            <p:ph type="title"/>
          </p:nvPr>
        </p:nvSpPr>
        <p:spPr/>
        <p:txBody>
          <a:bodyPr/>
          <a:lstStyle/>
          <a:p>
            <a:r>
              <a:rPr lang="en-US" altLang="en-US"/>
              <a:t>Phép gán</a:t>
            </a:r>
          </a:p>
        </p:txBody>
      </p:sp>
      <p:sp>
        <p:nvSpPr>
          <p:cNvPr id="36867" name="Content Placeholder 2">
            <a:extLst>
              <a:ext uri="{FF2B5EF4-FFF2-40B4-BE49-F238E27FC236}">
                <a16:creationId xmlns:a16="http://schemas.microsoft.com/office/drawing/2014/main" id="{93CDD598-8D10-4045-B910-96EFAEDB514C}"/>
              </a:ext>
            </a:extLst>
          </p:cNvPr>
          <p:cNvSpPr>
            <a:spLocks noGrp="1"/>
          </p:cNvSpPr>
          <p:nvPr>
            <p:ph idx="1"/>
          </p:nvPr>
        </p:nvSpPr>
        <p:spPr>
          <a:xfrm>
            <a:off x="457200" y="1371600"/>
            <a:ext cx="8229600" cy="4419600"/>
          </a:xfrm>
        </p:spPr>
        <p:txBody>
          <a:bodyPr/>
          <a:lstStyle/>
          <a:p>
            <a:r>
              <a:rPr lang="en-US" altLang="en-US" sz="2400"/>
              <a:t>Ký hiệu: r1 </a:t>
            </a:r>
            <a:r>
              <a:rPr lang="en-US" altLang="en-US" sz="2400">
                <a:sym typeface="Wingdings" panose="05000000000000000000" pitchFamily="2" charset="2"/>
              </a:rPr>
              <a:t>←</a:t>
            </a:r>
            <a:r>
              <a:rPr lang="en-US" altLang="en-US" sz="2400"/>
              <a:t> r2</a:t>
            </a:r>
          </a:p>
          <a:p>
            <a:pPr lvl="1"/>
            <a:r>
              <a:rPr lang="en-US" altLang="en-US" sz="2400"/>
              <a:t>dùng để gán kết quả của một biểu thức vào một biến (tương tự như trong các ngôn ngữ lập trình)</a:t>
            </a:r>
          </a:p>
          <a:p>
            <a:endParaRPr lang="en-US" altLang="en-US" sz="2400"/>
          </a:p>
          <a:p>
            <a:r>
              <a:rPr lang="en-US" altLang="en-US" sz="2400"/>
              <a:t>VD:</a:t>
            </a:r>
          </a:p>
          <a:p>
            <a:pPr lvl="1"/>
            <a:r>
              <a:rPr lang="en-US" altLang="en-US" sz="2000"/>
              <a:t>u </a:t>
            </a:r>
            <a:r>
              <a:rPr lang="en-US" altLang="en-US" sz="2000">
                <a:sym typeface="Wingdings" panose="05000000000000000000" pitchFamily="2" charset="2"/>
              </a:rPr>
              <a:t>← </a:t>
            </a:r>
            <a:r>
              <a:rPr lang="el-GR" altLang="en-US" sz="2000">
                <a:latin typeface="Times New Roman" panose="02020603050405020304" pitchFamily="18" charset="0"/>
                <a:cs typeface="Times New Roman" panose="02020603050405020304" pitchFamily="18" charset="0"/>
              </a:rPr>
              <a:t>Π</a:t>
            </a:r>
            <a:r>
              <a:rPr lang="en-US" altLang="en-US" sz="2000" baseline="-25000"/>
              <a:t>R – S</a:t>
            </a:r>
            <a:r>
              <a:rPr lang="en-US" altLang="en-US" sz="2000"/>
              <a:t>(r)</a:t>
            </a:r>
          </a:p>
          <a:p>
            <a:pPr lvl="1">
              <a:buFontTx/>
              <a:buNone/>
            </a:pPr>
            <a:r>
              <a:rPr lang="en-US" altLang="en-US" sz="2000"/>
              <a:t>	v </a:t>
            </a:r>
            <a:r>
              <a:rPr lang="en-US" altLang="en-US" sz="2000">
                <a:sym typeface="Wingdings" panose="05000000000000000000" pitchFamily="2" charset="2"/>
              </a:rPr>
              <a:t>← </a:t>
            </a:r>
            <a:r>
              <a:rPr lang="el-GR" altLang="en-US" sz="2000">
                <a:latin typeface="Times New Roman" panose="02020603050405020304" pitchFamily="18" charset="0"/>
                <a:cs typeface="Times New Roman" panose="02020603050405020304" pitchFamily="18" charset="0"/>
              </a:rPr>
              <a:t>Π</a:t>
            </a:r>
            <a:r>
              <a:rPr lang="en-US" altLang="en-US" sz="2000" baseline="-25000"/>
              <a:t>R – S</a:t>
            </a:r>
            <a:r>
              <a:rPr lang="en-US" altLang="en-US" sz="2000"/>
              <a:t>(u × s) – </a:t>
            </a:r>
            <a:r>
              <a:rPr lang="el-GR" altLang="en-US" sz="2000">
                <a:latin typeface="Times New Roman" panose="02020603050405020304" pitchFamily="18" charset="0"/>
                <a:cs typeface="Times New Roman" panose="02020603050405020304" pitchFamily="18" charset="0"/>
              </a:rPr>
              <a:t>Π</a:t>
            </a:r>
            <a:r>
              <a:rPr lang="en-US" altLang="en-US" sz="2000" baseline="-25000"/>
              <a:t>R – S, S</a:t>
            </a:r>
            <a:r>
              <a:rPr lang="en-US" altLang="en-US" sz="2000"/>
              <a:t>(r))</a:t>
            </a:r>
          </a:p>
          <a:p>
            <a:pPr lvl="1">
              <a:buFontTx/>
              <a:buNone/>
            </a:pPr>
            <a:r>
              <a:rPr lang="en-US" altLang="en-US" sz="2000"/>
              <a:t>	      r ÷ s = u – v</a:t>
            </a:r>
            <a:endParaRPr lang="en-US" altLang="en-US" sz="2100"/>
          </a:p>
          <a:p>
            <a:r>
              <a:rPr lang="en-US" altLang="en-US" sz="2400"/>
              <a:t>Phép gán giúp thu gọn và đơn giản hoá biểu thức</a:t>
            </a:r>
          </a:p>
          <a:p>
            <a:endParaRPr lang="en-US" altLang="en-US"/>
          </a:p>
        </p:txBody>
      </p:sp>
      <p:sp>
        <p:nvSpPr>
          <p:cNvPr id="36868" name="Slide Number Placeholder 3">
            <a:extLst>
              <a:ext uri="{FF2B5EF4-FFF2-40B4-BE49-F238E27FC236}">
                <a16:creationId xmlns:a16="http://schemas.microsoft.com/office/drawing/2014/main" id="{A4E048FB-20F8-471E-A8F9-B6C55769CEC4}"/>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spcBef>
                  <a:spcPct val="0"/>
                </a:spcBef>
                <a:buClrTx/>
                <a:buFontTx/>
                <a:buNone/>
              </a:pPr>
              <a:t>21</a:t>
            </a:fld>
            <a:endParaRPr lang="en-US" altLang="en-US" sz="1400">
              <a:solidFill>
                <a:srgbClr val="FFFF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EAFB42B7-2675-46A2-9E8A-A8A9CB9D46CB}"/>
              </a:ext>
            </a:extLst>
          </p:cNvPr>
          <p:cNvSpPr>
            <a:spLocks noGrp="1"/>
          </p:cNvSpPr>
          <p:nvPr>
            <p:ph type="title"/>
          </p:nvPr>
        </p:nvSpPr>
        <p:spPr/>
        <p:txBody>
          <a:bodyPr/>
          <a:lstStyle/>
          <a:p>
            <a:r>
              <a:rPr lang="en-US" altLang="en-US"/>
              <a:t>Phép gán</a:t>
            </a:r>
          </a:p>
        </p:txBody>
      </p:sp>
      <p:sp>
        <p:nvSpPr>
          <p:cNvPr id="3" name="Content Placeholder 2">
            <a:extLst>
              <a:ext uri="{FF2B5EF4-FFF2-40B4-BE49-F238E27FC236}">
                <a16:creationId xmlns:a16="http://schemas.microsoft.com/office/drawing/2014/main" id="{BD5B10BC-F9B8-42C3-96D3-39304412E65D}"/>
              </a:ext>
            </a:extLst>
          </p:cNvPr>
          <p:cNvSpPr>
            <a:spLocks noGrp="1"/>
          </p:cNvSpPr>
          <p:nvPr>
            <p:ph idx="1"/>
          </p:nvPr>
        </p:nvSpPr>
        <p:spPr>
          <a:xfrm>
            <a:off x="457200" y="1143000"/>
            <a:ext cx="8229600" cy="5562600"/>
          </a:xfrm>
        </p:spPr>
        <p:txBody>
          <a:bodyPr/>
          <a:lstStyle/>
          <a:p>
            <a:pPr>
              <a:defRPr/>
            </a:pPr>
            <a:r>
              <a:rPr lang="en-US" dirty="0" err="1"/>
              <a:t>Sử</a:t>
            </a:r>
            <a:r>
              <a:rPr lang="en-US" dirty="0"/>
              <a:t> </a:t>
            </a:r>
            <a:r>
              <a:rPr lang="en-US" dirty="0" err="1"/>
              <a:t>dụng</a:t>
            </a:r>
            <a:r>
              <a:rPr lang="en-US" dirty="0"/>
              <a:t> </a:t>
            </a:r>
            <a:r>
              <a:rPr lang="en-US" dirty="0" err="1"/>
              <a:t>phép</a:t>
            </a:r>
            <a:r>
              <a:rPr lang="en-US" dirty="0"/>
              <a:t> </a:t>
            </a:r>
            <a:r>
              <a:rPr lang="en-US" dirty="0" err="1"/>
              <a:t>gán</a:t>
            </a:r>
            <a:r>
              <a:rPr lang="en-US" dirty="0"/>
              <a:t> </a:t>
            </a:r>
            <a:r>
              <a:rPr lang="en-US" dirty="0" err="1"/>
              <a:t>để</a:t>
            </a:r>
            <a:r>
              <a:rPr lang="en-US" dirty="0"/>
              <a:t> </a:t>
            </a:r>
            <a:r>
              <a:rPr lang="en-US" dirty="0" err="1"/>
              <a:t>thay</a:t>
            </a:r>
            <a:r>
              <a:rPr lang="en-US" dirty="0"/>
              <a:t> </a:t>
            </a:r>
            <a:r>
              <a:rPr lang="en-US" dirty="0" err="1"/>
              <a:t>đổi</a:t>
            </a:r>
            <a:r>
              <a:rPr lang="en-US" dirty="0"/>
              <a:t> </a:t>
            </a:r>
            <a:r>
              <a:rPr lang="en-US" dirty="0" err="1"/>
              <a:t>thông</a:t>
            </a:r>
            <a:r>
              <a:rPr lang="en-US" dirty="0"/>
              <a:t> tin </a:t>
            </a:r>
            <a:r>
              <a:rPr lang="en-US" dirty="0" err="1"/>
              <a:t>trong</a:t>
            </a:r>
            <a:r>
              <a:rPr lang="en-US" dirty="0"/>
              <a:t> CSDL:</a:t>
            </a:r>
          </a:p>
          <a:p>
            <a:pPr lvl="1">
              <a:defRPr/>
            </a:pPr>
            <a:r>
              <a:rPr lang="en-US" sz="2800" dirty="0" err="1"/>
              <a:t>Thêm</a:t>
            </a:r>
            <a:r>
              <a:rPr lang="en-US" sz="2800" dirty="0"/>
              <a:t> </a:t>
            </a:r>
            <a:r>
              <a:rPr lang="en-US" sz="2800" dirty="0" err="1"/>
              <a:t>dữ</a:t>
            </a:r>
            <a:r>
              <a:rPr lang="en-US" sz="2800" dirty="0"/>
              <a:t> </a:t>
            </a:r>
            <a:r>
              <a:rPr lang="en-US" sz="2800" dirty="0" err="1"/>
              <a:t>liệu</a:t>
            </a:r>
            <a:r>
              <a:rPr lang="en-US" sz="2800" dirty="0"/>
              <a:t> </a:t>
            </a:r>
            <a:r>
              <a:rPr lang="en-US" sz="2800" dirty="0" err="1"/>
              <a:t>mới</a:t>
            </a:r>
            <a:r>
              <a:rPr lang="en-US" sz="2800" dirty="0"/>
              <a:t> </a:t>
            </a:r>
            <a:r>
              <a:rPr lang="en-US" sz="2800" dirty="0" err="1"/>
              <a:t>vào</a:t>
            </a:r>
            <a:r>
              <a:rPr lang="en-US" sz="2800" dirty="0"/>
              <a:t> </a:t>
            </a:r>
            <a:r>
              <a:rPr lang="en-US" sz="2800" dirty="0" err="1"/>
              <a:t>một</a:t>
            </a:r>
            <a:r>
              <a:rPr lang="en-US" sz="2800" dirty="0"/>
              <a:t> </a:t>
            </a:r>
            <a:r>
              <a:rPr lang="en-US" sz="2800" dirty="0" err="1"/>
              <a:t>quan</a:t>
            </a:r>
            <a:r>
              <a:rPr lang="en-US" sz="2800" dirty="0"/>
              <a:t> </a:t>
            </a:r>
            <a:r>
              <a:rPr lang="en-US" sz="2800" dirty="0" err="1"/>
              <a:t>hệ</a:t>
            </a:r>
            <a:endParaRPr lang="en-US" sz="2800" dirty="0"/>
          </a:p>
          <a:p>
            <a:pPr marL="914400" lvl="2" indent="0">
              <a:buFontTx/>
              <a:buNone/>
              <a:defRPr/>
            </a:pPr>
            <a:r>
              <a:rPr lang="en-US" sz="2000" dirty="0"/>
              <a:t>          r </a:t>
            </a:r>
            <a:r>
              <a:rPr lang="en-US" sz="2000" dirty="0">
                <a:sym typeface="Wingdings" pitchFamily="2" charset="2"/>
              </a:rPr>
              <a:t>← r ∪ E</a:t>
            </a:r>
            <a:endParaRPr lang="en-US" sz="2000" dirty="0"/>
          </a:p>
          <a:p>
            <a:pPr lvl="1">
              <a:defRPr/>
            </a:pPr>
            <a:r>
              <a:rPr lang="en-US" sz="2800" dirty="0" err="1"/>
              <a:t>Xoá</a:t>
            </a:r>
            <a:r>
              <a:rPr lang="en-US" sz="2800" dirty="0"/>
              <a:t> </a:t>
            </a:r>
            <a:r>
              <a:rPr lang="en-US" sz="2800" dirty="0" err="1"/>
              <a:t>dữ</a:t>
            </a:r>
            <a:r>
              <a:rPr lang="en-US" sz="2800" dirty="0"/>
              <a:t> </a:t>
            </a:r>
            <a:r>
              <a:rPr lang="en-US" sz="2800" dirty="0" err="1"/>
              <a:t>liệu</a:t>
            </a:r>
            <a:r>
              <a:rPr lang="en-US" sz="2800" dirty="0"/>
              <a:t> </a:t>
            </a:r>
            <a:r>
              <a:rPr lang="en-US" sz="2800" dirty="0" err="1"/>
              <a:t>từ</a:t>
            </a:r>
            <a:r>
              <a:rPr lang="en-US" sz="2800" dirty="0"/>
              <a:t> </a:t>
            </a:r>
            <a:r>
              <a:rPr lang="en-US" sz="2800" dirty="0" err="1"/>
              <a:t>một</a:t>
            </a:r>
            <a:r>
              <a:rPr lang="en-US" sz="2800" dirty="0"/>
              <a:t> </a:t>
            </a:r>
            <a:r>
              <a:rPr lang="en-US" sz="2800" dirty="0" err="1"/>
              <a:t>quan</a:t>
            </a:r>
            <a:r>
              <a:rPr lang="en-US" sz="2800" dirty="0"/>
              <a:t> </a:t>
            </a:r>
            <a:r>
              <a:rPr lang="en-US" sz="2800" dirty="0" err="1"/>
              <a:t>hệ</a:t>
            </a:r>
            <a:r>
              <a:rPr lang="en-US" sz="2800" dirty="0"/>
              <a:t> </a:t>
            </a:r>
          </a:p>
          <a:p>
            <a:pPr marL="914400" lvl="2" indent="0">
              <a:buFontTx/>
              <a:buNone/>
              <a:defRPr/>
            </a:pPr>
            <a:r>
              <a:rPr lang="en-US" sz="2000" dirty="0"/>
              <a:t>          r </a:t>
            </a:r>
            <a:r>
              <a:rPr lang="en-US" sz="2000" dirty="0">
                <a:sym typeface="Wingdings" pitchFamily="2" charset="2"/>
              </a:rPr>
              <a:t>← r – E</a:t>
            </a:r>
            <a:endParaRPr lang="en-US" sz="2000" dirty="0"/>
          </a:p>
          <a:p>
            <a:pPr lvl="1">
              <a:defRPr/>
            </a:pPr>
            <a:r>
              <a:rPr lang="en-US" sz="2800" dirty="0"/>
              <a:t> </a:t>
            </a:r>
            <a:r>
              <a:rPr lang="en-US" sz="2800" dirty="0" err="1"/>
              <a:t>Cập</a:t>
            </a:r>
            <a:r>
              <a:rPr lang="en-US" sz="2800" dirty="0"/>
              <a:t> </a:t>
            </a:r>
            <a:r>
              <a:rPr lang="en-US" sz="2800" dirty="0" err="1"/>
              <a:t>nhật</a:t>
            </a:r>
            <a:endParaRPr lang="en-US" sz="2800" dirty="0"/>
          </a:p>
          <a:p>
            <a:pPr lvl="2">
              <a:defRPr/>
            </a:pPr>
            <a:r>
              <a:rPr lang="en-US" sz="2800" dirty="0"/>
              <a:t> </a:t>
            </a:r>
            <a:r>
              <a:rPr lang="en-US" sz="2800" dirty="0" err="1"/>
              <a:t>Toàn</a:t>
            </a:r>
            <a:r>
              <a:rPr lang="en-US" sz="2800" dirty="0"/>
              <a:t> </a:t>
            </a:r>
            <a:r>
              <a:rPr lang="en-US" sz="2800" dirty="0" err="1"/>
              <a:t>bộ</a:t>
            </a:r>
            <a:r>
              <a:rPr lang="en-US" sz="2800" dirty="0"/>
              <a:t> </a:t>
            </a:r>
            <a:r>
              <a:rPr lang="en-US" sz="2800" dirty="0" err="1"/>
              <a:t>các</a:t>
            </a:r>
            <a:r>
              <a:rPr lang="en-US" sz="2800" dirty="0"/>
              <a:t> </a:t>
            </a:r>
            <a:r>
              <a:rPr lang="en-US" sz="2800" dirty="0" err="1"/>
              <a:t>hàng</a:t>
            </a:r>
            <a:r>
              <a:rPr lang="en-US" sz="2800" dirty="0"/>
              <a:t>: r ← </a:t>
            </a:r>
            <a:r>
              <a:rPr lang="el-GR" sz="2800" dirty="0">
                <a:latin typeface="Times New Roman" pitchFamily="18" charset="0"/>
                <a:cs typeface="Times New Roman" pitchFamily="18" charset="0"/>
              </a:rPr>
              <a:t>Π</a:t>
            </a:r>
            <a:r>
              <a:rPr lang="en-US" sz="2800" baseline="-25000" dirty="0"/>
              <a:t>f1,f2,...,</a:t>
            </a:r>
            <a:r>
              <a:rPr lang="en-US" sz="2800" baseline="-25000" dirty="0" err="1"/>
              <a:t>fn</a:t>
            </a:r>
            <a:r>
              <a:rPr lang="en-US" sz="2800" dirty="0"/>
              <a:t>(r)</a:t>
            </a:r>
          </a:p>
          <a:p>
            <a:pPr lvl="2">
              <a:defRPr/>
            </a:pPr>
            <a:r>
              <a:rPr lang="en-US" sz="2800" dirty="0"/>
              <a:t> </a:t>
            </a:r>
            <a:r>
              <a:rPr lang="en-US" sz="2800" dirty="0" err="1"/>
              <a:t>Một</a:t>
            </a:r>
            <a:r>
              <a:rPr lang="en-US" sz="2800" dirty="0"/>
              <a:t> </a:t>
            </a:r>
            <a:r>
              <a:rPr lang="en-US" sz="2800" dirty="0" err="1"/>
              <a:t>số</a:t>
            </a:r>
            <a:r>
              <a:rPr lang="en-US" sz="2800" dirty="0"/>
              <a:t> </a:t>
            </a:r>
            <a:r>
              <a:rPr lang="en-US" sz="2800" dirty="0" err="1"/>
              <a:t>hàng</a:t>
            </a:r>
            <a:r>
              <a:rPr lang="en-US" sz="2800" dirty="0"/>
              <a:t> </a:t>
            </a:r>
            <a:r>
              <a:rPr lang="en-US" sz="2800" dirty="0" err="1"/>
              <a:t>nhất</a:t>
            </a:r>
            <a:r>
              <a:rPr lang="en-US" sz="2800" dirty="0"/>
              <a:t> </a:t>
            </a:r>
            <a:r>
              <a:rPr lang="en-US" sz="2800" dirty="0" err="1"/>
              <a:t>định</a:t>
            </a:r>
            <a:endParaRPr lang="en-US" sz="2800" dirty="0"/>
          </a:p>
          <a:p>
            <a:pPr marL="914400" lvl="2" indent="0">
              <a:buFontTx/>
              <a:buNone/>
              <a:defRPr/>
            </a:pPr>
            <a:r>
              <a:rPr lang="pt-BR" sz="2800" dirty="0"/>
              <a:t>     r ← </a:t>
            </a:r>
            <a:r>
              <a:rPr lang="pt-BR" sz="2800" dirty="0">
                <a:latin typeface="Times New Roman" pitchFamily="18" charset="0"/>
                <a:cs typeface="Times New Roman" pitchFamily="18" charset="0"/>
              </a:rPr>
              <a:t>Π</a:t>
            </a:r>
            <a:r>
              <a:rPr lang="en-US" sz="2800" baseline="-25000" dirty="0"/>
              <a:t>f1,f2,...,</a:t>
            </a:r>
            <a:r>
              <a:rPr lang="en-US" sz="2800" baseline="-25000" dirty="0" err="1"/>
              <a:t>fn</a:t>
            </a:r>
            <a:r>
              <a:rPr lang="en-US" sz="2800" baseline="-25000" dirty="0"/>
              <a:t> </a:t>
            </a:r>
            <a:r>
              <a:rPr lang="pt-BR" sz="2800" dirty="0"/>
              <a:t>(</a:t>
            </a:r>
            <a:r>
              <a:rPr lang="pt-BR" sz="2800" dirty="0">
                <a:latin typeface="Times New Roman" pitchFamily="18" charset="0"/>
                <a:cs typeface="Times New Roman" pitchFamily="18" charset="0"/>
              </a:rPr>
              <a:t>σ</a:t>
            </a:r>
            <a:r>
              <a:rPr lang="pt-BR" sz="2800" baseline="-25000" dirty="0"/>
              <a:t>P</a:t>
            </a:r>
            <a:r>
              <a:rPr lang="pt-BR" sz="2800" dirty="0"/>
              <a:t>(r)) ∪ (r − </a:t>
            </a:r>
            <a:r>
              <a:rPr lang="pt-BR" sz="2800" dirty="0">
                <a:latin typeface="Times New Roman" pitchFamily="18" charset="0"/>
                <a:cs typeface="Times New Roman" pitchFamily="18" charset="0"/>
              </a:rPr>
              <a:t>σ</a:t>
            </a:r>
            <a:r>
              <a:rPr lang="pt-BR" sz="2800" baseline="-25000" dirty="0"/>
              <a:t>P</a:t>
            </a:r>
            <a:r>
              <a:rPr lang="pt-BR" sz="2800" dirty="0"/>
              <a:t>(r))</a:t>
            </a:r>
            <a:endParaRPr lang="en-US" sz="2800" dirty="0"/>
          </a:p>
          <a:p>
            <a:pPr lvl="1">
              <a:defRPr/>
            </a:pPr>
            <a:endParaRPr lang="en-US" dirty="0"/>
          </a:p>
        </p:txBody>
      </p:sp>
      <p:sp>
        <p:nvSpPr>
          <p:cNvPr id="37892" name="Slide Number Placeholder 3">
            <a:extLst>
              <a:ext uri="{FF2B5EF4-FFF2-40B4-BE49-F238E27FC236}">
                <a16:creationId xmlns:a16="http://schemas.microsoft.com/office/drawing/2014/main" id="{E8E5CA64-7261-4F5C-9377-0DB775B2FB4E}"/>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spcBef>
                  <a:spcPct val="0"/>
                </a:spcBef>
                <a:buClrTx/>
                <a:buFontTx/>
                <a:buNone/>
              </a:pPr>
              <a:t>22</a:t>
            </a:fld>
            <a:endParaRPr lang="en-US" altLang="en-US" sz="1400">
              <a:solidFill>
                <a:srgbClr val="FFFF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432115C9-5422-4ED9-928D-CE6CAF7C5B13}"/>
              </a:ext>
            </a:extLst>
          </p:cNvPr>
          <p:cNvSpPr>
            <a:spLocks noGrp="1"/>
          </p:cNvSpPr>
          <p:nvPr>
            <p:ph type="title"/>
          </p:nvPr>
        </p:nvSpPr>
        <p:spPr/>
        <p:txBody>
          <a:bodyPr/>
          <a:lstStyle/>
          <a:p>
            <a:r>
              <a:rPr lang="en-US" altLang="en-US"/>
              <a:t>Ví dụ</a:t>
            </a:r>
          </a:p>
        </p:txBody>
      </p:sp>
      <p:pic>
        <p:nvPicPr>
          <p:cNvPr id="39939" name="Content Placeholder 4">
            <a:extLst>
              <a:ext uri="{FF2B5EF4-FFF2-40B4-BE49-F238E27FC236}">
                <a16:creationId xmlns:a16="http://schemas.microsoft.com/office/drawing/2014/main" id="{D8788A0D-6B09-4D60-AABA-3B3E714198D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71488" y="3016250"/>
            <a:ext cx="6538912" cy="311150"/>
          </a:xfrm>
        </p:spPr>
      </p:pic>
      <p:sp>
        <p:nvSpPr>
          <p:cNvPr id="39940" name="Slide Number Placeholder 3">
            <a:extLst>
              <a:ext uri="{FF2B5EF4-FFF2-40B4-BE49-F238E27FC236}">
                <a16:creationId xmlns:a16="http://schemas.microsoft.com/office/drawing/2014/main" id="{9C2F0750-35FB-4828-BCAF-2813D5763CF6}"/>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spcBef>
                  <a:spcPct val="0"/>
                </a:spcBef>
                <a:buClrTx/>
                <a:buFontTx/>
                <a:buNone/>
              </a:pPr>
              <a:t>23</a:t>
            </a:fld>
            <a:endParaRPr lang="en-US" altLang="en-US" sz="1400">
              <a:solidFill>
                <a:srgbClr val="FFFFFF"/>
              </a:solidFill>
              <a:latin typeface="Times New Roman" panose="02020603050405020304" pitchFamily="18" charset="0"/>
            </a:endParaRPr>
          </a:p>
        </p:txBody>
      </p:sp>
      <p:pic>
        <p:nvPicPr>
          <p:cNvPr id="39941" name="Picture 5">
            <a:extLst>
              <a:ext uri="{FF2B5EF4-FFF2-40B4-BE49-F238E27FC236}">
                <a16:creationId xmlns:a16="http://schemas.microsoft.com/office/drawing/2014/main" id="{B37D7AAE-9C41-4FF7-8ED8-84A0D36DF0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488" y="2111375"/>
            <a:ext cx="5334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6">
            <a:extLst>
              <a:ext uri="{FF2B5EF4-FFF2-40B4-BE49-F238E27FC236}">
                <a16:creationId xmlns:a16="http://schemas.microsoft.com/office/drawing/2014/main" id="{2D3AB575-7E08-4B74-BB7B-FFE79E6E0FF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1488" y="3886200"/>
            <a:ext cx="501332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1A0A429-9F47-4716-88FE-778B04137308}"/>
              </a:ext>
            </a:extLst>
          </p:cNvPr>
          <p:cNvSpPr>
            <a:spLocks noGrp="1" noChangeArrowheads="1"/>
          </p:cNvSpPr>
          <p:nvPr>
            <p:ph type="title"/>
          </p:nvPr>
        </p:nvSpPr>
        <p:spPr/>
        <p:txBody>
          <a:bodyPr/>
          <a:lstStyle/>
          <a:p>
            <a:pPr eaLnBrk="1" hangingPunct="1"/>
            <a:r>
              <a:rPr lang="en-US" altLang="en-US"/>
              <a:t>Nội dung chính</a:t>
            </a:r>
          </a:p>
        </p:txBody>
      </p:sp>
      <p:sp>
        <p:nvSpPr>
          <p:cNvPr id="4099" name="Rectangle 3">
            <a:extLst>
              <a:ext uri="{FF2B5EF4-FFF2-40B4-BE49-F238E27FC236}">
                <a16:creationId xmlns:a16="http://schemas.microsoft.com/office/drawing/2014/main" id="{2E9C6C15-3D37-45D3-8BC0-479D3B2EEE98}"/>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en-US" altLang="en-US"/>
              <a:t>Giới thiệu</a:t>
            </a:r>
          </a:p>
          <a:p>
            <a:pPr marL="571500" indent="-571500" eaLnBrk="1" hangingPunct="1">
              <a:buFont typeface="Wingdings" panose="05000000000000000000" pitchFamily="2" charset="2"/>
              <a:buAutoNum type="arabicPeriod"/>
            </a:pPr>
            <a:r>
              <a:rPr lang="en-US" altLang="en-US"/>
              <a:t>Đại số quan hệ là gì? </a:t>
            </a:r>
          </a:p>
          <a:p>
            <a:pPr marL="571500" indent="-571500" eaLnBrk="1" hangingPunct="1">
              <a:buFont typeface="Wingdings" panose="05000000000000000000" pitchFamily="2" charset="2"/>
              <a:buAutoNum type="arabicPeriod"/>
            </a:pPr>
            <a:r>
              <a:rPr lang="en-US" altLang="en-US"/>
              <a:t>Các phép toán trong đại số QH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95C22BE-81F0-4A97-A168-B8DE088F2E4D}"/>
              </a:ext>
            </a:extLst>
          </p:cNvPr>
          <p:cNvSpPr>
            <a:spLocks noGrp="1"/>
          </p:cNvSpPr>
          <p:nvPr>
            <p:ph type="title"/>
          </p:nvPr>
        </p:nvSpPr>
        <p:spPr/>
        <p:txBody>
          <a:bodyPr/>
          <a:lstStyle/>
          <a:p>
            <a:r>
              <a:rPr lang="en-US" altLang="en-US" dirty="0" err="1"/>
              <a:t>Ngôn</a:t>
            </a:r>
            <a:r>
              <a:rPr lang="en-US" altLang="en-US" dirty="0"/>
              <a:t> </a:t>
            </a:r>
            <a:r>
              <a:rPr lang="en-US" altLang="en-US" dirty="0" err="1"/>
              <a:t>ngữ</a:t>
            </a:r>
            <a:r>
              <a:rPr lang="en-US" altLang="en-US" dirty="0"/>
              <a:t> </a:t>
            </a:r>
            <a:r>
              <a:rPr lang="en-US" altLang="en-US" dirty="0" err="1"/>
              <a:t>đại</a:t>
            </a:r>
            <a:r>
              <a:rPr lang="en-US" altLang="en-US" dirty="0"/>
              <a:t> </a:t>
            </a:r>
            <a:r>
              <a:rPr lang="en-US" altLang="en-US" dirty="0" err="1"/>
              <a:t>số</a:t>
            </a:r>
            <a:r>
              <a:rPr lang="en-US" altLang="en-US" dirty="0"/>
              <a:t> </a:t>
            </a:r>
            <a:r>
              <a:rPr lang="en-US" altLang="en-US" dirty="0" err="1"/>
              <a:t>quan</a:t>
            </a:r>
            <a:r>
              <a:rPr lang="en-US" altLang="en-US" dirty="0"/>
              <a:t> </a:t>
            </a:r>
            <a:r>
              <a:rPr lang="en-US" altLang="en-US" dirty="0" err="1"/>
              <a:t>hệ</a:t>
            </a:r>
            <a:r>
              <a:rPr lang="en-US" altLang="en-US" dirty="0"/>
              <a:t> </a:t>
            </a:r>
          </a:p>
        </p:txBody>
      </p:sp>
      <p:sp>
        <p:nvSpPr>
          <p:cNvPr id="16387" name="Content Placeholder 2">
            <a:extLst>
              <a:ext uri="{FF2B5EF4-FFF2-40B4-BE49-F238E27FC236}">
                <a16:creationId xmlns:a16="http://schemas.microsoft.com/office/drawing/2014/main" id="{583441E3-1649-4F4A-ADF5-CE92DC505C7E}"/>
              </a:ext>
            </a:extLst>
          </p:cNvPr>
          <p:cNvSpPr>
            <a:spLocks noGrp="1"/>
          </p:cNvSpPr>
          <p:nvPr>
            <p:ph idx="1"/>
          </p:nvPr>
        </p:nvSpPr>
        <p:spPr>
          <a:xfrm>
            <a:off x="457200" y="1066800"/>
            <a:ext cx="8229600" cy="4114800"/>
          </a:xfrm>
        </p:spPr>
        <p:txBody>
          <a:bodyPr/>
          <a:lstStyle/>
          <a:p>
            <a:r>
              <a:rPr lang="en-US" altLang="en-US"/>
              <a:t>Đại số quan hệ là một ngôn ngữ truy vấn dạng thủ tục (</a:t>
            </a:r>
            <a:r>
              <a:rPr lang="en-US" altLang="en-US" i="1"/>
              <a:t>procedural query language</a:t>
            </a:r>
            <a:r>
              <a:rPr lang="en-US" altLang="en-US"/>
              <a:t>):</a:t>
            </a:r>
          </a:p>
          <a:p>
            <a:pPr lvl="1"/>
            <a:r>
              <a:rPr lang="en-US" altLang="en-US" sz="2800"/>
              <a:t>Thao tác = tập hợp các phép toán tác động trên các quan hệ, và cho kết quả cũng là một quan hệ.</a:t>
            </a:r>
          </a:p>
          <a:p>
            <a:r>
              <a:rPr lang="en-US" altLang="en-US"/>
              <a:t>Hai nhóm phép toán:</a:t>
            </a:r>
          </a:p>
          <a:p>
            <a:pPr lvl="1"/>
            <a:r>
              <a:rPr lang="en-US" altLang="en-US" sz="2800"/>
              <a:t>Phép toán tập hợp: hợp, trừ, giao, tích Đề-các</a:t>
            </a:r>
          </a:p>
          <a:p>
            <a:pPr lvl="1"/>
            <a:r>
              <a:rPr lang="en-US" altLang="en-US" sz="2800"/>
              <a:t>Phép toán quan hệ: chọn, chiếu, kết nối, chia</a:t>
            </a:r>
          </a:p>
        </p:txBody>
      </p:sp>
      <p:sp>
        <p:nvSpPr>
          <p:cNvPr id="20484" name="Slide Number Placeholder 3">
            <a:extLst>
              <a:ext uri="{FF2B5EF4-FFF2-40B4-BE49-F238E27FC236}">
                <a16:creationId xmlns:a16="http://schemas.microsoft.com/office/drawing/2014/main" id="{EF7FC4B3-FC79-4033-BC10-E965C1529F2E}"/>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spcBef>
                  <a:spcPct val="0"/>
                </a:spcBef>
                <a:buClrTx/>
                <a:buFontTx/>
                <a:buNone/>
              </a:pPr>
              <a:t>4</a:t>
            </a:fld>
            <a:endParaRPr lang="en-US" altLang="en-US" sz="1400">
              <a:solidFill>
                <a:srgbClr val="FFFF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B7C5BF4-4E50-49F2-AAAF-8AB566FB668E}"/>
              </a:ext>
            </a:extLst>
          </p:cNvPr>
          <p:cNvSpPr>
            <a:spLocks noGrp="1"/>
          </p:cNvSpPr>
          <p:nvPr>
            <p:ph type="title"/>
          </p:nvPr>
        </p:nvSpPr>
        <p:spPr/>
        <p:txBody>
          <a:bodyPr/>
          <a:lstStyle/>
          <a:p>
            <a:r>
              <a:rPr lang="en-US" altLang="en-US"/>
              <a:t>Tính khả hợp</a:t>
            </a:r>
          </a:p>
        </p:txBody>
      </p:sp>
      <p:sp>
        <p:nvSpPr>
          <p:cNvPr id="21507" name="Content Placeholder 2">
            <a:extLst>
              <a:ext uri="{FF2B5EF4-FFF2-40B4-BE49-F238E27FC236}">
                <a16:creationId xmlns:a16="http://schemas.microsoft.com/office/drawing/2014/main" id="{0215DFF2-7DB3-4CEE-A91F-0E7CCD41B6B2}"/>
              </a:ext>
            </a:extLst>
          </p:cNvPr>
          <p:cNvSpPr>
            <a:spLocks noGrp="1"/>
          </p:cNvSpPr>
          <p:nvPr>
            <p:ph idx="1"/>
          </p:nvPr>
        </p:nvSpPr>
        <p:spPr/>
        <p:txBody>
          <a:bodyPr/>
          <a:lstStyle/>
          <a:p>
            <a:r>
              <a:rPr lang="en-US" altLang="en-US"/>
              <a:t>Cho </a:t>
            </a:r>
            <a:r>
              <a:rPr lang="en-US" altLang="en-US" i="1"/>
              <a:t>r</a:t>
            </a:r>
            <a:r>
              <a:rPr lang="en-US" altLang="en-US"/>
              <a:t> và </a:t>
            </a:r>
            <a:r>
              <a:rPr lang="en-US" altLang="en-US" i="1"/>
              <a:t>s</a:t>
            </a:r>
            <a:r>
              <a:rPr lang="en-US" altLang="en-US"/>
              <a:t> là 2 quan hệ. </a:t>
            </a:r>
          </a:p>
          <a:p>
            <a:r>
              <a:rPr lang="en-US" altLang="en-US" i="1"/>
              <a:t>r</a:t>
            </a:r>
            <a:r>
              <a:rPr lang="en-US" altLang="en-US"/>
              <a:t> và </a:t>
            </a:r>
            <a:r>
              <a:rPr lang="en-US" altLang="en-US" i="1"/>
              <a:t>s</a:t>
            </a:r>
            <a:r>
              <a:rPr lang="en-US" altLang="en-US"/>
              <a:t> được gọi là </a:t>
            </a:r>
            <a:r>
              <a:rPr lang="en-US" altLang="en-US" i="1">
                <a:solidFill>
                  <a:srgbClr val="FFC000"/>
                </a:solidFill>
              </a:rPr>
              <a:t>khả hợp </a:t>
            </a:r>
            <a:r>
              <a:rPr lang="en-US" altLang="en-US"/>
              <a:t>nếu </a:t>
            </a:r>
          </a:p>
          <a:p>
            <a:pPr lvl="1"/>
            <a:r>
              <a:rPr lang="en-US" altLang="en-US" i="1"/>
              <a:t>r</a:t>
            </a:r>
            <a:r>
              <a:rPr lang="en-US" altLang="en-US"/>
              <a:t> và </a:t>
            </a:r>
            <a:r>
              <a:rPr lang="en-US" altLang="en-US" i="1"/>
              <a:t>s</a:t>
            </a:r>
            <a:r>
              <a:rPr lang="en-US" altLang="en-US"/>
              <a:t> được xác định trên cùng miền giá trị </a:t>
            </a:r>
            <a:r>
              <a:rPr lang="en-US" altLang="en-US" i="1"/>
              <a:t>D1xD2x…xDn</a:t>
            </a:r>
            <a:r>
              <a:rPr lang="en-US" altLang="en-US"/>
              <a:t> hay</a:t>
            </a:r>
          </a:p>
          <a:p>
            <a:pPr lvl="1"/>
            <a:r>
              <a:rPr lang="en-US" altLang="en-US" i="1"/>
              <a:t>r </a:t>
            </a:r>
            <a:r>
              <a:rPr lang="en-US" altLang="en-US"/>
              <a:t>và </a:t>
            </a:r>
            <a:r>
              <a:rPr lang="en-US" altLang="en-US" i="1"/>
              <a:t>s</a:t>
            </a:r>
            <a:r>
              <a:rPr lang="en-US" altLang="en-US"/>
              <a:t> được xác định trên cùng tập thuộc tính + các thuộc tính cùng tên có cùng miền giá trị.</a:t>
            </a:r>
          </a:p>
          <a:p>
            <a:pPr lvl="1"/>
            <a:endParaRPr lang="en-US" altLang="en-US"/>
          </a:p>
          <a:p>
            <a:pPr lvl="1"/>
            <a:endParaRPr lang="en-US" altLang="en-US"/>
          </a:p>
          <a:p>
            <a:pPr lvl="1"/>
            <a:endParaRPr lang="en-US" altLang="en-US"/>
          </a:p>
        </p:txBody>
      </p:sp>
      <p:sp>
        <p:nvSpPr>
          <p:cNvPr id="21508" name="Slide Number Placeholder 3">
            <a:extLst>
              <a:ext uri="{FF2B5EF4-FFF2-40B4-BE49-F238E27FC236}">
                <a16:creationId xmlns:a16="http://schemas.microsoft.com/office/drawing/2014/main" id="{4DD8A8D8-668B-42B5-B625-465E9DC20603}"/>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spcBef>
                  <a:spcPct val="0"/>
                </a:spcBef>
                <a:buClrTx/>
                <a:buFontTx/>
                <a:buNone/>
              </a:pPr>
              <a:t>5</a:t>
            </a:fld>
            <a:endParaRPr lang="en-US" altLang="en-US" sz="1400">
              <a:solidFill>
                <a:srgbClr val="FFFFFF"/>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26C205E-0841-424B-8951-E20ED6028856}"/>
              </a:ext>
            </a:extLst>
          </p:cNvPr>
          <p:cNvSpPr>
            <a:spLocks noGrp="1"/>
          </p:cNvSpPr>
          <p:nvPr>
            <p:ph type="title"/>
          </p:nvPr>
        </p:nvSpPr>
        <p:spPr/>
        <p:txBody>
          <a:bodyPr/>
          <a:lstStyle/>
          <a:p>
            <a:pPr eaLnBrk="1" hangingPunct="1"/>
            <a:r>
              <a:rPr lang="en-US" altLang="en-US"/>
              <a:t>Ký hiệu các phép toán</a:t>
            </a:r>
            <a:endParaRPr lang="en-AU" altLang="en-US"/>
          </a:p>
        </p:txBody>
      </p:sp>
      <p:graphicFrame>
        <p:nvGraphicFramePr>
          <p:cNvPr id="4" name="Content Placeholder 3">
            <a:extLst>
              <a:ext uri="{FF2B5EF4-FFF2-40B4-BE49-F238E27FC236}">
                <a16:creationId xmlns:a16="http://schemas.microsoft.com/office/drawing/2014/main" id="{AAD4F552-BCC0-4B46-AC9A-592BF5B4BFC1}"/>
              </a:ext>
            </a:extLst>
          </p:cNvPr>
          <p:cNvGraphicFramePr>
            <a:graphicFrameLocks noGrp="1"/>
          </p:cNvGraphicFramePr>
          <p:nvPr>
            <p:ph idx="1"/>
          </p:nvPr>
        </p:nvGraphicFramePr>
        <p:xfrm>
          <a:off x="457200" y="1600200"/>
          <a:ext cx="8229600" cy="43434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350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1"/>
                          </a:solidFill>
                          <a:effectLst/>
                          <a:latin typeface="Arial" charset="0"/>
                        </a:rPr>
                        <a:t>Phép toán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1"/>
                          </a:solidFill>
                          <a:effectLst/>
                          <a:latin typeface="Arial" charset="0"/>
                        </a:rPr>
                        <a:t>Ký hiệu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rPr>
                        <a:t>Hợp (Union)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rPr>
                        <a:t>Giao (Intersection)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rPr>
                        <a:t>Hiệu (Difference)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sym typeface="Symbol" pitchFamily="18" charset="2"/>
                        </a:rPr>
                        <a:t>- or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rPr>
                        <a:t>Chiếu (Projection)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rPr>
                        <a:t>Chọn (Selection)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sym typeface="Symbol" pitchFamily="18" charset="2"/>
                        </a:rPr>
                        <a:t> (sigma)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rPr>
                        <a:t>Tích đề các (Product)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rPr>
                        <a:t>Đổi tên (Renaming)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sym typeface="Symbol" pitchFamily="18" charset="2"/>
                        </a:rPr>
                        <a:t> (rô)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7063F5A7-19CC-4676-8AEC-86525FEF66C6}"/>
              </a:ext>
            </a:extLst>
          </p:cNvPr>
          <p:cNvSpPr>
            <a:spLocks noGrp="1"/>
          </p:cNvSpPr>
          <p:nvPr>
            <p:ph type="title"/>
          </p:nvPr>
        </p:nvSpPr>
        <p:spPr/>
        <p:txBody>
          <a:bodyPr/>
          <a:lstStyle/>
          <a:p>
            <a:r>
              <a:rPr lang="en-US" altLang="en-US"/>
              <a:t>Ký hiệu các phép toán</a:t>
            </a:r>
            <a:endParaRPr lang="en-AU" altLang="en-US"/>
          </a:p>
        </p:txBody>
      </p:sp>
      <p:graphicFrame>
        <p:nvGraphicFramePr>
          <p:cNvPr id="3" name="Content Placeholder 3">
            <a:extLst>
              <a:ext uri="{FF2B5EF4-FFF2-40B4-BE49-F238E27FC236}">
                <a16:creationId xmlns:a16="http://schemas.microsoft.com/office/drawing/2014/main" id="{F94932B6-0A91-4419-8835-97D071C951AE}"/>
              </a:ext>
            </a:extLst>
          </p:cNvPr>
          <p:cNvGraphicFramePr>
            <a:graphicFrameLocks/>
          </p:cNvGraphicFramePr>
          <p:nvPr/>
        </p:nvGraphicFramePr>
        <p:xfrm>
          <a:off x="457200" y="1600200"/>
          <a:ext cx="8229600" cy="3276600"/>
        </p:xfrm>
        <a:graphic>
          <a:graphicData uri="http://schemas.openxmlformats.org/drawingml/2006/table">
            <a:tbl>
              <a:tblPr/>
              <a:tblGrid>
                <a:gridCol w="51816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6350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1"/>
                          </a:solidFill>
                          <a:effectLst/>
                          <a:latin typeface="Arial" charset="0"/>
                        </a:rPr>
                        <a:t>Phép toán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1"/>
                          </a:solidFill>
                          <a:effectLst/>
                          <a:latin typeface="Arial" charset="0"/>
                        </a:rPr>
                        <a:t>Ký hiệu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rPr>
                        <a:t>Nối (Join)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400" b="0" i="0" u="none" strike="noStrike" cap="none" normalizeH="0" baseline="0">
                        <a:ln>
                          <a:noFill/>
                        </a:ln>
                        <a:solidFill>
                          <a:schemeClr val="tx1"/>
                        </a:solidFill>
                        <a:effectLst/>
                        <a:latin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rPr>
                        <a:t>Nối ngoài trái (Left outer join)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400" b="0" i="0" u="none" strike="noStrike" cap="none" normalizeH="0" baseline="0">
                        <a:ln>
                          <a:noFill/>
                        </a:ln>
                        <a:solidFill>
                          <a:schemeClr val="tx1"/>
                        </a:solidFill>
                        <a:effectLst/>
                        <a:latin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rPr>
                        <a:t>Nối ngoài phải (Right outer join)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400" b="0" i="0" u="none" strike="noStrike" cap="none" normalizeH="0" baseline="0">
                        <a:ln>
                          <a:noFill/>
                        </a:ln>
                        <a:solidFill>
                          <a:schemeClr val="tx1"/>
                        </a:solidFill>
                        <a:effectLst/>
                        <a:latin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rPr>
                        <a:t>Nối ngoài đầy đủ (Full outer join)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400" b="0" i="0" u="none" strike="noStrike" cap="none" normalizeH="0" baseline="0">
                        <a:ln>
                          <a:noFill/>
                        </a:ln>
                        <a:solidFill>
                          <a:schemeClr val="tx1"/>
                        </a:solidFill>
                        <a:effectLst/>
                        <a:latin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Arial" charset="0"/>
                        </a:rPr>
                        <a:t>Nối nửa (Semi-join)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400" b="0" i="0" u="none" strike="noStrike" cap="none" normalizeH="0" baseline="0">
                        <a:ln>
                          <a:noFill/>
                        </a:ln>
                        <a:solidFill>
                          <a:schemeClr val="tx1"/>
                        </a:solidFill>
                        <a:effectLst/>
                        <a:latin typeface="Arial"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Flowchart: Collate 3">
            <a:extLst>
              <a:ext uri="{FF2B5EF4-FFF2-40B4-BE49-F238E27FC236}">
                <a16:creationId xmlns:a16="http://schemas.microsoft.com/office/drawing/2014/main" id="{3122E206-0BBB-4EDC-8933-12EA5386E1AD}"/>
              </a:ext>
            </a:extLst>
          </p:cNvPr>
          <p:cNvSpPr/>
          <p:nvPr/>
        </p:nvSpPr>
        <p:spPr>
          <a:xfrm rot="5400000">
            <a:off x="6362700" y="2324100"/>
            <a:ext cx="266700" cy="342900"/>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schemeClr val="tx1"/>
              </a:solidFill>
            </a:endParaRPr>
          </a:p>
        </p:txBody>
      </p:sp>
      <p:grpSp>
        <p:nvGrpSpPr>
          <p:cNvPr id="10267" name="Group 24">
            <a:extLst>
              <a:ext uri="{FF2B5EF4-FFF2-40B4-BE49-F238E27FC236}">
                <a16:creationId xmlns:a16="http://schemas.microsoft.com/office/drawing/2014/main" id="{84A6C201-EFC8-4A06-BFF3-06390A6E46D1}"/>
              </a:ext>
            </a:extLst>
          </p:cNvPr>
          <p:cNvGrpSpPr>
            <a:grpSpLocks/>
          </p:cNvGrpSpPr>
          <p:nvPr/>
        </p:nvGrpSpPr>
        <p:grpSpPr bwMode="auto">
          <a:xfrm>
            <a:off x="6096000" y="2895600"/>
            <a:ext cx="571500" cy="268288"/>
            <a:chOff x="6096000" y="2895600"/>
            <a:chExt cx="571500" cy="268916"/>
          </a:xfrm>
        </p:grpSpPr>
        <p:sp>
          <p:nvSpPr>
            <p:cNvPr id="5" name="Flowchart: Collate 4">
              <a:extLst>
                <a:ext uri="{FF2B5EF4-FFF2-40B4-BE49-F238E27FC236}">
                  <a16:creationId xmlns:a16="http://schemas.microsoft.com/office/drawing/2014/main" id="{69713F7B-209C-4483-83AA-92143769D200}"/>
                </a:ext>
              </a:extLst>
            </p:cNvPr>
            <p:cNvSpPr/>
            <p:nvPr/>
          </p:nvSpPr>
          <p:spPr>
            <a:xfrm rot="5400000">
              <a:off x="6362388" y="2857812"/>
              <a:ext cx="267324" cy="342900"/>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schemeClr val="tx1"/>
                </a:solidFill>
              </a:endParaRPr>
            </a:p>
          </p:txBody>
        </p:sp>
        <p:cxnSp>
          <p:nvCxnSpPr>
            <p:cNvPr id="7" name="Straight Connector 6">
              <a:extLst>
                <a:ext uri="{FF2B5EF4-FFF2-40B4-BE49-F238E27FC236}">
                  <a16:creationId xmlns:a16="http://schemas.microsoft.com/office/drawing/2014/main" id="{7BFC98C3-DF9C-4F96-BD46-5A8B078D1F62}"/>
                </a:ext>
              </a:extLst>
            </p:cNvPr>
            <p:cNvCxnSpPr/>
            <p:nvPr/>
          </p:nvCxnSpPr>
          <p:spPr>
            <a:xfrm rot="10800000">
              <a:off x="6096000" y="2895600"/>
              <a:ext cx="228600" cy="15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0BBC71D-E5B0-4C43-9266-5763EDC7C63A}"/>
                </a:ext>
              </a:extLst>
            </p:cNvPr>
            <p:cNvCxnSpPr/>
            <p:nvPr/>
          </p:nvCxnSpPr>
          <p:spPr>
            <a:xfrm rot="10800000">
              <a:off x="6096000" y="3162924"/>
              <a:ext cx="228600" cy="1592"/>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0268" name="Group 25">
            <a:extLst>
              <a:ext uri="{FF2B5EF4-FFF2-40B4-BE49-F238E27FC236}">
                <a16:creationId xmlns:a16="http://schemas.microsoft.com/office/drawing/2014/main" id="{7FE68F35-1C9F-4598-9C31-880C9B8BEF63}"/>
              </a:ext>
            </a:extLst>
          </p:cNvPr>
          <p:cNvGrpSpPr>
            <a:grpSpLocks/>
          </p:cNvGrpSpPr>
          <p:nvPr/>
        </p:nvGrpSpPr>
        <p:grpSpPr bwMode="auto">
          <a:xfrm>
            <a:off x="6096000" y="3390900"/>
            <a:ext cx="571500" cy="268288"/>
            <a:chOff x="6096000" y="3390900"/>
            <a:chExt cx="571500" cy="268916"/>
          </a:xfrm>
        </p:grpSpPr>
        <p:sp>
          <p:nvSpPr>
            <p:cNvPr id="16" name="Flowchart: Collate 15">
              <a:extLst>
                <a:ext uri="{FF2B5EF4-FFF2-40B4-BE49-F238E27FC236}">
                  <a16:creationId xmlns:a16="http://schemas.microsoft.com/office/drawing/2014/main" id="{44EC1DA9-14CD-47A4-9D6F-58BAF96F25F5}"/>
                </a:ext>
              </a:extLst>
            </p:cNvPr>
            <p:cNvSpPr/>
            <p:nvPr/>
          </p:nvSpPr>
          <p:spPr>
            <a:xfrm rot="16200000" flipH="1">
              <a:off x="6133788" y="3353112"/>
              <a:ext cx="267324" cy="342900"/>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schemeClr val="tx1"/>
                </a:solidFill>
              </a:endParaRPr>
            </a:p>
          </p:txBody>
        </p:sp>
        <p:cxnSp>
          <p:nvCxnSpPr>
            <p:cNvPr id="17" name="Straight Connector 16">
              <a:extLst>
                <a:ext uri="{FF2B5EF4-FFF2-40B4-BE49-F238E27FC236}">
                  <a16:creationId xmlns:a16="http://schemas.microsoft.com/office/drawing/2014/main" id="{2BB05C7D-CE9B-4CD6-9EE0-012979796617}"/>
                </a:ext>
              </a:extLst>
            </p:cNvPr>
            <p:cNvCxnSpPr/>
            <p:nvPr/>
          </p:nvCxnSpPr>
          <p:spPr>
            <a:xfrm rot="10800000" flipH="1">
              <a:off x="6438900" y="3390900"/>
              <a:ext cx="228600" cy="15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41F286-AA48-46E0-9576-BAA41875AD5D}"/>
                </a:ext>
              </a:extLst>
            </p:cNvPr>
            <p:cNvCxnSpPr/>
            <p:nvPr/>
          </p:nvCxnSpPr>
          <p:spPr>
            <a:xfrm rot="10800000" flipH="1">
              <a:off x="6438900" y="3658224"/>
              <a:ext cx="228600" cy="1592"/>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0269" name="Group 26">
            <a:extLst>
              <a:ext uri="{FF2B5EF4-FFF2-40B4-BE49-F238E27FC236}">
                <a16:creationId xmlns:a16="http://schemas.microsoft.com/office/drawing/2014/main" id="{4DB6C4A8-BAC8-4019-81A2-70B81E752EC8}"/>
              </a:ext>
            </a:extLst>
          </p:cNvPr>
          <p:cNvGrpSpPr>
            <a:grpSpLocks/>
          </p:cNvGrpSpPr>
          <p:nvPr/>
        </p:nvGrpSpPr>
        <p:grpSpPr bwMode="auto">
          <a:xfrm>
            <a:off x="6134100" y="3922713"/>
            <a:ext cx="800100" cy="269875"/>
            <a:chOff x="6134100" y="3922084"/>
            <a:chExt cx="800101" cy="271132"/>
          </a:xfrm>
        </p:grpSpPr>
        <p:sp>
          <p:nvSpPr>
            <p:cNvPr id="20" name="Flowchart: Collate 19">
              <a:extLst>
                <a:ext uri="{FF2B5EF4-FFF2-40B4-BE49-F238E27FC236}">
                  <a16:creationId xmlns:a16="http://schemas.microsoft.com/office/drawing/2014/main" id="{FA0BC127-CF31-45AD-999F-B282CAF3DECF}"/>
                </a:ext>
              </a:extLst>
            </p:cNvPr>
            <p:cNvSpPr/>
            <p:nvPr/>
          </p:nvSpPr>
          <p:spPr>
            <a:xfrm rot="5400000">
              <a:off x="6400179" y="3886199"/>
              <a:ext cx="267942" cy="342900"/>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schemeClr val="tx1"/>
                </a:solidFill>
              </a:endParaRPr>
            </a:p>
          </p:txBody>
        </p:sp>
        <p:cxnSp>
          <p:nvCxnSpPr>
            <p:cNvPr id="21" name="Straight Connector 20">
              <a:extLst>
                <a:ext uri="{FF2B5EF4-FFF2-40B4-BE49-F238E27FC236}">
                  <a16:creationId xmlns:a16="http://schemas.microsoft.com/office/drawing/2014/main" id="{B7EA401A-0A82-4183-AF80-4331C71B809F}"/>
                </a:ext>
              </a:extLst>
            </p:cNvPr>
            <p:cNvCxnSpPr/>
            <p:nvPr/>
          </p:nvCxnSpPr>
          <p:spPr>
            <a:xfrm rot="10800000">
              <a:off x="6134100" y="3923678"/>
              <a:ext cx="228600" cy="15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44609FD-5570-404E-BA71-C5696DED5687}"/>
                </a:ext>
              </a:extLst>
            </p:cNvPr>
            <p:cNvCxnSpPr/>
            <p:nvPr/>
          </p:nvCxnSpPr>
          <p:spPr>
            <a:xfrm rot="10800000">
              <a:off x="6134100" y="4191621"/>
              <a:ext cx="228600" cy="15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2EBE04A-8C4A-4E60-BE62-DB98DFC049CB}"/>
                </a:ext>
              </a:extLst>
            </p:cNvPr>
            <p:cNvCxnSpPr/>
            <p:nvPr/>
          </p:nvCxnSpPr>
          <p:spPr>
            <a:xfrm rot="10800000">
              <a:off x="6705601" y="3922084"/>
              <a:ext cx="228600" cy="159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2B2E58-6A1E-4E24-96BE-6C549DAB1765}"/>
                </a:ext>
              </a:extLst>
            </p:cNvPr>
            <p:cNvCxnSpPr/>
            <p:nvPr/>
          </p:nvCxnSpPr>
          <p:spPr>
            <a:xfrm rot="10800000">
              <a:off x="6705601" y="4190026"/>
              <a:ext cx="228600" cy="1594"/>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0270" name="Group 29">
            <a:extLst>
              <a:ext uri="{FF2B5EF4-FFF2-40B4-BE49-F238E27FC236}">
                <a16:creationId xmlns:a16="http://schemas.microsoft.com/office/drawing/2014/main" id="{D4C32227-CE2E-456A-BC4A-3B75279E86A3}"/>
              </a:ext>
            </a:extLst>
          </p:cNvPr>
          <p:cNvGrpSpPr>
            <a:grpSpLocks/>
          </p:cNvGrpSpPr>
          <p:nvPr/>
        </p:nvGrpSpPr>
        <p:grpSpPr bwMode="auto">
          <a:xfrm>
            <a:off x="6362700" y="4408488"/>
            <a:ext cx="484188" cy="381000"/>
            <a:chOff x="6362700" y="4407725"/>
            <a:chExt cx="483425" cy="381000"/>
          </a:xfrm>
        </p:grpSpPr>
        <p:sp>
          <p:nvSpPr>
            <p:cNvPr id="28" name="Flowchart: Collate 27">
              <a:extLst>
                <a:ext uri="{FF2B5EF4-FFF2-40B4-BE49-F238E27FC236}">
                  <a16:creationId xmlns:a16="http://schemas.microsoft.com/office/drawing/2014/main" id="{63058F61-EEFB-45D4-BB36-41484EB9FA56}"/>
                </a:ext>
              </a:extLst>
            </p:cNvPr>
            <p:cNvSpPr/>
            <p:nvPr/>
          </p:nvSpPr>
          <p:spPr>
            <a:xfrm rot="5400000">
              <a:off x="6400530" y="4419107"/>
              <a:ext cx="266700" cy="342360"/>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schemeClr val="tx1"/>
                </a:solidFill>
              </a:endParaRPr>
            </a:p>
          </p:txBody>
        </p:sp>
        <p:sp>
          <p:nvSpPr>
            <p:cNvPr id="29" name="Rectangle 28">
              <a:extLst>
                <a:ext uri="{FF2B5EF4-FFF2-40B4-BE49-F238E27FC236}">
                  <a16:creationId xmlns:a16="http://schemas.microsoft.com/office/drawing/2014/main" id="{F50D0A7F-D50B-4ED5-AD7E-3EC02479D033}"/>
                </a:ext>
              </a:extLst>
            </p:cNvPr>
            <p:cNvSpPr/>
            <p:nvPr/>
          </p:nvSpPr>
          <p:spPr>
            <a:xfrm>
              <a:off x="6693965" y="4407725"/>
              <a:ext cx="15216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p>
          </p:txBody>
        </p:sp>
      </p:grpSp>
    </p:spTree>
    <p:extLst>
      <p:ext uri="{BB962C8B-B14F-4D97-AF65-F5344CB8AC3E}">
        <p14:creationId xmlns:p14="http://schemas.microsoft.com/office/powerpoint/2010/main" val="3329691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a:extLst>
              <a:ext uri="{FF2B5EF4-FFF2-40B4-BE49-F238E27FC236}">
                <a16:creationId xmlns:a16="http://schemas.microsoft.com/office/drawing/2014/main" id="{58E28295-2941-4A48-B468-698F14A6E7CA}"/>
              </a:ext>
            </a:extLst>
          </p:cNvPr>
          <p:cNvSpPr>
            <a:spLocks noGrp="1"/>
          </p:cNvSpPr>
          <p:nvPr>
            <p:ph idx="1"/>
          </p:nvPr>
        </p:nvSpPr>
        <p:spPr>
          <a:xfrm>
            <a:off x="457200" y="1066800"/>
            <a:ext cx="8382000" cy="1651000"/>
          </a:xfrm>
        </p:spPr>
        <p:txBody>
          <a:bodyPr/>
          <a:lstStyle/>
          <a:p>
            <a:r>
              <a:rPr lang="en-US" altLang="en-US"/>
              <a:t>Hai quan hệ khả hợp r1, r2</a:t>
            </a:r>
          </a:p>
          <a:p>
            <a:r>
              <a:rPr lang="en-US" altLang="en-US"/>
              <a:t>Ký hiệu: r1 – r2</a:t>
            </a:r>
          </a:p>
          <a:p>
            <a:pPr lvl="1"/>
            <a:r>
              <a:rPr lang="en-US" altLang="en-US" sz="2800"/>
              <a:t>kết quả là những bộ giá trị trong quan hệ thứ nhất mà không có trong quan hệ thứ hai</a:t>
            </a:r>
          </a:p>
          <a:p>
            <a:endParaRPr lang="en-US" altLang="en-US"/>
          </a:p>
        </p:txBody>
      </p:sp>
      <p:sp>
        <p:nvSpPr>
          <p:cNvPr id="22531" name="Title 1">
            <a:extLst>
              <a:ext uri="{FF2B5EF4-FFF2-40B4-BE49-F238E27FC236}">
                <a16:creationId xmlns:a16="http://schemas.microsoft.com/office/drawing/2014/main" id="{CD05C9E9-E4DA-47AE-B0DD-E307E0D9D6B5}"/>
              </a:ext>
            </a:extLst>
          </p:cNvPr>
          <p:cNvSpPr>
            <a:spLocks noGrp="1"/>
          </p:cNvSpPr>
          <p:nvPr>
            <p:ph type="title"/>
          </p:nvPr>
        </p:nvSpPr>
        <p:spPr/>
        <p:txBody>
          <a:bodyPr/>
          <a:lstStyle/>
          <a:p>
            <a:r>
              <a:rPr lang="en-US" altLang="en-US"/>
              <a:t>Phép trừ (set difference)</a:t>
            </a:r>
          </a:p>
        </p:txBody>
      </p:sp>
      <p:sp>
        <p:nvSpPr>
          <p:cNvPr id="22532" name="Slide Number Placeholder 3">
            <a:extLst>
              <a:ext uri="{FF2B5EF4-FFF2-40B4-BE49-F238E27FC236}">
                <a16:creationId xmlns:a16="http://schemas.microsoft.com/office/drawing/2014/main" id="{4C054632-1FDA-45AA-9107-1AE589331CCC}"/>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spcBef>
                  <a:spcPct val="0"/>
                </a:spcBef>
                <a:buClrTx/>
                <a:buFontTx/>
                <a:buNone/>
              </a:pPr>
              <a:t>8</a:t>
            </a:fld>
            <a:endParaRPr lang="en-US" altLang="en-US" sz="1400">
              <a:solidFill>
                <a:srgbClr val="FFFFFF"/>
              </a:solidFill>
              <a:latin typeface="Times New Roman" panose="02020603050405020304" pitchFamily="18" charset="0"/>
            </a:endParaRPr>
          </a:p>
        </p:txBody>
      </p:sp>
      <p:pic>
        <p:nvPicPr>
          <p:cNvPr id="22533" name="Picture 2" descr="http://cnx.org/resources/ae4cc2d854f675f2f14b9268d3fbc6b1/graphics6.png">
            <a:extLst>
              <a:ext uri="{FF2B5EF4-FFF2-40B4-BE49-F238E27FC236}">
                <a16:creationId xmlns:a16="http://schemas.microsoft.com/office/drawing/2014/main" id="{5901FADF-74CB-4F7C-9E6A-0742561FC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3322638"/>
            <a:ext cx="457835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5">
            <a:extLst>
              <a:ext uri="{FF2B5EF4-FFF2-40B4-BE49-F238E27FC236}">
                <a16:creationId xmlns:a16="http://schemas.microsoft.com/office/drawing/2014/main" id="{7CB9E6D1-BF09-49E0-8104-16CE673C6B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3" y="4916488"/>
            <a:ext cx="18288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7" name="Picture 6">
            <a:extLst>
              <a:ext uri="{FF2B5EF4-FFF2-40B4-BE49-F238E27FC236}">
                <a16:creationId xmlns:a16="http://schemas.microsoft.com/office/drawing/2014/main" id="{2A24C919-B665-4E66-88DA-113680FD50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7613" y="4916488"/>
            <a:ext cx="18288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8" name="Picture 7">
            <a:extLst>
              <a:ext uri="{FF2B5EF4-FFF2-40B4-BE49-F238E27FC236}">
                <a16:creationId xmlns:a16="http://schemas.microsoft.com/office/drawing/2014/main" id="{BBC33817-FD1D-4553-825F-CBC39ED131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7613" y="4840288"/>
            <a:ext cx="18288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9" name="TextBox 20">
            <a:extLst>
              <a:ext uri="{FF2B5EF4-FFF2-40B4-BE49-F238E27FC236}">
                <a16:creationId xmlns:a16="http://schemas.microsoft.com/office/drawing/2014/main" id="{BD25B028-9136-448C-8DA7-47BC0A49710A}"/>
              </a:ext>
            </a:extLst>
          </p:cNvPr>
          <p:cNvSpPr txBox="1">
            <a:spLocks noChangeArrowheads="1"/>
          </p:cNvSpPr>
          <p:nvPr/>
        </p:nvSpPr>
        <p:spPr bwMode="auto">
          <a:xfrm>
            <a:off x="354013" y="457835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Char char="•"/>
              <a:defRPr sz="3200">
                <a:solidFill>
                  <a:schemeClr val="tx1"/>
                </a:solidFill>
                <a:latin typeface="Arial" panose="020B0604020202020204" pitchFamily="34" charset="0"/>
              </a:defRPr>
            </a:lvl1pPr>
            <a:lvl2pPr>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lvl="1" eaLnBrk="1" hangingPunct="1">
              <a:spcBef>
                <a:spcPct val="0"/>
              </a:spcBef>
              <a:buClrTx/>
              <a:buSzTx/>
              <a:buFontTx/>
              <a:buNone/>
            </a:pPr>
            <a:r>
              <a:rPr lang="en-US" altLang="en-US" sz="1800"/>
              <a:t>điện-thoại</a:t>
            </a:r>
            <a:endParaRPr lang="vi-VN" altLang="en-US" sz="1800"/>
          </a:p>
        </p:txBody>
      </p:sp>
      <p:sp>
        <p:nvSpPr>
          <p:cNvPr id="20490" name="TextBox 21">
            <a:extLst>
              <a:ext uri="{FF2B5EF4-FFF2-40B4-BE49-F238E27FC236}">
                <a16:creationId xmlns:a16="http://schemas.microsoft.com/office/drawing/2014/main" id="{50EC2E6B-8BA3-4E09-9DE5-FEDCB7D89105}"/>
              </a:ext>
            </a:extLst>
          </p:cNvPr>
          <p:cNvSpPr txBox="1">
            <a:spLocks noChangeArrowheads="1"/>
          </p:cNvSpPr>
          <p:nvPr/>
        </p:nvSpPr>
        <p:spPr bwMode="auto">
          <a:xfrm>
            <a:off x="2087563" y="4578350"/>
            <a:ext cx="2457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Char char="•"/>
              <a:defRPr sz="3200">
                <a:solidFill>
                  <a:schemeClr val="tx1"/>
                </a:solidFill>
                <a:latin typeface="Arial" panose="020B0604020202020204" pitchFamily="34" charset="0"/>
              </a:defRPr>
            </a:lvl1pPr>
            <a:lvl2pPr>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lvl="1" eaLnBrk="1" hangingPunct="1">
              <a:spcBef>
                <a:spcPct val="0"/>
              </a:spcBef>
              <a:buClrTx/>
              <a:buSzTx/>
              <a:buFontTx/>
              <a:buNone/>
            </a:pPr>
            <a:r>
              <a:rPr lang="en-US" altLang="en-US" sz="1800"/>
              <a:t>sản-phẩm-Apple</a:t>
            </a:r>
            <a:endParaRPr lang="vi-VN" altLang="en-US" sz="1800"/>
          </a:p>
        </p:txBody>
      </p:sp>
      <p:sp>
        <p:nvSpPr>
          <p:cNvPr id="20491" name="TextBox 22">
            <a:extLst>
              <a:ext uri="{FF2B5EF4-FFF2-40B4-BE49-F238E27FC236}">
                <a16:creationId xmlns:a16="http://schemas.microsoft.com/office/drawing/2014/main" id="{84B91334-9A9F-4D13-86A3-817B244C482B}"/>
              </a:ext>
            </a:extLst>
          </p:cNvPr>
          <p:cNvSpPr txBox="1">
            <a:spLocks noChangeArrowheads="1"/>
          </p:cNvSpPr>
          <p:nvPr/>
        </p:nvSpPr>
        <p:spPr bwMode="auto">
          <a:xfrm>
            <a:off x="5157788" y="4392613"/>
            <a:ext cx="3810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Char char="•"/>
              <a:defRPr sz="3200">
                <a:solidFill>
                  <a:schemeClr val="tx1"/>
                </a:solidFill>
                <a:latin typeface="Arial" panose="020B0604020202020204" pitchFamily="34" charset="0"/>
              </a:defRPr>
            </a:lvl1pPr>
            <a:lvl2pPr>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lvl="1" eaLnBrk="1" hangingPunct="1">
              <a:spcBef>
                <a:spcPct val="0"/>
              </a:spcBef>
              <a:buClrTx/>
              <a:buSzTx/>
              <a:buFontTx/>
              <a:buNone/>
            </a:pPr>
            <a:r>
              <a:rPr lang="en-US" altLang="en-US" sz="1800"/>
              <a:t>điện-thoại - sản-phẩm-Apple</a:t>
            </a:r>
            <a:endParaRPr lang="vi-VN" altLang="en-US" sz="1800"/>
          </a:p>
        </p:txBody>
      </p:sp>
      <p:sp>
        <p:nvSpPr>
          <p:cNvPr id="20492" name="Right Arrow 23">
            <a:extLst>
              <a:ext uri="{FF2B5EF4-FFF2-40B4-BE49-F238E27FC236}">
                <a16:creationId xmlns:a16="http://schemas.microsoft.com/office/drawing/2014/main" id="{18B07F7B-AD44-42CE-8088-1E7079E15836}"/>
              </a:ext>
            </a:extLst>
          </p:cNvPr>
          <p:cNvSpPr>
            <a:spLocks noChangeArrowheads="1"/>
          </p:cNvSpPr>
          <p:nvPr/>
        </p:nvSpPr>
        <p:spPr bwMode="auto">
          <a:xfrm>
            <a:off x="4773613" y="5483225"/>
            <a:ext cx="1066800" cy="106363"/>
          </a:xfrm>
          <a:prstGeom prst="rightArrow">
            <a:avLst>
              <a:gd name="adj1" fmla="val 50000"/>
              <a:gd name="adj2" fmla="val 50010"/>
            </a:avLst>
          </a:prstGeom>
          <a:solidFill>
            <a:schemeClr val="accent1"/>
          </a:solidFill>
          <a:ln w="12700" algn="ctr">
            <a:solidFill>
              <a:schemeClr val="tx1"/>
            </a:solidFill>
            <a:round/>
            <a:headEnd type="none" w="sm" len="sm"/>
            <a:tailEnd type="none" w="sm" len="sm"/>
          </a:ln>
        </p:spPr>
        <p:txBody>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a:spcBef>
                <a:spcPct val="0"/>
              </a:spcBef>
              <a:buClr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9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p:bldP spid="20490" grpId="0"/>
      <p:bldP spid="20491" grpId="0"/>
      <p:bldP spid="2049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E0AC235-4C06-4EA6-8D8B-10582D9A8464}"/>
              </a:ext>
            </a:extLst>
          </p:cNvPr>
          <p:cNvSpPr>
            <a:spLocks noGrp="1"/>
          </p:cNvSpPr>
          <p:nvPr>
            <p:ph type="title"/>
          </p:nvPr>
        </p:nvSpPr>
        <p:spPr/>
        <p:txBody>
          <a:bodyPr/>
          <a:lstStyle/>
          <a:p>
            <a:r>
              <a:rPr lang="en-US" altLang="en-US"/>
              <a:t>Phép hợp (union)</a:t>
            </a:r>
          </a:p>
        </p:txBody>
      </p:sp>
      <p:sp>
        <p:nvSpPr>
          <p:cNvPr id="24579" name="Content Placeholder 2">
            <a:extLst>
              <a:ext uri="{FF2B5EF4-FFF2-40B4-BE49-F238E27FC236}">
                <a16:creationId xmlns:a16="http://schemas.microsoft.com/office/drawing/2014/main" id="{4BEC606A-1FA7-403C-853E-69920787C6DA}"/>
              </a:ext>
            </a:extLst>
          </p:cNvPr>
          <p:cNvSpPr>
            <a:spLocks noGrp="1"/>
          </p:cNvSpPr>
          <p:nvPr>
            <p:ph idx="1"/>
          </p:nvPr>
        </p:nvSpPr>
        <p:spPr>
          <a:xfrm>
            <a:off x="457200" y="1143000"/>
            <a:ext cx="8229600" cy="4114800"/>
          </a:xfrm>
        </p:spPr>
        <p:txBody>
          <a:bodyPr/>
          <a:lstStyle/>
          <a:p>
            <a:r>
              <a:rPr lang="en-US" altLang="en-US"/>
              <a:t>Hai quan hệ khả hợp </a:t>
            </a:r>
            <a:r>
              <a:rPr lang="en-US" altLang="en-US" i="1"/>
              <a:t>r1, r2</a:t>
            </a:r>
          </a:p>
          <a:p>
            <a:r>
              <a:rPr lang="en-US" altLang="en-US"/>
              <a:t>Ký hiệu: r1 ∪ r2</a:t>
            </a:r>
          </a:p>
          <a:p>
            <a:pPr lvl="1"/>
            <a:r>
              <a:rPr lang="en-US" altLang="en-US" sz="2800"/>
              <a:t>kết quả là quan hệ bao gồm những bộ giá trị có mặt ở một trong hai quan hệ</a:t>
            </a:r>
            <a:endParaRPr lang="en-US" altLang="en-US"/>
          </a:p>
          <a:p>
            <a:endParaRPr lang="en-US" altLang="en-US"/>
          </a:p>
          <a:p>
            <a:endParaRPr lang="en-US" altLang="en-US"/>
          </a:p>
          <a:p>
            <a:endParaRPr lang="en-US" altLang="en-US"/>
          </a:p>
        </p:txBody>
      </p:sp>
      <p:sp>
        <p:nvSpPr>
          <p:cNvPr id="24580" name="Slide Number Placeholder 3">
            <a:extLst>
              <a:ext uri="{FF2B5EF4-FFF2-40B4-BE49-F238E27FC236}">
                <a16:creationId xmlns:a16="http://schemas.microsoft.com/office/drawing/2014/main" id="{C52A636E-3D43-46B0-BD56-3E8F62FD4D1E}"/>
              </a:ext>
            </a:extLst>
          </p:cNvPr>
          <p:cNvSpPr>
            <a:spLocks noGrp="1"/>
          </p:cNvSpPr>
          <p:nvPr>
            <p:ph type="sldNum" sz="quarter" idx="12"/>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75F851D-B25E-497F-84A7-43C91DD19F41}" type="slidenum">
              <a:rPr lang="en-US" altLang="en-US" smtClean="0"/>
              <a:pPr>
                <a:spcBef>
                  <a:spcPct val="0"/>
                </a:spcBef>
                <a:buClrTx/>
                <a:buFontTx/>
                <a:buNone/>
              </a:pPr>
              <a:t>9</a:t>
            </a:fld>
            <a:endParaRPr lang="en-US" altLang="en-US" sz="1400">
              <a:solidFill>
                <a:srgbClr val="FFFFFF"/>
              </a:solidFill>
              <a:latin typeface="Times New Roman" panose="02020603050405020304" pitchFamily="18" charset="0"/>
            </a:endParaRPr>
          </a:p>
        </p:txBody>
      </p:sp>
      <p:pic>
        <p:nvPicPr>
          <p:cNvPr id="24581" name="Picture 2" descr="http://cnx.org/resources/08e84714c3dff3ed4520ad1bb5d9e561/graphics2.png">
            <a:extLst>
              <a:ext uri="{FF2B5EF4-FFF2-40B4-BE49-F238E27FC236}">
                <a16:creationId xmlns:a16="http://schemas.microsoft.com/office/drawing/2014/main" id="{1665F59D-AA1E-49B1-B4C0-D9893B5A8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48050"/>
            <a:ext cx="4838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8">
            <a:extLst>
              <a:ext uri="{FF2B5EF4-FFF2-40B4-BE49-F238E27FC236}">
                <a16:creationId xmlns:a16="http://schemas.microsoft.com/office/drawing/2014/main" id="{6668FEFE-F443-4D20-8B74-3A70922F2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933950"/>
            <a:ext cx="183515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9" name="Picture 9">
            <a:extLst>
              <a:ext uri="{FF2B5EF4-FFF2-40B4-BE49-F238E27FC236}">
                <a16:creationId xmlns:a16="http://schemas.microsoft.com/office/drawing/2014/main" id="{73AF4E5D-1568-43B5-8408-229056A635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910138"/>
            <a:ext cx="1835150"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0" name="Picture 10">
            <a:extLst>
              <a:ext uri="{FF2B5EF4-FFF2-40B4-BE49-F238E27FC236}">
                <a16:creationId xmlns:a16="http://schemas.microsoft.com/office/drawing/2014/main" id="{6AB981C6-2C23-44B6-B40E-19392420C5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4343400"/>
            <a:ext cx="18288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1" name="TextBox 22">
            <a:extLst>
              <a:ext uri="{FF2B5EF4-FFF2-40B4-BE49-F238E27FC236}">
                <a16:creationId xmlns:a16="http://schemas.microsoft.com/office/drawing/2014/main" id="{B6DB0983-6971-4A62-B764-4796CDA719F7}"/>
              </a:ext>
            </a:extLst>
          </p:cNvPr>
          <p:cNvSpPr txBox="1">
            <a:spLocks noChangeArrowheads="1"/>
          </p:cNvSpPr>
          <p:nvPr/>
        </p:nvSpPr>
        <p:spPr bwMode="auto">
          <a:xfrm>
            <a:off x="133350" y="4583113"/>
            <a:ext cx="2895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algn="ctr" eaLnBrk="1" hangingPunct="1">
              <a:spcBef>
                <a:spcPct val="0"/>
              </a:spcBef>
              <a:buClrTx/>
              <a:buFontTx/>
              <a:buNone/>
            </a:pPr>
            <a:r>
              <a:rPr lang="en-US" altLang="en-US" sz="1800"/>
              <a:t>đồ-ăn</a:t>
            </a:r>
            <a:endParaRPr lang="vi-VN" altLang="en-US" sz="1800"/>
          </a:p>
        </p:txBody>
      </p:sp>
      <p:sp>
        <p:nvSpPr>
          <p:cNvPr id="18442" name="TextBox 23">
            <a:extLst>
              <a:ext uri="{FF2B5EF4-FFF2-40B4-BE49-F238E27FC236}">
                <a16:creationId xmlns:a16="http://schemas.microsoft.com/office/drawing/2014/main" id="{B3A9A423-26F3-408B-9A8F-94157F81E42C}"/>
              </a:ext>
            </a:extLst>
          </p:cNvPr>
          <p:cNvSpPr txBox="1">
            <a:spLocks noChangeArrowheads="1"/>
          </p:cNvSpPr>
          <p:nvPr/>
        </p:nvSpPr>
        <p:spPr bwMode="auto">
          <a:xfrm>
            <a:off x="2362200" y="4576763"/>
            <a:ext cx="2895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algn="ctr" eaLnBrk="1" hangingPunct="1">
              <a:spcBef>
                <a:spcPct val="0"/>
              </a:spcBef>
              <a:buClrTx/>
              <a:buFontTx/>
              <a:buNone/>
            </a:pPr>
            <a:r>
              <a:rPr lang="en-US" altLang="en-US" sz="1800"/>
              <a:t>đồ-uống</a:t>
            </a:r>
            <a:endParaRPr lang="vi-VN" altLang="en-US" sz="1800"/>
          </a:p>
        </p:txBody>
      </p:sp>
      <p:sp>
        <p:nvSpPr>
          <p:cNvPr id="18443" name="TextBox 24">
            <a:extLst>
              <a:ext uri="{FF2B5EF4-FFF2-40B4-BE49-F238E27FC236}">
                <a16:creationId xmlns:a16="http://schemas.microsoft.com/office/drawing/2014/main" id="{8E884A19-FE67-45F9-909C-2B0AE216AA69}"/>
              </a:ext>
            </a:extLst>
          </p:cNvPr>
          <p:cNvSpPr txBox="1">
            <a:spLocks noChangeArrowheads="1"/>
          </p:cNvSpPr>
          <p:nvPr/>
        </p:nvSpPr>
        <p:spPr bwMode="auto">
          <a:xfrm>
            <a:off x="5943600" y="3886200"/>
            <a:ext cx="289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algn="ctr" eaLnBrk="1" hangingPunct="1">
              <a:spcBef>
                <a:spcPct val="0"/>
              </a:spcBef>
              <a:buClrTx/>
              <a:buFontTx/>
              <a:buNone/>
            </a:pPr>
            <a:r>
              <a:rPr lang="en-US" altLang="en-US" sz="1800"/>
              <a:t>đồ-ăn </a:t>
            </a:r>
            <a:r>
              <a:rPr lang="en-US" altLang="en-US" sz="2400"/>
              <a:t>∪</a:t>
            </a:r>
            <a:r>
              <a:rPr lang="en-US" altLang="en-US" sz="1800"/>
              <a:t> đồ-uống</a:t>
            </a:r>
            <a:endParaRPr lang="vi-VN" altLang="en-US" sz="1800"/>
          </a:p>
        </p:txBody>
      </p:sp>
      <p:sp>
        <p:nvSpPr>
          <p:cNvPr id="18444" name="Right Arrow 7">
            <a:extLst>
              <a:ext uri="{FF2B5EF4-FFF2-40B4-BE49-F238E27FC236}">
                <a16:creationId xmlns:a16="http://schemas.microsoft.com/office/drawing/2014/main" id="{483B68E0-ECB8-4F52-93D3-9319E6F8D269}"/>
              </a:ext>
            </a:extLst>
          </p:cNvPr>
          <p:cNvSpPr>
            <a:spLocks noChangeArrowheads="1"/>
          </p:cNvSpPr>
          <p:nvPr/>
        </p:nvSpPr>
        <p:spPr bwMode="auto">
          <a:xfrm>
            <a:off x="5029200" y="5443538"/>
            <a:ext cx="1066800" cy="106362"/>
          </a:xfrm>
          <a:prstGeom prst="rightArrow">
            <a:avLst>
              <a:gd name="adj1" fmla="val 50000"/>
              <a:gd name="adj2" fmla="val 50010"/>
            </a:avLst>
          </a:prstGeom>
          <a:solidFill>
            <a:schemeClr val="accent1"/>
          </a:solidFill>
          <a:ln w="12700" algn="ctr">
            <a:solidFill>
              <a:schemeClr val="tx1"/>
            </a:solidFill>
            <a:round/>
            <a:headEnd type="none" w="sm" len="sm"/>
            <a:tailEnd type="none" w="sm" len="sm"/>
          </a:ln>
        </p:spPr>
        <p:txBody>
          <a:bodyPr/>
          <a:lstStyle>
            <a:lvl1pPr>
              <a:spcBef>
                <a:spcPct val="20000"/>
              </a:spcBef>
              <a:buClr>
                <a:schemeClr val="tx1"/>
              </a:buClr>
              <a:buChar char="•"/>
              <a:defRPr sz="3200">
                <a:solidFill>
                  <a:schemeClr val="tx1"/>
                </a:solidFill>
                <a:latin typeface="Arial" panose="020B0604020202020204" pitchFamily="34" charset="0"/>
              </a:defRPr>
            </a:lvl1pPr>
            <a:lvl2pPr marL="742950" indent="-285750">
              <a:spcBef>
                <a:spcPct val="20000"/>
              </a:spcBef>
              <a:buClr>
                <a:schemeClr val="tx1"/>
              </a:buClr>
              <a:buSzPct val="100000"/>
              <a:buChar char="–"/>
              <a:defRPr sz="3200">
                <a:solidFill>
                  <a:schemeClr val="tx1"/>
                </a:solidFill>
                <a:latin typeface="Arial" panose="020B0604020202020204" pitchFamily="34" charset="0"/>
              </a:defRPr>
            </a:lvl2pPr>
            <a:lvl3pPr marL="1143000" indent="-228600">
              <a:spcBef>
                <a:spcPct val="20000"/>
              </a:spcBef>
              <a:buClr>
                <a:schemeClr val="tx1"/>
              </a:buClr>
              <a:buSzPct val="100000"/>
              <a:buChar char="»"/>
              <a:defRPr sz="32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pitchFamily="2" charset="2"/>
              <a:buChar char="u"/>
              <a:defRPr sz="3200">
                <a:solidFill>
                  <a:schemeClr val="tx1"/>
                </a:solidFill>
                <a:latin typeface="Arial" panose="020B0604020202020204" pitchFamily="34" charset="0"/>
              </a:defRPr>
            </a:lvl4pPr>
            <a:lvl5pPr marL="2057400" indent="-228600">
              <a:spcBef>
                <a:spcPct val="20000"/>
              </a:spcBef>
              <a:buClr>
                <a:schemeClr val="tx1"/>
              </a:buClr>
              <a:buSzPct val="100000"/>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Arial" panose="020B0604020202020204" pitchFamily="34" charset="0"/>
              </a:defRPr>
            </a:lvl9pPr>
          </a:lstStyle>
          <a:p>
            <a:pPr>
              <a:spcBef>
                <a:spcPct val="0"/>
              </a:spcBef>
              <a:buClr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4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1" grpId="0"/>
      <p:bldP spid="18442" grpId="0"/>
      <p:bldP spid="18443" grpId="0"/>
      <p:bldP spid="18444" grpId="0" animBg="1"/>
    </p:bldLst>
  </p:timing>
</p:sld>
</file>

<file path=ppt/theme/theme1.xml><?xml version="1.0" encoding="utf-8"?>
<a:theme xmlns:a="http://schemas.openxmlformats.org/drawingml/2006/main" name="template">
  <a:themeElements>
    <a:clrScheme name="">
      <a:dk1>
        <a:srgbClr val="232323"/>
      </a:dk1>
      <a:lt1>
        <a:srgbClr val="FFFFFF"/>
      </a:lt1>
      <a:dk2>
        <a:srgbClr val="000000"/>
      </a:dk2>
      <a:lt2>
        <a:srgbClr val="EF9100"/>
      </a:lt2>
      <a:accent1>
        <a:srgbClr val="F35B1B"/>
      </a:accent1>
      <a:accent2>
        <a:srgbClr val="A2C1FE"/>
      </a:accent2>
      <a:accent3>
        <a:srgbClr val="FFFFFF"/>
      </a:accent3>
      <a:accent4>
        <a:srgbClr val="1C1C1C"/>
      </a:accent4>
      <a:accent5>
        <a:srgbClr val="F8B5AB"/>
      </a:accent5>
      <a:accent6>
        <a:srgbClr val="92AFE6"/>
      </a:accent6>
      <a:hlink>
        <a:srgbClr val="676767"/>
      </a:hlink>
      <a:folHlink>
        <a:srgbClr val="CECECE"/>
      </a:folHlink>
    </a:clrScheme>
    <a:fontScheme name="Lecture3-humanvision-filter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ＭＳ Ｐゴシック" charset="-128"/>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ＭＳ Ｐゴシック" charset="-128"/>
            <a:cs typeface="Arial" charset="0"/>
          </a:defRPr>
        </a:defPPr>
      </a:lstStyle>
    </a:lnDef>
  </a:objectDefaults>
  <a:extraClrSchemeLst>
    <a:extraClrScheme>
      <a:clrScheme name="Lecture3-humanvision-filter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3-humanvision-filter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3-humanvision-filter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3-humanvision-filter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3-humanvision-filter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3-humanvision-filter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3-humanvision-filter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4A7ACB5F87D043838B86A8A55656DE" ma:contentTypeVersion="0" ma:contentTypeDescription="Create a new document." ma:contentTypeScope="" ma:versionID="378fbdc59813ae8d1ee9b290c8b5db47">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9899C4-1D5F-43F3-BA2D-5E63CBF082A6}"/>
</file>

<file path=customXml/itemProps2.xml><?xml version="1.0" encoding="utf-8"?>
<ds:datastoreItem xmlns:ds="http://schemas.openxmlformats.org/officeDocument/2006/customXml" ds:itemID="{A757F41A-1CEB-4733-AF24-2228ACB322CD}"/>
</file>

<file path=customXml/itemProps3.xml><?xml version="1.0" encoding="utf-8"?>
<ds:datastoreItem xmlns:ds="http://schemas.openxmlformats.org/officeDocument/2006/customXml" ds:itemID="{9488DED5-EC7A-4553-A57C-35C685ED4993}"/>
</file>

<file path=docProps/app.xml><?xml version="1.0" encoding="utf-8"?>
<Properties xmlns="http://schemas.openxmlformats.org/officeDocument/2006/extended-properties" xmlns:vt="http://schemas.openxmlformats.org/officeDocument/2006/docPropsVTypes">
  <Template>Intro_CE_Sumary</Template>
  <TotalTime>9254</TotalTime>
  <Words>1444</Words>
  <Application>Microsoft Office PowerPoint</Application>
  <PresentationFormat>Trình chiếu Trên màn hình (4:3)</PresentationFormat>
  <Paragraphs>190</Paragraphs>
  <Slides>23</Slides>
  <Notes>4</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23</vt:i4>
      </vt:variant>
    </vt:vector>
  </HeadingPairs>
  <TitlesOfParts>
    <vt:vector size="31" baseType="lpstr">
      <vt:lpstr>Arial</vt:lpstr>
      <vt:lpstr>Calibri</vt:lpstr>
      <vt:lpstr>Lucida Sans Unicode</vt:lpstr>
      <vt:lpstr>Monotype Sorts</vt:lpstr>
      <vt:lpstr>Tahoma</vt:lpstr>
      <vt:lpstr>Times New Roman</vt:lpstr>
      <vt:lpstr>Wingdings</vt:lpstr>
      <vt:lpstr>template</vt:lpstr>
      <vt:lpstr>KỸ THUẬT PHẦN MỀM ỨNG DỤNG Đại số quan hệ </vt:lpstr>
      <vt:lpstr>Nhắc lại</vt:lpstr>
      <vt:lpstr>Nội dung chính</vt:lpstr>
      <vt:lpstr>Ngôn ngữ đại số quan hệ </vt:lpstr>
      <vt:lpstr>Tính khả hợp</vt:lpstr>
      <vt:lpstr>Ký hiệu các phép toán</vt:lpstr>
      <vt:lpstr>Ký hiệu các phép toán</vt:lpstr>
      <vt:lpstr>Phép trừ (set difference)</vt:lpstr>
      <vt:lpstr>Phép hợp (union)</vt:lpstr>
      <vt:lpstr>Phép giao (intersection)</vt:lpstr>
      <vt:lpstr>Tích đề-các (cartesian product)</vt:lpstr>
      <vt:lpstr>Phép chọn (select)</vt:lpstr>
      <vt:lpstr>Phép chiếu (project)</vt:lpstr>
      <vt:lpstr>Phép kết nối (join)</vt:lpstr>
      <vt:lpstr>Phép kết nối (join)</vt:lpstr>
      <vt:lpstr>Nối tự nhiên: ví dụ</vt:lpstr>
      <vt:lpstr>Phép kết nối có điều kiện</vt:lpstr>
      <vt:lpstr>Phép chia (division)</vt:lpstr>
      <vt:lpstr>Phép chia (division)</vt:lpstr>
      <vt:lpstr>Biểu thức quan hệ và phép đổi tên</vt:lpstr>
      <vt:lpstr>Phép gán</vt:lpstr>
      <vt:lpstr>Phép gán</vt:lpstr>
      <vt:lpstr>Ví dụ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Vu Hai</dc:creator>
  <cp:lastModifiedBy>Le Thi Lan</cp:lastModifiedBy>
  <cp:revision>105</cp:revision>
  <dcterms:created xsi:type="dcterms:W3CDTF">2018-07-16T07:02:14Z</dcterms:created>
  <dcterms:modified xsi:type="dcterms:W3CDTF">2020-11-26T04:59:53Z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0x010100F04A7ACB5F87D043838B86A8A55656DE</vt:lpwstr>
  </property>
</Properties>
</file>