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361" r:id="rId2"/>
    <p:sldId id="285" r:id="rId3"/>
    <p:sldId id="362" r:id="rId4"/>
    <p:sldId id="363" r:id="rId5"/>
    <p:sldId id="364" r:id="rId6"/>
    <p:sldId id="369" r:id="rId7"/>
    <p:sldId id="370" r:id="rId8"/>
    <p:sldId id="290" r:id="rId9"/>
    <p:sldId id="371" r:id="rId10"/>
    <p:sldId id="372" r:id="rId11"/>
    <p:sldId id="373" r:id="rId12"/>
    <p:sldId id="367" r:id="rId13"/>
    <p:sldId id="374" r:id="rId14"/>
    <p:sldId id="300" r:id="rId15"/>
    <p:sldId id="375" r:id="rId16"/>
    <p:sldId id="317" r:id="rId17"/>
    <p:sldId id="382" r:id="rId18"/>
    <p:sldId id="365" r:id="rId19"/>
    <p:sldId id="344" r:id="rId20"/>
    <p:sldId id="366" r:id="rId21"/>
    <p:sldId id="343" r:id="rId22"/>
    <p:sldId id="345" r:id="rId23"/>
    <p:sldId id="376" r:id="rId24"/>
    <p:sldId id="346" r:id="rId25"/>
    <p:sldId id="377" r:id="rId26"/>
    <p:sldId id="378" r:id="rId27"/>
    <p:sldId id="383" r:id="rId28"/>
    <p:sldId id="379" r:id="rId29"/>
    <p:sldId id="354" r:id="rId30"/>
    <p:sldId id="355" r:id="rId31"/>
    <p:sldId id="347" r:id="rId32"/>
    <p:sldId id="357" r:id="rId33"/>
    <p:sldId id="358" r:id="rId34"/>
    <p:sldId id="310" r:id="rId35"/>
    <p:sldId id="352" r:id="rId36"/>
    <p:sldId id="348" r:id="rId37"/>
    <p:sldId id="349" r:id="rId38"/>
    <p:sldId id="350" r:id="rId39"/>
    <p:sldId id="351" r:id="rId40"/>
    <p:sldId id="353" r:id="rId41"/>
    <p:sldId id="388" r:id="rId42"/>
    <p:sldId id="389" r:id="rId43"/>
    <p:sldId id="359" r:id="rId44"/>
    <p:sldId id="334" r:id="rId45"/>
    <p:sldId id="336" r:id="rId46"/>
    <p:sldId id="356" r:id="rId47"/>
    <p:sldId id="337" r:id="rId48"/>
    <p:sldId id="338" r:id="rId49"/>
    <p:sldId id="339" r:id="rId50"/>
    <p:sldId id="333" r:id="rId51"/>
    <p:sldId id="360" r:id="rId52"/>
    <p:sldId id="380" r:id="rId53"/>
    <p:sldId id="381" r:id="rId54"/>
    <p:sldId id="368" r:id="rId55"/>
    <p:sldId id="385" r:id="rId56"/>
    <p:sldId id="386" r:id="rId57"/>
    <p:sldId id="387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i" initials="T" lastIdx="60" clrIdx="0">
    <p:extLst>
      <p:ext uri="{19B8F6BF-5375-455C-9EA6-DF929625EA0E}">
        <p15:presenceInfo xmlns:p15="http://schemas.microsoft.com/office/powerpoint/2012/main" userId="T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4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65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6F5FB-CA7D-499F-83B2-436986C6A564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11B93-8981-42BC-86FE-671AA7CF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F367DEB5-12D9-4630-9497-3FB0D97D60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82B62FE3-F117-4E50-BF84-F1C27D729A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Cascade: Drop the column even if objects (such as views) depend on it; drop the dependent objects, as well.</a:t>
            </a:r>
          </a:p>
          <a:p>
            <a:r>
              <a:rPr lang="en-US" altLang="en-US">
                <a:solidFill>
                  <a:srgbClr val="FFC000"/>
                </a:solidFill>
              </a:rPr>
              <a:t>Restrict: </a:t>
            </a:r>
            <a:r>
              <a:rPr lang="en-US" altLang="en-US" i="1"/>
              <a:t>(Default)</a:t>
            </a:r>
            <a:r>
              <a:rPr lang="en-US" altLang="en-US"/>
              <a:t> Do not drop the column if any objects (such as views) depend on it.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E0E4ADE5-818A-439E-9748-3FA51323B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4225" indent="-3016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088" indent="-241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0688" indent="-241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5" indent="-241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2075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9275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6475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3675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5E7ECCC-A9D8-496B-BBF9-FC48B7FA0665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3EF4068A-4D0C-44FF-9C70-03197C2887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07130422-F59D-4BD6-A3C7-860132FA6C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 DROP DEFAULT command is used to delete a DEFAULT constraint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BBCF7077-260B-4E0D-BC7F-DD4DC055B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4225" indent="-3016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088" indent="-241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0688" indent="-241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5" indent="-241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2075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9275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6475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3675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1495DAA-D157-4BFB-B177-DB73A65F7717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75A92BA9-B83C-450C-8941-14D9E5496F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DD6B1B1B-F046-4822-8F49-AC1D094630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en-US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Từ khóa as: phép toán đổi tên</a:t>
            </a:r>
          </a:p>
          <a:p>
            <a:r>
              <a:rPr lang="en-US" altLang="en-US"/>
              <a:t>// Distinct: loại trừ các bản ghi trùng nhau</a:t>
            </a: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7F73E7A4-BEFF-4B0F-89D5-C06782E33F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4225" indent="-3016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088" indent="-241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0688" indent="-241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5" indent="-241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2075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9275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6475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3675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2791C15-1983-4402-AB3C-BF32BA16FC97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6FF202BD-8EFF-433B-925E-47234D4D5F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8FFE09E6-6843-4B24-B574-CD882F0453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altLang="en-US" sz="2500"/>
              <a:t>Danh sách các sinh viên lớp B có điểm trung bình &gt;= 8</a:t>
            </a:r>
          </a:p>
          <a:p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825314C1-CC16-4349-8826-E6C7C6351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4225" indent="-3016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8088" indent="-241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0688" indent="-241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4875" indent="-2413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2075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9275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6475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3675" indent="-241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D447E6-9A48-46DB-B20B-CEDAB297D39F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7C607803-2279-4216-83CB-3C2E5AEC7F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EF7CC3BD-E92B-4BB9-9CFF-2F86819617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A1E3F036-397C-407D-80DC-C857A4C1F7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4225" indent="-3016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80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906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4875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320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92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64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36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71C904-1A16-4B3D-84CE-96C4E5BB74BA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892D1067-3670-457A-8697-9A59322ADB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277BF815-B0BA-487B-9F2E-B8558D433C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18DBF1C5-F1FF-4B35-B501-1C9F04A4B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4225" indent="-3016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80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90688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4875" indent="-2413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320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92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64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36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D6AC61-9FDC-4949-B2BF-4049D972D6A7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B76DD72-52ED-4E34-BE0E-29C778BB3F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30" y="6367132"/>
            <a:ext cx="386137" cy="3818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0716"/>
            <a:ext cx="8686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D54569B-9ECB-499D-8BF8-0931ABE2BB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30" y="6368054"/>
            <a:ext cx="386137" cy="3818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463550" y="6559550"/>
            <a:ext cx="1289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868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152400"/>
            <a:ext cx="8832850" cy="6623050"/>
          </a:xfrm>
          <a:prstGeom prst="rect">
            <a:avLst/>
          </a:prstGeom>
          <a:noFill/>
          <a:ln w="127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8596313" y="6448425"/>
            <a:ext cx="4191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E6271DDA-3685-472E-A2AD-9054A921E6A2}" type="slidenum">
              <a:rPr lang="en-US" altLang="ja-JP" sz="1600" b="0">
                <a:solidFill>
                  <a:schemeClr val="tx2"/>
                </a:solidFill>
              </a:rPr>
              <a:pPr/>
              <a:t>‹#›</a:t>
            </a:fld>
            <a:endParaRPr lang="en-US" altLang="ja-JP" sz="1600" b="0">
              <a:solidFill>
                <a:schemeClr val="tx2"/>
              </a:solidFill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496175" y="6407150"/>
            <a:ext cx="400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695450" y="6559550"/>
            <a:ext cx="582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7880350" y="6559550"/>
            <a:ext cx="723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353608" y="6284383"/>
            <a:ext cx="3238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09933" y="6335713"/>
            <a:ext cx="4572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u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F0E30"/>
        </a:buClr>
        <a:buSzPct val="75000"/>
        <a:buFont typeface="Monotype Sorts" pitchFamily="2" charset="2"/>
        <a:buChar char="l"/>
        <a:defRPr sz="20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7C03"/>
        </a:buClr>
        <a:buSzPct val="65000"/>
        <a:buFont typeface="Monotype Sorts" pitchFamily="2" charset="2"/>
        <a:buChar char="t"/>
        <a:defRPr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008C3"/>
        </a:buClr>
        <a:buSzPct val="75000"/>
        <a:buFont typeface="Monotype Sorts" pitchFamily="2" charset="2"/>
        <a:buChar char="w"/>
        <a:defRPr sz="16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an.lethi1@hust.eud.vn" TargetMode="External"/><Relationship Id="rId2" Type="http://schemas.openxmlformats.org/officeDocument/2006/relationships/hyperlink" Target="mailto:Thi-Lan.Le@mica.edu.v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a.edu.vn/perso/Le-Thi-La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6.77.163/phpMyAdmin/url.php?url=https://dev.mysql.com/doc/refman/8.0/en/logical-operators.html#operator_and" TargetMode="External"/><Relationship Id="rId2" Type="http://schemas.openxmlformats.org/officeDocument/2006/relationships/hyperlink" Target="http://172.16.77.163/phpMyAdmin/url.php?url=https://dev.mysql.com/doc/refman/8.0/en/select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AEC0-4960-4BF3-9A72-1C30D7848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7120890" cy="17907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KỸ THUẬT PHẦN MỀM ỨNG DỤNG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SQL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3488F-C649-4996-B429-27EFCCDBE65E}"/>
              </a:ext>
            </a:extLst>
          </p:cNvPr>
          <p:cNvSpPr/>
          <p:nvPr/>
        </p:nvSpPr>
        <p:spPr>
          <a:xfrm>
            <a:off x="1752600" y="3276600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Thi-Lan Le</a:t>
            </a:r>
          </a:p>
          <a:p>
            <a:pPr algn="ctr"/>
            <a:r>
              <a:rPr lang="en-US" dirty="0">
                <a:hlinkClick r:id="rId2"/>
              </a:rPr>
              <a:t>Thi-Lan.Le@mica.edu.vn</a:t>
            </a:r>
            <a:r>
              <a:rPr lang="en-US" dirty="0"/>
              <a:t>; </a:t>
            </a:r>
            <a:r>
              <a:rPr lang="en-US" dirty="0">
                <a:hlinkClick r:id="rId3"/>
              </a:rPr>
              <a:t>lan.lethi1@hust.ed</a:t>
            </a:r>
            <a:r>
              <a:rPr lang="vi-VN" dirty="0">
                <a:hlinkClick r:id="rId3"/>
              </a:rPr>
              <a:t>u</a:t>
            </a:r>
            <a:r>
              <a:rPr lang="en-US" dirty="0">
                <a:hlinkClick r:id="rId3"/>
              </a:rPr>
              <a:t>.</a:t>
            </a:r>
            <a:r>
              <a:rPr lang="en-US" dirty="0" err="1">
                <a:hlinkClick r:id="rId3"/>
              </a:rPr>
              <a:t>vn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Webpage: http://www.mica.edu.vn/perso/Le-Thi-Lan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1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C91B-839D-4DAF-8E21-FD1EAF053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4724400" cy="47244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4.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sz="2800" dirty="0" err="1"/>
              <a:t>Ràng</a:t>
            </a:r>
            <a:r>
              <a:rPr lang="en-US" sz="2800" dirty="0"/>
              <a:t> </a:t>
            </a:r>
            <a:r>
              <a:rPr lang="en-US" sz="2800" dirty="0" err="1"/>
              <a:t>buộc</a:t>
            </a:r>
            <a:r>
              <a:rPr lang="en-US" sz="2800" dirty="0"/>
              <a:t>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:</a:t>
            </a:r>
          </a:p>
          <a:p>
            <a:pPr marL="911225" lvl="2">
              <a:defRPr/>
            </a:pPr>
            <a:r>
              <a:rPr lang="en-US" sz="2400" dirty="0">
                <a:solidFill>
                  <a:srgbClr val="FFC000"/>
                </a:solidFill>
              </a:rPr>
              <a:t>NOT NULL</a:t>
            </a:r>
          </a:p>
          <a:p>
            <a:pPr marL="911225" lvl="2">
              <a:defRPr/>
            </a:pPr>
            <a:r>
              <a:rPr lang="en-US" sz="2400" dirty="0">
                <a:solidFill>
                  <a:srgbClr val="FFC000"/>
                </a:solidFill>
              </a:rPr>
              <a:t>DEFAULT &lt;value&gt;</a:t>
            </a:r>
          </a:p>
          <a:p>
            <a:pPr marL="911225" lvl="2">
              <a:defRPr/>
            </a:pPr>
            <a:r>
              <a:rPr lang="en-US" sz="2400" dirty="0">
                <a:solidFill>
                  <a:srgbClr val="FFC000"/>
                </a:solidFill>
              </a:rPr>
              <a:t>UNIQUE</a:t>
            </a:r>
          </a:p>
          <a:p>
            <a:pPr marL="911225" lvl="2">
              <a:defRPr/>
            </a:pPr>
            <a:r>
              <a:rPr lang="en-US" sz="2400" dirty="0">
                <a:solidFill>
                  <a:srgbClr val="FFC000"/>
                </a:solidFill>
              </a:rPr>
              <a:t>PRIMARY KEY</a:t>
            </a:r>
          </a:p>
          <a:p>
            <a:pPr marL="911225" lvl="2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570294A1-F309-4398-A373-2D72E2E7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/>
              <a:t>10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3" name="Title 1">
            <a:extLst>
              <a:ext uri="{FF2B5EF4-FFF2-40B4-BE49-F238E27FC236}">
                <a16:creationId xmlns:a16="http://schemas.microsoft.com/office/drawing/2014/main" id="{524C95B5-6930-4FE7-AA9B-ACC6D9725087}"/>
              </a:ext>
            </a:extLst>
          </p:cNvPr>
          <p:cNvSpPr txBox="1">
            <a:spLocks/>
          </p:cNvSpPr>
          <p:nvPr/>
        </p:nvSpPr>
        <p:spPr bwMode="auto">
          <a:xfrm>
            <a:off x="0" y="49530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20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5.2 NN </a:t>
            </a:r>
            <a:r>
              <a:rPr lang="en-US" altLang="en-US" sz="3200" dirty="0" err="1">
                <a:solidFill>
                  <a:srgbClr val="000099"/>
                </a:solidFill>
                <a:latin typeface="+mj-lt"/>
                <a:ea typeface="+mj-ea"/>
                <a:cs typeface="+mj-cs"/>
              </a:rPr>
              <a:t>Định</a:t>
            </a:r>
            <a:r>
              <a:rPr lang="en-US" altLang="en-US" sz="320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3200" dirty="0" err="1">
                <a:solidFill>
                  <a:srgbClr val="000099"/>
                </a:solidFill>
                <a:latin typeface="+mj-lt"/>
                <a:ea typeface="+mj-ea"/>
                <a:cs typeface="+mj-cs"/>
              </a:rPr>
              <a:t>nghĩa</a:t>
            </a:r>
            <a:r>
              <a:rPr lang="en-US" altLang="en-US" sz="320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3200" dirty="0" err="1">
                <a:solidFill>
                  <a:srgbClr val="000099"/>
                </a:solidFill>
                <a:latin typeface="+mj-lt"/>
                <a:ea typeface="+mj-ea"/>
                <a:cs typeface="+mj-cs"/>
              </a:rPr>
              <a:t>dữ</a:t>
            </a:r>
            <a:r>
              <a:rPr lang="en-US" altLang="en-US" sz="320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3200" dirty="0" err="1">
                <a:solidFill>
                  <a:srgbClr val="000099"/>
                </a:solidFill>
                <a:latin typeface="+mj-lt"/>
                <a:ea typeface="+mj-ea"/>
                <a:cs typeface="+mj-cs"/>
              </a:rPr>
              <a:t>liệu</a:t>
            </a:r>
            <a:endParaRPr lang="en-US" altLang="en-US" sz="320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9DA11BA1-B6DD-42B6-BA04-23F59AB24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1790700"/>
            <a:ext cx="4572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41350"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830263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create table Member (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id integer </a:t>
            </a:r>
            <a:r>
              <a:rPr lang="en-US" altLang="en-US" sz="1800">
                <a:solidFill>
                  <a:srgbClr val="FFC000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1800">
                <a:latin typeface="Consolas" panose="020B0609020204030204" pitchFamily="49" charset="0"/>
              </a:rPr>
              <a:t>,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name varchar(50),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password varchar(50),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regdate date);</a:t>
            </a:r>
            <a:endParaRPr lang="vi-VN" altLang="en-US" sz="1800">
              <a:latin typeface="Consolas" panose="020B0609020204030204" pitchFamily="49" charset="0"/>
            </a:endParaRPr>
          </a:p>
        </p:txBody>
      </p:sp>
      <p:sp>
        <p:nvSpPr>
          <p:cNvPr id="26630" name="Rectangle 4">
            <a:extLst>
              <a:ext uri="{FF2B5EF4-FFF2-40B4-BE49-F238E27FC236}">
                <a16:creationId xmlns:a16="http://schemas.microsoft.com/office/drawing/2014/main" id="{F2E9B62B-D86B-4A94-B79D-9F598C31D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050" y="3756025"/>
            <a:ext cx="61737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641350"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830263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create table Address (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id integer </a:t>
            </a:r>
            <a:r>
              <a:rPr lang="en-US" altLang="en-US" sz="1800">
                <a:solidFill>
                  <a:srgbClr val="FFC000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1800">
                <a:latin typeface="Consolas" panose="020B0609020204030204" pitchFamily="49" charset="0"/>
              </a:rPr>
              <a:t>,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road varchar(50),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number int </a:t>
            </a:r>
            <a:r>
              <a:rPr lang="en-US" altLang="en-US" sz="1800">
                <a:solidFill>
                  <a:srgbClr val="FFC000"/>
                </a:solidFill>
                <a:latin typeface="Consolas" panose="020B0609020204030204" pitchFamily="49" charset="0"/>
              </a:rPr>
              <a:t>default</a:t>
            </a:r>
            <a:r>
              <a:rPr lang="en-US" altLang="en-US" sz="1800">
                <a:latin typeface="Consolas" panose="020B0609020204030204" pitchFamily="49" charset="0"/>
              </a:rPr>
              <a:t> 1,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C000"/>
                </a:solidFill>
                <a:latin typeface="Consolas" panose="020B0609020204030204" pitchFamily="49" charset="0"/>
              </a:rPr>
              <a:t>primary key </a:t>
            </a:r>
            <a:r>
              <a:rPr lang="en-US" altLang="en-US" sz="1800">
                <a:latin typeface="Consolas" panose="020B0609020204030204" pitchFamily="49" charset="0"/>
              </a:rPr>
              <a:t>(id),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C000"/>
                </a:solidFill>
                <a:latin typeface="Consolas" panose="020B0609020204030204" pitchFamily="49" charset="0"/>
              </a:rPr>
              <a:t>unique</a:t>
            </a:r>
            <a:r>
              <a:rPr lang="en-US" altLang="en-US" sz="18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>
                <a:latin typeface="Consolas" panose="020B0609020204030204" pitchFamily="49" charset="0"/>
              </a:rPr>
              <a:t>(road, number));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59C2B-1248-4B0D-B374-96F3164F9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143000"/>
            <a:ext cx="5219700" cy="47244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4.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sz="2800" dirty="0" err="1"/>
              <a:t>Ràng</a:t>
            </a:r>
            <a:r>
              <a:rPr lang="en-US" sz="2800" dirty="0"/>
              <a:t> </a:t>
            </a:r>
            <a:r>
              <a:rPr lang="en-US" sz="2800" dirty="0" err="1"/>
              <a:t>buộc</a:t>
            </a:r>
            <a:r>
              <a:rPr lang="en-US" sz="2800" dirty="0"/>
              <a:t>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:</a:t>
            </a:r>
          </a:p>
          <a:p>
            <a:pPr>
              <a:defRPr/>
            </a:pPr>
            <a:endParaRPr lang="en-US" sz="2400" dirty="0"/>
          </a:p>
          <a:p>
            <a:pPr marL="231775" lvl="2" indent="0">
              <a:defRPr/>
            </a:pP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ràng</a:t>
            </a:r>
            <a:r>
              <a:rPr lang="en-US" sz="2400" dirty="0"/>
              <a:t> </a:t>
            </a:r>
            <a:r>
              <a:rPr lang="en-US" sz="2400" dirty="0" err="1"/>
              <a:t>buộc</a:t>
            </a:r>
            <a:r>
              <a:rPr lang="en-US" sz="2400" dirty="0"/>
              <a:t>: </a:t>
            </a:r>
          </a:p>
          <a:p>
            <a:pPr marL="231775" lvl="2" indent="0">
              <a:buFontTx/>
              <a:buNone/>
              <a:defRPr/>
            </a:pPr>
            <a:r>
              <a:rPr lang="en-US" sz="2000" dirty="0">
                <a:solidFill>
                  <a:srgbClr val="FFC000"/>
                </a:solidFill>
              </a:rPr>
              <a:t>CONSTRAINT </a:t>
            </a:r>
            <a:r>
              <a:rPr lang="en-US" sz="2000" i="1" dirty="0">
                <a:solidFill>
                  <a:srgbClr val="FFC000"/>
                </a:solidFill>
              </a:rPr>
              <a:t>&lt;</a:t>
            </a:r>
            <a:r>
              <a:rPr lang="en-US" sz="2000" i="1" dirty="0" err="1">
                <a:solidFill>
                  <a:srgbClr val="FFC000"/>
                </a:solidFill>
              </a:rPr>
              <a:t>tên_rb</a:t>
            </a:r>
            <a:r>
              <a:rPr lang="en-US" sz="2000" i="1" dirty="0">
                <a:solidFill>
                  <a:srgbClr val="FFC000"/>
                </a:solidFill>
              </a:rPr>
              <a:t>&gt; &lt;</a:t>
            </a:r>
            <a:r>
              <a:rPr lang="en-US" sz="2000" i="1" dirty="0" err="1">
                <a:solidFill>
                  <a:srgbClr val="FFC000"/>
                </a:solidFill>
              </a:rPr>
              <a:t>kiểu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ràng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i="1" dirty="0" err="1">
                <a:solidFill>
                  <a:srgbClr val="FFC000"/>
                </a:solidFill>
              </a:rPr>
              <a:t>buộc</a:t>
            </a:r>
            <a:r>
              <a:rPr lang="en-US" sz="2000" i="1" dirty="0">
                <a:solidFill>
                  <a:srgbClr val="FFC000"/>
                </a:solidFill>
              </a:rPr>
              <a:t>&gt;</a:t>
            </a:r>
          </a:p>
          <a:p>
            <a:pPr marL="231775" lvl="2" indent="0">
              <a:defRPr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: </a:t>
            </a:r>
          </a:p>
          <a:p>
            <a:pPr marL="231775" lvl="2" indent="0">
              <a:buFontTx/>
              <a:buNone/>
              <a:defRPr/>
            </a:pPr>
            <a:r>
              <a:rPr lang="en-US" sz="2000" dirty="0">
                <a:solidFill>
                  <a:srgbClr val="FFC000"/>
                </a:solidFill>
              </a:rPr>
              <a:t>CHECK </a:t>
            </a:r>
            <a:r>
              <a:rPr lang="en-US" sz="2000" i="1" dirty="0">
                <a:solidFill>
                  <a:srgbClr val="FFC000"/>
                </a:solidFill>
              </a:rPr>
              <a:t>(&lt;predicate&gt;)</a:t>
            </a:r>
          </a:p>
          <a:p>
            <a:pPr marL="231775" lvl="2" indent="0">
              <a:defRPr/>
            </a:pPr>
            <a:r>
              <a:rPr lang="en-US" sz="2400" dirty="0"/>
              <a:t> SD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endParaRPr lang="en-US" sz="2400" dirty="0"/>
          </a:p>
          <a:p>
            <a:pPr marL="231775" lvl="2" indent="0">
              <a:buFontTx/>
              <a:buNone/>
              <a:defRPr/>
            </a:pPr>
            <a:r>
              <a:rPr lang="en-US" sz="2000" dirty="0">
                <a:solidFill>
                  <a:srgbClr val="FFC000"/>
                </a:solidFill>
              </a:rPr>
              <a:t>PRIMARY KEY </a:t>
            </a:r>
            <a:r>
              <a:rPr lang="en-US" sz="2000" i="1" dirty="0">
                <a:solidFill>
                  <a:srgbClr val="FFC000"/>
                </a:solidFill>
              </a:rPr>
              <a:t>(&lt;att1&gt;, &lt;att2&gt;,…)</a:t>
            </a:r>
          </a:p>
          <a:p>
            <a:pPr marL="231775" lvl="2" indent="0">
              <a:defRPr/>
            </a:pP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</a:p>
          <a:p>
            <a:pPr marL="231775" lvl="2" indent="0">
              <a:buFontTx/>
              <a:buNone/>
              <a:defRPr/>
            </a:pPr>
            <a:r>
              <a:rPr lang="en-US" sz="2000" dirty="0">
                <a:solidFill>
                  <a:srgbClr val="FFC000"/>
                </a:solidFill>
              </a:rPr>
              <a:t>FOREIGN KEY </a:t>
            </a:r>
            <a:r>
              <a:rPr lang="en-US" sz="2000" i="1" dirty="0">
                <a:solidFill>
                  <a:srgbClr val="FFC000"/>
                </a:solidFill>
              </a:rPr>
              <a:t>(&lt;att1&gt;) </a:t>
            </a:r>
            <a:r>
              <a:rPr lang="en-US" sz="2000" dirty="0">
                <a:solidFill>
                  <a:srgbClr val="FFC000"/>
                </a:solidFill>
              </a:rPr>
              <a:t>REFERENCES </a:t>
            </a:r>
            <a:r>
              <a:rPr lang="en-US" sz="2000" i="1" dirty="0">
                <a:solidFill>
                  <a:srgbClr val="FFC000"/>
                </a:solidFill>
              </a:rPr>
              <a:t>&lt;Table&gt;(&lt;att2&gt;)</a:t>
            </a:r>
            <a:r>
              <a:rPr lang="en-US" sz="2000" dirty="0">
                <a:solidFill>
                  <a:srgbClr val="FFC000"/>
                </a:solidFill>
              </a:rPr>
              <a:t> </a:t>
            </a:r>
          </a:p>
          <a:p>
            <a:pPr lvl="2">
              <a:defRPr/>
            </a:pPr>
            <a:endParaRPr lang="en-US" sz="2400" dirty="0"/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B77DD678-09CD-4E4E-BC4E-D6A3E83A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/>
              <a:t>11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CF2CDDCC-FCE6-47C8-B6FC-9E9D05E11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209800"/>
            <a:ext cx="37528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4" name="Picture 4">
            <a:extLst>
              <a:ext uri="{FF2B5EF4-FFF2-40B4-BE49-F238E27FC236}">
                <a16:creationId xmlns:a16="http://schemas.microsoft.com/office/drawing/2014/main" id="{CA022BAF-BD2E-4976-A469-E6BCB8787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573463"/>
            <a:ext cx="37528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8" name="Title 1">
            <a:extLst>
              <a:ext uri="{FF2B5EF4-FFF2-40B4-BE49-F238E27FC236}">
                <a16:creationId xmlns:a16="http://schemas.microsoft.com/office/drawing/2014/main" id="{61A0644A-9698-48A8-BE1B-513B08B4D8AE}"/>
              </a:ext>
            </a:extLst>
          </p:cNvPr>
          <p:cNvSpPr txBox="1">
            <a:spLocks/>
          </p:cNvSpPr>
          <p:nvPr/>
        </p:nvSpPr>
        <p:spPr bwMode="auto">
          <a:xfrm>
            <a:off x="0" y="49530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20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5.2 NN </a:t>
            </a:r>
            <a:r>
              <a:rPr lang="en-US" altLang="en-US" sz="3200" dirty="0" err="1">
                <a:solidFill>
                  <a:srgbClr val="000099"/>
                </a:solidFill>
                <a:latin typeface="+mj-lt"/>
                <a:ea typeface="+mj-ea"/>
                <a:cs typeface="+mj-cs"/>
              </a:rPr>
              <a:t>Định</a:t>
            </a:r>
            <a:r>
              <a:rPr lang="en-US" altLang="en-US" sz="320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3200" dirty="0" err="1">
                <a:solidFill>
                  <a:srgbClr val="000099"/>
                </a:solidFill>
                <a:latin typeface="+mj-lt"/>
                <a:ea typeface="+mj-ea"/>
                <a:cs typeface="+mj-cs"/>
              </a:rPr>
              <a:t>nghĩa</a:t>
            </a:r>
            <a:r>
              <a:rPr lang="en-US" altLang="en-US" sz="320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3200" dirty="0" err="1">
                <a:solidFill>
                  <a:srgbClr val="000099"/>
                </a:solidFill>
                <a:latin typeface="+mj-lt"/>
                <a:ea typeface="+mj-ea"/>
                <a:cs typeface="+mj-cs"/>
              </a:rPr>
              <a:t>dữ</a:t>
            </a:r>
            <a:r>
              <a:rPr lang="en-US" altLang="en-US" sz="320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3200" dirty="0" err="1">
                <a:solidFill>
                  <a:srgbClr val="000099"/>
                </a:solidFill>
                <a:latin typeface="+mj-lt"/>
                <a:ea typeface="+mj-ea"/>
                <a:cs typeface="+mj-cs"/>
              </a:rPr>
              <a:t>liệu</a:t>
            </a:r>
            <a:endParaRPr lang="en-US" altLang="en-US" sz="320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0E70D434-F37D-458C-B213-02131A99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Demo trong MySQL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7C052619-FD78-4EE0-969B-90F17B17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BB6D9D0F-6D5F-46B3-8719-328EB6C2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/>
              <a:t>12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8677" name="Picture 4">
            <a:extLst>
              <a:ext uri="{FF2B5EF4-FFF2-40B4-BE49-F238E27FC236}">
                <a16:creationId xmlns:a16="http://schemas.microsoft.com/office/drawing/2014/main" id="{CE681424-FE52-4371-A7C9-20219FE9D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4676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5">
            <a:extLst>
              <a:ext uri="{FF2B5EF4-FFF2-40B4-BE49-F238E27FC236}">
                <a16:creationId xmlns:a16="http://schemas.microsoft.com/office/drawing/2014/main" id="{1C0B4025-267C-4387-BC3E-6BDD9D327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4535488"/>
            <a:ext cx="2724150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Rectangle 6">
            <a:extLst>
              <a:ext uri="{FF2B5EF4-FFF2-40B4-BE49-F238E27FC236}">
                <a16:creationId xmlns:a16="http://schemas.microsoft.com/office/drawing/2014/main" id="{54428D2A-3925-4E77-8903-2526041E4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6363"/>
            <a:ext cx="594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https://www.youtube.com/watch?v=7S_tz1z_5bA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1">
            <a:extLst>
              <a:ext uri="{FF2B5EF4-FFF2-40B4-BE49-F238E27FC236}">
                <a16:creationId xmlns:a16="http://schemas.microsoft.com/office/drawing/2014/main" id="{01E82098-4E13-4D6E-9032-3CFD0831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5300"/>
            <a:ext cx="9144000" cy="647700"/>
          </a:xfrm>
        </p:spPr>
        <p:txBody>
          <a:bodyPr/>
          <a:lstStyle/>
          <a:p>
            <a:r>
              <a:rPr lang="en-US" altLang="en-US" kern="1200" dirty="0"/>
              <a:t>5.2 NN </a:t>
            </a:r>
            <a:r>
              <a:rPr lang="en-US" altLang="en-US" kern="1200" dirty="0" err="1"/>
              <a:t>Định</a:t>
            </a:r>
            <a:r>
              <a:rPr lang="en-US" altLang="en-US" kern="1200" dirty="0"/>
              <a:t> </a:t>
            </a:r>
            <a:r>
              <a:rPr lang="en-US" altLang="en-US" kern="1200" dirty="0" err="1"/>
              <a:t>nghĩa</a:t>
            </a:r>
            <a:r>
              <a:rPr lang="en-US" altLang="en-US" kern="1200" dirty="0"/>
              <a:t> </a:t>
            </a:r>
            <a:r>
              <a:rPr lang="en-US" altLang="en-US" kern="1200" dirty="0" err="1"/>
              <a:t>dữ</a:t>
            </a:r>
            <a:r>
              <a:rPr lang="en-US" altLang="en-US" kern="1200" dirty="0"/>
              <a:t> </a:t>
            </a:r>
            <a:r>
              <a:rPr lang="en-US" altLang="en-US" kern="1200" dirty="0" err="1"/>
              <a:t>liệu</a:t>
            </a:r>
            <a:endParaRPr lang="en-US" altLang="en-US" kern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C460-BC64-4575-B7F0-DDCD605C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10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5. </a:t>
            </a:r>
            <a:r>
              <a:rPr lang="en-US" dirty="0" err="1"/>
              <a:t>Xóa</a:t>
            </a:r>
            <a:r>
              <a:rPr lang="en-US" dirty="0"/>
              <a:t> CSDL,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 lvl="1">
              <a:defRPr/>
            </a:pPr>
            <a:r>
              <a:rPr lang="en-US" sz="2400" dirty="0">
                <a:solidFill>
                  <a:srgbClr val="FFC000"/>
                </a:solidFill>
              </a:rPr>
              <a:t>Drop database </a:t>
            </a:r>
            <a:r>
              <a:rPr lang="en-US" sz="2400" i="1" dirty="0">
                <a:solidFill>
                  <a:srgbClr val="FFC000"/>
                </a:solidFill>
              </a:rPr>
              <a:t>&lt;</a:t>
            </a:r>
            <a:r>
              <a:rPr lang="en-US" sz="2400" i="1" dirty="0" err="1">
                <a:solidFill>
                  <a:srgbClr val="FFC000"/>
                </a:solidFill>
              </a:rPr>
              <a:t>DatabaseName</a:t>
            </a:r>
            <a:r>
              <a:rPr lang="en-US" sz="2400" i="1" dirty="0">
                <a:solidFill>
                  <a:srgbClr val="FFC000"/>
                </a:solidFill>
              </a:rPr>
              <a:t>&gt; </a:t>
            </a:r>
            <a:r>
              <a:rPr lang="en-US" sz="2400" dirty="0">
                <a:solidFill>
                  <a:srgbClr val="FFC000"/>
                </a:solidFill>
              </a:rPr>
              <a:t>;</a:t>
            </a:r>
          </a:p>
          <a:p>
            <a:pPr lvl="1">
              <a:defRPr/>
            </a:pPr>
            <a:r>
              <a:rPr lang="en-US" sz="2400" dirty="0">
                <a:solidFill>
                  <a:srgbClr val="FFC000"/>
                </a:solidFill>
              </a:rPr>
              <a:t>Drop table </a:t>
            </a:r>
            <a:r>
              <a:rPr lang="en-US" sz="2400" i="1" dirty="0">
                <a:solidFill>
                  <a:srgbClr val="FFC000"/>
                </a:solidFill>
              </a:rPr>
              <a:t>&lt;</a:t>
            </a:r>
            <a:r>
              <a:rPr lang="en-US" sz="2400" i="1" dirty="0" err="1">
                <a:solidFill>
                  <a:srgbClr val="FFC000"/>
                </a:solidFill>
              </a:rPr>
              <a:t>TableName</a:t>
            </a:r>
            <a:r>
              <a:rPr lang="en-US" sz="2400" i="1" dirty="0">
                <a:solidFill>
                  <a:srgbClr val="FFC000"/>
                </a:solidFill>
              </a:rPr>
              <a:t>&gt; </a:t>
            </a:r>
            <a:r>
              <a:rPr lang="en-US" sz="2400" dirty="0">
                <a:solidFill>
                  <a:srgbClr val="FFC000"/>
                </a:solidFill>
              </a:rPr>
              <a:t>;</a:t>
            </a:r>
          </a:p>
          <a:p>
            <a:pPr lvl="1">
              <a:defRPr/>
            </a:pPr>
            <a:r>
              <a:rPr lang="en-US" sz="2400" dirty="0" err="1"/>
              <a:t>Xóa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: </a:t>
            </a:r>
          </a:p>
          <a:p>
            <a:pPr marL="457200" lvl="1" indent="0">
              <a:buFontTx/>
              <a:buNone/>
              <a:defRPr/>
            </a:pPr>
            <a:r>
              <a:rPr lang="en-US" sz="2400" dirty="0">
                <a:solidFill>
                  <a:schemeClr val="accent1"/>
                </a:solidFill>
              </a:rPr>
              <a:t>    </a:t>
            </a:r>
            <a:r>
              <a:rPr lang="en-US" sz="2400" dirty="0">
                <a:solidFill>
                  <a:srgbClr val="FFC000"/>
                </a:solidFill>
              </a:rPr>
              <a:t>Delete from </a:t>
            </a:r>
            <a:r>
              <a:rPr lang="en-US" sz="2400" i="1" dirty="0">
                <a:solidFill>
                  <a:srgbClr val="FFC000"/>
                </a:solidFill>
              </a:rPr>
              <a:t>&lt;</a:t>
            </a:r>
            <a:r>
              <a:rPr lang="en-US" sz="2400" i="1" dirty="0" err="1">
                <a:solidFill>
                  <a:srgbClr val="FFC000"/>
                </a:solidFill>
              </a:rPr>
              <a:t>TableName</a:t>
            </a:r>
            <a:r>
              <a:rPr lang="en-US" sz="2400" i="1" dirty="0">
                <a:solidFill>
                  <a:srgbClr val="FFC000"/>
                </a:solidFill>
              </a:rPr>
              <a:t>&gt;;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6.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 lvl="1">
              <a:defRPr/>
            </a:pPr>
            <a:r>
              <a:rPr lang="en-US" sz="2400" dirty="0">
                <a:solidFill>
                  <a:srgbClr val="FFC000"/>
                </a:solidFill>
              </a:rPr>
              <a:t>Alter table </a:t>
            </a:r>
            <a:r>
              <a:rPr lang="en-US" sz="2400" i="1" dirty="0">
                <a:solidFill>
                  <a:srgbClr val="FFC000"/>
                </a:solidFill>
              </a:rPr>
              <a:t>&lt;</a:t>
            </a:r>
            <a:r>
              <a:rPr lang="en-US" sz="2400" i="1" dirty="0" err="1">
                <a:solidFill>
                  <a:srgbClr val="FFC000"/>
                </a:solidFill>
              </a:rPr>
              <a:t>TableName</a:t>
            </a:r>
            <a:r>
              <a:rPr lang="en-US" sz="2400" dirty="0">
                <a:solidFill>
                  <a:srgbClr val="FFC000"/>
                </a:solidFill>
              </a:rPr>
              <a:t>&gt; rename &lt;</a:t>
            </a:r>
            <a:r>
              <a:rPr lang="en-US" sz="2400" i="1" dirty="0" err="1">
                <a:solidFill>
                  <a:srgbClr val="FFC000"/>
                </a:solidFill>
              </a:rPr>
              <a:t>NewTableName</a:t>
            </a:r>
            <a:r>
              <a:rPr lang="en-US" sz="2400" dirty="0">
                <a:solidFill>
                  <a:srgbClr val="FFC000"/>
                </a:solidFill>
              </a:rPr>
              <a:t>&gt;; </a:t>
            </a:r>
          </a:p>
          <a:p>
            <a:pPr lvl="1">
              <a:buClr>
                <a:srgbClr val="FFFFFF"/>
              </a:buClr>
              <a:defRPr/>
            </a:pPr>
            <a:r>
              <a:rPr lang="en-US" sz="2400" dirty="0">
                <a:solidFill>
                  <a:srgbClr val="FFC000"/>
                </a:solidFill>
              </a:rPr>
              <a:t>Alter table &lt;</a:t>
            </a:r>
            <a:r>
              <a:rPr lang="en-US" sz="2400" i="1" dirty="0" err="1">
                <a:solidFill>
                  <a:srgbClr val="FFC000"/>
                </a:solidFill>
              </a:rPr>
              <a:t>TableName</a:t>
            </a:r>
            <a:r>
              <a:rPr lang="en-US" sz="2400" dirty="0">
                <a:solidFill>
                  <a:srgbClr val="FFC000"/>
                </a:solidFill>
              </a:rPr>
              <a:t>&gt; change column &lt;</a:t>
            </a:r>
            <a:r>
              <a:rPr lang="en-US" sz="2400" i="1" dirty="0" err="1">
                <a:solidFill>
                  <a:srgbClr val="FFC000"/>
                </a:solidFill>
              </a:rPr>
              <a:t>ColName</a:t>
            </a:r>
            <a:r>
              <a:rPr lang="en-US" sz="2400" dirty="0">
                <a:solidFill>
                  <a:srgbClr val="FFC000"/>
                </a:solidFill>
              </a:rPr>
              <a:t>&gt; &lt;</a:t>
            </a:r>
            <a:r>
              <a:rPr lang="en-US" sz="2400" i="1" dirty="0" err="1">
                <a:solidFill>
                  <a:srgbClr val="FFC000"/>
                </a:solidFill>
              </a:rPr>
              <a:t>NewColName</a:t>
            </a:r>
            <a:r>
              <a:rPr lang="en-US" sz="2400" dirty="0">
                <a:solidFill>
                  <a:srgbClr val="FFC000"/>
                </a:solidFill>
              </a:rPr>
              <a:t>&gt;;</a:t>
            </a:r>
            <a:endParaRPr lang="en-US" dirty="0">
              <a:solidFill>
                <a:srgbClr val="FFC000"/>
              </a:solidFill>
            </a:endParaRPr>
          </a:p>
          <a:p>
            <a:pPr lvl="1">
              <a:defRPr/>
            </a:pPr>
            <a:endParaRPr lang="en-US" i="1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dirty="0"/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F6C0B46F-16F5-4FE3-BD1B-E66C0B1D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/>
              <a:t>13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AD366-4481-44FE-9030-88A635A9E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4102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6.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>
              <a:defRPr/>
            </a:pPr>
            <a:r>
              <a:rPr lang="en-US" sz="2800" dirty="0">
                <a:solidFill>
                  <a:srgbClr val="FFC000"/>
                </a:solidFill>
              </a:rPr>
              <a:t>Alter Table &lt;</a:t>
            </a:r>
            <a:r>
              <a:rPr lang="en-US" sz="2800" i="1" dirty="0" err="1">
                <a:solidFill>
                  <a:srgbClr val="FFC000"/>
                </a:solidFill>
              </a:rPr>
              <a:t>TableName</a:t>
            </a:r>
            <a:r>
              <a:rPr lang="en-US" sz="2800" dirty="0">
                <a:solidFill>
                  <a:srgbClr val="FFC000"/>
                </a:solidFill>
              </a:rPr>
              <a:t>&gt; + …</a:t>
            </a:r>
          </a:p>
          <a:p>
            <a:pPr lvl="1">
              <a:defRPr/>
            </a:pPr>
            <a:r>
              <a:rPr lang="en-US" sz="2800" dirty="0">
                <a:solidFill>
                  <a:srgbClr val="FFC000"/>
                </a:solidFill>
              </a:rPr>
              <a:t>Add column &lt;</a:t>
            </a:r>
            <a:r>
              <a:rPr lang="en-US" sz="2800" i="1" dirty="0" err="1">
                <a:solidFill>
                  <a:srgbClr val="FFC000"/>
                </a:solidFill>
              </a:rPr>
              <a:t>ColName</a:t>
            </a:r>
            <a:r>
              <a:rPr lang="en-US" sz="2800" dirty="0">
                <a:solidFill>
                  <a:srgbClr val="FFC000"/>
                </a:solidFill>
              </a:rPr>
              <a:t>&gt; &lt;</a:t>
            </a:r>
            <a:r>
              <a:rPr lang="en-US" sz="2800" i="1" dirty="0">
                <a:solidFill>
                  <a:srgbClr val="FFC000"/>
                </a:solidFill>
              </a:rPr>
              <a:t>Domain</a:t>
            </a:r>
            <a:r>
              <a:rPr lang="en-US" sz="2800" dirty="0">
                <a:solidFill>
                  <a:srgbClr val="FFC000"/>
                </a:solidFill>
              </a:rPr>
              <a:t>&gt; [</a:t>
            </a:r>
            <a:r>
              <a:rPr lang="en-US" sz="2800" i="1" dirty="0">
                <a:solidFill>
                  <a:srgbClr val="FFC000"/>
                </a:solidFill>
              </a:rPr>
              <a:t>Constraint</a:t>
            </a:r>
            <a:r>
              <a:rPr lang="en-US" sz="2800" dirty="0">
                <a:solidFill>
                  <a:srgbClr val="FFC000"/>
                </a:solidFill>
              </a:rPr>
              <a:t>] ;</a:t>
            </a:r>
            <a:endParaRPr lang="en-US" sz="3600" dirty="0">
              <a:solidFill>
                <a:srgbClr val="FFC000"/>
              </a:solidFill>
            </a:endParaRPr>
          </a:p>
          <a:p>
            <a:pPr marL="457200" lvl="1" indent="0">
              <a:buFontTx/>
              <a:buNone/>
              <a:defRPr/>
            </a:pPr>
            <a:r>
              <a:rPr lang="en-US" sz="2000" i="1" dirty="0">
                <a:latin typeface="Consolas" panose="020B0609020204030204" pitchFamily="49" charset="0"/>
              </a:rPr>
              <a:t>Alter Table EMPLOYEE Add column Sex char(1) DEFAULT ‘M’ ;</a:t>
            </a:r>
          </a:p>
          <a:p>
            <a:pPr lvl="1">
              <a:defRPr/>
            </a:pPr>
            <a:r>
              <a:rPr lang="en-US" sz="2400" dirty="0">
                <a:solidFill>
                  <a:srgbClr val="FFC000"/>
                </a:solidFill>
              </a:rPr>
              <a:t>Drop column &lt;</a:t>
            </a:r>
            <a:r>
              <a:rPr lang="en-US" sz="2400" i="1" dirty="0" err="1">
                <a:solidFill>
                  <a:srgbClr val="FFC000"/>
                </a:solidFill>
              </a:rPr>
              <a:t>ColName</a:t>
            </a:r>
            <a:r>
              <a:rPr lang="en-US" sz="2400" dirty="0">
                <a:solidFill>
                  <a:srgbClr val="FFC000"/>
                </a:solidFill>
              </a:rPr>
              <a:t>&gt; [</a:t>
            </a:r>
            <a:r>
              <a:rPr lang="en-US" sz="2400" i="1" dirty="0" err="1">
                <a:solidFill>
                  <a:srgbClr val="FFC000"/>
                </a:solidFill>
              </a:rPr>
              <a:t>Cascade|Restrict</a:t>
            </a:r>
            <a:r>
              <a:rPr lang="en-US" sz="2400" dirty="0">
                <a:solidFill>
                  <a:srgbClr val="FFC000"/>
                </a:solidFill>
              </a:rPr>
              <a:t>] ;</a:t>
            </a:r>
          </a:p>
          <a:p>
            <a:pPr marL="457200" lvl="1" indent="0">
              <a:buFontTx/>
              <a:buNone/>
              <a:defRPr/>
            </a:pPr>
            <a:r>
              <a:rPr lang="en-US" sz="2000" i="1" dirty="0">
                <a:latin typeface="Consolas" panose="020B0609020204030204" pitchFamily="49" charset="0"/>
              </a:rPr>
              <a:t>Alter Table EMPLOYEE Drop column Sex char(1) Cascade ;</a:t>
            </a:r>
          </a:p>
          <a:p>
            <a:pPr lvl="1">
              <a:buClr>
                <a:srgbClr val="FFFFFF"/>
              </a:buClr>
              <a:defRPr/>
            </a:pPr>
            <a:r>
              <a:rPr lang="en-US" sz="2400" dirty="0">
                <a:solidFill>
                  <a:srgbClr val="FFC000"/>
                </a:solidFill>
              </a:rPr>
              <a:t>Add Constraint [&lt;</a:t>
            </a:r>
            <a:r>
              <a:rPr lang="en-US" sz="2400" i="1" dirty="0">
                <a:solidFill>
                  <a:srgbClr val="FFC000"/>
                </a:solidFill>
              </a:rPr>
              <a:t>Constraint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i="1" dirty="0">
                <a:solidFill>
                  <a:srgbClr val="FFC000"/>
                </a:solidFill>
              </a:rPr>
              <a:t>Name</a:t>
            </a:r>
            <a:r>
              <a:rPr lang="en-US" sz="2400" dirty="0">
                <a:solidFill>
                  <a:srgbClr val="FFC000"/>
                </a:solidFill>
              </a:rPr>
              <a:t>&gt;] &lt;</a:t>
            </a:r>
            <a:r>
              <a:rPr lang="en-US" sz="2400" i="1" dirty="0">
                <a:solidFill>
                  <a:srgbClr val="FFC000"/>
                </a:solidFill>
              </a:rPr>
              <a:t>Constraint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i="1" dirty="0">
                <a:solidFill>
                  <a:srgbClr val="FFC000"/>
                </a:solidFill>
              </a:rPr>
              <a:t>Definition</a:t>
            </a:r>
            <a:r>
              <a:rPr lang="en-US" sz="2400" dirty="0">
                <a:solidFill>
                  <a:srgbClr val="FFC000"/>
                </a:solidFill>
              </a:rPr>
              <a:t>&gt;;</a:t>
            </a:r>
          </a:p>
          <a:p>
            <a:pPr marL="457200" lvl="1" indent="0">
              <a:buClr>
                <a:srgbClr val="FFFFFF"/>
              </a:buClr>
              <a:buFontTx/>
              <a:buNone/>
              <a:defRPr/>
            </a:pPr>
            <a:r>
              <a:rPr lang="en-US" sz="2000" i="1" dirty="0">
                <a:solidFill>
                  <a:srgbClr val="FFFFFF"/>
                </a:solidFill>
                <a:latin typeface="Consolas" panose="020B0609020204030204" pitchFamily="49" charset="0"/>
              </a:rPr>
              <a:t>Alter Table EMPLOYEE Add Constraint </a:t>
            </a:r>
            <a:r>
              <a:rPr lang="en-US" sz="2000" i="1" dirty="0" err="1">
                <a:solidFill>
                  <a:srgbClr val="FFFFFF"/>
                </a:solidFill>
                <a:latin typeface="Consolas" panose="020B0609020204030204" pitchFamily="49" charset="0"/>
              </a:rPr>
              <a:t>New_EmpSal</a:t>
            </a:r>
            <a:r>
              <a:rPr lang="en-US" sz="2000" i="1" dirty="0">
                <a:solidFill>
                  <a:srgbClr val="FFFFFF"/>
                </a:solidFill>
                <a:latin typeface="Consolas" panose="020B0609020204030204" pitchFamily="49" charset="0"/>
              </a:rPr>
              <a:t> Check (Salary &gt;= 25000) ;</a:t>
            </a:r>
            <a:endParaRPr lang="en-US" i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1">
              <a:buClr>
                <a:srgbClr val="FFFFFF"/>
              </a:buClr>
              <a:defRPr/>
            </a:pPr>
            <a:r>
              <a:rPr lang="en-US" sz="2400" dirty="0">
                <a:solidFill>
                  <a:srgbClr val="FFC000"/>
                </a:solidFill>
              </a:rPr>
              <a:t>Drop Constraint &lt;</a:t>
            </a:r>
            <a:r>
              <a:rPr lang="en-US" sz="2400" i="1" dirty="0">
                <a:solidFill>
                  <a:srgbClr val="FFC000"/>
                </a:solidFill>
              </a:rPr>
              <a:t>Constraint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i="1" dirty="0">
                <a:solidFill>
                  <a:srgbClr val="FFC000"/>
                </a:solidFill>
              </a:rPr>
              <a:t>Name</a:t>
            </a:r>
            <a:r>
              <a:rPr lang="en-US" sz="2400" dirty="0">
                <a:solidFill>
                  <a:srgbClr val="FFC000"/>
                </a:solidFill>
              </a:rPr>
              <a:t>&gt;;</a:t>
            </a:r>
          </a:p>
          <a:p>
            <a:pPr marL="457200" lvl="1" indent="0">
              <a:buClr>
                <a:srgbClr val="FFFFFF"/>
              </a:buClr>
              <a:buFontTx/>
              <a:buNone/>
              <a:defRPr/>
            </a:pPr>
            <a:r>
              <a:rPr lang="en-US" sz="2000" i="1" dirty="0">
                <a:latin typeface="Consolas" panose="020B0609020204030204" pitchFamily="49" charset="0"/>
              </a:rPr>
              <a:t>Alter Table EMPLOYEE Drop Constraint </a:t>
            </a:r>
            <a:r>
              <a:rPr lang="en-US" sz="2000" i="1" dirty="0" err="1">
                <a:latin typeface="Consolas" panose="020B0609020204030204" pitchFamily="49" charset="0"/>
              </a:rPr>
              <a:t>EmpSal</a:t>
            </a:r>
            <a:r>
              <a:rPr lang="en-US" sz="2000" i="1" dirty="0">
                <a:latin typeface="Consolas" panose="020B0609020204030204" pitchFamily="49" charset="0"/>
              </a:rPr>
              <a:t>;</a:t>
            </a:r>
            <a:endParaRPr lang="en-US" i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marL="457200" lvl="1" indent="0">
              <a:buFontTx/>
              <a:buNone/>
              <a:defRPr/>
            </a:pPr>
            <a:endParaRPr lang="en-US" i="1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dirty="0"/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948191E1-D7A0-48C0-84F3-C4E3A178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/>
              <a:t>14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4" name="Title 1">
            <a:extLst>
              <a:ext uri="{FF2B5EF4-FFF2-40B4-BE49-F238E27FC236}">
                <a16:creationId xmlns:a16="http://schemas.microsoft.com/office/drawing/2014/main" id="{38D5ECF6-DB33-4C75-B94D-8E2A2AB4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5300"/>
            <a:ext cx="9144000" cy="647700"/>
          </a:xfrm>
        </p:spPr>
        <p:txBody>
          <a:bodyPr/>
          <a:lstStyle/>
          <a:p>
            <a:pPr eaLnBrk="0" hangingPunct="0">
              <a:defRPr/>
            </a:pPr>
            <a:r>
              <a:rPr lang="en-US" altLang="en-US" kern="1200" dirty="0"/>
              <a:t>5.2 NN </a:t>
            </a:r>
            <a:r>
              <a:rPr lang="en-US" altLang="en-US" kern="1200" dirty="0" err="1"/>
              <a:t>Định</a:t>
            </a:r>
            <a:r>
              <a:rPr lang="en-US" altLang="en-US" kern="1200" dirty="0"/>
              <a:t> </a:t>
            </a:r>
            <a:r>
              <a:rPr lang="en-US" altLang="en-US" kern="1200" dirty="0" err="1"/>
              <a:t>nghĩa</a:t>
            </a:r>
            <a:r>
              <a:rPr lang="en-US" altLang="en-US" kern="1200" dirty="0"/>
              <a:t> </a:t>
            </a:r>
            <a:r>
              <a:rPr lang="en-US" altLang="en-US" kern="1200" dirty="0" err="1"/>
              <a:t>dữ</a:t>
            </a:r>
            <a:r>
              <a:rPr lang="en-US" altLang="en-US" kern="1200" dirty="0"/>
              <a:t> </a:t>
            </a:r>
            <a:r>
              <a:rPr lang="en-US" altLang="en-US" kern="1200" dirty="0" err="1"/>
              <a:t>liệu</a:t>
            </a:r>
            <a:endParaRPr lang="en-US" altLang="en-US" kern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8A223-9FF8-44BC-835A-F93CC6CE0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38100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6.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>
              <a:defRPr/>
            </a:pPr>
            <a:r>
              <a:rPr lang="en-US" sz="2800" dirty="0">
                <a:solidFill>
                  <a:srgbClr val="FFC000"/>
                </a:solidFill>
              </a:rPr>
              <a:t>Alter Table &lt;</a:t>
            </a:r>
            <a:r>
              <a:rPr lang="en-US" sz="2800" i="1" dirty="0" err="1">
                <a:solidFill>
                  <a:srgbClr val="FFC000"/>
                </a:solidFill>
              </a:rPr>
              <a:t>TableName</a:t>
            </a:r>
            <a:r>
              <a:rPr lang="en-US" sz="2800" dirty="0">
                <a:solidFill>
                  <a:srgbClr val="FFC000"/>
                </a:solidFill>
              </a:rPr>
              <a:t>&gt; + “…”:</a:t>
            </a:r>
          </a:p>
          <a:p>
            <a:pPr lvl="1">
              <a:defRPr/>
            </a:pPr>
            <a:r>
              <a:rPr lang="en-US" sz="2400" dirty="0">
                <a:solidFill>
                  <a:srgbClr val="FFC000"/>
                </a:solidFill>
              </a:rPr>
              <a:t>Change column &lt;</a:t>
            </a:r>
            <a:r>
              <a:rPr lang="en-US" sz="2400" i="1" dirty="0" err="1">
                <a:solidFill>
                  <a:srgbClr val="FFC000"/>
                </a:solidFill>
              </a:rPr>
              <a:t>ColName</a:t>
            </a:r>
            <a:r>
              <a:rPr lang="en-US" sz="2400" dirty="0">
                <a:solidFill>
                  <a:srgbClr val="FFC000"/>
                </a:solidFill>
              </a:rPr>
              <a:t>&gt; &lt;</a:t>
            </a:r>
            <a:r>
              <a:rPr lang="en-US" sz="2400" i="1" dirty="0">
                <a:solidFill>
                  <a:srgbClr val="FFC000"/>
                </a:solidFill>
              </a:rPr>
              <a:t>New data type</a:t>
            </a:r>
            <a:r>
              <a:rPr lang="en-US" sz="2400" dirty="0">
                <a:solidFill>
                  <a:srgbClr val="FFC000"/>
                </a:solidFill>
              </a:rPr>
              <a:t>&gt; ;</a:t>
            </a:r>
          </a:p>
          <a:p>
            <a:pPr marL="457200" lvl="1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i="1" dirty="0">
                <a:latin typeface="Consolas" panose="020B0609020204030204" pitchFamily="49" charset="0"/>
              </a:rPr>
              <a:t>Alter Table EMPLOYEE Change column Name </a:t>
            </a:r>
            <a:r>
              <a:rPr lang="en-US" sz="2000" i="1" dirty="0" err="1">
                <a:latin typeface="Consolas" panose="020B0609020204030204" pitchFamily="49" charset="0"/>
              </a:rPr>
              <a:t>varchar</a:t>
            </a:r>
            <a:r>
              <a:rPr lang="en-US" sz="2000" i="1" dirty="0">
                <a:latin typeface="Consolas" panose="020B0609020204030204" pitchFamily="49" charset="0"/>
              </a:rPr>
              <a:t>(40) ;</a:t>
            </a:r>
            <a:endParaRPr lang="en-US" i="1" dirty="0">
              <a:latin typeface="Consolas" panose="020B0609020204030204" pitchFamily="49" charset="0"/>
            </a:endParaRPr>
          </a:p>
          <a:p>
            <a:pPr lvl="1">
              <a:defRPr/>
            </a:pPr>
            <a:r>
              <a:rPr lang="en-US" sz="2400" dirty="0">
                <a:solidFill>
                  <a:srgbClr val="FFC000"/>
                </a:solidFill>
              </a:rPr>
              <a:t>Alter column &lt;</a:t>
            </a:r>
            <a:r>
              <a:rPr lang="en-US" sz="2400" i="1" dirty="0" err="1">
                <a:solidFill>
                  <a:srgbClr val="FFC000"/>
                </a:solidFill>
              </a:rPr>
              <a:t>ColName</a:t>
            </a:r>
            <a:r>
              <a:rPr lang="en-US" sz="2400" dirty="0">
                <a:solidFill>
                  <a:srgbClr val="FFC000"/>
                </a:solidFill>
              </a:rPr>
              <a:t>&gt; [Drop Default | Set Default &lt;</a:t>
            </a:r>
            <a:r>
              <a:rPr lang="en-US" sz="2400" i="1" dirty="0">
                <a:solidFill>
                  <a:srgbClr val="FFC000"/>
                </a:solidFill>
              </a:rPr>
              <a:t>Values</a:t>
            </a:r>
            <a:r>
              <a:rPr lang="en-US" sz="2400" dirty="0">
                <a:solidFill>
                  <a:srgbClr val="FFC000"/>
                </a:solidFill>
              </a:rPr>
              <a:t>&gt;] ;</a:t>
            </a:r>
          </a:p>
          <a:p>
            <a:pPr marL="736600" indent="0">
              <a:buFontTx/>
              <a:buNone/>
              <a:defRPr/>
            </a:pPr>
            <a:r>
              <a:rPr lang="en-US" sz="2000" i="1" dirty="0">
                <a:latin typeface="Consolas" panose="020B0609020204030204" pitchFamily="49" charset="0"/>
              </a:rPr>
              <a:t>Alter Table EMPLOYEE Alter column </a:t>
            </a:r>
            <a:r>
              <a:rPr lang="en-US" sz="2000" i="1" dirty="0" err="1">
                <a:latin typeface="Consolas" panose="020B0609020204030204" pitchFamily="49" charset="0"/>
              </a:rPr>
              <a:t>DeptId</a:t>
            </a:r>
            <a:r>
              <a:rPr lang="en-US" sz="2000" i="1" dirty="0">
                <a:latin typeface="Consolas" panose="020B0609020204030204" pitchFamily="49" charset="0"/>
              </a:rPr>
              <a:t> Drop Default;</a:t>
            </a:r>
          </a:p>
          <a:p>
            <a:pPr marL="736600" indent="0">
              <a:buFontTx/>
              <a:buNone/>
              <a:defRPr/>
            </a:pPr>
            <a:r>
              <a:rPr lang="en-US" sz="2000" i="1" dirty="0">
                <a:latin typeface="Consolas" panose="020B0609020204030204" pitchFamily="49" charset="0"/>
              </a:rPr>
              <a:t>Alter Table EMPLOYEE Alter column </a:t>
            </a:r>
            <a:r>
              <a:rPr lang="en-US" sz="2000" i="1" dirty="0" err="1">
                <a:latin typeface="Consolas" panose="020B0609020204030204" pitchFamily="49" charset="0"/>
              </a:rPr>
              <a:t>DeptId</a:t>
            </a:r>
            <a:r>
              <a:rPr lang="en-US" sz="2000" i="1" dirty="0">
                <a:latin typeface="Consolas" panose="020B0609020204030204" pitchFamily="49" charset="0"/>
              </a:rPr>
              <a:t> Set Default 2;</a:t>
            </a:r>
          </a:p>
          <a:p>
            <a:pPr marL="457200" lvl="1" indent="0">
              <a:buFontTx/>
              <a:buNone/>
              <a:defRPr/>
            </a:pP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457200" lvl="1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>
              <a:defRPr/>
            </a:pPr>
            <a:endParaRPr lang="en-US" dirty="0"/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67B0E4AF-5587-4814-AABF-3BC72C21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/>
              <a:t>15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2" name="Title 1">
            <a:extLst>
              <a:ext uri="{FF2B5EF4-FFF2-40B4-BE49-F238E27FC236}">
                <a16:creationId xmlns:a16="http://schemas.microsoft.com/office/drawing/2014/main" id="{3E048A25-989C-4F48-B4D5-42C973E80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5300"/>
            <a:ext cx="9144000" cy="647700"/>
          </a:xfrm>
        </p:spPr>
        <p:txBody>
          <a:bodyPr/>
          <a:lstStyle/>
          <a:p>
            <a:pPr eaLnBrk="0" hangingPunct="0">
              <a:defRPr/>
            </a:pPr>
            <a:r>
              <a:rPr lang="en-US" altLang="en-US" kern="1200" dirty="0"/>
              <a:t>5.2 NN </a:t>
            </a:r>
            <a:r>
              <a:rPr lang="en-US" altLang="en-US" kern="1200" dirty="0" err="1"/>
              <a:t>Định</a:t>
            </a:r>
            <a:r>
              <a:rPr lang="en-US" altLang="en-US" kern="1200" dirty="0"/>
              <a:t> </a:t>
            </a:r>
            <a:r>
              <a:rPr lang="en-US" altLang="en-US" kern="1200" dirty="0" err="1"/>
              <a:t>nghĩa</a:t>
            </a:r>
            <a:r>
              <a:rPr lang="en-US" altLang="en-US" kern="1200" dirty="0"/>
              <a:t> </a:t>
            </a:r>
            <a:r>
              <a:rPr lang="en-US" altLang="en-US" kern="1200" dirty="0" err="1"/>
              <a:t>dữ</a:t>
            </a:r>
            <a:r>
              <a:rPr lang="en-US" altLang="en-US" kern="1200" dirty="0"/>
              <a:t> </a:t>
            </a:r>
            <a:r>
              <a:rPr lang="en-US" altLang="en-US" kern="1200" dirty="0" err="1"/>
              <a:t>liệu</a:t>
            </a:r>
            <a:endParaRPr lang="en-US" altLang="en-US" kern="1200" dirty="0"/>
          </a:p>
        </p:txBody>
      </p:sp>
      <p:sp>
        <p:nvSpPr>
          <p:cNvPr id="32773" name="TextBox 7">
            <a:extLst>
              <a:ext uri="{FF2B5EF4-FFF2-40B4-BE49-F238E27FC236}">
                <a16:creationId xmlns:a16="http://schemas.microsoft.com/office/drawing/2014/main" id="{CA44A1D3-33BB-4255-88C4-189FCC6D3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953000"/>
            <a:ext cx="544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****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DB3FF85-F05E-441E-830F-25065C91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5.3. NN Thao tác dữ liệu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3E0B2A1-DDCB-45CA-9DB9-8A5B8A8E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1.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CSDL</a:t>
            </a:r>
          </a:p>
          <a:p>
            <a:pPr>
              <a:defRPr/>
            </a:pPr>
            <a:r>
              <a:rPr lang="en-US" sz="2800" u="sng" dirty="0" err="1"/>
              <a:t>Cách</a:t>
            </a:r>
            <a:r>
              <a:rPr lang="en-US" sz="2800" u="sng" dirty="0"/>
              <a:t> 1</a:t>
            </a:r>
            <a:r>
              <a:rPr lang="en-US" sz="2800" dirty="0"/>
              <a:t>: </a:t>
            </a:r>
          </a:p>
          <a:p>
            <a:pPr>
              <a:buFontTx/>
              <a:buNone/>
              <a:defRPr/>
            </a:pPr>
            <a:r>
              <a:rPr lang="en-US" dirty="0"/>
              <a:t>	  </a:t>
            </a:r>
            <a:r>
              <a:rPr lang="en-US" sz="2000" b="1" i="1" dirty="0">
                <a:solidFill>
                  <a:srgbClr val="FFC000"/>
                </a:solidFill>
              </a:rPr>
              <a:t>INSERT INTO </a:t>
            </a:r>
            <a:r>
              <a:rPr lang="en-US" sz="2000" i="1" dirty="0" err="1">
                <a:solidFill>
                  <a:srgbClr val="FFC000"/>
                </a:solidFill>
              </a:rPr>
              <a:t>Table_name</a:t>
            </a:r>
            <a:r>
              <a:rPr lang="en-US" sz="2000" i="1" dirty="0">
                <a:solidFill>
                  <a:srgbClr val="FFC000"/>
                </a:solidFill>
              </a:rPr>
              <a:t> </a:t>
            </a:r>
            <a:r>
              <a:rPr lang="en-US" sz="2000" b="1" i="1" dirty="0">
                <a:solidFill>
                  <a:srgbClr val="FFC000"/>
                </a:solidFill>
              </a:rPr>
              <a:t>VALUES</a:t>
            </a:r>
            <a:r>
              <a:rPr lang="en-US" sz="2000" i="1" dirty="0">
                <a:solidFill>
                  <a:srgbClr val="FFC000"/>
                </a:solidFill>
              </a:rPr>
              <a:t> (value 1, value 2, …, value n);</a:t>
            </a:r>
          </a:p>
          <a:p>
            <a:pPr>
              <a:defRPr/>
            </a:pPr>
            <a:r>
              <a:rPr lang="en-US" sz="2800" u="sng" dirty="0" err="1"/>
              <a:t>Cách</a:t>
            </a:r>
            <a:r>
              <a:rPr lang="en-US" sz="2800" u="sng" dirty="0"/>
              <a:t> 2</a:t>
            </a:r>
            <a:r>
              <a:rPr lang="en-US" sz="2800" dirty="0"/>
              <a:t>:</a:t>
            </a:r>
          </a:p>
          <a:p>
            <a:pPr>
              <a:buFontTx/>
              <a:buNone/>
              <a:defRPr/>
            </a:pPr>
            <a:r>
              <a:rPr lang="en-US" dirty="0"/>
              <a:t>	  </a:t>
            </a:r>
            <a:r>
              <a:rPr lang="en-US" sz="2000" b="1" i="1" dirty="0">
                <a:solidFill>
                  <a:srgbClr val="FFC000"/>
                </a:solidFill>
              </a:rPr>
              <a:t>INSERT INTO </a:t>
            </a:r>
            <a:r>
              <a:rPr lang="en-US" sz="2000" i="1" dirty="0" err="1">
                <a:solidFill>
                  <a:srgbClr val="FFC000"/>
                </a:solidFill>
              </a:rPr>
              <a:t>Table_name</a:t>
            </a:r>
            <a:r>
              <a:rPr lang="en-US" sz="2000" i="1" dirty="0">
                <a:solidFill>
                  <a:srgbClr val="FFC000"/>
                </a:solidFill>
              </a:rPr>
              <a:t> (column 3, column 2, 	…, column 1)    </a:t>
            </a:r>
            <a:br>
              <a:rPr lang="en-US" sz="2000" i="1" dirty="0">
                <a:solidFill>
                  <a:srgbClr val="FFC000"/>
                </a:solidFill>
              </a:rPr>
            </a:br>
            <a:r>
              <a:rPr lang="en-US" sz="2000" i="1" dirty="0">
                <a:solidFill>
                  <a:srgbClr val="FFC000"/>
                </a:solidFill>
              </a:rPr>
              <a:t>                                 </a:t>
            </a:r>
            <a:r>
              <a:rPr lang="en-US" sz="2000" b="1" i="1" dirty="0">
                <a:solidFill>
                  <a:srgbClr val="FFC000"/>
                </a:solidFill>
              </a:rPr>
              <a:t>VALUES</a:t>
            </a:r>
            <a:r>
              <a:rPr lang="en-US" sz="2000" i="1" dirty="0">
                <a:solidFill>
                  <a:srgbClr val="FFC000"/>
                </a:solidFill>
              </a:rPr>
              <a:t> (value 3, value 2, …, value 1);</a:t>
            </a:r>
          </a:p>
          <a:p>
            <a:pPr>
              <a:defRPr/>
            </a:pPr>
            <a:r>
              <a:rPr lang="en-US" sz="2800" u="sng" dirty="0" err="1"/>
              <a:t>Cách</a:t>
            </a:r>
            <a:r>
              <a:rPr lang="en-US" sz="2800" u="sng" dirty="0"/>
              <a:t> 3</a:t>
            </a:r>
            <a:r>
              <a:rPr lang="en-US" sz="2800" dirty="0"/>
              <a:t>:</a:t>
            </a:r>
          </a:p>
          <a:p>
            <a:pPr>
              <a:buFontTx/>
              <a:buNone/>
              <a:defRPr/>
            </a:pPr>
            <a:r>
              <a:rPr lang="en-US" sz="2400" dirty="0"/>
              <a:t>	  </a:t>
            </a:r>
            <a:r>
              <a:rPr lang="en-US" sz="1800" b="1" i="1" dirty="0">
                <a:solidFill>
                  <a:srgbClr val="FFC000"/>
                </a:solidFill>
              </a:rPr>
              <a:t>INSERT INTO </a:t>
            </a:r>
            <a:r>
              <a:rPr lang="en-US" sz="1800" i="1" dirty="0" err="1">
                <a:solidFill>
                  <a:srgbClr val="FFC000"/>
                </a:solidFill>
              </a:rPr>
              <a:t>Table_name</a:t>
            </a:r>
            <a:r>
              <a:rPr lang="en-US" sz="1800" i="1" dirty="0">
                <a:solidFill>
                  <a:srgbClr val="FFC000"/>
                </a:solidFill>
              </a:rPr>
              <a:t> (column 1, column 2, 	…, column n) </a:t>
            </a:r>
            <a:br>
              <a:rPr lang="en-US" sz="1800" i="1" dirty="0">
                <a:solidFill>
                  <a:srgbClr val="FFC000"/>
                </a:solidFill>
              </a:rPr>
            </a:br>
            <a:r>
              <a:rPr lang="en-US" sz="1800" i="1" dirty="0">
                <a:solidFill>
                  <a:srgbClr val="FFC000"/>
                </a:solidFill>
              </a:rPr>
              <a:t>                               </a:t>
            </a:r>
            <a:r>
              <a:rPr lang="en-US" sz="1800" b="1" i="1" dirty="0">
                <a:solidFill>
                  <a:srgbClr val="FFC000"/>
                </a:solidFill>
              </a:rPr>
              <a:t>VALUES</a:t>
            </a:r>
            <a:r>
              <a:rPr lang="en-US" sz="1800" i="1" dirty="0">
                <a:solidFill>
                  <a:srgbClr val="FFC000"/>
                </a:solidFill>
              </a:rPr>
              <a:t> (value 11, value 12, …, value 1n),</a:t>
            </a:r>
            <a:br>
              <a:rPr lang="en-US" sz="1800" i="1" dirty="0">
                <a:solidFill>
                  <a:srgbClr val="FFC000"/>
                </a:solidFill>
              </a:rPr>
            </a:br>
            <a:r>
              <a:rPr lang="en-US" sz="1800" i="1" dirty="0">
                <a:solidFill>
                  <a:srgbClr val="FFC000"/>
                </a:solidFill>
              </a:rPr>
              <a:t>                                               (value 21, value 22, …, value 2n), </a:t>
            </a:r>
            <a:br>
              <a:rPr lang="en-US" sz="1800" i="1" dirty="0">
                <a:solidFill>
                  <a:srgbClr val="FFC000"/>
                </a:solidFill>
              </a:rPr>
            </a:br>
            <a:r>
              <a:rPr lang="en-US" sz="1800" i="1" dirty="0">
                <a:solidFill>
                  <a:srgbClr val="FFC000"/>
                </a:solidFill>
              </a:rPr>
              <a:t>                                               (value 31, value 32, …, value 3n), …;</a:t>
            </a:r>
          </a:p>
          <a:p>
            <a:pPr>
              <a:buFontTx/>
              <a:buNone/>
              <a:defRPr/>
            </a:pPr>
            <a:endParaRPr lang="en-US" sz="2400" i="1" dirty="0"/>
          </a:p>
          <a:p>
            <a:pPr>
              <a:buFontTx/>
              <a:buNone/>
              <a:defRPr/>
            </a:pPr>
            <a:endParaRPr lang="en-US" sz="2400" i="1" dirty="0"/>
          </a:p>
        </p:txBody>
      </p:sp>
      <p:sp>
        <p:nvSpPr>
          <p:cNvPr id="34820" name="Slide Number Placeholder 1">
            <a:extLst>
              <a:ext uri="{FF2B5EF4-FFF2-40B4-BE49-F238E27FC236}">
                <a16:creationId xmlns:a16="http://schemas.microsoft.com/office/drawing/2014/main" id="{421FCCA7-6988-4E85-905B-9B41752B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/>
              <a:t>16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1055E-4CB8-4D1F-A746-DC168D316FA8}"/>
              </a:ext>
            </a:extLst>
          </p:cNvPr>
          <p:cNvSpPr txBox="1"/>
          <p:nvPr/>
        </p:nvSpPr>
        <p:spPr>
          <a:xfrm>
            <a:off x="381000" y="5800635"/>
            <a:ext cx="8496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INSERT INTO `projects` (`</a:t>
            </a:r>
            <a:r>
              <a:rPr lang="en-US" dirty="0" err="1"/>
              <a:t>ID_project</a:t>
            </a:r>
            <a:r>
              <a:rPr lang="en-US" dirty="0"/>
              <a:t>`, `</a:t>
            </a:r>
            <a:r>
              <a:rPr lang="en-US" dirty="0" err="1"/>
              <a:t>Name_project</a:t>
            </a:r>
            <a:r>
              <a:rPr lang="en-US" dirty="0"/>
              <a:t>`, `</a:t>
            </a:r>
            <a:r>
              <a:rPr lang="en-US" dirty="0" err="1"/>
              <a:t>SDate_project</a:t>
            </a:r>
            <a:r>
              <a:rPr lang="en-US" dirty="0"/>
              <a:t>`, `</a:t>
            </a:r>
            <a:r>
              <a:rPr lang="en-US" dirty="0" err="1"/>
              <a:t>EDate_project</a:t>
            </a:r>
            <a:r>
              <a:rPr lang="en-US" dirty="0"/>
              <a:t>`) VALUES ('1', 'Quan 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en-US" dirty="0" err="1"/>
              <a:t>nguoi</a:t>
            </a:r>
            <a:r>
              <a:rPr lang="en-US" dirty="0"/>
              <a:t> dan', '2021-12-01', '2021-12-31’);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C00F-7A50-481B-B37A-D47C5C98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2D9DC-BCD9-454E-8B71-B8EB47560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sql</a:t>
            </a:r>
            <a:r>
              <a:rPr lang="en-US" dirty="0"/>
              <a:t> = "INSERT INTO `projects` (`</a:t>
            </a:r>
            <a:r>
              <a:rPr lang="en-US" dirty="0" err="1"/>
              <a:t>ID_project</a:t>
            </a:r>
            <a:r>
              <a:rPr lang="en-US" dirty="0"/>
              <a:t>`, `</a:t>
            </a:r>
            <a:r>
              <a:rPr lang="en-US" dirty="0" err="1"/>
              <a:t>Name_project</a:t>
            </a:r>
            <a:r>
              <a:rPr lang="en-US" dirty="0"/>
              <a:t>`, `</a:t>
            </a:r>
            <a:r>
              <a:rPr lang="en-US" dirty="0" err="1"/>
              <a:t>SDate_project</a:t>
            </a:r>
            <a:r>
              <a:rPr lang="en-US" dirty="0"/>
              <a:t>`, `</a:t>
            </a:r>
            <a:r>
              <a:rPr lang="en-US" dirty="0" err="1"/>
              <a:t>EDate_project</a:t>
            </a:r>
            <a:r>
              <a:rPr lang="en-US" dirty="0"/>
              <a:t>`) VALUES (\'2\', \'Quan 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an\', \'2021-11-01\', \'2021-12-31\');";</a:t>
            </a:r>
          </a:p>
          <a:p>
            <a:endParaRPr lang="en-US" dirty="0"/>
          </a:p>
          <a:p>
            <a:r>
              <a:rPr lang="en-US" dirty="0"/>
              <a:t>INSERT INTO `projects` (`</a:t>
            </a:r>
            <a:r>
              <a:rPr lang="en-US" dirty="0" err="1"/>
              <a:t>ID_project</a:t>
            </a:r>
            <a:r>
              <a:rPr lang="en-US" dirty="0"/>
              <a:t>`, `</a:t>
            </a:r>
            <a:r>
              <a:rPr lang="en-US" dirty="0" err="1"/>
              <a:t>Name_project</a:t>
            </a:r>
            <a:r>
              <a:rPr lang="en-US" dirty="0"/>
              <a:t>`, `</a:t>
            </a:r>
            <a:r>
              <a:rPr lang="en-US" dirty="0" err="1"/>
              <a:t>SDate_project</a:t>
            </a:r>
            <a:r>
              <a:rPr lang="en-US" dirty="0"/>
              <a:t>`, `</a:t>
            </a:r>
            <a:r>
              <a:rPr lang="en-US" dirty="0" err="1"/>
              <a:t>EDate_project</a:t>
            </a:r>
            <a:r>
              <a:rPr lang="en-US" dirty="0"/>
              <a:t>`) VALUES ('1', 'Quan 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en-US" dirty="0" err="1"/>
              <a:t>nguoi</a:t>
            </a:r>
            <a:r>
              <a:rPr lang="en-US" dirty="0"/>
              <a:t> dan', '2021-12-01', '2021-12-31’);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43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B3883AF6-482D-4E67-8274-C58FC534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Demo trong MySQL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AEE8E247-D664-4B8B-AC7B-63FF6F0B1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96428D2C-4D4E-462F-874F-BF70EB2F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5845" name="Picture 4">
            <a:extLst>
              <a:ext uri="{FF2B5EF4-FFF2-40B4-BE49-F238E27FC236}">
                <a16:creationId xmlns:a16="http://schemas.microsoft.com/office/drawing/2014/main" id="{9C34B456-3565-42AA-8D00-FCFF5B8C0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2174875"/>
            <a:ext cx="228600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5">
            <a:extLst>
              <a:ext uri="{FF2B5EF4-FFF2-40B4-BE49-F238E27FC236}">
                <a16:creationId xmlns:a16="http://schemas.microsoft.com/office/drawing/2014/main" id="{B7E389F3-3DE0-4617-AB55-9709211B0C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63800"/>
            <a:ext cx="52101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Rectangle 6">
            <a:extLst>
              <a:ext uri="{FF2B5EF4-FFF2-40B4-BE49-F238E27FC236}">
                <a16:creationId xmlns:a16="http://schemas.microsoft.com/office/drawing/2014/main" id="{29F72970-0BA2-4E85-B319-DDB20B4F8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6363"/>
            <a:ext cx="594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https://www.youtube.com/watch?v=7S_tz1z_5bA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2043-B14B-4593-B82A-33C1BF10A88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495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2.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>
              <a:defRPr/>
            </a:pPr>
            <a:r>
              <a:rPr lang="en-US" sz="2400" dirty="0" err="1"/>
              <a:t>Cú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:</a:t>
            </a:r>
          </a:p>
          <a:p>
            <a:pPr indent="641350">
              <a:buFontTx/>
              <a:buNone/>
              <a:defRPr/>
            </a:pPr>
            <a:r>
              <a:rPr lang="en-US" sz="2400" dirty="0">
                <a:solidFill>
                  <a:srgbClr val="FFC000"/>
                </a:solidFill>
              </a:rPr>
              <a:t>update </a:t>
            </a:r>
            <a:r>
              <a:rPr lang="en-US" sz="2400" i="1" dirty="0" err="1">
                <a:solidFill>
                  <a:srgbClr val="FFC000"/>
                </a:solidFill>
              </a:rPr>
              <a:t>tên-quan-hệ</a:t>
            </a:r>
            <a:endParaRPr lang="en-US" sz="2400" i="1" dirty="0">
              <a:solidFill>
                <a:srgbClr val="FFC000"/>
              </a:solidFill>
            </a:endParaRPr>
          </a:p>
          <a:p>
            <a:pPr indent="641350">
              <a:buFontTx/>
              <a:buNone/>
              <a:defRPr/>
            </a:pPr>
            <a:r>
              <a:rPr lang="en-US" sz="2400" dirty="0">
                <a:solidFill>
                  <a:srgbClr val="FFC000"/>
                </a:solidFill>
              </a:rPr>
              <a:t>set </a:t>
            </a:r>
            <a:r>
              <a:rPr lang="en-US" sz="2400" i="1" dirty="0" err="1">
                <a:solidFill>
                  <a:srgbClr val="FFC000"/>
                </a:solidFill>
              </a:rPr>
              <a:t>thuộc-tính</a:t>
            </a:r>
            <a:r>
              <a:rPr lang="en-US" sz="2400" dirty="0">
                <a:solidFill>
                  <a:srgbClr val="FFC000"/>
                </a:solidFill>
              </a:rPr>
              <a:t> = </a:t>
            </a:r>
            <a:r>
              <a:rPr lang="en-US" sz="2400" i="1" dirty="0" err="1">
                <a:solidFill>
                  <a:srgbClr val="FFC000"/>
                </a:solidFill>
              </a:rPr>
              <a:t>giá-trị</a:t>
            </a:r>
            <a:r>
              <a:rPr lang="en-US" sz="2400" dirty="0">
                <a:solidFill>
                  <a:srgbClr val="FFC000"/>
                </a:solidFill>
              </a:rPr>
              <a:t>,...</a:t>
            </a:r>
          </a:p>
          <a:p>
            <a:pPr indent="641350">
              <a:buFontTx/>
              <a:buNone/>
              <a:defRPr/>
            </a:pPr>
            <a:r>
              <a:rPr lang="en-US" sz="2400" dirty="0">
                <a:solidFill>
                  <a:srgbClr val="FFC000"/>
                </a:solidFill>
              </a:rPr>
              <a:t>[where </a:t>
            </a:r>
            <a:r>
              <a:rPr lang="en-US" sz="2400" i="1" dirty="0" err="1">
                <a:solidFill>
                  <a:srgbClr val="FFC000"/>
                </a:solidFill>
              </a:rPr>
              <a:t>điều-kiện</a:t>
            </a:r>
            <a:r>
              <a:rPr lang="en-US" sz="2400" dirty="0">
                <a:solidFill>
                  <a:srgbClr val="FFC000"/>
                </a:solidFill>
              </a:rPr>
              <a:t>];</a:t>
            </a:r>
          </a:p>
          <a:p>
            <a:pPr>
              <a:defRPr/>
            </a:pPr>
            <a:r>
              <a:rPr lang="en-US" sz="2400" dirty="0"/>
              <a:t>VD:</a:t>
            </a:r>
          </a:p>
          <a:p>
            <a:pPr lvl="1">
              <a:defRPr/>
            </a:pPr>
            <a:r>
              <a:rPr lang="en-US" sz="2000" dirty="0">
                <a:latin typeface="Consolas" pitchFamily="49" charset="0"/>
              </a:rPr>
              <a:t>update Student set class = 'C'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latin typeface="Consolas" pitchFamily="49" charset="0"/>
              </a:rPr>
              <a:t>	where name = 'Bill Gates';</a:t>
            </a:r>
          </a:p>
          <a:p>
            <a:pPr lvl="1">
              <a:defRPr/>
            </a:pPr>
            <a:r>
              <a:rPr lang="en-US" sz="2000" dirty="0">
                <a:latin typeface="Consolas" pitchFamily="49" charset="0"/>
              </a:rPr>
              <a:t>update Book set borrowed = 1, date = now()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latin typeface="Consolas" pitchFamily="49" charset="0"/>
              </a:rPr>
              <a:t>	where id = 1234;</a:t>
            </a:r>
            <a:endParaRPr lang="vi-VN" sz="2000" dirty="0"/>
          </a:p>
        </p:txBody>
      </p:sp>
      <p:sp>
        <p:nvSpPr>
          <p:cNvPr id="52227" name="Title 1">
            <a:extLst>
              <a:ext uri="{FF2B5EF4-FFF2-40B4-BE49-F238E27FC236}">
                <a16:creationId xmlns:a16="http://schemas.microsoft.com/office/drawing/2014/main" id="{C5F1EBAF-FFF2-4735-AB30-BA4B1EE1528E}"/>
              </a:ext>
            </a:extLst>
          </p:cNvPr>
          <p:cNvSpPr txBox="1">
            <a:spLocks/>
          </p:cNvSpPr>
          <p:nvPr/>
        </p:nvSpPr>
        <p:spPr bwMode="auto">
          <a:xfrm>
            <a:off x="152400" y="41910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20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5.3. NN Thao </a:t>
            </a:r>
            <a:r>
              <a:rPr lang="en-US" altLang="en-US" sz="3200" dirty="0" err="1">
                <a:solidFill>
                  <a:srgbClr val="000099"/>
                </a:solidFill>
                <a:latin typeface="+mj-lt"/>
                <a:ea typeface="+mj-ea"/>
                <a:cs typeface="+mj-cs"/>
              </a:rPr>
              <a:t>tác</a:t>
            </a:r>
            <a:r>
              <a:rPr lang="en-US" altLang="en-US" sz="320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3200" dirty="0" err="1">
                <a:solidFill>
                  <a:srgbClr val="000099"/>
                </a:solidFill>
                <a:latin typeface="+mj-lt"/>
                <a:ea typeface="+mj-ea"/>
                <a:cs typeface="+mj-cs"/>
              </a:rPr>
              <a:t>dữ</a:t>
            </a:r>
            <a:r>
              <a:rPr lang="en-US" altLang="en-US" sz="320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3200" dirty="0" err="1">
                <a:solidFill>
                  <a:srgbClr val="000099"/>
                </a:solidFill>
                <a:latin typeface="+mj-lt"/>
                <a:ea typeface="+mj-ea"/>
                <a:cs typeface="+mj-cs"/>
              </a:rPr>
              <a:t>liệu</a:t>
            </a:r>
            <a:endParaRPr lang="en-US" altLang="en-US" sz="320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868" name="Slide Number Placeholder 7">
            <a:extLst>
              <a:ext uri="{FF2B5EF4-FFF2-40B4-BE49-F238E27FC236}">
                <a16:creationId xmlns:a16="http://schemas.microsoft.com/office/drawing/2014/main" id="{860954AD-9438-4427-97B0-5AB1F6D7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C8D85A82-8DA7-41BF-90D7-0B907284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334000"/>
          </a:xfrm>
        </p:spPr>
        <p:txBody>
          <a:bodyPr/>
          <a:lstStyle/>
          <a:p>
            <a:r>
              <a:rPr lang="en-US" altLang="en-US" sz="2800"/>
              <a:t>Ngôn ngữ định nghĩa &amp; Thao tác dữ liệu (truy vấn) trên 1 CSDL biểu diễn bởi mô hình quan hệ.</a:t>
            </a:r>
          </a:p>
          <a:p>
            <a:pPr lvl="1"/>
            <a:r>
              <a:rPr lang="en-US" altLang="en-US" sz="2800"/>
              <a:t>ngôn ngữ hình thức </a:t>
            </a:r>
          </a:p>
          <a:p>
            <a:r>
              <a:rPr lang="en-US" altLang="en-US" sz="2800"/>
              <a:t>Các sản phẩm trong thực tế cần tới những ngôn ngữ thân thiện hơn</a:t>
            </a:r>
          </a:p>
          <a:p>
            <a:r>
              <a:rPr lang="en-US" altLang="en-US" sz="2800">
                <a:solidFill>
                  <a:srgbClr val="FFC000"/>
                </a:solidFill>
              </a:rPr>
              <a:t>SQL</a:t>
            </a:r>
            <a:r>
              <a:rPr lang="en-US" altLang="en-US" sz="2800"/>
              <a:t> </a:t>
            </a:r>
            <a:r>
              <a:rPr lang="en-US" altLang="en-US" sz="2000"/>
              <a:t>hay SEQUEL</a:t>
            </a:r>
            <a:r>
              <a:rPr lang="en-US" altLang="en-US" sz="2800"/>
              <a:t>: 1 ngôn ngữ thao tác thực sự được sử dụng trong các hệ QT CSDL:</a:t>
            </a:r>
          </a:p>
          <a:p>
            <a:pPr lvl="1"/>
            <a:r>
              <a:rPr lang="en-US" altLang="en-US" sz="2400"/>
              <a:t> mạnh, </a:t>
            </a:r>
          </a:p>
          <a:p>
            <a:pPr lvl="1"/>
            <a:r>
              <a:rPr lang="en-US" altLang="en-US" sz="2400"/>
              <a:t> dễ sử dụng, </a:t>
            </a:r>
          </a:p>
          <a:p>
            <a:pPr lvl="1"/>
            <a:r>
              <a:rPr lang="en-US" altLang="en-US" sz="2400"/>
              <a:t> phổ biến</a:t>
            </a:r>
          </a:p>
        </p:txBody>
      </p:sp>
      <p:sp>
        <p:nvSpPr>
          <p:cNvPr id="18435" name="Slide Number Placeholder 1">
            <a:extLst>
              <a:ext uri="{FF2B5EF4-FFF2-40B4-BE49-F238E27FC236}">
                <a16:creationId xmlns:a16="http://schemas.microsoft.com/office/drawing/2014/main" id="{B321A973-C168-4017-9564-2B02FE78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/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8436" name="Title 1">
            <a:extLst>
              <a:ext uri="{FF2B5EF4-FFF2-40B4-BE49-F238E27FC236}">
                <a16:creationId xmlns:a16="http://schemas.microsoft.com/office/drawing/2014/main" id="{06B2C84D-B19F-48B0-906C-CEC7055D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700"/>
            <a:ext cx="9144000" cy="495300"/>
          </a:xfrm>
        </p:spPr>
        <p:txBody>
          <a:bodyPr/>
          <a:lstStyle/>
          <a:p>
            <a:r>
              <a:rPr lang="en-US" altLang="en-US"/>
              <a:t>Nhắc lại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1AC3722-DA96-4C77-A05E-86FCCD83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Demo trong MySQL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14C39C67-5E30-4A0E-A9EE-4CE807026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94F3011E-BE7A-4922-AA1C-ED506C18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7893" name="Picture 4">
            <a:extLst>
              <a:ext uri="{FF2B5EF4-FFF2-40B4-BE49-F238E27FC236}">
                <a16:creationId xmlns:a16="http://schemas.microsoft.com/office/drawing/2014/main" id="{954254C1-E48E-406A-936D-0DC0D7FD8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60880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5">
            <a:extLst>
              <a:ext uri="{FF2B5EF4-FFF2-40B4-BE49-F238E27FC236}">
                <a16:creationId xmlns:a16="http://schemas.microsoft.com/office/drawing/2014/main" id="{4A936EB4-E10B-4EC5-AD81-94C6B1FB0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76613"/>
            <a:ext cx="769620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Rectangle 6">
            <a:extLst>
              <a:ext uri="{FF2B5EF4-FFF2-40B4-BE49-F238E27FC236}">
                <a16:creationId xmlns:a16="http://schemas.microsoft.com/office/drawing/2014/main" id="{8265AD22-D30B-4A46-B618-E8B5FADC5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6363"/>
            <a:ext cx="594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https://www.youtube.com/watch?v=7S_tz1z_5bA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FE8BE-7C51-4B2D-9D6C-7760B654F6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3.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sz="2400" dirty="0"/>
          </a:p>
          <a:p>
            <a:pPr>
              <a:defRPr/>
            </a:pPr>
            <a:r>
              <a:rPr lang="en-US" sz="2400" dirty="0" err="1"/>
              <a:t>Cú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:</a:t>
            </a:r>
          </a:p>
          <a:p>
            <a:pPr indent="641350">
              <a:buFontTx/>
              <a:buNone/>
              <a:defRPr/>
            </a:pPr>
            <a:r>
              <a:rPr lang="en-US" sz="2400" dirty="0">
                <a:solidFill>
                  <a:srgbClr val="FFC000"/>
                </a:solidFill>
              </a:rPr>
              <a:t>delete from </a:t>
            </a:r>
            <a:r>
              <a:rPr lang="en-US" sz="2400" i="1" dirty="0" err="1">
                <a:solidFill>
                  <a:srgbClr val="FFC000"/>
                </a:solidFill>
              </a:rPr>
              <a:t>tên-quan-hệ</a:t>
            </a:r>
            <a:endParaRPr lang="en-US" sz="2400" i="1" dirty="0">
              <a:solidFill>
                <a:srgbClr val="FFC000"/>
              </a:solidFill>
            </a:endParaRPr>
          </a:p>
          <a:p>
            <a:pPr indent="641350">
              <a:buFontTx/>
              <a:buNone/>
              <a:defRPr/>
            </a:pPr>
            <a:r>
              <a:rPr lang="en-US" sz="2400" dirty="0">
                <a:solidFill>
                  <a:srgbClr val="FFC000"/>
                </a:solidFill>
              </a:rPr>
              <a:t>[where </a:t>
            </a:r>
            <a:r>
              <a:rPr lang="en-US" sz="2400" i="1" dirty="0" err="1">
                <a:solidFill>
                  <a:srgbClr val="FFC000"/>
                </a:solidFill>
              </a:rPr>
              <a:t>điều-kiện</a:t>
            </a:r>
            <a:r>
              <a:rPr lang="en-US" sz="2400" dirty="0">
                <a:solidFill>
                  <a:srgbClr val="FFC000"/>
                </a:solidFill>
              </a:rPr>
              <a:t>];</a:t>
            </a:r>
          </a:p>
          <a:p>
            <a:pPr>
              <a:defRPr/>
            </a:pPr>
            <a:r>
              <a:rPr lang="en-US" sz="2400" dirty="0" err="1"/>
              <a:t>Mệnh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>
                <a:latin typeface="Consolas" pitchFamily="49" charset="0"/>
              </a:rPr>
              <a:t>where</a:t>
            </a:r>
            <a:r>
              <a:rPr lang="en-US" sz="2400" dirty="0"/>
              <a:t> (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>
                <a:latin typeface="Consolas" pitchFamily="49" charset="0"/>
              </a:rPr>
              <a:t>select)</a:t>
            </a:r>
          </a:p>
          <a:p>
            <a:pPr>
              <a:defRPr/>
            </a:pPr>
            <a:r>
              <a:rPr lang="en-US" sz="2400" dirty="0"/>
              <a:t>VD:</a:t>
            </a:r>
          </a:p>
          <a:p>
            <a:pPr lvl="1">
              <a:defRPr/>
            </a:pPr>
            <a:r>
              <a:rPr lang="en-US" sz="2000" dirty="0">
                <a:latin typeface="Consolas" pitchFamily="49" charset="0"/>
              </a:rPr>
              <a:t>delete from Student where </a:t>
            </a:r>
            <a:r>
              <a:rPr lang="en-US" sz="2000" dirty="0" err="1">
                <a:latin typeface="Consolas" pitchFamily="49" charset="0"/>
              </a:rPr>
              <a:t>regdate</a:t>
            </a:r>
            <a:r>
              <a:rPr lang="en-US" sz="2000" dirty="0">
                <a:latin typeface="Consolas" pitchFamily="49" charset="0"/>
              </a:rPr>
              <a:t> &gt; '2000-01-01';</a:t>
            </a:r>
          </a:p>
          <a:p>
            <a:pPr lvl="1">
              <a:defRPr/>
            </a:pPr>
            <a:r>
              <a:rPr lang="en-US" sz="2000" dirty="0">
                <a:latin typeface="Consolas" pitchFamily="49" charset="0"/>
              </a:rPr>
              <a:t>delete from Book;</a:t>
            </a:r>
          </a:p>
          <a:p>
            <a:pPr>
              <a:defRPr/>
            </a:pPr>
            <a:r>
              <a:rPr lang="en-US" sz="2400" dirty="0" err="1"/>
              <a:t>Xoá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:</a:t>
            </a:r>
          </a:p>
          <a:p>
            <a:pPr lvl="1">
              <a:defRPr/>
            </a:pPr>
            <a:r>
              <a:rPr lang="en-US" sz="2100" dirty="0">
                <a:solidFill>
                  <a:srgbClr val="FFC000"/>
                </a:solidFill>
              </a:rPr>
              <a:t>delete from </a:t>
            </a:r>
            <a:r>
              <a:rPr lang="en-US" sz="2100" i="1" dirty="0" err="1">
                <a:solidFill>
                  <a:srgbClr val="FFC000"/>
                </a:solidFill>
              </a:rPr>
              <a:t>quan-hệ</a:t>
            </a:r>
            <a:r>
              <a:rPr lang="en-US" sz="2100" dirty="0">
                <a:solidFill>
                  <a:srgbClr val="FFC000"/>
                </a:solidFill>
              </a:rPr>
              <a:t>;</a:t>
            </a:r>
          </a:p>
          <a:p>
            <a:pPr lvl="1">
              <a:defRPr/>
            </a:pPr>
            <a:r>
              <a:rPr lang="en-US" sz="2100" dirty="0">
                <a:solidFill>
                  <a:srgbClr val="FFC000"/>
                </a:solidFill>
              </a:rPr>
              <a:t>truncate </a:t>
            </a:r>
            <a:r>
              <a:rPr lang="en-US" sz="2100" i="1" dirty="0" err="1">
                <a:solidFill>
                  <a:srgbClr val="FFC000"/>
                </a:solidFill>
              </a:rPr>
              <a:t>quan-hệ</a:t>
            </a:r>
            <a:r>
              <a:rPr lang="en-US" sz="2100" dirty="0">
                <a:solidFill>
                  <a:srgbClr val="FFC000"/>
                </a:solidFill>
              </a:rPr>
              <a:t>;</a:t>
            </a:r>
            <a:endParaRPr lang="vi-VN" sz="2100" dirty="0">
              <a:solidFill>
                <a:srgbClr val="FFC000"/>
              </a:solidFill>
            </a:endParaRPr>
          </a:p>
        </p:txBody>
      </p:sp>
      <p:sp>
        <p:nvSpPr>
          <p:cNvPr id="51203" name="Title 1">
            <a:extLst>
              <a:ext uri="{FF2B5EF4-FFF2-40B4-BE49-F238E27FC236}">
                <a16:creationId xmlns:a16="http://schemas.microsoft.com/office/drawing/2014/main" id="{AF93009D-EAE7-465F-B40E-8D2A84D52923}"/>
              </a:ext>
            </a:extLst>
          </p:cNvPr>
          <p:cNvSpPr txBox="1">
            <a:spLocks/>
          </p:cNvSpPr>
          <p:nvPr/>
        </p:nvSpPr>
        <p:spPr bwMode="auto">
          <a:xfrm>
            <a:off x="152400" y="41910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20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5.3. NN Thao </a:t>
            </a:r>
            <a:r>
              <a:rPr lang="en-US" altLang="en-US" sz="3200" dirty="0" err="1">
                <a:solidFill>
                  <a:srgbClr val="000099"/>
                </a:solidFill>
                <a:latin typeface="+mj-lt"/>
                <a:ea typeface="+mj-ea"/>
                <a:cs typeface="+mj-cs"/>
              </a:rPr>
              <a:t>tác</a:t>
            </a:r>
            <a:r>
              <a:rPr lang="en-US" altLang="en-US" sz="320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3200" dirty="0" err="1">
                <a:solidFill>
                  <a:srgbClr val="000099"/>
                </a:solidFill>
                <a:latin typeface="+mj-lt"/>
                <a:ea typeface="+mj-ea"/>
                <a:cs typeface="+mj-cs"/>
              </a:rPr>
              <a:t>dữ</a:t>
            </a:r>
            <a:r>
              <a:rPr lang="en-US" altLang="en-US" sz="320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3200" dirty="0" err="1">
                <a:solidFill>
                  <a:srgbClr val="000099"/>
                </a:solidFill>
                <a:latin typeface="+mj-lt"/>
                <a:ea typeface="+mj-ea"/>
                <a:cs typeface="+mj-cs"/>
              </a:rPr>
              <a:t>liệu</a:t>
            </a:r>
            <a:endParaRPr lang="en-US" altLang="en-US" sz="320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916" name="Slide Number Placeholder 1">
            <a:extLst>
              <a:ext uri="{FF2B5EF4-FFF2-40B4-BE49-F238E27FC236}">
                <a16:creationId xmlns:a16="http://schemas.microsoft.com/office/drawing/2014/main" id="{7E020342-6307-4C4F-AEDB-ADBFEC97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7" name="TextBox 7">
            <a:extLst>
              <a:ext uri="{FF2B5EF4-FFF2-40B4-BE49-F238E27FC236}">
                <a16:creationId xmlns:a16="http://schemas.microsoft.com/office/drawing/2014/main" id="{0DC87D1D-E5EE-4E77-94AA-375086F7A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334125"/>
            <a:ext cx="5445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****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D41FA3-7C4B-47C9-918A-E1091D6CA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65763"/>
            <a:ext cx="43545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50FBD72D-FB64-4DA6-B1E1-B5090F66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5.4. NN Điều khiển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F925D-C362-46AD-9387-C5DC349E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>
              <a:defRPr/>
            </a:pPr>
            <a:r>
              <a:rPr lang="en-US" sz="2000" dirty="0">
                <a:solidFill>
                  <a:srgbClr val="FFC000"/>
                </a:solidFill>
              </a:rPr>
              <a:t>GRANT </a:t>
            </a:r>
            <a:r>
              <a:rPr lang="en-US" sz="2000" dirty="0" err="1">
                <a:solidFill>
                  <a:srgbClr val="FFC000"/>
                </a:solidFill>
              </a:rPr>
              <a:t>privilege_name</a:t>
            </a:r>
            <a:r>
              <a:rPr lang="en-US" sz="2000" dirty="0">
                <a:solidFill>
                  <a:srgbClr val="FFC000"/>
                </a:solidFill>
              </a:rPr>
              <a:t> ON </a:t>
            </a:r>
            <a:r>
              <a:rPr lang="en-US" sz="2000" dirty="0" err="1">
                <a:solidFill>
                  <a:srgbClr val="FFC000"/>
                </a:solidFill>
              </a:rPr>
              <a:t>object_name</a:t>
            </a:r>
            <a:r>
              <a:rPr lang="en-US" sz="2000" dirty="0">
                <a:solidFill>
                  <a:srgbClr val="FFC000"/>
                </a:solidFill>
              </a:rPr>
              <a:t> TO {</a:t>
            </a:r>
            <a:r>
              <a:rPr lang="en-US" sz="2000" dirty="0" err="1">
                <a:solidFill>
                  <a:srgbClr val="FFC000"/>
                </a:solidFill>
              </a:rPr>
              <a:t>user_name</a:t>
            </a:r>
            <a:r>
              <a:rPr lang="en-US" sz="2000" dirty="0">
                <a:solidFill>
                  <a:srgbClr val="FFC000"/>
                </a:solidFill>
              </a:rPr>
              <a:t> |PUBLIC | </a:t>
            </a:r>
            <a:r>
              <a:rPr lang="en-US" sz="2000" dirty="0" err="1">
                <a:solidFill>
                  <a:srgbClr val="FFC000"/>
                </a:solidFill>
              </a:rPr>
              <a:t>role_name</a:t>
            </a:r>
            <a:r>
              <a:rPr lang="en-US" sz="2000" dirty="0">
                <a:solidFill>
                  <a:srgbClr val="FFC000"/>
                </a:solidFill>
              </a:rPr>
              <a:t>} [WITH GRANT OPTION];</a:t>
            </a:r>
          </a:p>
          <a:p>
            <a:pPr marL="457200" lvl="1" indent="0">
              <a:buFontTx/>
              <a:buNone/>
              <a:defRPr/>
            </a:pPr>
            <a:r>
              <a:rPr lang="en-US" sz="2400" b="1" dirty="0"/>
              <a:t>          </a:t>
            </a:r>
            <a:r>
              <a:rPr lang="en-US" sz="2000" i="1" dirty="0">
                <a:latin typeface="Consolas" panose="020B0609020204030204" pitchFamily="49" charset="0"/>
              </a:rPr>
              <a:t>GRANT SELECT ON employee TO user1.</a:t>
            </a:r>
          </a:p>
          <a:p>
            <a:pPr>
              <a:defRPr/>
            </a:pP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endParaRPr lang="en-US" dirty="0"/>
          </a:p>
          <a:p>
            <a:pPr lvl="1">
              <a:defRPr/>
            </a:pPr>
            <a:r>
              <a:rPr lang="en-US" sz="2000" dirty="0">
                <a:solidFill>
                  <a:srgbClr val="FFC000"/>
                </a:solidFill>
              </a:rPr>
              <a:t>REVOKE </a:t>
            </a:r>
            <a:r>
              <a:rPr lang="en-US" sz="2000" dirty="0" err="1">
                <a:solidFill>
                  <a:srgbClr val="FFC000"/>
                </a:solidFill>
              </a:rPr>
              <a:t>privilege_name</a:t>
            </a:r>
            <a:r>
              <a:rPr lang="en-US" sz="2000" dirty="0">
                <a:solidFill>
                  <a:srgbClr val="FFC000"/>
                </a:solidFill>
              </a:rPr>
              <a:t> ON </a:t>
            </a:r>
            <a:r>
              <a:rPr lang="en-US" sz="2000" dirty="0" err="1">
                <a:solidFill>
                  <a:srgbClr val="FFC000"/>
                </a:solidFill>
              </a:rPr>
              <a:t>object_name</a:t>
            </a:r>
            <a:r>
              <a:rPr lang="en-US" sz="2000" dirty="0">
                <a:solidFill>
                  <a:srgbClr val="FFC000"/>
                </a:solidFill>
              </a:rPr>
              <a:t> FROM {</a:t>
            </a:r>
            <a:r>
              <a:rPr lang="en-US" sz="2000" dirty="0" err="1">
                <a:solidFill>
                  <a:srgbClr val="FFC000"/>
                </a:solidFill>
              </a:rPr>
              <a:t>user_name</a:t>
            </a:r>
            <a:r>
              <a:rPr lang="en-US" sz="2000" dirty="0">
                <a:solidFill>
                  <a:srgbClr val="FFC000"/>
                </a:solidFill>
              </a:rPr>
              <a:t> |PUBLIC |</a:t>
            </a:r>
            <a:r>
              <a:rPr lang="en-US" sz="2000" dirty="0" err="1">
                <a:solidFill>
                  <a:srgbClr val="FFC000"/>
                </a:solidFill>
              </a:rPr>
              <a:t>role_name</a:t>
            </a:r>
            <a:r>
              <a:rPr lang="en-US" sz="2000" dirty="0">
                <a:solidFill>
                  <a:srgbClr val="FFC000"/>
                </a:solidFill>
              </a:rPr>
              <a:t>}</a:t>
            </a:r>
          </a:p>
          <a:p>
            <a:pPr marL="457200" lvl="1" indent="0">
              <a:buFontTx/>
              <a:buNone/>
              <a:defRPr/>
            </a:pPr>
            <a:r>
              <a:rPr lang="en-US" sz="2000" dirty="0"/>
              <a:t>          </a:t>
            </a:r>
            <a:r>
              <a:rPr lang="en-US" sz="2000" i="1" dirty="0">
                <a:latin typeface="Consolas" panose="020B0609020204030204" pitchFamily="49" charset="0"/>
              </a:rPr>
              <a:t>REVOKE SELECT ON employee FROM user1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1E447615-2670-42D8-9562-2D6850C1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1" name="TextBox 7">
            <a:extLst>
              <a:ext uri="{FF2B5EF4-FFF2-40B4-BE49-F238E27FC236}">
                <a16:creationId xmlns:a16="http://schemas.microsoft.com/office/drawing/2014/main" id="{C79813B4-F4AB-4275-A52C-EA318951F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838825"/>
            <a:ext cx="544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****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98267478-B29D-4AA9-B0EC-41B102C15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Truy vấn = Tìm dữ liệu</a:t>
            </a:r>
          </a:p>
          <a:p>
            <a:pPr marL="0" indent="0">
              <a:buFontTx/>
              <a:buNone/>
            </a:pPr>
            <a:r>
              <a:rPr lang="en-US" altLang="en-US"/>
              <a:t>Cú pháp câu lệnh truy vấn SQL</a:t>
            </a: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27DA5E3C-C258-4439-BCC5-D25DEEE5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4" name="Title 1">
            <a:extLst>
              <a:ext uri="{FF2B5EF4-FFF2-40B4-BE49-F238E27FC236}">
                <a16:creationId xmlns:a16="http://schemas.microsoft.com/office/drawing/2014/main" id="{3C5B8E88-3C67-40B0-A708-674FDA27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9144000" cy="1066800"/>
          </a:xfrm>
        </p:spPr>
        <p:txBody>
          <a:bodyPr/>
          <a:lstStyle/>
          <a:p>
            <a:r>
              <a:rPr lang="en-US" altLang="en-US"/>
              <a:t>5.5. NN Truy vấn dữ liệu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F6A33C-08C0-4BB5-BD1B-2C96E465CECF}"/>
              </a:ext>
            </a:extLst>
          </p:cNvPr>
          <p:cNvSpPr/>
          <p:nvPr/>
        </p:nvSpPr>
        <p:spPr>
          <a:xfrm>
            <a:off x="1066800" y="2819400"/>
            <a:ext cx="8001000" cy="23701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rgbClr val="FFC000"/>
                </a:solidFill>
                <a:latin typeface="+mn-lt"/>
              </a:rPr>
              <a:t>SELECT [DISTINCT] &lt;bt1&gt;, &lt;bt2&gt;, …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FFC000"/>
                </a:solidFill>
                <a:latin typeface="+mn-lt"/>
              </a:rPr>
              <a:t>FROM &lt;bang1&gt;,&lt;bang2&gt;, …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FFC000"/>
                </a:solidFill>
                <a:latin typeface="+mn-lt"/>
              </a:rPr>
              <a:t>[WHERE &lt;</a:t>
            </a:r>
            <a:r>
              <a:rPr lang="en-US" sz="2400" dirty="0" err="1">
                <a:solidFill>
                  <a:srgbClr val="FFC000"/>
                </a:solidFill>
                <a:latin typeface="+mn-lt"/>
              </a:rPr>
              <a:t>dieu</a:t>
            </a:r>
            <a:r>
              <a:rPr lang="en-US" sz="2400" dirty="0">
                <a:solidFill>
                  <a:srgbClr val="FFC00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FFC000"/>
                </a:solidFill>
                <a:latin typeface="+mn-lt"/>
              </a:rPr>
              <a:t>kien</a:t>
            </a:r>
            <a:r>
              <a:rPr lang="en-US" sz="2400" dirty="0">
                <a:solidFill>
                  <a:srgbClr val="FFC000"/>
                </a:solidFill>
                <a:latin typeface="+mn-lt"/>
              </a:rPr>
              <a:t> chon&gt;]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FFC000"/>
                </a:solidFill>
                <a:latin typeface="+mn-lt"/>
              </a:rPr>
              <a:t>[GROUP BY &lt;tt1&gt;, &lt;tt2&gt;, …]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FFC000"/>
                </a:solidFill>
                <a:latin typeface="+mn-lt"/>
              </a:rPr>
              <a:t>[ORDER BY &lt;tt1&gt;|&lt;</a:t>
            </a:r>
            <a:r>
              <a:rPr lang="en-US" sz="2400" dirty="0" err="1">
                <a:solidFill>
                  <a:srgbClr val="FFC000"/>
                </a:solidFill>
                <a:latin typeface="+mn-lt"/>
              </a:rPr>
              <a:t>bieu</a:t>
            </a:r>
            <a:r>
              <a:rPr lang="en-US" sz="2400" dirty="0">
                <a:solidFill>
                  <a:srgbClr val="FFC000"/>
                </a:solidFill>
                <a:latin typeface="+mn-lt"/>
              </a:rPr>
              <a:t> </a:t>
            </a:r>
            <a:r>
              <a:rPr lang="en-US" sz="2400" dirty="0" err="1">
                <a:solidFill>
                  <a:srgbClr val="FFC000"/>
                </a:solidFill>
                <a:latin typeface="+mn-lt"/>
              </a:rPr>
              <a:t>thuc</a:t>
            </a:r>
            <a:r>
              <a:rPr lang="en-US" sz="2400" dirty="0">
                <a:solidFill>
                  <a:srgbClr val="FFC000"/>
                </a:solidFill>
                <a:latin typeface="+mn-lt"/>
              </a:rPr>
              <a:t>&gt; [ASC|DESC]]</a:t>
            </a:r>
            <a:endParaRPr lang="en-US" sz="1000" dirty="0">
              <a:solidFill>
                <a:srgbClr val="FFC000"/>
              </a:solidFill>
              <a:latin typeface="+mn-lt"/>
            </a:endParaRPr>
          </a:p>
          <a:p>
            <a:pPr eaLnBrk="1" hangingPunct="1">
              <a:defRPr/>
            </a:pPr>
            <a:r>
              <a:rPr lang="nl-NL" sz="2400" dirty="0">
                <a:solidFill>
                  <a:srgbClr val="FFC000"/>
                </a:solidFill>
                <a:latin typeface="+mn-lt"/>
              </a:rPr>
              <a:t>[HAVING &lt;dieu kien in ket qua&gt;]</a:t>
            </a:r>
            <a:endParaRPr lang="en-US" sz="2400" dirty="0">
              <a:solidFill>
                <a:srgbClr val="FFC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19F52F58-9AB7-4AAF-86E1-B5BFC7C01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>
                <a:solidFill>
                  <a:srgbClr val="FFC000"/>
                </a:solidFill>
                <a:ea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400" i="1">
                <a:solidFill>
                  <a:srgbClr val="FFC000"/>
                </a:solidFill>
                <a:ea typeface="Consolas" panose="020B0609020204030204" pitchFamily="49" charset="0"/>
                <a:cs typeface="Consolas" panose="020B0609020204030204" pitchFamily="49" charset="0"/>
              </a:rPr>
              <a:t>các-thuộc-tính</a:t>
            </a:r>
          </a:p>
          <a:p>
            <a:pPr marL="0" indent="0">
              <a:buFontTx/>
              <a:buNone/>
            </a:pPr>
            <a:r>
              <a:rPr lang="en-US" altLang="en-US" sz="2400">
                <a:solidFill>
                  <a:srgbClr val="FFC000"/>
                </a:solidFill>
                <a:ea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altLang="en-US" sz="2400" i="1">
                <a:solidFill>
                  <a:srgbClr val="FFC000"/>
                </a:solidFill>
                <a:ea typeface="Consolas" panose="020B0609020204030204" pitchFamily="49" charset="0"/>
                <a:cs typeface="Consolas" panose="020B0609020204030204" pitchFamily="49" charset="0"/>
              </a:rPr>
              <a:t>các-quan-hệ</a:t>
            </a:r>
          </a:p>
          <a:p>
            <a:pPr marL="0" indent="0">
              <a:buFontTx/>
              <a:buNone/>
            </a:pPr>
            <a:r>
              <a:rPr lang="en-US" altLang="en-US" sz="2400">
                <a:solidFill>
                  <a:srgbClr val="FFC000"/>
                </a:solidFill>
                <a:ea typeface="Consolas" panose="020B0609020204030204" pitchFamily="49" charset="0"/>
                <a:cs typeface="Consolas" panose="020B0609020204030204" pitchFamily="49" charset="0"/>
              </a:rPr>
              <a:t>[where </a:t>
            </a:r>
            <a:r>
              <a:rPr lang="en-US" altLang="en-US" sz="2400" i="1">
                <a:solidFill>
                  <a:srgbClr val="FFC000"/>
                </a:solidFill>
                <a:ea typeface="Consolas" panose="020B0609020204030204" pitchFamily="49" charset="0"/>
                <a:cs typeface="Consolas" panose="020B0609020204030204" pitchFamily="49" charset="0"/>
              </a:rPr>
              <a:t>điều-kiện</a:t>
            </a:r>
            <a:r>
              <a:rPr lang="en-US" altLang="en-US" sz="2400">
                <a:solidFill>
                  <a:srgbClr val="FFC000"/>
                </a:solidFill>
                <a:ea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lvl="1"/>
            <a:r>
              <a:rPr lang="en-US" altLang="en-US" sz="2000"/>
              <a:t>Kết quả là giá trị các thuộc tính trong các quan hệ thoả mãn điều kiện yêu cầu</a:t>
            </a:r>
          </a:p>
          <a:p>
            <a:pPr lvl="1"/>
            <a:r>
              <a:rPr lang="en-US" altLang="en-US" sz="2000"/>
              <a:t>Mệnh đề where có thể lược bớt nếu muốn lấy toàn bộ kết quả (không có điều kiện lựa chọn)</a:t>
            </a:r>
          </a:p>
          <a:p>
            <a:pPr marL="0" indent="0"/>
            <a:endParaRPr lang="en-US" altLang="en-US"/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B98C82F2-70A3-4B84-B0F6-4B2DB4F8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8" name="Title 1">
            <a:extLst>
              <a:ext uri="{FF2B5EF4-FFF2-40B4-BE49-F238E27FC236}">
                <a16:creationId xmlns:a16="http://schemas.microsoft.com/office/drawing/2014/main" id="{2A106F22-D90C-4B7D-8FCE-FEE09D57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9144000" cy="1066800"/>
          </a:xfrm>
        </p:spPr>
        <p:txBody>
          <a:bodyPr/>
          <a:lstStyle/>
          <a:p>
            <a:r>
              <a:rPr lang="en-US" altLang="en-US" dirty="0"/>
              <a:t>5.5. NN </a:t>
            </a:r>
            <a:r>
              <a:rPr lang="en-US" altLang="en-US" dirty="0" err="1"/>
              <a:t>Truy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6485E3-B906-4A6D-8312-8396A536ED11}"/>
              </a:ext>
            </a:extLst>
          </p:cNvPr>
          <p:cNvSpPr/>
          <p:nvPr/>
        </p:nvSpPr>
        <p:spPr>
          <a:xfrm>
            <a:off x="762000" y="5018088"/>
            <a:ext cx="7086600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VD:</a:t>
            </a:r>
          </a:p>
          <a:p>
            <a:pPr indent="1104900" eaLnBrk="1" hangingPunct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select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stdnum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Student.name, Teacher.name</a:t>
            </a:r>
          </a:p>
          <a:p>
            <a:pPr indent="1104900" eaLnBrk="1" hangingPunct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from Student, Teacher</a:t>
            </a:r>
          </a:p>
          <a:p>
            <a:pPr indent="1104900" eaLnBrk="1" hangingPunct="1"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where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Student.class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Teacher.class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vi-VN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990" name="Rectangle 1">
            <a:extLst>
              <a:ext uri="{FF2B5EF4-FFF2-40B4-BE49-F238E27FC236}">
                <a16:creationId xmlns:a16="http://schemas.microsoft.com/office/drawing/2014/main" id="{5DF37370-2553-4CC8-954A-1FB39E1B6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38" y="4067175"/>
            <a:ext cx="5953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l-GR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en-US" sz="2800" baseline="-25000"/>
              <a:t>các-thuộc-tính</a:t>
            </a:r>
            <a:r>
              <a:rPr lang="en-US" altLang="en-US" sz="2800"/>
              <a:t>(</a:t>
            </a:r>
            <a:r>
              <a:rPr lang="el-GR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800" baseline="-25000"/>
              <a:t>điều-kiện</a:t>
            </a:r>
            <a:r>
              <a:rPr lang="en-US" altLang="en-US" sz="2800"/>
              <a:t>(r</a:t>
            </a:r>
            <a:r>
              <a:rPr lang="en-US" altLang="en-US" sz="2800" baseline="-25000"/>
              <a:t>1</a:t>
            </a:r>
            <a:r>
              <a:rPr lang="en-US" altLang="en-US" sz="2800"/>
              <a:t> × r</a:t>
            </a:r>
            <a:r>
              <a:rPr lang="en-US" altLang="en-US" sz="2800" baseline="-25000"/>
              <a:t>2</a:t>
            </a:r>
            <a:r>
              <a:rPr lang="en-US" altLang="en-US" sz="2800"/>
              <a:t> × … × r</a:t>
            </a:r>
            <a:r>
              <a:rPr lang="en-US" altLang="en-US" sz="2800" baseline="-25000"/>
              <a:t>n</a:t>
            </a:r>
            <a:r>
              <a:rPr lang="en-US" altLang="en-US" sz="2800"/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8CF2DC69-2BC4-4B92-B999-7DD42ACE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Demo trong MySQL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93434DAC-AF1E-4F7C-9E31-83761796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F993CBE9-A398-4E6A-8CBA-E6CAAB28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3013" name="Picture 5">
            <a:extLst>
              <a:ext uri="{FF2B5EF4-FFF2-40B4-BE49-F238E27FC236}">
                <a16:creationId xmlns:a16="http://schemas.microsoft.com/office/drawing/2014/main" id="{D4FA3ED3-9674-439E-9200-5A403A536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2057400"/>
            <a:ext cx="75946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Rectangle 6">
            <a:extLst>
              <a:ext uri="{FF2B5EF4-FFF2-40B4-BE49-F238E27FC236}">
                <a16:creationId xmlns:a16="http://schemas.microsoft.com/office/drawing/2014/main" id="{06C5FD16-58AD-4CEA-B941-FE5AAD03B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6363"/>
            <a:ext cx="594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https://www.youtube.com/watch?v=7S_tz1z_5bA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3A2C3BDA-CB89-45E9-841F-C1D6F975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Mệnh đề select</a:t>
            </a:r>
            <a:endParaRPr lang="vi-V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0562-68BC-4A27-9B52-BCD014B454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en-US" sz="2400" i="1">
                <a:solidFill>
                  <a:srgbClr val="FFC000"/>
                </a:solidFill>
                <a:ea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altLang="en-US" sz="2400"/>
              <a:t>: liệt kê các thuộc tính cần lấy &lt;=&gt; Phép chiếu</a:t>
            </a:r>
          </a:p>
          <a:p>
            <a:pPr lvl="1"/>
            <a:r>
              <a:rPr lang="en-US" altLang="en-US" sz="2000"/>
              <a:t>Dùng “</a:t>
            </a:r>
            <a:r>
              <a:rPr lang="en-US" altLang="en-US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2000"/>
              <a:t>” nếu muốn lấy tất cả &lt;=&gt; Phép chọn</a:t>
            </a:r>
          </a:p>
          <a:p>
            <a:pPr lvl="1"/>
            <a:r>
              <a:rPr lang="en-US" altLang="en-US" sz="2000"/>
              <a:t>Dùng cú pháp “</a:t>
            </a:r>
            <a:r>
              <a:rPr lang="en-US" altLang="en-US" sz="2000" i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tên-quan-hệ.tên-thuộc-tính</a:t>
            </a:r>
            <a:r>
              <a:rPr lang="en-US" altLang="en-US" sz="2000" i="1"/>
              <a:t>”</a:t>
            </a:r>
            <a:r>
              <a:rPr lang="en-US" altLang="en-US" sz="2000"/>
              <a:t> nếu nhiều quan hệ có thuộc tính cùng tên</a:t>
            </a:r>
          </a:p>
          <a:p>
            <a:pPr lvl="1"/>
            <a:r>
              <a:rPr lang="en-US" altLang="en-US" sz="2000"/>
              <a:t>Có thể dùng các phép toán trước khi trả về kết quả</a:t>
            </a:r>
          </a:p>
          <a:p>
            <a:r>
              <a:rPr lang="en-US" altLang="en-US" sz="2000"/>
              <a:t>VD:</a:t>
            </a:r>
          </a:p>
          <a:p>
            <a:pPr lvl="1"/>
            <a:r>
              <a:rPr lang="en-US" altLang="en-US" sz="19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name from Student;</a:t>
            </a:r>
          </a:p>
          <a:p>
            <a:pPr lvl="1"/>
            <a:r>
              <a:rPr lang="en-US" altLang="en-US" sz="19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1800">
                <a:solidFill>
                  <a:srgbClr val="FFC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distinct</a:t>
            </a: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9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 from Student;</a:t>
            </a:r>
          </a:p>
          <a:p>
            <a:pPr lvl="1"/>
            <a:r>
              <a:rPr lang="en-US" altLang="en-US" sz="19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* from Student;</a:t>
            </a:r>
          </a:p>
          <a:p>
            <a:pPr lvl="1"/>
            <a:r>
              <a:rPr lang="en-US" altLang="en-US" sz="19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Student.name, Teacher.name from Student, Teacher;</a:t>
            </a:r>
          </a:p>
          <a:p>
            <a:pPr lvl="1"/>
            <a:r>
              <a:rPr lang="en-US" altLang="en-US" sz="19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name, 800*level </a:t>
            </a:r>
            <a:r>
              <a:rPr lang="en-US" altLang="en-US" sz="1900">
                <a:solidFill>
                  <a:srgbClr val="FFC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altLang="en-US" sz="19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salary from Employee; </a:t>
            </a:r>
          </a:p>
          <a:p>
            <a:pPr lvl="1">
              <a:buFontTx/>
              <a:buNone/>
            </a:pPr>
            <a:r>
              <a:rPr lang="en-US" altLang="en-US" sz="19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vi-VN" altLang="en-US" sz="19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036" name="Slide Number Placeholder 5">
            <a:extLst>
              <a:ext uri="{FF2B5EF4-FFF2-40B4-BE49-F238E27FC236}">
                <a16:creationId xmlns:a16="http://schemas.microsoft.com/office/drawing/2014/main" id="{115AE407-C764-40A3-AF88-7C44AF39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1FDF-451C-484A-9950-05350690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63AE-7C7C-4A5E-8D67-B0FF1171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Liệt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kê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thực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năm</a:t>
            </a:r>
            <a:r>
              <a:rPr lang="en-US" dirty="0">
                <a:solidFill>
                  <a:schemeClr val="tx1"/>
                </a:solidFill>
              </a:rPr>
              <a:t> 2021-2022</a:t>
            </a:r>
          </a:p>
          <a:p>
            <a:pPr lvl="1"/>
            <a:r>
              <a:rPr lang="en-US" b="0" i="0" u="sng" dirty="0">
                <a:solidFill>
                  <a:schemeClr val="tx1"/>
                </a:solidFill>
                <a:effectLst/>
                <a:latin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</a:t>
            </a:r>
            <a:r>
              <a:rPr lang="en-US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* FROM `projects` WHERE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SDate_project</a:t>
            </a:r>
            <a:r>
              <a:rPr lang="en-US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&gt;='2021-01-01'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Courier New" panose="020703090202050204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en-US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EDate_project</a:t>
            </a:r>
            <a:r>
              <a:rPr lang="en-US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&lt;= '2022-12-31';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Hiển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án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mã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ngày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án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SELECT </a:t>
            </a:r>
            <a:r>
              <a:rPr lang="en-US" dirty="0" err="1">
                <a:solidFill>
                  <a:schemeClr val="tx1"/>
                </a:solidFill>
              </a:rPr>
              <a:t>Name_project,ID_project</a:t>
            </a:r>
            <a:r>
              <a:rPr lang="en-US" dirty="0">
                <a:solidFill>
                  <a:schemeClr val="tx1"/>
                </a:solidFill>
              </a:rPr>
              <a:t>, day(</a:t>
            </a:r>
            <a:r>
              <a:rPr lang="en-US" dirty="0" err="1">
                <a:solidFill>
                  <a:schemeClr val="tx1"/>
                </a:solidFill>
              </a:rPr>
              <a:t>EDate_project</a:t>
            </a:r>
            <a:r>
              <a:rPr lang="en-US" dirty="0">
                <a:solidFill>
                  <a:schemeClr val="tx1"/>
                </a:solidFill>
              </a:rPr>
              <a:t>)-day(</a:t>
            </a:r>
            <a:r>
              <a:rPr lang="en-US" dirty="0" err="1">
                <a:solidFill>
                  <a:schemeClr val="tx1"/>
                </a:solidFill>
              </a:rPr>
              <a:t>SDate_project</a:t>
            </a:r>
            <a:r>
              <a:rPr lang="en-US" dirty="0">
                <a:solidFill>
                  <a:schemeClr val="tx1"/>
                </a:solidFill>
              </a:rPr>
              <a:t>) + 365*(year(</a:t>
            </a:r>
            <a:r>
              <a:rPr lang="en-US" dirty="0" err="1">
                <a:solidFill>
                  <a:schemeClr val="tx1"/>
                </a:solidFill>
              </a:rPr>
              <a:t>EDate_project</a:t>
            </a:r>
            <a:r>
              <a:rPr lang="en-US" dirty="0">
                <a:solidFill>
                  <a:schemeClr val="tx1"/>
                </a:solidFill>
              </a:rPr>
              <a:t>)-year(</a:t>
            </a:r>
            <a:r>
              <a:rPr lang="en-US" dirty="0" err="1">
                <a:solidFill>
                  <a:schemeClr val="tx1"/>
                </a:solidFill>
              </a:rPr>
              <a:t>SDate_project</a:t>
            </a:r>
            <a:r>
              <a:rPr lang="en-US" dirty="0">
                <a:solidFill>
                  <a:schemeClr val="tx1"/>
                </a:solidFill>
              </a:rPr>
              <a:t>)) as </a:t>
            </a:r>
            <a:r>
              <a:rPr lang="en-US" dirty="0" err="1">
                <a:solidFill>
                  <a:schemeClr val="tx1"/>
                </a:solidFill>
              </a:rPr>
              <a:t>NbDays</a:t>
            </a:r>
            <a:r>
              <a:rPr lang="en-US" dirty="0">
                <a:solidFill>
                  <a:schemeClr val="tx1"/>
                </a:solidFill>
              </a:rPr>
              <a:t> from projects;</a:t>
            </a:r>
          </a:p>
          <a:p>
            <a:r>
              <a:rPr lang="en-US" dirty="0" err="1">
                <a:solidFill>
                  <a:schemeClr val="tx1"/>
                </a:solidFill>
              </a:rPr>
              <a:t>Liệt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kê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bắt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đầu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bằng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chuỗi</a:t>
            </a:r>
            <a:r>
              <a:rPr lang="en-US" dirty="0">
                <a:solidFill>
                  <a:schemeClr val="tx1"/>
                </a:solidFill>
              </a:rPr>
              <a:t> ‘Quan </a:t>
            </a:r>
            <a:r>
              <a:rPr lang="en-US" dirty="0" err="1">
                <a:solidFill>
                  <a:schemeClr val="tx1"/>
                </a:solidFill>
              </a:rPr>
              <a:t>ly</a:t>
            </a:r>
            <a:r>
              <a:rPr lang="en-US" dirty="0">
                <a:solidFill>
                  <a:schemeClr val="tx1"/>
                </a:solidFill>
              </a:rPr>
              <a:t>’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SELECT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Name_project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FROM `projects` WHERE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Name_project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LIKE 'Quan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ly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%’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Liệt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kê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chuỗi</a:t>
            </a:r>
            <a:r>
              <a:rPr lang="en-US" dirty="0">
                <a:solidFill>
                  <a:schemeClr val="tx1"/>
                </a:solidFill>
              </a:rPr>
              <a:t> ‘</a:t>
            </a:r>
            <a:r>
              <a:rPr lang="en-US" dirty="0" err="1">
                <a:solidFill>
                  <a:schemeClr val="tx1"/>
                </a:solidFill>
              </a:rPr>
              <a:t>quan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ly</a:t>
            </a:r>
            <a:r>
              <a:rPr lang="en-US" dirty="0">
                <a:solidFill>
                  <a:schemeClr val="tx1"/>
                </a:solidFill>
              </a:rPr>
              <a:t>’ ở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457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6BA3E2C0-D919-4BD0-A56C-5E068A20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Mệnh đề where…</a:t>
            </a:r>
            <a:endParaRPr lang="vi-V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C122-62C6-4985-BC1E-F47B128CDF3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en-US" sz="2400" i="1">
                <a:solidFill>
                  <a:srgbClr val="FFC000"/>
                </a:solidFill>
              </a:rPr>
              <a:t>where</a:t>
            </a:r>
            <a:r>
              <a:rPr lang="en-US" altLang="en-US" sz="2400"/>
              <a:t>: Điều kiện của phép chọn</a:t>
            </a:r>
          </a:p>
          <a:p>
            <a:pPr lvl="1"/>
            <a:r>
              <a:rPr lang="en-US" altLang="en-US" sz="2000"/>
              <a:t>Là một biểu thức logic, nếu kết quả là đúng thì bộ giá trị được chọn, sai thì không được chọn</a:t>
            </a:r>
          </a:p>
          <a:p>
            <a:pPr lvl="1"/>
            <a:r>
              <a:rPr lang="en-US" altLang="en-US" sz="2000"/>
              <a:t>Có thể sử dụng các phép toán, hàm thư viện, v.v.</a:t>
            </a:r>
          </a:p>
          <a:p>
            <a:pPr lvl="1"/>
            <a:endParaRPr lang="en-US" altLang="en-US" sz="2000"/>
          </a:p>
          <a:p>
            <a:endParaRPr lang="en-US" altLang="en-US" sz="2400"/>
          </a:p>
          <a:p>
            <a:endParaRPr lang="en-US" altLang="en-US" sz="2400"/>
          </a:p>
          <a:p>
            <a:endParaRPr lang="vi-VN" altLang="en-US" sz="2400"/>
          </a:p>
        </p:txBody>
      </p:sp>
      <p:sp>
        <p:nvSpPr>
          <p:cNvPr id="46084" name="Slide Number Placeholder 5">
            <a:extLst>
              <a:ext uri="{FF2B5EF4-FFF2-40B4-BE49-F238E27FC236}">
                <a16:creationId xmlns:a16="http://schemas.microsoft.com/office/drawing/2014/main" id="{DADD2E15-8231-4C2D-98A8-66397169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5" name="Rectangle 1">
            <a:extLst>
              <a:ext uri="{FF2B5EF4-FFF2-40B4-BE49-F238E27FC236}">
                <a16:creationId xmlns:a16="http://schemas.microsoft.com/office/drawing/2014/main" id="{69E9009C-E9B8-4154-B013-F2337FFAB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00400"/>
            <a:ext cx="7924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Các phép toán Số học: 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Các phép toán: </a:t>
            </a:r>
            <a:r>
              <a:rPr lang="en-US" altLang="en-US" sz="2000">
                <a:latin typeface="Consolas" panose="020B0609020204030204" pitchFamily="49" charset="0"/>
              </a:rPr>
              <a:t>+, -, *, /, %	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Hàm: </a:t>
            </a:r>
            <a:r>
              <a:rPr lang="en-US" altLang="en-US" sz="2000">
                <a:latin typeface="Consolas" panose="020B0609020204030204" pitchFamily="49" charset="0"/>
              </a:rPr>
              <a:t>abs(), sqrt(), exp(), ln(), power()</a:t>
            </a:r>
            <a:r>
              <a:rPr lang="en-US" altLang="en-US" sz="2000"/>
              <a:t>, rand(),…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Các phép toán Logic</a:t>
            </a:r>
            <a:r>
              <a:rPr lang="en-US" altLang="en-US" sz="1800"/>
              <a:t>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and, or, not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&gt;, &lt;, &gt;=, &lt;=, =, &lt;&gt;, !=, [not] between … and …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“is null”, “is not null”, in(…), not in (…)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F008A25C-7240-46F9-B831-941539A0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Làm việc với ngày tháng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29DA033B-9337-4BAF-90B8-EC667738F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/>
          <a:lstStyle/>
          <a:p>
            <a:r>
              <a:rPr lang="en-US" altLang="en-US" sz="2400"/>
              <a:t>Các kiểu dữ liệu:</a:t>
            </a:r>
          </a:p>
          <a:p>
            <a:pPr lvl="1"/>
            <a:r>
              <a:rPr lang="en-US" altLang="en-US" sz="2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date, time, datetime, timestamp</a:t>
            </a:r>
          </a:p>
          <a:p>
            <a:r>
              <a:rPr lang="en-US" altLang="en-US" sz="2400"/>
              <a:t>Thời gian hiện tại:</a:t>
            </a:r>
          </a:p>
          <a:p>
            <a:pPr lvl="1"/>
            <a:r>
              <a:rPr lang="en-US" altLang="en-US" sz="2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curdate(), curtime(), now()</a:t>
            </a:r>
          </a:p>
          <a:p>
            <a:r>
              <a:rPr lang="en-US" altLang="en-US" sz="2400"/>
              <a:t>Cộng trừ thời gian:</a:t>
            </a:r>
          </a:p>
          <a:p>
            <a:pPr lvl="1"/>
            <a:r>
              <a:rPr lang="en-US" altLang="en-US" sz="2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date_add(), time_add()</a:t>
            </a:r>
          </a:p>
          <a:p>
            <a:pPr lvl="1"/>
            <a:r>
              <a:rPr lang="en-US" altLang="en-US" sz="2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date_sub(), time_sub()</a:t>
            </a:r>
          </a:p>
          <a:p>
            <a:r>
              <a:rPr lang="en-US" altLang="en-US" sz="2400"/>
              <a:t>Trích các tham số:</a:t>
            </a:r>
          </a:p>
          <a:p>
            <a:pPr lvl="1"/>
            <a:r>
              <a:rPr lang="en-US" altLang="en-US" sz="21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year(), month(), day(), week(), hour(), minute(), second()</a:t>
            </a:r>
          </a:p>
          <a:p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C3947E75-B8CF-4EF3-A903-B1477D6E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C8C8873-B564-46ED-881A-C526D2F1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5.1. Giới thiệu Ngôn ngữ SQL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A37B270C-6D81-4BC9-94DE-FC5A1E45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r>
              <a:rPr lang="en-US" altLang="en-US"/>
              <a:t>Khả năng của SQL “</a:t>
            </a:r>
            <a:r>
              <a:rPr lang="en-US" altLang="en-US" i="1"/>
              <a:t>Structured Query Language</a:t>
            </a:r>
            <a:r>
              <a:rPr lang="en-US" altLang="en-US"/>
              <a:t>”:</a:t>
            </a:r>
          </a:p>
          <a:p>
            <a:pPr lvl="1"/>
            <a:r>
              <a:rPr lang="en-US" altLang="en-US" sz="2400"/>
              <a:t>Định nghĩa cấu trúc dữ liệu</a:t>
            </a:r>
          </a:p>
          <a:p>
            <a:pPr lvl="1"/>
            <a:r>
              <a:rPr lang="en-US" altLang="en-US" sz="2400"/>
              <a:t>Thay đổi CTDL</a:t>
            </a:r>
          </a:p>
          <a:p>
            <a:pPr lvl="1"/>
            <a:r>
              <a:rPr lang="en-US" altLang="en-US" sz="2400"/>
              <a:t>Đặc tả các ràng buộc toàn vẹn</a:t>
            </a:r>
          </a:p>
          <a:p>
            <a:r>
              <a:rPr lang="en-US" altLang="en-US"/>
              <a:t>Các dạng chuẩn: </a:t>
            </a:r>
            <a:r>
              <a:rPr lang="en-US" altLang="en-US" sz="2800"/>
              <a:t>SQL-86, SQL-89 và SQL-92, SQL-99</a:t>
            </a:r>
          </a:p>
          <a:p>
            <a:pPr lvl="1"/>
            <a:r>
              <a:rPr lang="en-US" altLang="en-US" sz="2400"/>
              <a:t>Không phân biệt chữ hoa chữ thường</a:t>
            </a:r>
          </a:p>
          <a:p>
            <a:pPr lvl="1"/>
            <a:r>
              <a:rPr lang="en-US" altLang="en-US" sz="2400"/>
              <a:t>Một số hệ cần dấu chấm phẩy sau câu lệnh</a:t>
            </a:r>
          </a:p>
          <a:p>
            <a:pPr lvl="1"/>
            <a:r>
              <a:rPr lang="en-US" altLang="en-US" sz="2400"/>
              <a:t>Các tên trong SQL chỉ bao gồm các ký tự Latin, chữ số và _, @, #, $</a:t>
            </a:r>
          </a:p>
          <a:p>
            <a:pPr lvl="1"/>
            <a:endParaRPr lang="en-US" altLang="en-US" sz="2500"/>
          </a:p>
        </p:txBody>
      </p:sp>
      <p:sp>
        <p:nvSpPr>
          <p:cNvPr id="19460" name="Slide Number Placeholder 1">
            <a:extLst>
              <a:ext uri="{FF2B5EF4-FFF2-40B4-BE49-F238E27FC236}">
                <a16:creationId xmlns:a16="http://schemas.microsoft.com/office/drawing/2014/main" id="{CF8D2D47-1CFE-4CD2-AE44-AC199330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/>
              <a:t>3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D1077091-26AF-4797-963E-3EED013C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Làm việc với kiểu chuỗi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850A-46EC-4A34-A7FA-EBAC3268B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So </a:t>
            </a:r>
            <a:r>
              <a:rPr lang="en-US" altLang="en-US" dirty="0" err="1"/>
              <a:t>sánh</a:t>
            </a:r>
            <a:r>
              <a:rPr lang="en-US" altLang="en-US" dirty="0"/>
              <a:t>: </a:t>
            </a:r>
            <a:r>
              <a:rPr lang="en-US" altLang="en-US" sz="2800" dirty="0"/>
              <a:t>=, !=, &gt;, &lt;, &gt;=, &lt;=</a:t>
            </a:r>
          </a:p>
          <a:p>
            <a:pPr>
              <a:defRPr/>
            </a:pP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hàm</a:t>
            </a:r>
            <a:r>
              <a:rPr lang="en-US" altLang="en-US" dirty="0"/>
              <a:t>: </a:t>
            </a:r>
            <a:r>
              <a:rPr lang="en-US" altLang="en-US" sz="2400" dirty="0"/>
              <a:t>lower(s), upper(s), </a:t>
            </a:r>
            <a:r>
              <a:rPr lang="en-US" altLang="en-US" sz="2400" dirty="0" err="1"/>
              <a:t>concat</a:t>
            </a:r>
            <a:r>
              <a:rPr lang="en-US" altLang="en-US" sz="2400" dirty="0"/>
              <a:t>(char, s1, s2), locate(</a:t>
            </a:r>
            <a:r>
              <a:rPr lang="en-US" altLang="en-US" sz="2400" dirty="0" err="1"/>
              <a:t>substr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str</a:t>
            </a:r>
            <a:r>
              <a:rPr lang="en-US" altLang="en-US" sz="2400" dirty="0"/>
              <a:t>), substring(s, p, n),…</a:t>
            </a:r>
          </a:p>
          <a:p>
            <a:pPr>
              <a:defRPr/>
            </a:pP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“like”: </a:t>
            </a:r>
            <a:r>
              <a:rPr lang="en-US" altLang="en-US" sz="2400" dirty="0"/>
              <a:t>so </a:t>
            </a:r>
            <a:r>
              <a:rPr lang="en-US" altLang="en-US" sz="2400" dirty="0" err="1"/>
              <a:t>sánh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chuỗi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theo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khuôn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endParaRPr lang="en-US" altLang="en-US" sz="2400" dirty="0"/>
          </a:p>
          <a:p>
            <a:pPr lvl="1">
              <a:defRPr/>
            </a:pPr>
            <a:r>
              <a:rPr lang="en-US" altLang="en-US" sz="2400" dirty="0"/>
              <a:t>%: </a:t>
            </a:r>
            <a:r>
              <a:rPr lang="en-US" altLang="en-US" sz="2400" dirty="0" err="1"/>
              <a:t>đại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chuỗi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kỳ</a:t>
            </a:r>
            <a:endParaRPr lang="en-US" altLang="en-US" sz="2400" dirty="0"/>
          </a:p>
          <a:p>
            <a:pPr lvl="1">
              <a:defRPr/>
            </a:pPr>
            <a:r>
              <a:rPr lang="en-US" altLang="en-US" sz="2400" dirty="0"/>
              <a:t>_: </a:t>
            </a:r>
            <a:r>
              <a:rPr lang="en-US" altLang="en-US" sz="2400" dirty="0" err="1"/>
              <a:t>đại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ký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kỳ</a:t>
            </a:r>
            <a:endParaRPr lang="en-US" altLang="en-US" sz="2400" dirty="0"/>
          </a:p>
          <a:p>
            <a:pPr>
              <a:defRPr/>
            </a:pPr>
            <a:r>
              <a:rPr lang="en-US" altLang="en-US" sz="2400" dirty="0" err="1"/>
              <a:t>Biểu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thức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chính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quy</a:t>
            </a:r>
            <a:r>
              <a:rPr lang="en-US" altLang="en-US" sz="2400" dirty="0"/>
              <a:t>: “REGEXP”</a:t>
            </a:r>
          </a:p>
          <a:p>
            <a:pPr lvl="1">
              <a:defRPr/>
            </a:pPr>
            <a:r>
              <a:rPr lang="en-US" altLang="en-US" sz="2400" dirty="0"/>
              <a:t>^: </a:t>
            </a:r>
            <a:r>
              <a:rPr lang="en-US" altLang="en-US" sz="2400" dirty="0" err="1"/>
              <a:t>bắt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đầu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, $: </a:t>
            </a:r>
            <a:r>
              <a:rPr lang="en-US" altLang="en-US" sz="2400" dirty="0" err="1"/>
              <a:t>kết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thúc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, |: </a:t>
            </a:r>
            <a:r>
              <a:rPr lang="en-US" altLang="en-US" sz="2400" dirty="0" err="1"/>
              <a:t>hoặc</a:t>
            </a:r>
            <a:r>
              <a:rPr lang="en-US" altLang="en-US" sz="2400" dirty="0"/>
              <a:t>, [</a:t>
            </a:r>
            <a:r>
              <a:rPr lang="en-US" altLang="en-US" sz="2400" dirty="0" err="1"/>
              <a:t>abc</a:t>
            </a:r>
            <a:r>
              <a:rPr lang="en-US" altLang="en-US" sz="2400" dirty="0"/>
              <a:t>]: a </a:t>
            </a:r>
            <a:r>
              <a:rPr lang="en-US" altLang="en-US" sz="2400" dirty="0" err="1"/>
              <a:t>hoặc</a:t>
            </a:r>
            <a:r>
              <a:rPr lang="en-US" altLang="en-US" sz="2400" dirty="0"/>
              <a:t> b </a:t>
            </a:r>
            <a:r>
              <a:rPr lang="en-US" altLang="en-US" sz="2400" dirty="0" err="1"/>
              <a:t>hoặc</a:t>
            </a:r>
            <a:r>
              <a:rPr lang="en-US" altLang="en-US" sz="2400" dirty="0"/>
              <a:t> c, [a-z]: </a:t>
            </a:r>
            <a:r>
              <a:rPr lang="en-US" altLang="en-US" sz="2400" dirty="0" err="1"/>
              <a:t>một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ký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từ</a:t>
            </a:r>
            <a:r>
              <a:rPr lang="en-US" altLang="en-US" sz="2400" dirty="0"/>
              <a:t> a </a:t>
            </a:r>
            <a:r>
              <a:rPr lang="en-US" altLang="en-US" sz="2400" dirty="0" err="1"/>
              <a:t>đến</a:t>
            </a:r>
            <a:r>
              <a:rPr lang="en-US" altLang="en-US" sz="2400" dirty="0"/>
              <a:t> z</a:t>
            </a:r>
          </a:p>
          <a:p>
            <a:pPr marL="457200" lvl="1" indent="0">
              <a:buFontTx/>
              <a:buNone/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603885B7-BD5B-4B89-A422-46B95A96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A65E1DC2-3932-4FAD-92E3-112A9429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Ví dụ</a:t>
            </a:r>
            <a:endParaRPr lang="vi-V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D975E-BDF7-4807-B5D2-7082C7299CD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VD:</a:t>
            </a:r>
          </a:p>
          <a:p>
            <a:pPr lvl="1">
              <a:defRPr/>
            </a:pP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altLang="en-US" sz="20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(5) + power(40, 5);</a:t>
            </a:r>
          </a:p>
          <a:p>
            <a:pPr lvl="1">
              <a:defRPr/>
            </a:pP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name FROM Student</a:t>
            </a:r>
          </a:p>
          <a:p>
            <a:pPr lvl="1">
              <a:buFontTx/>
              <a:buNone/>
              <a:defRPr/>
            </a:pP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0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regdate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&gt; '2011-01-01';</a:t>
            </a:r>
          </a:p>
          <a:p>
            <a:pPr lvl="1">
              <a:defRPr/>
            </a:pP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* FROM Student, Teacher</a:t>
            </a:r>
          </a:p>
          <a:p>
            <a:pPr lvl="1">
              <a:buFontTx/>
              <a:buNone/>
              <a:defRPr/>
            </a:pP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WHERE </a:t>
            </a:r>
            <a:r>
              <a:rPr lang="en-US" altLang="en-US" sz="20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Student.class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Teacher.class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defRPr/>
            </a:pP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* FROM Plot</a:t>
            </a:r>
          </a:p>
          <a:p>
            <a:pPr lvl="1">
              <a:buFontTx/>
              <a:buNone/>
              <a:defRPr/>
            </a:pP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WHERE area&lt;10 AND city IN ('Hanoi', 'Haiphong');</a:t>
            </a:r>
          </a:p>
          <a:p>
            <a:pPr lvl="1">
              <a:defRPr/>
            </a:pP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* FROM Customers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WHERE </a:t>
            </a:r>
            <a:r>
              <a:rPr lang="en-US" altLang="en-US" sz="20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CustomerName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LIKE 'a%';</a:t>
            </a:r>
          </a:p>
          <a:p>
            <a:pPr lvl="1">
              <a:defRPr/>
            </a:pP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* FROM Student WHERE name LIKE 'Bill%';</a:t>
            </a:r>
          </a:p>
          <a:p>
            <a:pPr lvl="1">
              <a:defRPr/>
            </a:pP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* FROM Word WHERE title LIKE '__%</a:t>
            </a:r>
            <a:r>
              <a:rPr lang="en-US" altLang="en-US" sz="20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tion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lvl="1">
              <a:defRPr/>
            </a:pP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* FROM Word WHERE title REGEXP '^</a:t>
            </a:r>
            <a:r>
              <a:rPr lang="en-US" altLang="en-US" sz="20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mac|wins</a:t>
            </a:r>
            <a:r>
              <a:rPr lang="en-US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';</a:t>
            </a:r>
          </a:p>
          <a:p>
            <a:pPr lvl="1">
              <a:defRPr/>
            </a:pPr>
            <a:endParaRPr lang="en-US" altLang="en-US" sz="20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FontTx/>
              <a:buNone/>
              <a:defRPr/>
            </a:pPr>
            <a:endParaRPr lang="en-US" altLang="en-US" sz="16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FontTx/>
              <a:buNone/>
              <a:defRPr/>
            </a:pPr>
            <a:endParaRPr lang="en-US" altLang="en-US" sz="20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endParaRPr lang="en-US" altLang="en-US" sz="2000" dirty="0"/>
          </a:p>
          <a:p>
            <a:pPr>
              <a:defRPr/>
            </a:pPr>
            <a:endParaRPr lang="vi-VN" altLang="en-US" sz="2400" dirty="0"/>
          </a:p>
        </p:txBody>
      </p:sp>
      <p:sp>
        <p:nvSpPr>
          <p:cNvPr id="49156" name="Slide Number Placeholder 5">
            <a:extLst>
              <a:ext uri="{FF2B5EF4-FFF2-40B4-BE49-F238E27FC236}">
                <a16:creationId xmlns:a16="http://schemas.microsoft.com/office/drawing/2014/main" id="{52E8D283-D099-40E4-94B6-E12508DE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1B10D2BD-FAFE-4608-AAF9-3AD87118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 sánh tập hợp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25A0-A721-4A32-9ABC-D2843C97BDE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: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B</a:t>
            </a:r>
          </a:p>
          <a:p>
            <a:pPr lvl="1">
              <a:defRPr/>
            </a:pP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select * from Student</a:t>
            </a:r>
          </a:p>
          <a:p>
            <a:pPr marL="274638" lvl="1" indent="296863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  where class = 'A' and mark &gt; 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  <a:cs typeface="Consolas" pitchFamily="49" charset="0"/>
              </a:rPr>
              <a:t>some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 (</a:t>
            </a:r>
          </a:p>
          <a:p>
            <a:pPr marL="274638" lvl="1" indent="639763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select mark from Student where class = 'B');</a:t>
            </a:r>
          </a:p>
          <a:p>
            <a:pP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itchFamily="49" charset="0"/>
              </a:rPr>
              <a:t>some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 /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itchFamily="49" charset="0"/>
              </a:rPr>
              <a:t>any</a:t>
            </a:r>
            <a:r>
              <a:rPr lang="en-US" sz="2400" dirty="0">
                <a:latin typeface="Consolas" panose="020B0609020204030204" pitchFamily="49" charset="0"/>
              </a:rPr>
              <a:t>: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ít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thoả</a:t>
            </a:r>
            <a:r>
              <a:rPr lang="en-US" sz="2800" dirty="0"/>
              <a:t> </a:t>
            </a:r>
            <a:r>
              <a:rPr lang="en-US" sz="2800" dirty="0" err="1"/>
              <a:t>mãn</a:t>
            </a:r>
            <a:endParaRPr lang="en-US" sz="2800" dirty="0"/>
          </a:p>
          <a:p>
            <a:pPr lvl="1">
              <a:defRPr/>
            </a:pP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  <a:cs typeface="Consolas" pitchFamily="49" charset="0"/>
              </a:rPr>
              <a:t>all</a:t>
            </a:r>
            <a:r>
              <a:rPr lang="en-US" sz="2800" dirty="0"/>
              <a:t>: so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tất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endParaRPr lang="en-US" sz="2800" dirty="0"/>
          </a:p>
          <a:p>
            <a:pPr lvl="1">
              <a:defRPr/>
            </a:pPr>
            <a:endParaRPr lang="en-US" dirty="0"/>
          </a:p>
        </p:txBody>
      </p:sp>
      <p:sp>
        <p:nvSpPr>
          <p:cNvPr id="50180" name="Slide Number Placeholder 5">
            <a:extLst>
              <a:ext uri="{FF2B5EF4-FFF2-40B4-BE49-F238E27FC236}">
                <a16:creationId xmlns:a16="http://schemas.microsoft.com/office/drawing/2014/main" id="{64CBBBB0-56A3-4C85-9138-D53E6E67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FAEF74C9-D67B-49F1-B7E6-85953B7D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Biến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72C1353F-AFB5-4817-A319-7032CA5A543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82000" cy="4937125"/>
          </a:xfrm>
        </p:spPr>
        <p:txBody>
          <a:bodyPr/>
          <a:lstStyle/>
          <a:p>
            <a:r>
              <a:rPr lang="en-US" altLang="en-US"/>
              <a:t>SQL cho phép tạo các biến để lưu tạm thời các giá trị. </a:t>
            </a:r>
          </a:p>
          <a:p>
            <a:r>
              <a:rPr lang="en-US" altLang="en-US"/>
              <a:t>Các biến được dùng theo cú pháp: </a:t>
            </a:r>
            <a:r>
              <a:rPr lang="en-US" altLang="en-US" i="1">
                <a:solidFill>
                  <a:srgbClr val="FFC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@tên</a:t>
            </a:r>
          </a:p>
          <a:p>
            <a:r>
              <a:rPr lang="en-US" altLang="en-US"/>
              <a:t>Định nghĩa / thay đổi giá trị của biến:</a:t>
            </a:r>
          </a:p>
          <a:p>
            <a:pPr lvl="1"/>
            <a:r>
              <a:rPr lang="en-US" altLang="en-US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 @VAR = VALUE;</a:t>
            </a:r>
          </a:p>
          <a:p>
            <a:pPr lvl="1"/>
            <a:r>
              <a:rPr lang="en-US" altLang="en-US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@VAR := VALUE;</a:t>
            </a:r>
          </a:p>
          <a:p>
            <a:r>
              <a:rPr lang="en-US" altLang="en-US"/>
              <a:t>Ví dụ:</a:t>
            </a:r>
          </a:p>
          <a:p>
            <a:pPr lvl="1"/>
            <a:r>
              <a:rPr lang="en-US" altLang="en-US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 @std = 20;</a:t>
            </a:r>
          </a:p>
          <a:p>
            <a:pPr lvl="1"/>
            <a:r>
              <a:rPr lang="en-US" altLang="en-US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@stddob:=dob from Student where id=@std;</a:t>
            </a:r>
          </a:p>
        </p:txBody>
      </p:sp>
      <p:sp>
        <p:nvSpPr>
          <p:cNvPr id="51204" name="Slide Number Placeholder 5">
            <a:extLst>
              <a:ext uri="{FF2B5EF4-FFF2-40B4-BE49-F238E27FC236}">
                <a16:creationId xmlns:a16="http://schemas.microsoft.com/office/drawing/2014/main" id="{1F01744E-C286-45D7-AE55-611B375D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C0E24E09-18E6-4FE5-8BFC-3EFE8C63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Tìm kiếm có sắp xếp</a:t>
            </a:r>
            <a:endParaRPr lang="vi-V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9EEF-D8EA-470F-9607-8FF1D2A0CFC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114800"/>
          </a:xfrm>
        </p:spPr>
        <p:txBody>
          <a:bodyPr/>
          <a:lstStyle/>
          <a:p>
            <a:r>
              <a:rPr lang="en-US" altLang="en-US" sz="2400"/>
              <a:t>Thêm mệnh đề “</a:t>
            </a:r>
            <a:r>
              <a:rPr lang="en-US" altLang="en-US" sz="2400">
                <a:ea typeface="Consolas" panose="020B0609020204030204" pitchFamily="49" charset="0"/>
                <a:cs typeface="Consolas" panose="020B0609020204030204" pitchFamily="49" charset="0"/>
              </a:rPr>
              <a:t>order by…</a:t>
            </a:r>
            <a:r>
              <a:rPr lang="en-US" altLang="en-US" sz="2400"/>
              <a:t>” để sắp xếp lại theo thứ tự mong muốn:</a:t>
            </a:r>
          </a:p>
          <a:p>
            <a:pPr>
              <a:buFontTx/>
              <a:buNone/>
            </a:pPr>
            <a:r>
              <a:rPr lang="en-US" altLang="en-US" sz="2400">
                <a:ea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en-US" sz="2400" i="1">
                <a:solidFill>
                  <a:srgbClr val="FFC000"/>
                </a:solidFill>
                <a:ea typeface="Consolas" panose="020B0609020204030204" pitchFamily="49" charset="0"/>
                <a:cs typeface="Consolas" panose="020B0609020204030204" pitchFamily="49" charset="0"/>
              </a:rPr>
              <a:t>order by các-biểu-thức [asc/desc]</a:t>
            </a:r>
          </a:p>
          <a:p>
            <a:pPr lvl="1"/>
            <a:r>
              <a:rPr lang="en-US" altLang="en-US" sz="2400"/>
              <a:t>mặc định: “</a:t>
            </a:r>
            <a:r>
              <a:rPr lang="en-US" altLang="en-US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asc</a:t>
            </a:r>
            <a:r>
              <a:rPr lang="en-US" altLang="en-US" sz="2400"/>
              <a:t>”, nếu muốn sắp xếp theo thứ tự giảm dần dùng “</a:t>
            </a:r>
            <a:r>
              <a:rPr lang="en-US" altLang="en-US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altLang="en-US" sz="2400"/>
              <a:t>”</a:t>
            </a:r>
          </a:p>
          <a:p>
            <a:pPr lvl="1"/>
            <a:r>
              <a:rPr lang="en-US" altLang="en-US" sz="2400"/>
              <a:t>Có thể dùng nhiều biểu thức, biểu thức đứng trước sẽ được ưu tiên hơn</a:t>
            </a:r>
          </a:p>
          <a:p>
            <a:r>
              <a:rPr lang="en-US" altLang="en-US" sz="2000"/>
              <a:t>VD:</a:t>
            </a:r>
          </a:p>
          <a:p>
            <a:pPr lvl="1"/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* from Student order by name;</a:t>
            </a:r>
          </a:p>
          <a:p>
            <a:pPr lvl="1"/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* from Student order by name asc;</a:t>
            </a:r>
          </a:p>
          <a:p>
            <a:pPr lvl="1"/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* from Student order by name desc;</a:t>
            </a:r>
          </a:p>
          <a:p>
            <a:pPr lvl="1"/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* from Student order by name, student_number, note;</a:t>
            </a:r>
          </a:p>
          <a:p>
            <a:pPr lvl="1"/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* from Student order by name asc, note desc;</a:t>
            </a:r>
            <a:endParaRPr lang="vi-VN" altLang="en-US" sz="18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228" name="Slide Number Placeholder 5">
            <a:extLst>
              <a:ext uri="{FF2B5EF4-FFF2-40B4-BE49-F238E27FC236}">
                <a16:creationId xmlns:a16="http://schemas.microsoft.com/office/drawing/2014/main" id="{61CA55F0-BA29-47EF-917B-6AC5C0E0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1A12F080-18BC-43E5-BF84-D4644F7E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Hàm kết hợp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58AE-5709-459A-89B3-457AD6593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: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ở </a:t>
            </a:r>
            <a:r>
              <a:rPr lang="en-US" sz="2400" dirty="0" err="1"/>
              <a:t>mệnh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Select</a:t>
            </a:r>
            <a:endParaRPr lang="en-US" dirty="0"/>
          </a:p>
          <a:p>
            <a:pPr lvl="1">
              <a:defRPr/>
            </a:pPr>
            <a:r>
              <a:rPr lang="en-US" sz="2400" dirty="0" err="1"/>
              <a:t>avg</a:t>
            </a:r>
            <a:r>
              <a:rPr lang="en-US" sz="2400" dirty="0"/>
              <a:t>():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bình</a:t>
            </a:r>
            <a:endParaRPr lang="en-US" sz="2400" dirty="0"/>
          </a:p>
          <a:p>
            <a:pPr lvl="1">
              <a:defRPr/>
            </a:pPr>
            <a:r>
              <a:rPr lang="en-US" sz="2400" dirty="0"/>
              <a:t>min():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min</a:t>
            </a:r>
          </a:p>
          <a:p>
            <a:pPr lvl="1">
              <a:defRPr/>
            </a:pPr>
            <a:r>
              <a:rPr lang="en-US" sz="2400" dirty="0"/>
              <a:t>max():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max</a:t>
            </a:r>
          </a:p>
          <a:p>
            <a:pPr lvl="1">
              <a:defRPr/>
            </a:pPr>
            <a:r>
              <a:rPr lang="en-US" sz="2400" dirty="0"/>
              <a:t>sum(): </a:t>
            </a:r>
            <a:r>
              <a:rPr lang="en-US" sz="2400" dirty="0" err="1"/>
              <a:t>tổng</a:t>
            </a:r>
            <a:endParaRPr lang="en-US" sz="2400" dirty="0"/>
          </a:p>
          <a:p>
            <a:pPr lvl="1">
              <a:defRPr/>
            </a:pPr>
            <a:r>
              <a:rPr lang="en-US" sz="2400" dirty="0"/>
              <a:t>count():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endParaRPr lang="en-US" sz="2400" dirty="0"/>
          </a:p>
          <a:p>
            <a:pP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lvl="1">
              <a:defRPr/>
            </a:pP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id = 10</a:t>
            </a:r>
          </a:p>
          <a:p>
            <a:pPr marL="457200" lvl="1" indent="0">
              <a:buFontTx/>
              <a:buNone/>
              <a:defRPr/>
            </a:pPr>
            <a:r>
              <a:rPr lang="en-US" sz="2000" i="1" dirty="0">
                <a:latin typeface="Consolas" panose="020B0609020204030204" pitchFamily="49" charset="0"/>
              </a:rPr>
              <a:t>   select  </a:t>
            </a:r>
            <a:r>
              <a:rPr lang="en-US" sz="2000" i="1" dirty="0" err="1">
                <a:latin typeface="Consolas" panose="020B0609020204030204" pitchFamily="49" charset="0"/>
              </a:rPr>
              <a:t>avg</a:t>
            </a:r>
            <a:r>
              <a:rPr lang="en-US" sz="2000" i="1" dirty="0">
                <a:latin typeface="Consolas" panose="020B0609020204030204" pitchFamily="49" charset="0"/>
              </a:rPr>
              <a:t>(mark)  from  Mark  where  </a:t>
            </a:r>
            <a:r>
              <a:rPr lang="en-US" sz="2000" i="1" dirty="0" err="1">
                <a:latin typeface="Consolas" panose="020B0609020204030204" pitchFamily="49" charset="0"/>
              </a:rPr>
              <a:t>stid</a:t>
            </a:r>
            <a:r>
              <a:rPr lang="en-US" sz="2000" i="1" dirty="0">
                <a:latin typeface="Consolas" panose="020B0609020204030204" pitchFamily="49" charset="0"/>
              </a:rPr>
              <a:t> = 10;</a:t>
            </a:r>
          </a:p>
          <a:p>
            <a:pPr marL="457200" lvl="1" indent="0">
              <a:buFontTx/>
              <a:buNone/>
              <a:defRPr/>
            </a:pPr>
            <a:endParaRPr lang="en-US" sz="2000" i="1" dirty="0"/>
          </a:p>
          <a:p>
            <a:pPr>
              <a:defRPr/>
            </a:pPr>
            <a:endParaRPr lang="en-US" dirty="0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C7BF095D-7A92-4ABF-9587-BD8951BB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0FB99256-78D4-44ED-A6A1-0CBEB73D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Gộp nhóm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788C-E28B-41FD-9D26-3DB64B23C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715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>
              <a:defRPr/>
            </a:pPr>
            <a:r>
              <a:rPr lang="en-US" sz="2400" dirty="0" err="1">
                <a:ea typeface="+mn-ea"/>
                <a:cs typeface="+mn-cs"/>
              </a:rPr>
              <a:t>Có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thể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áp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dụng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thêm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các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hàm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kết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hợp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trên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tập</a:t>
            </a:r>
            <a:r>
              <a:rPr lang="en-US" sz="2400" dirty="0">
                <a:ea typeface="+mn-ea"/>
                <a:cs typeface="+mn-cs"/>
              </a:rPr>
              <a:t> con </a:t>
            </a:r>
            <a:r>
              <a:rPr lang="en-US" sz="2400" dirty="0" err="1">
                <a:ea typeface="+mn-ea"/>
                <a:cs typeface="+mn-cs"/>
              </a:rPr>
              <a:t>các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bộ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giá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trị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đã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được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nhóm</a:t>
            </a: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bởi</a:t>
            </a:r>
            <a:r>
              <a:rPr lang="en-US" sz="2400" dirty="0">
                <a:ea typeface="+mn-ea"/>
                <a:cs typeface="+mn-cs"/>
              </a:rPr>
              <a:t> GROUP BY …</a:t>
            </a:r>
          </a:p>
          <a:p>
            <a:pP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lvl="1">
              <a:defRPr/>
            </a:pPr>
            <a:r>
              <a:rPr lang="en-US" sz="2000" i="1" dirty="0">
                <a:latin typeface="Consolas" panose="020B0609020204030204" pitchFamily="49" charset="0"/>
              </a:rPr>
              <a:t>SELECT </a:t>
            </a:r>
            <a:r>
              <a:rPr lang="en-US" sz="2000" i="1" dirty="0" err="1">
                <a:latin typeface="Consolas" panose="020B0609020204030204" pitchFamily="49" charset="0"/>
              </a:rPr>
              <a:t>Addr</a:t>
            </a:r>
            <a:r>
              <a:rPr lang="en-US" sz="2000" i="1" dirty="0">
                <a:latin typeface="Consolas" panose="020B0609020204030204" pitchFamily="49" charset="0"/>
              </a:rPr>
              <a:t>, Name FROM Student GROUP BY </a:t>
            </a:r>
            <a:r>
              <a:rPr lang="en-US" sz="2000" i="1" dirty="0" err="1">
                <a:latin typeface="Consolas" panose="020B0609020204030204" pitchFamily="49" charset="0"/>
              </a:rPr>
              <a:t>Addr</a:t>
            </a:r>
            <a:r>
              <a:rPr lang="en-US" sz="2000" i="1" dirty="0">
                <a:latin typeface="Consolas" panose="020B0609020204030204" pitchFamily="49" charset="0"/>
              </a:rPr>
              <a:t>;</a:t>
            </a:r>
          </a:p>
          <a:p>
            <a:pPr lvl="1">
              <a:defRPr/>
            </a:pPr>
            <a:r>
              <a:rPr lang="en-US" sz="2000" i="1" dirty="0">
                <a:latin typeface="Consolas" panose="020B0609020204030204" pitchFamily="49" charset="0"/>
              </a:rPr>
              <a:t>SELECT  </a:t>
            </a:r>
            <a:r>
              <a:rPr lang="en-US" sz="2000" i="1" dirty="0" err="1">
                <a:solidFill>
                  <a:srgbClr val="FFC000"/>
                </a:solidFill>
                <a:latin typeface="Consolas" panose="020B0609020204030204" pitchFamily="49" charset="0"/>
              </a:rPr>
              <a:t>stid</a:t>
            </a:r>
            <a:r>
              <a:rPr lang="en-US" sz="2000" i="1" dirty="0">
                <a:latin typeface="Consolas" panose="020B0609020204030204" pitchFamily="49" charset="0"/>
              </a:rPr>
              <a:t>,  </a:t>
            </a:r>
            <a:r>
              <a:rPr lang="en-US" sz="2000" i="1" dirty="0" err="1">
                <a:latin typeface="Consolas" panose="020B0609020204030204" pitchFamily="49" charset="0"/>
              </a:rPr>
              <a:t>avg</a:t>
            </a:r>
            <a:r>
              <a:rPr lang="en-US" sz="2000" i="1" dirty="0">
                <a:latin typeface="Consolas" panose="020B0609020204030204" pitchFamily="49" charset="0"/>
              </a:rPr>
              <a:t>(mark)  FROM  Mark  GROUP BY </a:t>
            </a:r>
            <a:r>
              <a:rPr lang="en-US" sz="2000" i="1" dirty="0" err="1">
                <a:solidFill>
                  <a:srgbClr val="FFC000"/>
                </a:solidFill>
                <a:latin typeface="Consolas" panose="020B0609020204030204" pitchFamily="49" charset="0"/>
              </a:rPr>
              <a:t>stid</a:t>
            </a:r>
            <a:r>
              <a:rPr lang="en-US" sz="2000" i="1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FontTx/>
              <a:buNone/>
              <a:defRPr/>
            </a:pPr>
            <a:r>
              <a:rPr lang="en-US" sz="2000" i="1" dirty="0"/>
              <a:t>     //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endParaRPr lang="en-US" sz="2000" dirty="0"/>
          </a:p>
          <a:p>
            <a:pPr lvl="1">
              <a:defRPr/>
            </a:pPr>
            <a:r>
              <a:rPr lang="en-US" sz="2000" i="1" dirty="0">
                <a:latin typeface="Consolas" panose="020B0609020204030204" pitchFamily="49" charset="0"/>
              </a:rPr>
              <a:t>SELECT  </a:t>
            </a:r>
            <a:r>
              <a:rPr lang="en-US" sz="2000" i="1" dirty="0">
                <a:solidFill>
                  <a:srgbClr val="FFC000"/>
                </a:solidFill>
                <a:latin typeface="Consolas" panose="020B0609020204030204" pitchFamily="49" charset="0"/>
              </a:rPr>
              <a:t>title</a:t>
            </a:r>
            <a:r>
              <a:rPr lang="en-US" sz="2000" i="1" dirty="0">
                <a:latin typeface="Consolas" panose="020B0609020204030204" pitchFamily="49" charset="0"/>
              </a:rPr>
              <a:t>, count(*) FROM Book GROUP BY </a:t>
            </a:r>
            <a:r>
              <a:rPr lang="en-US" sz="2000" i="1" dirty="0">
                <a:solidFill>
                  <a:srgbClr val="FFC000"/>
                </a:solidFill>
                <a:latin typeface="Consolas" panose="020B0609020204030204" pitchFamily="49" charset="0"/>
              </a:rPr>
              <a:t>title</a:t>
            </a:r>
            <a:r>
              <a:rPr lang="en-US" sz="2000" i="1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FontTx/>
              <a:buNone/>
              <a:defRPr/>
            </a:pPr>
            <a:r>
              <a:rPr lang="en-US" sz="2000" i="1" dirty="0"/>
              <a:t>    //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thư</a:t>
            </a:r>
            <a:r>
              <a:rPr lang="en-US" sz="2000" dirty="0"/>
              <a:t> </a:t>
            </a:r>
            <a:r>
              <a:rPr lang="en-US" sz="2000" dirty="0" err="1"/>
              <a:t>viện</a:t>
            </a:r>
            <a:r>
              <a:rPr lang="en-US" sz="2000" dirty="0"/>
              <a:t> </a:t>
            </a:r>
            <a:r>
              <a:rPr lang="en-US" sz="2000" dirty="0" err="1"/>
              <a:t>kèm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endParaRPr lang="en-US" sz="2000" dirty="0"/>
          </a:p>
          <a:p>
            <a:pPr marL="457200" lvl="1" indent="0">
              <a:buFontTx/>
              <a:buNone/>
              <a:defRPr/>
            </a:pPr>
            <a:endParaRPr lang="en-US" sz="2000" i="1" dirty="0"/>
          </a:p>
          <a:p>
            <a:pPr>
              <a:defRPr/>
            </a:pPr>
            <a:endParaRPr lang="en-US" dirty="0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E8D1D837-EF06-4331-8FBF-1FE3393F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E99600A0-925E-4406-9266-941A3750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Gộp nhóm với “having…”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F9D9-5A4B-4609-AB9F-9CE31442DBB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229600" cy="4937125"/>
          </a:xfrm>
        </p:spPr>
        <p:txBody>
          <a:bodyPr/>
          <a:lstStyle/>
          <a:p>
            <a:r>
              <a:rPr lang="en-US" altLang="en-US"/>
              <a:t>“</a:t>
            </a:r>
            <a:r>
              <a:rPr lang="en-US" altLang="en-US" i="1">
                <a:solidFill>
                  <a:srgbClr val="FFC000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>
                <a:latin typeface="Consolas" panose="020B0609020204030204" pitchFamily="49" charset="0"/>
              </a:rPr>
              <a:t>…</a:t>
            </a:r>
            <a:r>
              <a:rPr lang="en-US" altLang="en-US"/>
              <a:t>” là điều kiện đối với từng bộ giá trị, còn “</a:t>
            </a:r>
            <a:r>
              <a:rPr lang="en-US" altLang="en-US" i="1">
                <a:solidFill>
                  <a:srgbClr val="FFC000"/>
                </a:solidFill>
                <a:latin typeface="Consolas" panose="020B0609020204030204" pitchFamily="49" charset="0"/>
              </a:rPr>
              <a:t>having</a:t>
            </a:r>
            <a:r>
              <a:rPr lang="en-US" altLang="en-US">
                <a:latin typeface="Consolas" panose="020B0609020204030204" pitchFamily="49" charset="0"/>
              </a:rPr>
              <a:t>…</a:t>
            </a:r>
            <a:r>
              <a:rPr lang="en-US" altLang="en-US"/>
              <a:t>” là điều kiện với nhóm.</a:t>
            </a:r>
          </a:p>
          <a:p>
            <a:r>
              <a:rPr lang="en-US" altLang="en-US"/>
              <a:t>Mệnh đề </a:t>
            </a:r>
            <a:r>
              <a:rPr lang="en-US" altLang="en-US" i="1">
                <a:solidFill>
                  <a:srgbClr val="FFC000"/>
                </a:solidFill>
                <a:latin typeface="Consolas" panose="020B0609020204030204" pitchFamily="49" charset="0"/>
              </a:rPr>
              <a:t>having</a:t>
            </a:r>
            <a:r>
              <a:rPr lang="en-US" altLang="en-US"/>
              <a:t> được áp dụng sau khi đã gộp nhóm.</a:t>
            </a:r>
          </a:p>
          <a:p>
            <a:r>
              <a:rPr lang="en-US" altLang="en-US"/>
              <a:t>VD:</a:t>
            </a:r>
          </a:p>
          <a:p>
            <a:pPr lvl="1"/>
            <a:r>
              <a:rPr lang="en-US" altLang="en-US" sz="2400" i="1">
                <a:latin typeface="Consolas" panose="020B0609020204030204" pitchFamily="49" charset="0"/>
              </a:rPr>
              <a:t>SELECT s.id, s.name, avg(m.mark)</a:t>
            </a:r>
          </a:p>
          <a:p>
            <a:pPr lvl="1">
              <a:buFontTx/>
              <a:buNone/>
            </a:pPr>
            <a:r>
              <a:rPr lang="en-US" altLang="en-US" sz="2400" i="1">
                <a:latin typeface="Consolas" panose="020B0609020204030204" pitchFamily="49" charset="0"/>
              </a:rPr>
              <a:t>	FROM Mark m, Student s</a:t>
            </a:r>
          </a:p>
          <a:p>
            <a:pPr lvl="1">
              <a:buFontTx/>
              <a:buNone/>
            </a:pPr>
            <a:r>
              <a:rPr lang="en-US" altLang="en-US" sz="2400" i="1">
                <a:latin typeface="Consolas" panose="020B0609020204030204" pitchFamily="49" charset="0"/>
              </a:rPr>
              <a:t>	WHERE m.std = s.id AND s.class = 'B'</a:t>
            </a:r>
          </a:p>
          <a:p>
            <a:pPr lvl="1">
              <a:buFontTx/>
              <a:buNone/>
            </a:pPr>
            <a:r>
              <a:rPr lang="en-US" altLang="en-US" sz="2400" i="1">
                <a:latin typeface="Consolas" panose="020B0609020204030204" pitchFamily="49" charset="0"/>
              </a:rPr>
              <a:t>	GROUP BY s.id 	HAVING avg(m.mark) &gt;= 8; </a:t>
            </a:r>
          </a:p>
          <a:p>
            <a:pPr lvl="1">
              <a:buFontTx/>
              <a:buNone/>
            </a:pPr>
            <a:endParaRPr lang="en-US" altLang="en-US" sz="2400"/>
          </a:p>
        </p:txBody>
      </p:sp>
      <p:sp>
        <p:nvSpPr>
          <p:cNvPr id="55300" name="Slide Number Placeholder 5">
            <a:extLst>
              <a:ext uri="{FF2B5EF4-FFF2-40B4-BE49-F238E27FC236}">
                <a16:creationId xmlns:a16="http://schemas.microsoft.com/office/drawing/2014/main" id="{68E7BC80-F089-42E2-ADB3-A3B1A293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2B40C1C0-3790-4404-8AB8-8BE841AC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Phép hợp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6C9A-5200-4307-8CA3-FC6F33A5C6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SQL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cú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:</a:t>
            </a:r>
          </a:p>
          <a:p>
            <a:pPr indent="641350">
              <a:buFontTx/>
              <a:buNone/>
              <a:defRPr/>
            </a:pPr>
            <a:r>
              <a:rPr lang="en-US" sz="2400" i="1" dirty="0">
                <a:latin typeface="Consolas" pitchFamily="49" charset="0"/>
              </a:rPr>
              <a:t>select … </a:t>
            </a:r>
            <a:r>
              <a:rPr lang="en-US" sz="2400" i="1" dirty="0">
                <a:solidFill>
                  <a:srgbClr val="FFC000"/>
                </a:solidFill>
                <a:latin typeface="Consolas" pitchFamily="49" charset="0"/>
              </a:rPr>
              <a:t>union</a:t>
            </a:r>
            <a:r>
              <a:rPr lang="en-US" sz="2400" i="1" dirty="0">
                <a:latin typeface="Consolas" pitchFamily="49" charset="0"/>
              </a:rPr>
              <a:t> select …</a:t>
            </a:r>
          </a:p>
          <a:p>
            <a:pPr>
              <a:defRPr/>
            </a:pPr>
            <a:r>
              <a:rPr lang="en-US" sz="2400" dirty="0" err="1"/>
              <a:t>Chú</a:t>
            </a:r>
            <a:r>
              <a:rPr lang="en-US" sz="2400" dirty="0"/>
              <a:t> ý:</a:t>
            </a:r>
          </a:p>
          <a:p>
            <a:pPr lvl="1">
              <a:defRPr/>
            </a:pP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SELECT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thích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endParaRPr lang="en-US" sz="2000" dirty="0"/>
          </a:p>
          <a:p>
            <a:pPr lvl="1">
              <a:defRPr/>
            </a:pP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SELECT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endParaRPr lang="en-US" sz="2000" dirty="0"/>
          </a:p>
          <a:p>
            <a:pPr lvl="1">
              <a:defRPr/>
            </a:pP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ngoặc</a:t>
            </a:r>
            <a:r>
              <a:rPr lang="en-US" sz="2000" dirty="0"/>
              <a:t> (…)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rõ</a:t>
            </a:r>
            <a:r>
              <a:rPr lang="en-US" sz="2000" dirty="0"/>
              <a:t> </a:t>
            </a:r>
            <a:r>
              <a:rPr lang="en-US" sz="2000" dirty="0" err="1"/>
              <a:t>ràng</a:t>
            </a:r>
            <a:endParaRPr lang="en-US" sz="2000" dirty="0"/>
          </a:p>
          <a:p>
            <a:pPr lvl="1">
              <a:defRPr/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trùng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,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muốn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“</a:t>
            </a:r>
            <a:r>
              <a:rPr lang="en-US" sz="2000" dirty="0">
                <a:latin typeface="Consolas" pitchFamily="49" charset="0"/>
              </a:rPr>
              <a:t>union all</a:t>
            </a:r>
            <a:r>
              <a:rPr lang="en-US" sz="2000" dirty="0"/>
              <a:t>”</a:t>
            </a:r>
          </a:p>
          <a:p>
            <a:pPr>
              <a:defRPr/>
            </a:pP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>
                <a:latin typeface="Consolas" pitchFamily="49" charset="0"/>
              </a:rPr>
              <a:t>SELECT name, </a:t>
            </a:r>
            <a:r>
              <a:rPr lang="en-US" sz="2000" dirty="0" err="1">
                <a:latin typeface="Consolas" pitchFamily="49" charset="0"/>
              </a:rPr>
              <a:t>dob</a:t>
            </a:r>
            <a:r>
              <a:rPr lang="en-US" sz="2000" dirty="0">
                <a:latin typeface="Consolas" pitchFamily="49" charset="0"/>
              </a:rPr>
              <a:t> FROM Student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nsolas" pitchFamily="49" charset="0"/>
              </a:rPr>
              <a:t>	WHERE class = 'B'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nsolas" pitchFamily="49" charset="0"/>
              </a:rPr>
              <a:t>	UNION (</a:t>
            </a:r>
          </a:p>
          <a:p>
            <a:pPr lvl="1" indent="830263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nsolas" pitchFamily="49" charset="0"/>
              </a:rPr>
              <a:t>SELECT name, </a:t>
            </a:r>
            <a:r>
              <a:rPr lang="en-US" sz="2000" dirty="0" err="1">
                <a:latin typeface="Consolas" pitchFamily="49" charset="0"/>
              </a:rPr>
              <a:t>dob</a:t>
            </a:r>
            <a:r>
              <a:rPr lang="en-US" sz="2000" dirty="0">
                <a:latin typeface="Consolas" pitchFamily="49" charset="0"/>
              </a:rPr>
              <a:t> FROM Teacher</a:t>
            </a:r>
          </a:p>
          <a:p>
            <a:pPr lvl="1" indent="830263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nsolas" pitchFamily="49" charset="0"/>
              </a:rPr>
              <a:t>WHERE city = 'Hanoi');</a:t>
            </a:r>
          </a:p>
        </p:txBody>
      </p:sp>
      <p:sp>
        <p:nvSpPr>
          <p:cNvPr id="57348" name="Slide Number Placeholder 5">
            <a:extLst>
              <a:ext uri="{FF2B5EF4-FFF2-40B4-BE49-F238E27FC236}">
                <a16:creationId xmlns:a16="http://schemas.microsoft.com/office/drawing/2014/main" id="{C51C1346-29E7-4D43-859F-61FF0808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10BE7C56-8377-468C-B4C5-CD4F8BFF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Phép giao, phép trừ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0D712-DB6D-46FA-97D4-33E12C45583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Giao</a:t>
            </a:r>
            <a:r>
              <a:rPr lang="en-US" sz="2400" dirty="0"/>
              <a:t>: “</a:t>
            </a:r>
            <a:r>
              <a:rPr lang="en-US" sz="2400" dirty="0">
                <a:latin typeface="Consolas" pitchFamily="49" charset="0"/>
              </a:rPr>
              <a:t>intersect</a:t>
            </a:r>
            <a:r>
              <a:rPr lang="en-US" sz="2400" dirty="0"/>
              <a:t>”</a:t>
            </a:r>
          </a:p>
          <a:p>
            <a:pPr>
              <a:defRPr/>
            </a:pPr>
            <a:r>
              <a:rPr lang="en-US" sz="2400" dirty="0" err="1"/>
              <a:t>Trừ</a:t>
            </a:r>
            <a:r>
              <a:rPr lang="en-US" sz="2400" dirty="0"/>
              <a:t>: “except” </a:t>
            </a:r>
            <a:r>
              <a:rPr lang="en-US" sz="2400" dirty="0" err="1"/>
              <a:t>hoặc</a:t>
            </a:r>
            <a:r>
              <a:rPr lang="en-US" sz="2400" dirty="0"/>
              <a:t> “minus”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nsolas" pitchFamily="49" charset="0"/>
              </a:rPr>
              <a:t>      select … </a:t>
            </a:r>
            <a:r>
              <a:rPr lang="en-US" sz="2400" dirty="0">
                <a:solidFill>
                  <a:srgbClr val="FFC000"/>
                </a:solidFill>
                <a:latin typeface="Consolas" pitchFamily="49" charset="0"/>
              </a:rPr>
              <a:t>intersect/except/minus</a:t>
            </a:r>
            <a:r>
              <a:rPr lang="en-US" sz="2400" dirty="0">
                <a:latin typeface="Consolas" pitchFamily="49" charset="0"/>
              </a:rPr>
              <a:t> select …</a:t>
            </a:r>
          </a:p>
          <a:p>
            <a:pPr>
              <a:defRPr/>
            </a:pP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</a:t>
            </a:r>
          </a:p>
          <a:p>
            <a:pPr lvl="1">
              <a:spcBef>
                <a:spcPts val="0"/>
              </a:spcBef>
              <a:defRPr/>
            </a:pPr>
            <a:r>
              <a:rPr lang="en-US" sz="2000" dirty="0">
                <a:latin typeface="Consolas" panose="020B0609020204030204" pitchFamily="49" charset="0"/>
              </a:rPr>
              <a:t>SELECT  id, name FROM Employee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	WHERE  gender = 'male'</a:t>
            </a:r>
          </a:p>
          <a:p>
            <a:pPr lvl="1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	INTERSECT (</a:t>
            </a:r>
          </a:p>
          <a:p>
            <a:pPr lvl="1" indent="366713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SELECT  id, name FROM Employee</a:t>
            </a:r>
          </a:p>
          <a:p>
            <a:pPr lvl="1" indent="366713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WHERE  dob &lt; '1980-01-01'</a:t>
            </a:r>
          </a:p>
          <a:p>
            <a:pPr lvl="1" indent="366713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EXCEPT (</a:t>
            </a:r>
          </a:p>
          <a:p>
            <a:pPr lvl="1" indent="830263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SELECT  id, NAME from Employee</a:t>
            </a:r>
          </a:p>
          <a:p>
            <a:pPr lvl="1" indent="830263">
              <a:spcBef>
                <a:spcPts val="0"/>
              </a:spcBef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WHERE level = 5 ));</a:t>
            </a:r>
          </a:p>
        </p:txBody>
      </p:sp>
      <p:sp>
        <p:nvSpPr>
          <p:cNvPr id="58372" name="Slide Number Placeholder 5">
            <a:extLst>
              <a:ext uri="{FF2B5EF4-FFF2-40B4-BE49-F238E27FC236}">
                <a16:creationId xmlns:a16="http://schemas.microsoft.com/office/drawing/2014/main" id="{106C3E32-61EA-4E4A-8A74-1E0A806F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84FB12F-EF6D-4343-9448-33376FF7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5300"/>
            <a:ext cx="9144000" cy="647700"/>
          </a:xfrm>
        </p:spPr>
        <p:txBody>
          <a:bodyPr/>
          <a:lstStyle/>
          <a:p>
            <a:r>
              <a:rPr lang="en-US" altLang="en-US"/>
              <a:t>5.1. Giới thiệu Ngôn ngữ SQL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F441B6A2-4868-4779-823E-8E4E36938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altLang="en-US"/>
              <a:t>Các thành phần của nn SQL</a:t>
            </a:r>
          </a:p>
          <a:p>
            <a:pPr lvl="1"/>
            <a:r>
              <a:rPr lang="en-US" altLang="en-US" sz="2400"/>
              <a:t>Ngôn ngữ định nghĩa dữ liệu </a:t>
            </a:r>
            <a:r>
              <a:rPr lang="en-US" altLang="zh-TW" sz="2400" i="1">
                <a:ea typeface="DFKai-SB" pitchFamily="65" charset="-128"/>
              </a:rPr>
              <a:t>Data Definition Language</a:t>
            </a:r>
            <a:r>
              <a:rPr lang="en-US" altLang="zh-TW" sz="2400">
                <a:ea typeface="DFKai-SB" pitchFamily="65" charset="-128"/>
              </a:rPr>
              <a:t> (DDL)</a:t>
            </a:r>
          </a:p>
          <a:p>
            <a:pPr lvl="1"/>
            <a:r>
              <a:rPr lang="vi-VN" altLang="zh-TW" sz="2400">
                <a:ea typeface="DFKai-SB" pitchFamily="65" charset="-128"/>
              </a:rPr>
              <a:t>Ngôn ngữ thao tác dữ liệu </a:t>
            </a:r>
            <a:r>
              <a:rPr lang="vi-VN" altLang="zh-TW" sz="2400" i="1">
                <a:ea typeface="DFKai-SB" pitchFamily="65" charset="-128"/>
              </a:rPr>
              <a:t>Data Manipulation Language</a:t>
            </a:r>
            <a:r>
              <a:rPr lang="en-US" altLang="zh-TW" sz="2400" i="1">
                <a:ea typeface="DFKai-SB" pitchFamily="65" charset="-128"/>
              </a:rPr>
              <a:t> </a:t>
            </a:r>
            <a:r>
              <a:rPr lang="vi-VN" altLang="zh-TW" sz="2400">
                <a:ea typeface="DFKai-SB" pitchFamily="65" charset="-128"/>
              </a:rPr>
              <a:t>(DML)</a:t>
            </a:r>
            <a:endParaRPr lang="en-US" altLang="zh-TW" sz="2400">
              <a:ea typeface="DFKai-SB" pitchFamily="65" charset="-128"/>
            </a:endParaRPr>
          </a:p>
          <a:p>
            <a:pPr lvl="1"/>
            <a:r>
              <a:rPr lang="vi-VN" altLang="zh-TW" sz="2400">
                <a:ea typeface="DFKai-SB" pitchFamily="65" charset="-128"/>
              </a:rPr>
              <a:t>Ngôn ngữ điều khiển </a:t>
            </a:r>
            <a:r>
              <a:rPr lang="en-US" altLang="zh-TW" sz="2400">
                <a:ea typeface="DFKai-SB" pitchFamily="65" charset="-128"/>
              </a:rPr>
              <a:t>dữ liệu </a:t>
            </a:r>
            <a:r>
              <a:rPr lang="en-US" altLang="en-US" sz="2400" i="1"/>
              <a:t>Data Control Language </a:t>
            </a:r>
            <a:r>
              <a:rPr lang="en-US" altLang="zh-TW" sz="2400">
                <a:ea typeface="DFKai-SB" pitchFamily="65" charset="-128"/>
              </a:rPr>
              <a:t>(DCL) </a:t>
            </a:r>
          </a:p>
          <a:p>
            <a:pPr lvl="1"/>
            <a:r>
              <a:rPr lang="en-US" altLang="zh-TW" sz="2400">
                <a:ea typeface="DFKai-SB" pitchFamily="65" charset="-128"/>
              </a:rPr>
              <a:t>Ngôn ngữ truy vấn dữ liệu </a:t>
            </a:r>
            <a:r>
              <a:rPr lang="en-US" altLang="en-US" sz="2400" i="1"/>
              <a:t>Data Query Language</a:t>
            </a:r>
            <a:r>
              <a:rPr lang="en-US" altLang="zh-TW" sz="2400" i="1">
                <a:ea typeface="DFKai-SB" pitchFamily="65" charset="-128"/>
              </a:rPr>
              <a:t> </a:t>
            </a:r>
            <a:r>
              <a:rPr lang="en-US" altLang="zh-TW" sz="2400">
                <a:ea typeface="DFKai-SB" pitchFamily="65" charset="-128"/>
              </a:rPr>
              <a:t>(DQL)</a:t>
            </a:r>
          </a:p>
          <a:p>
            <a:pPr lvl="1"/>
            <a:r>
              <a:rPr lang="en-US" altLang="zh-TW" sz="2400">
                <a:ea typeface="DFKai-SB" pitchFamily="65" charset="-128"/>
              </a:rPr>
              <a:t>Ngôn ngữ điều khiển giao dịch </a:t>
            </a:r>
            <a:r>
              <a:rPr lang="en-US" altLang="zh-TW" sz="2400" i="1">
                <a:ea typeface="DFKai-SB" pitchFamily="65" charset="-128"/>
              </a:rPr>
              <a:t>Transaction Control Language </a:t>
            </a:r>
            <a:r>
              <a:rPr lang="en-US" altLang="zh-TW" sz="2400">
                <a:ea typeface="DFKai-SB" pitchFamily="65" charset="-128"/>
              </a:rPr>
              <a:t>(TCL)</a:t>
            </a:r>
          </a:p>
          <a:p>
            <a:pPr lvl="1"/>
            <a:endParaRPr lang="en-US" altLang="zh-TW">
              <a:ea typeface="DFKai-SB" pitchFamily="65" charset="-128"/>
            </a:endParaRPr>
          </a:p>
          <a:p>
            <a:pPr lvl="1"/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4ED3B034-EB33-4632-9082-D73873AA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/>
              <a:t>4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872CB349-284E-42A5-B13C-6E795E76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Câu lệnh lồng nhau (</a:t>
            </a:r>
            <a:r>
              <a:rPr lang="en-US" altLang="en-US" i="1"/>
              <a:t>nested queries</a:t>
            </a:r>
            <a:r>
              <a:rPr lang="en-US" alt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B22C5-3B98-412F-B5EA-A3559E2E53D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114800"/>
          </a:xfrm>
        </p:spPr>
        <p:txBody>
          <a:bodyPr/>
          <a:lstStyle/>
          <a:p>
            <a:pPr>
              <a:defRPr/>
            </a:pPr>
            <a:r>
              <a:rPr lang="en-US" dirty="0"/>
              <a:t>SQL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con (</a:t>
            </a:r>
            <a:r>
              <a:rPr lang="en-US" i="1" dirty="0" err="1"/>
              <a:t>subqueries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linh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  <a:p>
            <a:pPr lvl="1">
              <a:defRPr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: </a:t>
            </a:r>
            <a:r>
              <a:rPr lang="en-US" sz="2400" dirty="0">
                <a:latin typeface="Consolas" panose="020B0609020204030204" pitchFamily="49" charset="0"/>
              </a:rPr>
              <a:t>in/not in</a:t>
            </a:r>
          </a:p>
          <a:p>
            <a:pPr lvl="1">
              <a:defRPr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: </a:t>
            </a:r>
            <a:r>
              <a:rPr lang="en-US" sz="2400" dirty="0">
                <a:latin typeface="Consolas" panose="020B0609020204030204" pitchFamily="49" charset="0"/>
              </a:rPr>
              <a:t>some, all</a:t>
            </a:r>
          </a:p>
          <a:p>
            <a:pPr lvl="1">
              <a:defRPr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/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: </a:t>
            </a:r>
            <a:r>
              <a:rPr lang="en-US" sz="2400" dirty="0">
                <a:latin typeface="Consolas" panose="020B0609020204030204" pitchFamily="49" charset="0"/>
              </a:rPr>
              <a:t>exists, not exists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0420" name="Slide Number Placeholder 5">
            <a:extLst>
              <a:ext uri="{FF2B5EF4-FFF2-40B4-BE49-F238E27FC236}">
                <a16:creationId xmlns:a16="http://schemas.microsoft.com/office/drawing/2014/main" id="{B6092EDC-6052-4F19-B139-150330FA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872CB349-284E-42A5-B13C-6E795E76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lồng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(</a:t>
            </a:r>
            <a:r>
              <a:rPr lang="en-US" altLang="en-US" i="1" dirty="0"/>
              <a:t>nested queries</a:t>
            </a:r>
            <a:r>
              <a:rPr lang="en-US" alt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B22C5-3B98-412F-B5EA-A3559E2E53D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8839200" cy="4114800"/>
          </a:xfrm>
        </p:spPr>
        <p:txBody>
          <a:bodyPr/>
          <a:lstStyle/>
          <a:p>
            <a:pPr lvl="1">
              <a:defRPr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select * from Song</a:t>
            </a:r>
          </a:p>
          <a:p>
            <a:pPr lvl="1">
              <a:buFontTx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where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author_id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</a:p>
          <a:p>
            <a:pPr lvl="1" indent="366713">
              <a:buFontTx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select id from Author</a:t>
            </a:r>
          </a:p>
          <a:p>
            <a:pPr lvl="1" indent="366713">
              <a:buFontTx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where dob &lt; '1950-01-01’);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select count (distinct ID) from takes </a:t>
            </a:r>
          </a:p>
          <a:p>
            <a:pPr marL="457200" lvl="1" indent="0">
              <a:buNone/>
            </a:pP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	where (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course_id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sec_id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semester, year) 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	(select 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course_id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sec_id</a:t>
            </a:r>
            <a:r>
              <a:rPr lang="en-US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semester, year from 	teaches where teaches.ID= 10101);</a:t>
            </a:r>
          </a:p>
          <a:p>
            <a:pPr lvl="1">
              <a:defRPr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select * from Customer</a:t>
            </a:r>
          </a:p>
          <a:p>
            <a:pPr marL="274638" lvl="1" indent="296863">
              <a:buFontTx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where count (</a:t>
            </a:r>
          </a:p>
          <a:p>
            <a:pPr marL="274638" lvl="1" indent="639763">
              <a:buFontTx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select id from Invoice</a:t>
            </a:r>
          </a:p>
          <a:p>
            <a:pPr marL="274638" lvl="1" indent="639763">
              <a:buFontTx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where customer = Customer.id) &gt; 0;</a:t>
            </a:r>
          </a:p>
          <a:p>
            <a:pPr marL="274638" lvl="1" indent="639763">
              <a:buFontTx/>
              <a:buNone/>
              <a:defRPr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lvl="1" indent="366713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0420" name="Slide Number Placeholder 5">
            <a:extLst>
              <a:ext uri="{FF2B5EF4-FFF2-40B4-BE49-F238E27FC236}">
                <a16:creationId xmlns:a16="http://schemas.microsoft.com/office/drawing/2014/main" id="{B6092EDC-6052-4F19-B139-150330FA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2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F449-FE2F-46FE-97A6-D0F5CE78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lồng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(</a:t>
            </a:r>
            <a:r>
              <a:rPr lang="en-US" altLang="en-US" i="1" dirty="0"/>
              <a:t>nested queries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28DF9-6679-4399-A980-C162D28D0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191000"/>
            <a:ext cx="8686800" cy="1290084"/>
          </a:xfrm>
        </p:spPr>
        <p:txBody>
          <a:bodyPr/>
          <a:lstStyle/>
          <a:p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giảng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lương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 </a:t>
            </a:r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giảng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môn</a:t>
            </a:r>
            <a:r>
              <a:rPr lang="en-US" altLang="en-US" dirty="0"/>
              <a:t> ‘Biology’</a:t>
            </a:r>
            <a:endParaRPr lang="en-US" kern="0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1077E7B-8F27-407D-BC1A-459B082D6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72753"/>
            <a:ext cx="822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dirty="0">
                <a:latin typeface="Consolas" panose="020B0609020204030204" pitchFamily="49" charset="0"/>
              </a:rPr>
              <a:t>select name</a:t>
            </a:r>
          </a:p>
          <a:p>
            <a:r>
              <a:rPr lang="en-US" altLang="en-US" sz="2400" dirty="0">
                <a:latin typeface="Consolas" panose="020B0609020204030204" pitchFamily="49" charset="0"/>
              </a:rPr>
              <a:t>from instructor</a:t>
            </a:r>
          </a:p>
          <a:p>
            <a:r>
              <a:rPr lang="en-US" altLang="en-US" sz="2400" dirty="0">
                <a:latin typeface="Consolas" panose="020B0609020204030204" pitchFamily="49" charset="0"/>
              </a:rPr>
              <a:t>where salary &gt; 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some</a:t>
            </a:r>
            <a:r>
              <a:rPr lang="en-US" altLang="en-US" sz="2400" dirty="0">
                <a:latin typeface="Consolas" panose="020B0609020204030204" pitchFamily="49" charset="0"/>
              </a:rPr>
              <a:t> (select salary                            from instructor where dept name = ’Biology</a:t>
            </a:r>
            <a:r>
              <a:rPr lang="en-US" altLang="en-US" sz="1600" dirty="0"/>
              <a:t>’);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CE58569-314C-4F11-A718-133052A7C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27966"/>
            <a:ext cx="807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sz="2400" dirty="0">
                <a:latin typeface="Consolas" panose="020B0609020204030204" pitchFamily="49" charset="0"/>
              </a:rPr>
              <a:t>select name from instructor where salary &gt; 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all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(select salary from instructor where </a:t>
            </a:r>
            <a:r>
              <a:rPr lang="en-US" sz="2400" dirty="0" err="1">
                <a:latin typeface="Consolas" panose="020B0609020204030204" pitchFamily="49" charset="0"/>
              </a:rPr>
              <a:t>dept_name</a:t>
            </a:r>
            <a:r>
              <a:rPr lang="en-US" sz="2400" dirty="0">
                <a:latin typeface="Consolas" panose="020B0609020204030204" pitchFamily="49" charset="0"/>
              </a:rPr>
              <a:t> = 'Biology');</a:t>
            </a:r>
            <a:endParaRPr lang="en-US" alt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44D427-2BF9-435A-9813-83235B778744}"/>
              </a:ext>
            </a:extLst>
          </p:cNvPr>
          <p:cNvSpPr txBox="1">
            <a:spLocks/>
          </p:cNvSpPr>
          <p:nvPr/>
        </p:nvSpPr>
        <p:spPr bwMode="auto">
          <a:xfrm>
            <a:off x="152400" y="1182669"/>
            <a:ext cx="8686800" cy="12900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F0E30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7C03"/>
              </a:buClr>
              <a:buSzPct val="65000"/>
              <a:buFont typeface="Monotype Sorts" pitchFamily="2" charset="2"/>
              <a:buChar char="t"/>
              <a:defRPr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08C3"/>
              </a:buClr>
              <a:buSzPct val="75000"/>
              <a:buFont typeface="Monotype Sorts" pitchFamily="2" charset="2"/>
              <a:buChar char="w"/>
              <a:defRPr sz="1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giảng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lương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(</a:t>
            </a:r>
            <a:r>
              <a:rPr lang="en-US" altLang="en-US" dirty="0" err="1"/>
              <a:t>ít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1) </a:t>
            </a:r>
            <a:r>
              <a:rPr lang="en-US" altLang="en-US" dirty="0" err="1"/>
              <a:t>giảng</a:t>
            </a:r>
            <a:r>
              <a:rPr lang="en-US" altLang="en-US" dirty="0"/>
              <a:t> </a:t>
            </a:r>
            <a:r>
              <a:rPr lang="en-US" altLang="en-US" dirty="0" err="1"/>
              <a:t>viên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bộ</a:t>
            </a:r>
            <a:r>
              <a:rPr lang="en-US" altLang="en-US" dirty="0"/>
              <a:t> </a:t>
            </a:r>
            <a:r>
              <a:rPr lang="en-US" altLang="en-US" dirty="0" err="1"/>
              <a:t>môn</a:t>
            </a:r>
            <a:r>
              <a:rPr lang="en-US" altLang="en-US" dirty="0"/>
              <a:t> ‘Biology’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304882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14B6CC8E-06C8-4EDD-B845-7A8EFF99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233" y="252413"/>
            <a:ext cx="7772400" cy="533400"/>
          </a:xfrm>
        </p:spPr>
        <p:txBody>
          <a:bodyPr/>
          <a:lstStyle/>
          <a:p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tử</a:t>
            </a:r>
            <a:r>
              <a:rPr lang="en-US" altLang="en-US" dirty="0"/>
              <a:t> exists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4D4B-751D-4DE8-9CC9-31A40241B7E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6172200"/>
          </a:xfrm>
        </p:spPr>
        <p:txBody>
          <a:bodyPr/>
          <a:lstStyle/>
          <a:p>
            <a:pPr>
              <a:defRPr/>
            </a:pP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rỗng</a:t>
            </a:r>
            <a:r>
              <a:rPr lang="en-US" sz="2400" dirty="0"/>
              <a:t> hay </a:t>
            </a:r>
            <a:r>
              <a:rPr lang="en-US" sz="2400" dirty="0" err="1"/>
              <a:t>không</a:t>
            </a:r>
            <a:endParaRPr lang="en-US" sz="2400" dirty="0"/>
          </a:p>
          <a:p>
            <a:pPr lvl="1">
              <a:defRPr/>
            </a:pP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rỗng</a:t>
            </a:r>
            <a:r>
              <a:rPr lang="en-US" sz="2000" dirty="0"/>
              <a:t>,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query </a:t>
            </a:r>
            <a:r>
              <a:rPr lang="en-US" sz="2000" dirty="0" err="1"/>
              <a:t>ngoài</a:t>
            </a:r>
            <a:endParaRPr lang="en-US" sz="2000" dirty="0"/>
          </a:p>
          <a:p>
            <a:pPr lvl="1">
              <a:defRPr/>
            </a:pP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rỗng</a:t>
            </a:r>
            <a:r>
              <a:rPr lang="en-US" sz="2000" dirty="0"/>
              <a:t>,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query </a:t>
            </a:r>
            <a:r>
              <a:rPr lang="en-US" sz="2000" dirty="0" err="1"/>
              <a:t>ngoài</a:t>
            </a:r>
            <a:endParaRPr lang="en-US" sz="2000" dirty="0"/>
          </a:p>
          <a:p>
            <a:pPr lvl="1">
              <a:defRPr/>
            </a:pPr>
            <a:r>
              <a:rPr lang="en-US" sz="2000" dirty="0" err="1"/>
              <a:t>Phủ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“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not exists…</a:t>
            </a:r>
            <a:r>
              <a:rPr lang="en-US" sz="2000" dirty="0"/>
              <a:t>”</a:t>
            </a:r>
            <a:endParaRPr lang="en-US" sz="2400" dirty="0"/>
          </a:p>
          <a:p>
            <a:pPr>
              <a:defRPr/>
            </a:pP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lvl="1" indent="0">
              <a:buFontTx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select sum(sales) </a:t>
            </a:r>
          </a:p>
          <a:p>
            <a:pPr marL="0" lvl="1" indent="0">
              <a:buFontTx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from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store_information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lvl="1" indent="0">
              <a:buFontTx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where </a:t>
            </a:r>
            <a:r>
              <a:rPr lang="en-US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exists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(</a:t>
            </a:r>
          </a:p>
          <a:p>
            <a:pPr marL="0" lvl="1" indent="0">
              <a:buFontTx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select * from geography </a:t>
            </a:r>
          </a:p>
          <a:p>
            <a:pPr marL="0" lvl="1" indent="0">
              <a:buFontTx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where 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region_name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'west');</a:t>
            </a:r>
          </a:p>
          <a:p>
            <a:pPr>
              <a:defRPr/>
            </a:pPr>
            <a:r>
              <a:rPr lang="en-US" sz="2400" dirty="0" err="1"/>
              <a:t>Lưu</a:t>
            </a:r>
            <a:r>
              <a:rPr lang="en-US" sz="2400" dirty="0"/>
              <a:t> ý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: </a:t>
            </a:r>
          </a:p>
          <a:p>
            <a:pPr marL="457200" lvl="1" indent="0">
              <a:buFontTx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select * from Customer</a:t>
            </a:r>
          </a:p>
          <a:p>
            <a:pPr marL="274638" lvl="1" indent="296863">
              <a:buFontTx/>
              <a:buNone/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where </a:t>
            </a:r>
            <a:r>
              <a:rPr lang="en-US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not exists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274638" lvl="1" indent="639763">
              <a:buFontTx/>
              <a:buNone/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select id from Invoice</a:t>
            </a:r>
          </a:p>
          <a:p>
            <a:pPr marL="274638" lvl="1" indent="639763">
              <a:buFontTx/>
              <a:buNone/>
              <a:defRPr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where customer = Customer.id);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61444" name="Slide Number Placeholder 5">
            <a:extLst>
              <a:ext uri="{FF2B5EF4-FFF2-40B4-BE49-F238E27FC236}">
                <a16:creationId xmlns:a16="http://schemas.microsoft.com/office/drawing/2014/main" id="{F193CEAC-A53B-4593-8EBB-906089D4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8133" name="Picture 5">
            <a:extLst>
              <a:ext uri="{FF2B5EF4-FFF2-40B4-BE49-F238E27FC236}">
                <a16:creationId xmlns:a16="http://schemas.microsoft.com/office/drawing/2014/main" id="{8B641BDF-5298-4FDA-8CA3-18035CD30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24200"/>
            <a:ext cx="17843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4" name="Picture 6">
            <a:extLst>
              <a:ext uri="{FF2B5EF4-FFF2-40B4-BE49-F238E27FC236}">
                <a16:creationId xmlns:a16="http://schemas.microsoft.com/office/drawing/2014/main" id="{8AE50BB7-CC74-4059-BA89-AEECBBB4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63" y="3109913"/>
            <a:ext cx="1524000" cy="134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5" name="Picture 7">
            <a:extLst>
              <a:ext uri="{FF2B5EF4-FFF2-40B4-BE49-F238E27FC236}">
                <a16:creationId xmlns:a16="http://schemas.microsoft.com/office/drawing/2014/main" id="{A6CF0D3C-FA25-4321-92E3-4847913E9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602163"/>
            <a:ext cx="10191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9CE8EE3B-DDEA-487C-9E5D-02F74549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Truy vấn trên nhiều quan hệ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B22419E3-19D4-4E93-B7E5-4BE47C1D579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nối</a:t>
            </a:r>
            <a:r>
              <a:rPr lang="en-US" altLang="en-US" dirty="0"/>
              <a:t> </a:t>
            </a:r>
            <a:r>
              <a:rPr lang="en-US" altLang="en-US" dirty="0" err="1"/>
              <a:t>nhiều</a:t>
            </a:r>
            <a:r>
              <a:rPr lang="en-US" altLang="en-US" dirty="0"/>
              <a:t> </a:t>
            </a:r>
            <a:r>
              <a:rPr lang="en-US" altLang="en-US" dirty="0" err="1"/>
              <a:t>bảng</a:t>
            </a:r>
            <a:endParaRPr lang="en-US" altLang="en-US" dirty="0"/>
          </a:p>
          <a:p>
            <a:pPr lvl="1">
              <a:spcBef>
                <a:spcPct val="0"/>
              </a:spcBef>
              <a:defRPr/>
            </a:pPr>
            <a:r>
              <a:rPr lang="en-US" altLang="en-US" sz="2000" i="1" dirty="0">
                <a:solidFill>
                  <a:srgbClr val="FFC000"/>
                </a:solidFill>
              </a:rPr>
              <a:t>SELECT * FROM employee CROSS JOIN department;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en-US" sz="2000" i="1" dirty="0">
                <a:solidFill>
                  <a:srgbClr val="FFC000"/>
                </a:solidFill>
              </a:rPr>
              <a:t>SELECT * FROM employee, department;</a:t>
            </a:r>
          </a:p>
          <a:p>
            <a:pPr lvl="1">
              <a:spcBef>
                <a:spcPct val="0"/>
              </a:spcBef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dirty="0" err="1"/>
              <a:t>Kết</a:t>
            </a:r>
            <a:r>
              <a:rPr lang="en-US" altLang="en-US" dirty="0"/>
              <a:t> </a:t>
            </a:r>
            <a:r>
              <a:rPr lang="en-US" altLang="en-US" dirty="0" err="1"/>
              <a:t>nối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kiện</a:t>
            </a:r>
            <a:r>
              <a:rPr lang="en-US" altLang="en-US" dirty="0"/>
              <a:t>: </a:t>
            </a:r>
          </a:p>
          <a:p>
            <a:pPr lvl="1">
              <a:buClr>
                <a:srgbClr val="FFFFFF"/>
              </a:buClr>
              <a:defRPr/>
            </a:pPr>
            <a:r>
              <a:rPr lang="en-US" altLang="en-US" sz="2000" i="1" dirty="0">
                <a:solidFill>
                  <a:srgbClr val="FFC000"/>
                </a:solidFill>
              </a:rPr>
              <a:t>SELECT * FROM &lt;Table1&gt; [INNER] JOIN &lt;Table2&gt; USING &lt;column&gt;</a:t>
            </a:r>
          </a:p>
          <a:p>
            <a:pPr marL="1255713" lvl="1">
              <a:defRPr/>
            </a:pPr>
            <a:r>
              <a:rPr lang="en-US" altLang="en-US" sz="2000" i="1" dirty="0">
                <a:latin typeface="Consolas" panose="020B0609020204030204" pitchFamily="49" charset="0"/>
              </a:rPr>
              <a:t>SELECT * FROM employee INNER JOIN department USING (</a:t>
            </a:r>
            <a:r>
              <a:rPr lang="en-US" altLang="en-US" sz="2000" i="1" dirty="0" err="1">
                <a:latin typeface="Consolas" panose="020B0609020204030204" pitchFamily="49" charset="0"/>
              </a:rPr>
              <a:t>DepartmentID</a:t>
            </a:r>
            <a:r>
              <a:rPr lang="en-US" altLang="en-US" sz="2000" i="1" dirty="0">
                <a:latin typeface="Consolas" panose="020B0609020204030204" pitchFamily="49" charset="0"/>
              </a:rPr>
              <a:t>);</a:t>
            </a:r>
          </a:p>
          <a:p>
            <a:pPr lvl="1">
              <a:defRPr/>
            </a:pPr>
            <a:r>
              <a:rPr lang="en-US" altLang="en-US" sz="2000" i="1" dirty="0">
                <a:solidFill>
                  <a:srgbClr val="FFC000"/>
                </a:solidFill>
              </a:rPr>
              <a:t>SELECT * FROM &lt;Table1&gt; [INNER] JOIN &lt;Table2&gt; ON &lt;condition&gt;</a:t>
            </a:r>
          </a:p>
          <a:p>
            <a:pPr marL="1255713" lvl="1">
              <a:defRPr/>
            </a:pPr>
            <a:r>
              <a:rPr lang="en-US" altLang="en-US" sz="2000" i="1" dirty="0">
                <a:latin typeface="Consolas" panose="020B0609020204030204" pitchFamily="49" charset="0"/>
              </a:rPr>
              <a:t>SELECT * FROM employee INNER JOIN department ON </a:t>
            </a:r>
            <a:r>
              <a:rPr lang="en-US" altLang="en-US" sz="2000" i="1" dirty="0" err="1">
                <a:latin typeface="Consolas" panose="020B0609020204030204" pitchFamily="49" charset="0"/>
              </a:rPr>
              <a:t>employee.DepartmentID</a:t>
            </a:r>
            <a:r>
              <a:rPr lang="en-US" altLang="en-US" sz="2000" i="1" dirty="0">
                <a:latin typeface="Consolas" panose="020B0609020204030204" pitchFamily="49" charset="0"/>
              </a:rPr>
              <a:t> = </a:t>
            </a:r>
            <a:r>
              <a:rPr lang="en-US" altLang="en-US" sz="2000" i="1" dirty="0" err="1">
                <a:latin typeface="Consolas" panose="020B0609020204030204" pitchFamily="49" charset="0"/>
              </a:rPr>
              <a:t>department.DepartmentID</a:t>
            </a:r>
            <a:r>
              <a:rPr lang="en-US" altLang="en-US" sz="2000" i="1" dirty="0">
                <a:latin typeface="Consolas" panose="020B0609020204030204" pitchFamily="49" charset="0"/>
              </a:rPr>
              <a:t>;</a:t>
            </a:r>
          </a:p>
          <a:p>
            <a:pPr marL="1255713" lvl="1">
              <a:defRPr/>
            </a:pPr>
            <a:r>
              <a:rPr lang="en-US" altLang="en-US" sz="2000" i="1" dirty="0">
                <a:latin typeface="Consolas" panose="020B0609020204030204" pitchFamily="49" charset="0"/>
              </a:rPr>
              <a:t>SELECT * FROM employee, department WHERE </a:t>
            </a:r>
            <a:r>
              <a:rPr lang="en-US" altLang="en-US" sz="2000" i="1" dirty="0" err="1">
                <a:latin typeface="Consolas" panose="020B0609020204030204" pitchFamily="49" charset="0"/>
              </a:rPr>
              <a:t>employee.DepartmentID</a:t>
            </a:r>
            <a:r>
              <a:rPr lang="en-US" altLang="en-US" sz="2000" i="1" dirty="0">
                <a:latin typeface="Consolas" panose="020B0609020204030204" pitchFamily="49" charset="0"/>
              </a:rPr>
              <a:t> = </a:t>
            </a:r>
            <a:r>
              <a:rPr lang="en-US" altLang="en-US" sz="2000" i="1" dirty="0" err="1">
                <a:latin typeface="Consolas" panose="020B0609020204030204" pitchFamily="49" charset="0"/>
              </a:rPr>
              <a:t>department.DepartmentID</a:t>
            </a:r>
            <a:r>
              <a:rPr lang="en-US" altLang="en-US" sz="2000" i="1" dirty="0"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ct val="0"/>
              </a:spcBef>
              <a:defRPr/>
            </a:pPr>
            <a:endParaRPr lang="en-US" altLang="en-US" sz="2000" dirty="0"/>
          </a:p>
        </p:txBody>
      </p:sp>
      <p:sp>
        <p:nvSpPr>
          <p:cNvPr id="62468" name="Slide Number Placeholder 5">
            <a:extLst>
              <a:ext uri="{FF2B5EF4-FFF2-40B4-BE49-F238E27FC236}">
                <a16:creationId xmlns:a16="http://schemas.microsoft.com/office/drawing/2014/main" id="{453B9499-B1C1-4432-BB7C-202F7800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90EA0E09-3853-43D9-9F90-6ACA6228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Ví dụ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5D11E124-85C0-4690-9D28-987423724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C4C21C04-2E0F-4E65-BAD4-75C2EEC6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4517" name="Picture 2">
            <a:extLst>
              <a:ext uri="{FF2B5EF4-FFF2-40B4-BE49-F238E27FC236}">
                <a16:creationId xmlns:a16="http://schemas.microsoft.com/office/drawing/2014/main" id="{1495DE98-8DD7-41B6-9D3D-367D78A9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33147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8" name="Picture 3">
            <a:extLst>
              <a:ext uri="{FF2B5EF4-FFF2-40B4-BE49-F238E27FC236}">
                <a16:creationId xmlns:a16="http://schemas.microsoft.com/office/drawing/2014/main" id="{2F4ED7D8-4326-44A5-BA61-10B2C6237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47975"/>
            <a:ext cx="667385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9" name="Picture 4">
            <a:extLst>
              <a:ext uri="{FF2B5EF4-FFF2-40B4-BE49-F238E27FC236}">
                <a16:creationId xmlns:a16="http://schemas.microsoft.com/office/drawing/2014/main" id="{52BAB090-9D6A-4D11-810D-D819A8589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800600"/>
            <a:ext cx="4087813" cy="159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20" name="Rectangle 4">
            <a:extLst>
              <a:ext uri="{FF2B5EF4-FFF2-40B4-BE49-F238E27FC236}">
                <a16:creationId xmlns:a16="http://schemas.microsoft.com/office/drawing/2014/main" id="{29581E0B-4EEB-4763-B176-58C177E43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13" y="4891088"/>
            <a:ext cx="2133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i="1"/>
              <a:t>INNER JOIN … USING (DepartmentID) </a:t>
            </a:r>
            <a:endParaRPr lang="en-US" altLang="en-US" sz="1400"/>
          </a:p>
        </p:txBody>
      </p:sp>
      <p:sp>
        <p:nvSpPr>
          <p:cNvPr id="64521" name="Rectangle 5">
            <a:extLst>
              <a:ext uri="{FF2B5EF4-FFF2-40B4-BE49-F238E27FC236}">
                <a16:creationId xmlns:a16="http://schemas.microsoft.com/office/drawing/2014/main" id="{B4ACC4A0-C49B-41F6-BA33-A5B99FDA6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3124200"/>
            <a:ext cx="22431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i="1"/>
              <a:t>INNER JOIN … ON employee.DepartmentID = department.DepartmentID</a:t>
            </a:r>
            <a:endParaRPr lang="en-US" altLang="en-US"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92992A69-AF7D-4D8E-924C-C6F616F9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Kiểu kết nối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2F1DB2D3-FF55-4867-8C38-D6325A777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82E3DDEA-9F85-453D-9733-4EA4987A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5541" name="Picture 5">
            <a:extLst>
              <a:ext uri="{FF2B5EF4-FFF2-40B4-BE49-F238E27FC236}">
                <a16:creationId xmlns:a16="http://schemas.microsoft.com/office/drawing/2014/main" id="{2332508E-9659-4078-9933-DF7833125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49339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F503B252-F1EA-420E-9FB9-6633A3DD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Phép kết nối ngoài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81BEE-0C41-42E5-A8E7-DDC96EA5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/>
          <a:lstStyle/>
          <a:p>
            <a:r>
              <a:rPr lang="en-US" altLang="en-US" sz="2800"/>
              <a:t>Kết nối ngoài của 2 bảng A và B đưa ra kết quả gồm cả những bộ thuộc A/B/AB không thỏa mãn điều kiện kết nối. </a:t>
            </a:r>
          </a:p>
          <a:p>
            <a:r>
              <a:rPr lang="en-US" altLang="en-US" sz="2800"/>
              <a:t>Kết nối ngoài bên trái, bên phải, toàn bộ</a:t>
            </a:r>
            <a:endParaRPr lang="en-US" altLang="en-US"/>
          </a:p>
          <a:p>
            <a:pPr lvl="1"/>
            <a:r>
              <a:rPr lang="en-US" altLang="en-US" sz="2000" i="1">
                <a:solidFill>
                  <a:srgbClr val="FFC000"/>
                </a:solidFill>
              </a:rPr>
              <a:t>SELECT * FROM &lt;Table1&gt; LEFT [OUTER] JOIN &lt;Table2&gt; ON &lt;condition&gt;</a:t>
            </a:r>
          </a:p>
          <a:p>
            <a:pPr lvl="1"/>
            <a:r>
              <a:rPr lang="en-US" altLang="en-US" sz="2000" i="1">
                <a:solidFill>
                  <a:srgbClr val="FFC000"/>
                </a:solidFill>
              </a:rPr>
              <a:t>SELECT * FROM &lt;Table1&gt; RIGHT [OUTER] JOIN &lt;Table2&gt; ON &lt;condition&gt;</a:t>
            </a:r>
          </a:p>
          <a:p>
            <a:pPr lvl="1"/>
            <a:r>
              <a:rPr lang="en-US" altLang="en-US" sz="2000" i="1">
                <a:solidFill>
                  <a:srgbClr val="FFC000"/>
                </a:solidFill>
              </a:rPr>
              <a:t>SELECT * FROM &lt;Table1&gt; FULL [OUTER] JOIN &lt;Table2&gt; ON &lt;condition&gt;</a:t>
            </a:r>
          </a:p>
          <a:p>
            <a:pPr lvl="1"/>
            <a:endParaRPr lang="en-US" altLang="en-US" sz="2800"/>
          </a:p>
          <a:p>
            <a:pPr lvl="1"/>
            <a:endParaRPr lang="en-US" altLang="en-US" sz="2800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421D5F49-E113-491E-9AFA-48BB00B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AA510E5B-7DA1-4D3A-AD3C-2E8AD678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Phép kết nối ngoài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F4910923-7998-4F2B-A35A-560D5B6AD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11F1D31B-3C57-4DF5-BDAB-D4517F79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7589" name="Picture 2">
            <a:extLst>
              <a:ext uri="{FF2B5EF4-FFF2-40B4-BE49-F238E27FC236}">
                <a16:creationId xmlns:a16="http://schemas.microsoft.com/office/drawing/2014/main" id="{39C4CB01-896C-40DE-A67C-35548F1F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33147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0" name="Picture 2">
            <a:extLst>
              <a:ext uri="{FF2B5EF4-FFF2-40B4-BE49-F238E27FC236}">
                <a16:creationId xmlns:a16="http://schemas.microsoft.com/office/drawing/2014/main" id="{16FA93B9-7EF6-467E-B243-D3E6DDE08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3" y="2005013"/>
            <a:ext cx="5202237" cy="148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F59054-A7D0-46F5-8E0D-25E201BCE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8" y="2767013"/>
            <a:ext cx="36798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SELECT</a:t>
            </a:r>
            <a:r>
              <a:rPr lang="en-US" altLang="en-US" sz="1400"/>
              <a:t> * </a:t>
            </a:r>
            <a:r>
              <a:rPr lang="en-US" altLang="en-US" sz="1400" b="1"/>
              <a:t>FROM</a:t>
            </a:r>
            <a:r>
              <a:rPr lang="en-US" altLang="en-US" sz="1400"/>
              <a:t> employee </a:t>
            </a:r>
            <a:r>
              <a:rPr lang="en-US" altLang="en-US" sz="1400" b="1"/>
              <a:t>LEFT</a:t>
            </a:r>
            <a:r>
              <a:rPr lang="en-US" altLang="en-US" sz="1400"/>
              <a:t> </a:t>
            </a:r>
            <a:r>
              <a:rPr lang="en-US" altLang="en-US" sz="1400" b="1"/>
              <a:t>OUTER</a:t>
            </a:r>
            <a:r>
              <a:rPr lang="en-US" altLang="en-US" sz="1400"/>
              <a:t> </a:t>
            </a:r>
            <a:r>
              <a:rPr lang="en-US" altLang="en-US" sz="1400" b="1"/>
              <a:t>JOIN</a:t>
            </a:r>
            <a:r>
              <a:rPr lang="en-US" altLang="en-US" sz="1400"/>
              <a:t> department </a:t>
            </a:r>
            <a:r>
              <a:rPr lang="en-US" altLang="en-US" sz="1400" b="1"/>
              <a:t>ON</a:t>
            </a:r>
            <a:r>
              <a:rPr lang="en-US" altLang="en-US" sz="1400"/>
              <a:t> employee.DepartmentID = department.DepartmentID;</a:t>
            </a:r>
          </a:p>
        </p:txBody>
      </p:sp>
      <p:pic>
        <p:nvPicPr>
          <p:cNvPr id="63493" name="Picture 5">
            <a:extLst>
              <a:ext uri="{FF2B5EF4-FFF2-40B4-BE49-F238E27FC236}">
                <a16:creationId xmlns:a16="http://schemas.microsoft.com/office/drawing/2014/main" id="{A0864FE0-5EE4-4409-9ED3-9CC1A1E46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3" y="3532188"/>
            <a:ext cx="5192712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8B372B-334C-4232-A0D7-15376543A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3943350"/>
            <a:ext cx="3175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SELECT</a:t>
            </a:r>
            <a:r>
              <a:rPr lang="en-US" altLang="en-US" sz="1400"/>
              <a:t> * </a:t>
            </a:r>
            <a:r>
              <a:rPr lang="en-US" altLang="en-US" sz="1400" b="1"/>
              <a:t>FROM</a:t>
            </a:r>
            <a:r>
              <a:rPr lang="en-US" altLang="en-US" sz="1400"/>
              <a:t> employee </a:t>
            </a:r>
            <a:r>
              <a:rPr lang="en-US" altLang="en-US" sz="1400" b="1"/>
              <a:t>RIGHT</a:t>
            </a:r>
            <a:r>
              <a:rPr lang="en-US" altLang="en-US" sz="1400"/>
              <a:t> </a:t>
            </a:r>
            <a:r>
              <a:rPr lang="en-US" altLang="en-US" sz="1400" b="1"/>
              <a:t>OUTER</a:t>
            </a:r>
            <a:r>
              <a:rPr lang="en-US" altLang="en-US" sz="1400"/>
              <a:t> </a:t>
            </a:r>
            <a:r>
              <a:rPr lang="en-US" altLang="en-US" sz="1400" b="1"/>
              <a:t>JOIN</a:t>
            </a:r>
            <a:r>
              <a:rPr lang="en-US" altLang="en-US" sz="1400"/>
              <a:t> department </a:t>
            </a:r>
            <a:r>
              <a:rPr lang="en-US" altLang="en-US" sz="1400" b="1"/>
              <a:t>ON</a:t>
            </a:r>
            <a:r>
              <a:rPr lang="en-US" altLang="en-US" sz="1400"/>
              <a:t> employee.DepartmentID = department.DepartmentID;</a:t>
            </a:r>
          </a:p>
        </p:txBody>
      </p:sp>
      <p:pic>
        <p:nvPicPr>
          <p:cNvPr id="63494" name="Picture 6">
            <a:extLst>
              <a:ext uri="{FF2B5EF4-FFF2-40B4-BE49-F238E27FC236}">
                <a16:creationId xmlns:a16="http://schemas.microsoft.com/office/drawing/2014/main" id="{FB5DB949-A11D-4D3A-8ADF-4C629D0F5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3" y="5080000"/>
            <a:ext cx="5192712" cy="164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663FC8-41E9-4EA5-85C7-94BFF767B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5340350"/>
            <a:ext cx="34925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SELECT</a:t>
            </a:r>
            <a:r>
              <a:rPr lang="en-US" altLang="en-US" sz="1400"/>
              <a:t> * </a:t>
            </a:r>
            <a:r>
              <a:rPr lang="en-US" altLang="en-US" sz="1400" b="1"/>
              <a:t>FROM</a:t>
            </a:r>
            <a:r>
              <a:rPr lang="en-US" altLang="en-US" sz="1400"/>
              <a:t> employee </a:t>
            </a:r>
            <a:r>
              <a:rPr lang="en-US" altLang="en-US" sz="1400" b="1"/>
              <a:t>FULL</a:t>
            </a:r>
            <a:r>
              <a:rPr lang="en-US" altLang="en-US" sz="1400"/>
              <a:t> </a:t>
            </a:r>
            <a:r>
              <a:rPr lang="en-US" altLang="en-US" sz="1400" b="1"/>
              <a:t>OUTER</a:t>
            </a:r>
            <a:r>
              <a:rPr lang="en-US" altLang="en-US" sz="1400"/>
              <a:t> </a:t>
            </a:r>
            <a:r>
              <a:rPr lang="en-US" altLang="en-US" sz="1400" b="1"/>
              <a:t>JOIN</a:t>
            </a:r>
            <a:r>
              <a:rPr lang="en-US" altLang="en-US" sz="1400"/>
              <a:t> department </a:t>
            </a:r>
            <a:r>
              <a:rPr lang="en-US" altLang="en-US" sz="1400" b="1"/>
              <a:t>ON</a:t>
            </a:r>
            <a:r>
              <a:rPr lang="en-US" altLang="en-US" sz="1400"/>
              <a:t> employee.DepartmentID = department.DepartmentID;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FC7E7748-156C-419A-953A-013E74B1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Tự kết nối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28F3-2087-4289-BC30-9343BD1C2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self-join</a:t>
            </a:r>
          </a:p>
          <a:p>
            <a:r>
              <a:rPr lang="en-US" altLang="en-US" sz="2000">
                <a:latin typeface="Consolas" panose="020B0609020204030204" pitchFamily="49" charset="0"/>
              </a:rPr>
              <a:t>SELECT F.EmployeeID, F.LastName, S.EmployeeID, S.LastName, F.Country FROM </a:t>
            </a:r>
            <a:r>
              <a:rPr lang="en-US" altLang="en-US" sz="2000">
                <a:solidFill>
                  <a:srgbClr val="FFC000"/>
                </a:solidFill>
                <a:latin typeface="Consolas" panose="020B0609020204030204" pitchFamily="49" charset="0"/>
              </a:rPr>
              <a:t>Employee F</a:t>
            </a:r>
            <a:r>
              <a:rPr lang="en-US" altLang="en-US" sz="2000">
                <a:latin typeface="Consolas" panose="020B0609020204030204" pitchFamily="49" charset="0"/>
              </a:rPr>
              <a:t> INNER JOIN </a:t>
            </a:r>
            <a:r>
              <a:rPr lang="en-US" altLang="en-US" sz="2000">
                <a:solidFill>
                  <a:srgbClr val="FFC000"/>
                </a:solidFill>
                <a:latin typeface="Consolas" panose="020B0609020204030204" pitchFamily="49" charset="0"/>
              </a:rPr>
              <a:t>Employee S</a:t>
            </a:r>
            <a:r>
              <a:rPr lang="en-US" altLang="en-US" sz="2000">
                <a:latin typeface="Consolas" panose="020B0609020204030204" pitchFamily="49" charset="0"/>
              </a:rPr>
              <a:t> ON F.Country = S.Country WHERE F.EmployeeID &lt; S.EmployeeID ORDER BY F.EmployeeID, S.EmployeeID;</a:t>
            </a:r>
            <a:endParaRPr lang="en-US" altLang="en-US">
              <a:latin typeface="Consolas" panose="020B0609020204030204" pitchFamily="49" charset="0"/>
            </a:endParaRP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B978D6AC-A73E-4A7D-8157-22B1347E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7826" name="Picture 2">
            <a:extLst>
              <a:ext uri="{FF2B5EF4-FFF2-40B4-BE49-F238E27FC236}">
                <a16:creationId xmlns:a16="http://schemas.microsoft.com/office/drawing/2014/main" id="{A7A1A9CC-83A4-4C4D-BF2F-46402B32F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208463"/>
            <a:ext cx="3201988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27" name="Picture 3">
            <a:extLst>
              <a:ext uri="{FF2B5EF4-FFF2-40B4-BE49-F238E27FC236}">
                <a16:creationId xmlns:a16="http://schemas.microsoft.com/office/drawing/2014/main" id="{5B59707A-CD54-45A3-9540-A05196FE0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203700"/>
            <a:ext cx="4810125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B9E1EC6-346E-46FF-9123-F3E7A403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5.1. Giới thiệu Ngôn ngữ SQL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E06DE59C-5EFF-4A35-A85E-9EB31A6C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>
              <a:defRPr/>
            </a:pPr>
            <a:r>
              <a:rPr lang="en-US" altLang="zh-TW" sz="2800" dirty="0">
                <a:ea typeface="DFKai-SB" pitchFamily="65" charset="-128"/>
              </a:rPr>
              <a:t>DDL </a:t>
            </a:r>
            <a:r>
              <a:rPr lang="en-US" altLang="zh-TW" sz="2800" dirty="0" err="1">
                <a:ea typeface="DFKai-SB" pitchFamily="65" charset="-128"/>
              </a:rPr>
              <a:t>c</a:t>
            </a:r>
            <a:r>
              <a:rPr lang="en-US" altLang="en-US" sz="3000" dirty="0" err="1"/>
              <a:t>ho</a:t>
            </a:r>
            <a:r>
              <a:rPr lang="en-US" altLang="en-US" sz="3000" dirty="0"/>
              <a:t> </a:t>
            </a:r>
            <a:r>
              <a:rPr lang="en-US" altLang="en-US" sz="3000" dirty="0" err="1"/>
              <a:t>phép</a:t>
            </a:r>
            <a:r>
              <a:rPr lang="en-US" altLang="en-US" sz="3000" dirty="0"/>
              <a:t> </a:t>
            </a:r>
            <a:r>
              <a:rPr lang="en-US" altLang="en-US" sz="2800" dirty="0" err="1"/>
              <a:t>định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nghĩa</a:t>
            </a:r>
            <a:r>
              <a:rPr lang="en-US" altLang="en-US" sz="2800" dirty="0"/>
              <a:t> </a:t>
            </a:r>
            <a:r>
              <a:rPr lang="en-US" altLang="en-US" sz="3000" dirty="0"/>
              <a:t>:</a:t>
            </a:r>
          </a:p>
          <a:p>
            <a:pPr lvl="1">
              <a:defRPr/>
            </a:pPr>
            <a:r>
              <a:rPr lang="en-US" altLang="zh-TW" sz="2400" dirty="0" err="1">
                <a:ea typeface="DFKai-SB" pitchFamily="65" charset="-128"/>
              </a:rPr>
              <a:t>Sơ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đồ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quan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hệ</a:t>
            </a:r>
            <a:endParaRPr lang="en-US" altLang="zh-TW" sz="2400" dirty="0">
              <a:ea typeface="DFKai-SB" pitchFamily="65" charset="-128"/>
            </a:endParaRPr>
          </a:p>
          <a:p>
            <a:pPr lvl="1">
              <a:defRPr/>
            </a:pPr>
            <a:r>
              <a:rPr lang="en-US" altLang="zh-TW" sz="2400" dirty="0" err="1">
                <a:ea typeface="DFKai-SB" pitchFamily="65" charset="-128"/>
              </a:rPr>
              <a:t>Kiểu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dữ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liệu</a:t>
            </a:r>
            <a:r>
              <a:rPr lang="en-US" altLang="zh-TW" sz="2400" dirty="0">
                <a:ea typeface="DFKai-SB" pitchFamily="65" charset="-128"/>
              </a:rPr>
              <a:t> hay </a:t>
            </a:r>
            <a:r>
              <a:rPr lang="en-US" altLang="zh-TW" sz="2400" dirty="0" err="1">
                <a:ea typeface="DFKai-SB" pitchFamily="65" charset="-128"/>
              </a:rPr>
              <a:t>miền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giá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trị</a:t>
            </a:r>
            <a:endParaRPr lang="en-US" altLang="zh-TW" sz="2400" dirty="0">
              <a:ea typeface="DFKai-SB" pitchFamily="65" charset="-128"/>
            </a:endParaRPr>
          </a:p>
          <a:p>
            <a:pPr lvl="1">
              <a:defRPr/>
            </a:pPr>
            <a:r>
              <a:rPr lang="en-US" altLang="zh-TW" sz="2400" dirty="0" err="1">
                <a:ea typeface="DFKai-SB" pitchFamily="65" charset="-128"/>
              </a:rPr>
              <a:t>Ràng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buộc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toàn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vẹn</a:t>
            </a:r>
            <a:endParaRPr lang="en-US" altLang="zh-TW" sz="2400" dirty="0">
              <a:ea typeface="DFKai-SB" pitchFamily="65" charset="-128"/>
            </a:endParaRPr>
          </a:p>
          <a:p>
            <a:pPr lvl="1">
              <a:defRPr/>
            </a:pPr>
            <a:r>
              <a:rPr lang="en-US" altLang="zh-TW" sz="2400" dirty="0" err="1">
                <a:ea typeface="DFKai-SB" pitchFamily="65" charset="-128"/>
              </a:rPr>
              <a:t>Quyền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truy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cập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đối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với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từng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quan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hệ</a:t>
            </a:r>
            <a:endParaRPr lang="en-US" altLang="zh-TW" sz="2400" dirty="0">
              <a:ea typeface="DFKai-SB" pitchFamily="65" charset="-128"/>
            </a:endParaRPr>
          </a:p>
          <a:p>
            <a:pPr lvl="1">
              <a:defRPr/>
            </a:pPr>
            <a:r>
              <a:rPr lang="en-US" altLang="zh-TW" sz="2400" dirty="0">
                <a:ea typeface="DFKai-SB" pitchFamily="65" charset="-128"/>
              </a:rPr>
              <a:t>…</a:t>
            </a:r>
          </a:p>
          <a:p>
            <a:pPr>
              <a:defRPr/>
            </a:pPr>
            <a:r>
              <a:rPr lang="en-US" altLang="zh-TW" sz="2400" dirty="0">
                <a:ea typeface="DFKai-SB" pitchFamily="65" charset="-128"/>
              </a:rPr>
              <a:t>DML </a:t>
            </a:r>
            <a:r>
              <a:rPr lang="en-US" altLang="zh-TW" sz="2400" dirty="0" err="1">
                <a:ea typeface="DFKai-SB" pitchFamily="65" charset="-128"/>
              </a:rPr>
              <a:t>cho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phép</a:t>
            </a:r>
            <a:r>
              <a:rPr lang="en-US" altLang="zh-TW" sz="2400" dirty="0">
                <a:ea typeface="DFKai-SB" pitchFamily="65" charset="-128"/>
              </a:rPr>
              <a:t>:</a:t>
            </a:r>
          </a:p>
          <a:p>
            <a:pPr lvl="1">
              <a:defRPr/>
            </a:pPr>
            <a:r>
              <a:rPr lang="en-US" altLang="zh-TW" sz="2400" dirty="0" err="1">
                <a:ea typeface="DFKai-SB" pitchFamily="65" charset="-128"/>
              </a:rPr>
              <a:t>Thêm</a:t>
            </a:r>
            <a:r>
              <a:rPr lang="en-US" altLang="zh-TW" sz="2400" dirty="0">
                <a:ea typeface="DFKai-SB" pitchFamily="65" charset="-128"/>
              </a:rPr>
              <a:t>/</a:t>
            </a:r>
            <a:r>
              <a:rPr lang="en-US" altLang="zh-TW" sz="2400" dirty="0" err="1">
                <a:ea typeface="DFKai-SB" pitchFamily="65" charset="-128"/>
              </a:rPr>
              <a:t>xóa</a:t>
            </a:r>
            <a:r>
              <a:rPr lang="en-US" altLang="zh-TW" sz="2400" dirty="0">
                <a:ea typeface="DFKai-SB" pitchFamily="65" charset="-128"/>
              </a:rPr>
              <a:t>/</a:t>
            </a:r>
            <a:r>
              <a:rPr lang="en-US" altLang="zh-TW" sz="2400" dirty="0" err="1">
                <a:ea typeface="DFKai-SB" pitchFamily="65" charset="-128"/>
              </a:rPr>
              <a:t>thay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đổi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các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bộ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vào</a:t>
            </a:r>
            <a:r>
              <a:rPr lang="en-US" altLang="zh-TW" sz="2400" dirty="0">
                <a:ea typeface="DFKai-SB" pitchFamily="65" charset="-128"/>
              </a:rPr>
              <a:t> CSDL</a:t>
            </a:r>
          </a:p>
          <a:p>
            <a:pPr lvl="1">
              <a:defRPr/>
            </a:pPr>
            <a:r>
              <a:rPr lang="en-US" altLang="zh-TW" sz="2400" dirty="0">
                <a:ea typeface="DFKai-SB" pitchFamily="65" charset="-128"/>
              </a:rPr>
              <a:t>DML </a:t>
            </a:r>
            <a:r>
              <a:rPr lang="en-US" altLang="zh-TW" sz="2400" dirty="0" err="1">
                <a:ea typeface="DFKai-SB" pitchFamily="65" charset="-128"/>
              </a:rPr>
              <a:t>nhúng</a:t>
            </a:r>
            <a:r>
              <a:rPr lang="en-US" altLang="zh-TW" sz="2400" dirty="0">
                <a:ea typeface="DFKai-SB" pitchFamily="65" charset="-128"/>
              </a:rPr>
              <a:t>: </a:t>
            </a:r>
            <a:r>
              <a:rPr lang="en-US" altLang="zh-TW" sz="2400" dirty="0" err="1">
                <a:ea typeface="DFKai-SB" pitchFamily="65" charset="-128"/>
              </a:rPr>
              <a:t>cho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phép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sử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dụng</a:t>
            </a:r>
            <a:r>
              <a:rPr lang="en-US" altLang="zh-TW" sz="2400" dirty="0">
                <a:ea typeface="DFKai-SB" pitchFamily="65" charset="-128"/>
              </a:rPr>
              <a:t> SQL </a:t>
            </a:r>
            <a:r>
              <a:rPr lang="en-US" altLang="zh-TW" sz="2400" dirty="0" err="1">
                <a:ea typeface="DFKai-SB" pitchFamily="65" charset="-128"/>
              </a:rPr>
              <a:t>trong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các</a:t>
            </a:r>
            <a:r>
              <a:rPr lang="en-US" altLang="zh-TW" sz="2400" dirty="0">
                <a:ea typeface="DFKai-SB" pitchFamily="65" charset="-128"/>
              </a:rPr>
              <a:t> NNLT</a:t>
            </a:r>
          </a:p>
          <a:p>
            <a:pPr>
              <a:defRPr/>
            </a:pPr>
            <a:r>
              <a:rPr lang="en-US" altLang="zh-TW" sz="2400" dirty="0">
                <a:ea typeface="DFKai-SB" pitchFamily="65" charset="-128"/>
              </a:rPr>
              <a:t>DCL :</a:t>
            </a:r>
          </a:p>
          <a:p>
            <a:pPr lvl="1">
              <a:defRPr/>
            </a:pPr>
            <a:r>
              <a:rPr lang="en-US" altLang="zh-TW" sz="2400" dirty="0" err="1">
                <a:ea typeface="DFKai-SB" pitchFamily="65" charset="-128"/>
              </a:rPr>
              <a:t>Bảo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mật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thông</a:t>
            </a:r>
            <a:r>
              <a:rPr lang="en-US" altLang="zh-TW" sz="2400" dirty="0">
                <a:ea typeface="DFKai-SB" pitchFamily="65" charset="-128"/>
              </a:rPr>
              <a:t> tin, </a:t>
            </a:r>
            <a:r>
              <a:rPr lang="en-US" altLang="zh-TW" sz="2400" dirty="0" err="1">
                <a:ea typeface="DFKai-SB" pitchFamily="65" charset="-128"/>
              </a:rPr>
              <a:t>quyền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người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dùng</a:t>
            </a:r>
            <a:r>
              <a:rPr lang="en-US" altLang="zh-TW" sz="2400" dirty="0">
                <a:ea typeface="DFKai-SB" pitchFamily="65" charset="-128"/>
              </a:rPr>
              <a:t>, v.v.</a:t>
            </a:r>
          </a:p>
          <a:p>
            <a:pPr marL="342900" lvl="1" indent="-342900">
              <a:buSzTx/>
              <a:buFontTx/>
              <a:buChar char="•"/>
              <a:defRPr/>
            </a:pPr>
            <a:r>
              <a:rPr lang="en-US" altLang="zh-TW" sz="2400" dirty="0">
                <a:ea typeface="DFKai-SB" pitchFamily="65" charset="-128"/>
              </a:rPr>
              <a:t>DQL: </a:t>
            </a:r>
            <a:r>
              <a:rPr lang="en-US" altLang="zh-TW" sz="2400" dirty="0" err="1">
                <a:ea typeface="DFKai-SB" pitchFamily="65" charset="-128"/>
              </a:rPr>
              <a:t>truy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vấn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dạng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câu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dựa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trên</a:t>
            </a:r>
            <a:r>
              <a:rPr lang="en-US" altLang="zh-TW" sz="2400" dirty="0">
                <a:ea typeface="DFKai-SB" pitchFamily="65" charset="-128"/>
              </a:rPr>
              <a:t> ĐSQH </a:t>
            </a:r>
            <a:r>
              <a:rPr lang="en-US" altLang="zh-TW" sz="2400" dirty="0" err="1">
                <a:ea typeface="DFKai-SB" pitchFamily="65" charset="-128"/>
              </a:rPr>
              <a:t>và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tính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toán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vị</a:t>
            </a:r>
            <a:r>
              <a:rPr lang="en-US" altLang="zh-TW" sz="2400" dirty="0">
                <a:ea typeface="DFKai-SB" pitchFamily="65" charset="-128"/>
              </a:rPr>
              <a:t> </a:t>
            </a:r>
            <a:r>
              <a:rPr lang="en-US" altLang="zh-TW" sz="2400" dirty="0" err="1">
                <a:ea typeface="DFKai-SB" pitchFamily="65" charset="-128"/>
              </a:rPr>
              <a:t>từ</a:t>
            </a:r>
            <a:endParaRPr lang="en-US" altLang="zh-TW" sz="2400" dirty="0">
              <a:ea typeface="DFKai-SB" pitchFamily="65" charset="-128"/>
            </a:endParaRPr>
          </a:p>
          <a:p>
            <a:pPr>
              <a:defRPr/>
            </a:pPr>
            <a:endParaRPr lang="en-US" altLang="zh-TW" sz="2400" dirty="0">
              <a:ea typeface="DFKai-SB" pitchFamily="65" charset="-128"/>
            </a:endParaRPr>
          </a:p>
          <a:p>
            <a:pPr lvl="1">
              <a:defRPr/>
            </a:pPr>
            <a:endParaRPr lang="en-US" altLang="zh-TW" sz="2400" dirty="0">
              <a:ea typeface="DFKai-SB" pitchFamily="65" charset="-128"/>
            </a:endParaRPr>
          </a:p>
          <a:p>
            <a:pPr>
              <a:defRPr/>
            </a:pPr>
            <a:endParaRPr lang="en-US" altLang="en-US" dirty="0"/>
          </a:p>
        </p:txBody>
      </p:sp>
      <p:sp>
        <p:nvSpPr>
          <p:cNvPr id="21508" name="Slide Number Placeholder 1">
            <a:extLst>
              <a:ext uri="{FF2B5EF4-FFF2-40B4-BE49-F238E27FC236}">
                <a16:creationId xmlns:a16="http://schemas.microsoft.com/office/drawing/2014/main" id="{A50A4CA6-5ED8-4437-84B7-2E3DAA44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/>
              <a:t>5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7BE0E50F-21FE-4B50-82E7-25FF1305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Khung nhìn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8B1DA5EC-B7A8-4FDF-9AAE-CF6E1599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Khung nhìn là các quan hệ ảo thuần tuý về mặt logic, được tạo ra dựa trên các quan hệ thực, nhằm giúp thuận tiện trong sử dụng</a:t>
            </a:r>
          </a:p>
          <a:p>
            <a:r>
              <a:rPr lang="en-US" altLang="en-US" sz="2400"/>
              <a:t>Ví dụ:</a:t>
            </a:r>
          </a:p>
          <a:p>
            <a:pPr lvl="1"/>
            <a:r>
              <a:rPr lang="en-US" altLang="en-US" sz="2000"/>
              <a:t>Trên CSDL nhân viên, ẩn thông tin về mức lương, địa chỉ nhà với các người dùng thông thường</a:t>
            </a:r>
          </a:p>
          <a:p>
            <a:pPr lvl="1"/>
            <a:r>
              <a:rPr lang="en-US" altLang="en-US" sz="2000"/>
              <a:t>Trên CSDL sinh viên, gộp các quan hệ SinhVien, LopHoc, DangKy thành một quan hệ ảo khác để dễ sử dụng</a:t>
            </a:r>
          </a:p>
          <a:p>
            <a:r>
              <a:rPr lang="en-US" altLang="en-US" sz="2400"/>
              <a:t>Việc sửa đổi hay trích thông tin trên khung nhìn phải đảm bảo phản ánh đúng như khi thao tác trên các quan hệ thực</a:t>
            </a:r>
            <a:endParaRPr lang="en-US" altLang="en-US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3EA30972-214E-4691-9ACF-123A08E8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052B3BB2-8FFE-459A-A55A-70C325A2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Khung nhìn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D5751BD6-7617-48AE-BF2D-DFAC650C2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r>
              <a:rPr lang="en-US" altLang="en-US" sz="2800"/>
              <a:t>Ưu điểm :</a:t>
            </a:r>
          </a:p>
          <a:p>
            <a:pPr lvl="1"/>
            <a:r>
              <a:rPr lang="en-US" altLang="en-US" sz="2400"/>
              <a:t>Chỉ làm việc trên một phần của dữ liệu</a:t>
            </a:r>
          </a:p>
          <a:p>
            <a:pPr lvl="1"/>
            <a:r>
              <a:rPr lang="en-US" altLang="en-US" sz="2400"/>
              <a:t>Có thể gộp nhiều quan hệ thành một quan hệ ảo</a:t>
            </a:r>
          </a:p>
          <a:p>
            <a:pPr lvl="1"/>
            <a:r>
              <a:rPr lang="en-US" altLang="en-US" sz="2400"/>
              <a:t>Tạo ra các quan hệ có khả năng tuỳ biến cao theo nhu cầu sử dụng</a:t>
            </a:r>
          </a:p>
          <a:p>
            <a:pPr lvl="1"/>
            <a:r>
              <a:rPr lang="en-US" altLang="en-US" sz="2400"/>
              <a:t>Khung nhìn không lưu trữ thêm dữ liệu, mà thực thi trên các quan hệ thực</a:t>
            </a:r>
          </a:p>
          <a:p>
            <a:pPr lvl="1"/>
            <a:r>
              <a:rPr lang="en-US" altLang="en-US" sz="2400"/>
              <a:t>Hỗ trợ thêm khả năng bảo mật thông tin</a:t>
            </a:r>
          </a:p>
          <a:p>
            <a:pPr lvl="1"/>
            <a:r>
              <a:rPr lang="en-US" altLang="en-US" sz="2400"/>
              <a:t>Ẩn những phần dữ liệu không muốn thể hiện ra bên ngoài</a:t>
            </a:r>
          </a:p>
          <a:p>
            <a:endParaRPr lang="en-US" altLang="en-US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2D3E9FE5-A81D-403F-8371-CDBB6A25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BC0700BF-FACC-40C2-8843-E3F29F6C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Khung nhìn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3C9C-BB63-4CA0-BE05-652ADBF94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khung</a:t>
            </a:r>
            <a:r>
              <a:rPr lang="en-US" sz="2800" dirty="0"/>
              <a:t> </a:t>
            </a:r>
            <a:r>
              <a:rPr lang="en-US" sz="2800" dirty="0" err="1"/>
              <a:t>nhìn</a:t>
            </a:r>
            <a:r>
              <a:rPr lang="en-US" sz="2800" dirty="0"/>
              <a:t>:</a:t>
            </a:r>
          </a:p>
          <a:p>
            <a:pPr marL="0" indent="0" algn="ctr">
              <a:buFontTx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sz="2400" i="1" dirty="0" err="1">
                <a:latin typeface="Consolas" pitchFamily="49" charset="0"/>
                <a:cs typeface="Consolas" pitchFamily="49" charset="0"/>
              </a:rPr>
              <a:t>tên_khung_nhìn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as select …;</a:t>
            </a:r>
          </a:p>
          <a:p>
            <a:pPr lvl="1">
              <a:defRPr/>
            </a:pP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khung</a:t>
            </a:r>
            <a:r>
              <a:rPr lang="en-US" sz="2400" dirty="0"/>
              <a:t> </a:t>
            </a:r>
            <a:r>
              <a:rPr lang="en-US" sz="2400" dirty="0" err="1"/>
              <a:t>nhìn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select</a:t>
            </a:r>
          </a:p>
          <a:p>
            <a:pPr>
              <a:defRPr/>
            </a:pPr>
            <a:r>
              <a:rPr lang="en-US" sz="2800" dirty="0" err="1"/>
              <a:t>Xoá</a:t>
            </a:r>
            <a:r>
              <a:rPr lang="en-US" sz="2800" dirty="0"/>
              <a:t> </a:t>
            </a:r>
            <a:r>
              <a:rPr lang="en-US" sz="2800" dirty="0" err="1"/>
              <a:t>khung</a:t>
            </a:r>
            <a:r>
              <a:rPr lang="en-US" sz="2800" dirty="0"/>
              <a:t> </a:t>
            </a:r>
            <a:r>
              <a:rPr lang="en-US" sz="2800" dirty="0" err="1"/>
              <a:t>nhìn</a:t>
            </a:r>
            <a:r>
              <a:rPr lang="en-US" sz="2800" dirty="0"/>
              <a:t>:</a:t>
            </a:r>
          </a:p>
          <a:p>
            <a:pPr marL="0" indent="0" algn="ctr">
              <a:buFontTx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drop view </a:t>
            </a:r>
            <a:r>
              <a:rPr lang="en-US" sz="2400" i="1" dirty="0" err="1">
                <a:latin typeface="Consolas" pitchFamily="49" charset="0"/>
                <a:cs typeface="Consolas" pitchFamily="49" charset="0"/>
              </a:rPr>
              <a:t>tên_khung_nhìn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defRPr/>
            </a:pP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,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khung</a:t>
            </a:r>
            <a:r>
              <a:rPr lang="en-US" sz="2800" dirty="0"/>
              <a:t> </a:t>
            </a:r>
            <a:r>
              <a:rPr lang="en-US" sz="2800" dirty="0" err="1"/>
              <a:t>nhìn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thường</a:t>
            </a:r>
            <a:endParaRPr lang="en-US" sz="2800" dirty="0"/>
          </a:p>
          <a:p>
            <a:pPr>
              <a:defRPr/>
            </a:pPr>
            <a:endParaRPr lang="en-US" dirty="0"/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FF01CF24-F818-4782-92A6-730AF7A0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0CE3B2B3-D7CC-42A6-AFBB-C016331E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Ví dụ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6A7F2AD5-5E41-4A87-B6F9-40BD1E7F1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4953000" cy="4114800"/>
          </a:xfrm>
        </p:spPr>
        <p:txBody>
          <a:bodyPr/>
          <a:lstStyle/>
          <a:p>
            <a:r>
              <a:rPr lang="en-US" altLang="en-US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* from t;</a:t>
            </a:r>
          </a:p>
          <a:p>
            <a:r>
              <a:rPr lang="en-US" altLang="en-US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create view t1 as select qty, price as value from t where qty&gt;2;</a:t>
            </a:r>
          </a:p>
          <a:p>
            <a:r>
              <a:rPr lang="en-US" altLang="en-US" sz="24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select * from t1;</a:t>
            </a:r>
          </a:p>
          <a:p>
            <a:endParaRPr lang="en-US" altLang="en-US" sz="2400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6DCAD1C5-ACCD-4A62-8F92-6E312950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9" name="Rectangle 4">
            <a:extLst>
              <a:ext uri="{FF2B5EF4-FFF2-40B4-BE49-F238E27FC236}">
                <a16:creationId xmlns:a16="http://schemas.microsoft.com/office/drawing/2014/main" id="{8F019B6B-EE1E-4F45-AF67-A5751EC4C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371600"/>
            <a:ext cx="2362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+------+-------+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| qty  | price |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+------+-------+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|    3 |    50 |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|    5 |    60 |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|    2 |    20 |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+------+-------+</a:t>
            </a:r>
          </a:p>
        </p:txBody>
      </p:sp>
      <p:sp>
        <p:nvSpPr>
          <p:cNvPr id="72710" name="Rectangle 5">
            <a:extLst>
              <a:ext uri="{FF2B5EF4-FFF2-40B4-BE49-F238E27FC236}">
                <a16:creationId xmlns:a16="http://schemas.microsoft.com/office/drawing/2014/main" id="{81BE5CC7-2A7C-4C44-88EE-C39403C5F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3967163"/>
            <a:ext cx="236220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t1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+------+-------+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| qty  | value |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+------+-------+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|    3 |    50 |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|    5 |    60 |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nsolas" panose="020B0609020204030204" pitchFamily="49" charset="0"/>
              </a:rPr>
              <a:t>+------+-------+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FB984747-3110-48B8-8469-2366ACF1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Demo trong MySQL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1822ED98-A688-481C-B662-6CA92F7F1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C309B9A3-E946-43C2-B948-98365790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3733" name="Picture 4">
            <a:extLst>
              <a:ext uri="{FF2B5EF4-FFF2-40B4-BE49-F238E27FC236}">
                <a16:creationId xmlns:a16="http://schemas.microsoft.com/office/drawing/2014/main" id="{11BA5E85-1B9A-41DA-BB7A-0B6518DE1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123950"/>
            <a:ext cx="70675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B353D4F8-33A3-4B7C-8816-44E00E54D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" y="1524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Schema Diagram for University Database</a:t>
            </a:r>
          </a:p>
        </p:txBody>
      </p:sp>
      <p:pic>
        <p:nvPicPr>
          <p:cNvPr id="11267" name="Picture 1">
            <a:extLst>
              <a:ext uri="{FF2B5EF4-FFF2-40B4-BE49-F238E27FC236}">
                <a16:creationId xmlns:a16="http://schemas.microsoft.com/office/drawing/2014/main" id="{32DD3E60-B12F-4CD7-A051-83085D1DC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802" y="0"/>
            <a:ext cx="6934200" cy="420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62F1B6-432B-4024-B570-C0216D7C9E4A}"/>
              </a:ext>
            </a:extLst>
          </p:cNvPr>
          <p:cNvSpPr txBox="1">
            <a:spLocks/>
          </p:cNvSpPr>
          <p:nvPr/>
        </p:nvSpPr>
        <p:spPr>
          <a:xfrm>
            <a:off x="212651" y="4114801"/>
            <a:ext cx="8686800" cy="2895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F0E30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7C03"/>
              </a:buClr>
              <a:buSzPct val="65000"/>
              <a:buFont typeface="Monotype Sorts" pitchFamily="2" charset="2"/>
              <a:buChar char="t"/>
              <a:defRPr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08C3"/>
              </a:buClr>
              <a:buSzPct val="75000"/>
              <a:buFont typeface="Monotype Sorts" pitchFamily="2" charset="2"/>
              <a:buChar char="w"/>
              <a:defRPr sz="1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500" kern="0" dirty="0">
                <a:solidFill>
                  <a:srgbClr val="242021"/>
                </a:solidFill>
              </a:rPr>
              <a:t>Find the titles of courses in the Comp. Sci. department that have 3 credits.</a:t>
            </a:r>
          </a:p>
          <a:p>
            <a:pPr>
              <a:buFont typeface="+mj-lt"/>
              <a:buAutoNum type="arabicPeriod"/>
            </a:pPr>
            <a:r>
              <a:rPr lang="en-US" sz="1500" kern="0" dirty="0">
                <a:solidFill>
                  <a:srgbClr val="242021"/>
                </a:solidFill>
              </a:rPr>
              <a:t>Find the IDs of all students who were taught by an instructor named Einstein; make sure there are no duplicates in the result.</a:t>
            </a:r>
          </a:p>
          <a:p>
            <a:pPr>
              <a:buFont typeface="+mj-lt"/>
              <a:buAutoNum type="arabicPeriod"/>
            </a:pPr>
            <a:r>
              <a:rPr lang="en-US" sz="1500" kern="0" dirty="0">
                <a:solidFill>
                  <a:srgbClr val="242021"/>
                </a:solidFill>
              </a:rPr>
              <a:t>Find the highest salary of any instructor. </a:t>
            </a:r>
          </a:p>
          <a:p>
            <a:pPr>
              <a:buFont typeface="+mj-lt"/>
              <a:buAutoNum type="arabicPeriod"/>
            </a:pPr>
            <a:r>
              <a:rPr lang="en-US" sz="1500" kern="0" dirty="0">
                <a:solidFill>
                  <a:schemeClr val="tx1"/>
                </a:solidFill>
              </a:rPr>
              <a:t>Find all instructors earning the highest salary (there may be more than one with the same salary).</a:t>
            </a:r>
          </a:p>
          <a:p>
            <a:pPr>
              <a:buFont typeface="+mj-lt"/>
              <a:buAutoNum type="arabicPeriod"/>
            </a:pPr>
            <a:r>
              <a:rPr lang="en-US" sz="1500" kern="0" dirty="0">
                <a:solidFill>
                  <a:srgbClr val="242021"/>
                </a:solidFill>
              </a:rPr>
              <a:t>Count the number of courses taught by each instructor</a:t>
            </a:r>
          </a:p>
          <a:p>
            <a:pPr>
              <a:buFont typeface="+mj-lt"/>
              <a:buAutoNum type="arabicPeriod"/>
            </a:pPr>
            <a:r>
              <a:rPr lang="en-US" sz="1500" kern="0" dirty="0">
                <a:solidFill>
                  <a:srgbClr val="242021"/>
                </a:solidFill>
              </a:rPr>
              <a:t>Count the number of courses taught by each department</a:t>
            </a:r>
          </a:p>
          <a:p>
            <a:pPr>
              <a:buFont typeface="+mj-lt"/>
              <a:buAutoNum type="arabicPeriod"/>
            </a:pPr>
            <a:r>
              <a:rPr lang="en-US" sz="1500" kern="0" dirty="0">
                <a:solidFill>
                  <a:srgbClr val="242021"/>
                </a:solidFill>
              </a:rPr>
              <a:t>Find all students that are supervised by instructors of Comp. Sci department</a:t>
            </a:r>
            <a:br>
              <a:rPr lang="en-US" sz="1500" kern="0" dirty="0"/>
            </a:br>
            <a:endParaRPr lang="en-US" sz="1500" kern="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C447-F498-4F0C-87A3-AF2D7050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1FC35-71DF-450C-B422-80CDAC327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8338657" cy="3460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86C81B-9776-4F2F-B721-725CED0767FA}"/>
              </a:ext>
            </a:extLst>
          </p:cNvPr>
          <p:cNvSpPr txBox="1"/>
          <p:nvPr/>
        </p:nvSpPr>
        <p:spPr>
          <a:xfrm>
            <a:off x="914400" y="4603685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 Find the names of all employees that earn more than 80,000</a:t>
            </a:r>
          </a:p>
        </p:txBody>
      </p:sp>
    </p:spTree>
    <p:extLst>
      <p:ext uri="{BB962C8B-B14F-4D97-AF65-F5344CB8AC3E}">
        <p14:creationId xmlns:p14="http://schemas.microsoft.com/office/powerpoint/2010/main" val="22059142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D24A-DADA-4DC0-94CE-DFC40980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C6D01-55B0-46D0-9A01-8AD2B91B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47" y="1143000"/>
            <a:ext cx="7924800" cy="183249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B91177-60F4-43DF-A61A-F864BEC9F16F}"/>
              </a:ext>
            </a:extLst>
          </p:cNvPr>
          <p:cNvSpPr txBox="1">
            <a:spLocks/>
          </p:cNvSpPr>
          <p:nvPr/>
        </p:nvSpPr>
        <p:spPr>
          <a:xfrm>
            <a:off x="228600" y="3127896"/>
            <a:ext cx="8686800" cy="327290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F0E30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7C03"/>
              </a:buClr>
              <a:buSzPct val="65000"/>
              <a:buFont typeface="Monotype Sorts" pitchFamily="2" charset="2"/>
              <a:buChar char="t"/>
              <a:defRPr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008C3"/>
              </a:buClr>
              <a:buSzPct val="75000"/>
              <a:buFont typeface="Monotype Sorts" pitchFamily="2" charset="2"/>
              <a:buChar char="w"/>
              <a:defRPr sz="16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400">
                <a:solidFill>
                  <a:schemeClr val="tx2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4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4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4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800" kern="0" dirty="0">
                <a:solidFill>
                  <a:srgbClr val="242021"/>
                </a:solidFill>
              </a:rPr>
              <a:t>Find the average age of the students </a:t>
            </a:r>
          </a:p>
          <a:p>
            <a:pPr>
              <a:buFont typeface="+mj-lt"/>
              <a:buAutoNum type="arabicPeriod"/>
            </a:pPr>
            <a:r>
              <a:rPr lang="en-US" sz="1800" kern="0" dirty="0">
                <a:solidFill>
                  <a:srgbClr val="242021"/>
                </a:solidFill>
              </a:rPr>
              <a:t>Find the number of students for each class</a:t>
            </a:r>
          </a:p>
          <a:p>
            <a:pPr>
              <a:buFont typeface="+mj-lt"/>
              <a:buAutoNum type="arabicPeriod"/>
            </a:pPr>
            <a:r>
              <a:rPr lang="en-US" sz="1800" kern="0" dirty="0">
                <a:solidFill>
                  <a:srgbClr val="242021"/>
                </a:solidFill>
              </a:rPr>
              <a:t>Find the number of students in each major</a:t>
            </a:r>
          </a:p>
          <a:p>
            <a:pPr>
              <a:buFont typeface="+mj-lt"/>
              <a:buAutoNum type="arabicPeriod"/>
            </a:pPr>
            <a:r>
              <a:rPr lang="en-US" sz="1800" kern="0" dirty="0">
                <a:solidFill>
                  <a:srgbClr val="242021"/>
                </a:solidFill>
              </a:rPr>
              <a:t>Find the average age of the students for each major: </a:t>
            </a:r>
          </a:p>
          <a:p>
            <a:pPr>
              <a:buFont typeface="+mj-lt"/>
              <a:buAutoNum type="arabicPeriod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88806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F5295E11-B7FB-4764-9DE3-A40ADBCF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Thực hành với </a:t>
            </a:r>
            <a:r>
              <a:rPr lang="en-US" altLang="en-US" i="1"/>
              <a:t>MySQL server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63CFEB0-0BA8-49A5-A4BE-6758E82BD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680343EA-2B97-45C4-8C2F-C3BEB0C2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/>
              <a:t>6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51372069-6630-408A-BF6C-BA4C660EC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47700"/>
          </a:xfrm>
        </p:spPr>
        <p:txBody>
          <a:bodyPr/>
          <a:lstStyle/>
          <a:p>
            <a:r>
              <a:rPr lang="en-US" altLang="en-US"/>
              <a:t>Các kiểu dữ liệu có sẵn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45EACD01-5936-42F6-A4AE-F6EC32C4B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839200" cy="6019800"/>
          </a:xfrm>
        </p:spPr>
        <p:txBody>
          <a:bodyPr/>
          <a:lstStyle/>
          <a:p>
            <a:r>
              <a:rPr lang="en-US" altLang="en-US" sz="3000"/>
              <a:t>Các kiểu dữ liệu có sẵn:</a:t>
            </a:r>
          </a:p>
          <a:p>
            <a:pPr lvl="1"/>
            <a:r>
              <a:rPr lang="en-US" altLang="en-US" sz="2600"/>
              <a:t>Dữ liệu xâu ký tự:</a:t>
            </a:r>
          </a:p>
          <a:p>
            <a:pPr marL="1528763" lvl="3" indent="-285750" eaLnBrk="1" hangingPunct="1">
              <a:buFontTx/>
              <a:buChar char="–"/>
            </a:pPr>
            <a:r>
              <a:rPr lang="en-US" altLang="zh-TW" sz="2000" b="1" i="1">
                <a:ea typeface="DFKai-SB" pitchFamily="65" charset="-128"/>
              </a:rPr>
              <a:t>Char(n)</a:t>
            </a:r>
          </a:p>
          <a:p>
            <a:pPr marL="1528763" lvl="3" indent="-285750" eaLnBrk="1" hangingPunct="1">
              <a:buFontTx/>
              <a:buChar char="–"/>
            </a:pPr>
            <a:r>
              <a:rPr lang="en-US" altLang="zh-TW" sz="2000" b="1" i="1">
                <a:ea typeface="DFKai-SB" pitchFamily="65" charset="-128"/>
              </a:rPr>
              <a:t>Varchar (n)</a:t>
            </a:r>
            <a:r>
              <a:rPr lang="en-US" altLang="zh-TW" sz="2000" b="1">
                <a:ea typeface="DFKai-SB" pitchFamily="65" charset="-128"/>
              </a:rPr>
              <a:t> </a:t>
            </a:r>
          </a:p>
          <a:p>
            <a:pPr lvl="1" eaLnBrk="1" hangingPunct="1"/>
            <a:r>
              <a:rPr lang="en-US" altLang="zh-TW" sz="2600">
                <a:ea typeface="PMingLiU" panose="02020500000000000000" pitchFamily="18" charset="-120"/>
              </a:rPr>
              <a:t>  Dữ liệu số:</a:t>
            </a:r>
          </a:p>
          <a:p>
            <a:pPr marL="1528763" lvl="3" indent="-285750" eaLnBrk="1" hangingPunct="1">
              <a:buFontTx/>
              <a:buChar char="–"/>
            </a:pPr>
            <a:r>
              <a:rPr lang="en-US" altLang="zh-TW" sz="2000" b="1" i="1">
                <a:ea typeface="DFKai-SB" pitchFamily="65" charset="-128"/>
              </a:rPr>
              <a:t>Int</a:t>
            </a:r>
            <a:r>
              <a:rPr lang="en-US" altLang="zh-TW" sz="2000" b="1">
                <a:ea typeface="DFKai-SB" pitchFamily="65" charset="-128"/>
              </a:rPr>
              <a:t> </a:t>
            </a:r>
            <a:r>
              <a:rPr lang="en-US" altLang="zh-TW" sz="2000">
                <a:ea typeface="DFKai-SB" pitchFamily="65" charset="-128"/>
              </a:rPr>
              <a:t>(từ -2,147,483,648 đến 2,147,483,647)</a:t>
            </a:r>
          </a:p>
          <a:p>
            <a:pPr marL="1528763" lvl="3" indent="-285750" eaLnBrk="1" hangingPunct="1">
              <a:buFontTx/>
              <a:buChar char="–"/>
            </a:pPr>
            <a:r>
              <a:rPr lang="en-US" altLang="zh-TW" sz="2000" b="1" i="1">
                <a:ea typeface="DFKai-SB" pitchFamily="65" charset="-128"/>
              </a:rPr>
              <a:t>Smallint</a:t>
            </a:r>
            <a:r>
              <a:rPr lang="en-US" altLang="zh-TW" sz="2000" b="1">
                <a:ea typeface="DFKai-SB" pitchFamily="65" charset="-128"/>
              </a:rPr>
              <a:t> </a:t>
            </a:r>
            <a:r>
              <a:rPr lang="en-US" altLang="zh-TW" sz="2000">
                <a:ea typeface="DFKai-SB" pitchFamily="65" charset="-128"/>
              </a:rPr>
              <a:t>(từ -32,768 đến 32,767)</a:t>
            </a:r>
          </a:p>
          <a:p>
            <a:pPr marL="1528763" lvl="3" indent="-285750" eaLnBrk="1" hangingPunct="1">
              <a:buFontTx/>
              <a:buChar char="–"/>
            </a:pPr>
            <a:r>
              <a:rPr lang="en-US" altLang="zh-TW" sz="2000" b="1" i="1">
                <a:ea typeface="DFKai-SB" pitchFamily="65" charset="-128"/>
              </a:rPr>
              <a:t>Numeric (p,d): </a:t>
            </a:r>
            <a:r>
              <a:rPr lang="en-US" altLang="zh-TW" sz="2000" i="1">
                <a:ea typeface="DFKai-SB" pitchFamily="65" charset="-128"/>
              </a:rPr>
              <a:t>gồm d chữ số, p chữ số sau dấu thập phân</a:t>
            </a:r>
          </a:p>
          <a:p>
            <a:pPr marL="1528763" lvl="3" indent="-285750" eaLnBrk="1" hangingPunct="1">
              <a:buFontTx/>
              <a:buChar char="–"/>
            </a:pPr>
            <a:r>
              <a:rPr lang="en-US" altLang="zh-TW" sz="2000" b="1">
                <a:ea typeface="DFKai-SB" pitchFamily="65" charset="-128"/>
              </a:rPr>
              <a:t>Real</a:t>
            </a:r>
            <a:endParaRPr lang="en-US" altLang="zh-TW" sz="2000" b="1" i="1">
              <a:ea typeface="DFKai-SB" pitchFamily="65" charset="-128"/>
            </a:endParaRPr>
          </a:p>
          <a:p>
            <a:pPr lvl="1" eaLnBrk="1" hangingPunct="1"/>
            <a:r>
              <a:rPr lang="en-US" altLang="zh-TW" sz="2600">
                <a:ea typeface="PMingLiU" panose="02020500000000000000" pitchFamily="18" charset="-120"/>
              </a:rPr>
              <a:t>Dữ liệu ngày tháng</a:t>
            </a:r>
          </a:p>
          <a:p>
            <a:pPr marL="1528763" lvl="3" indent="-285750" eaLnBrk="1" hangingPunct="1">
              <a:buFontTx/>
              <a:buChar char="–"/>
            </a:pPr>
            <a:r>
              <a:rPr lang="en-US" altLang="zh-TW" sz="2000" b="1" i="1">
                <a:ea typeface="DFKai-SB" pitchFamily="65" charset="-128"/>
              </a:rPr>
              <a:t>Date</a:t>
            </a:r>
            <a:r>
              <a:rPr lang="en-US" altLang="zh-TW" sz="2000" b="1">
                <a:ea typeface="DFKai-SB" pitchFamily="65" charset="-128"/>
              </a:rPr>
              <a:t>: </a:t>
            </a:r>
            <a:r>
              <a:rPr lang="en-US" altLang="zh-TW" sz="2000">
                <a:ea typeface="DFKai-SB" pitchFamily="65" charset="-128"/>
              </a:rPr>
              <a:t>YYYY-MM-DD</a:t>
            </a:r>
          </a:p>
          <a:p>
            <a:pPr marL="1528763" lvl="3" indent="-285750" eaLnBrk="1" hangingPunct="1">
              <a:buFontTx/>
              <a:buChar char="–"/>
            </a:pPr>
            <a:r>
              <a:rPr lang="en-US" altLang="zh-TW" sz="2000" b="1" i="1">
                <a:ea typeface="DFKai-SB" pitchFamily="65" charset="-128"/>
              </a:rPr>
              <a:t>Time</a:t>
            </a:r>
            <a:r>
              <a:rPr lang="en-US" altLang="zh-TW" sz="2000" b="1">
                <a:ea typeface="DFKai-SB" pitchFamily="65" charset="-128"/>
              </a:rPr>
              <a:t>: </a:t>
            </a:r>
            <a:r>
              <a:rPr lang="en-US" altLang="zh-TW" sz="2000">
                <a:ea typeface="DFKai-SB" pitchFamily="65" charset="-128"/>
              </a:rPr>
              <a:t>HH:MM.SS </a:t>
            </a:r>
            <a:endParaRPr lang="zh-TW" altLang="zh-TW" sz="2000">
              <a:ea typeface="DFKai-SB" pitchFamily="65" charset="-128"/>
            </a:endParaRPr>
          </a:p>
        </p:txBody>
      </p:sp>
      <p:sp>
        <p:nvSpPr>
          <p:cNvPr id="23556" name="Slide Number Placeholder 1">
            <a:extLst>
              <a:ext uri="{FF2B5EF4-FFF2-40B4-BE49-F238E27FC236}">
                <a16:creationId xmlns:a16="http://schemas.microsoft.com/office/drawing/2014/main" id="{A0FB4FC8-7E10-409F-90E1-EC5FA1EE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/>
              <a:t>7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64FF7-8AEE-46C4-BADB-37890787B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1. </a:t>
            </a:r>
            <a:r>
              <a:rPr lang="en-US" dirty="0" err="1"/>
              <a:t>Tạo</a:t>
            </a:r>
            <a:r>
              <a:rPr lang="en-US" dirty="0"/>
              <a:t> CSDL</a:t>
            </a:r>
          </a:p>
          <a:p>
            <a:pPr lvl="1">
              <a:defRPr/>
            </a:pPr>
            <a:r>
              <a:rPr lang="en-US" sz="2800" b="1" dirty="0">
                <a:solidFill>
                  <a:srgbClr val="FFC000"/>
                </a:solidFill>
              </a:rPr>
              <a:t>create database| schema </a:t>
            </a:r>
            <a:r>
              <a:rPr lang="en-US" sz="2800" dirty="0">
                <a:solidFill>
                  <a:srgbClr val="FFC000"/>
                </a:solidFill>
              </a:rPr>
              <a:t>&lt;</a:t>
            </a:r>
            <a:r>
              <a:rPr lang="en-US" sz="2800" dirty="0" err="1">
                <a:solidFill>
                  <a:srgbClr val="FFC000"/>
                </a:solidFill>
              </a:rPr>
              <a:t>DBName</a:t>
            </a:r>
            <a:r>
              <a:rPr lang="en-US" sz="2800" dirty="0">
                <a:solidFill>
                  <a:srgbClr val="FFC000"/>
                </a:solidFill>
              </a:rPr>
              <a:t>&gt;</a:t>
            </a:r>
          </a:p>
          <a:p>
            <a:pPr marL="457200" lvl="1" indent="0">
              <a:buFontTx/>
              <a:buNone/>
              <a:defRPr/>
            </a:pPr>
            <a:r>
              <a:rPr lang="en-US" sz="2800" dirty="0"/>
              <a:t>  </a:t>
            </a:r>
            <a:r>
              <a:rPr lang="en-US" sz="2800" i="1" dirty="0"/>
              <a:t> create database COMPANY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2.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lvl="1">
              <a:defRPr/>
            </a:pPr>
            <a:r>
              <a:rPr lang="en-US" sz="2800" b="1" dirty="0">
                <a:solidFill>
                  <a:srgbClr val="FFC000"/>
                </a:solidFill>
              </a:rPr>
              <a:t>create domain </a:t>
            </a:r>
            <a:r>
              <a:rPr lang="en-US" sz="2800" dirty="0">
                <a:solidFill>
                  <a:srgbClr val="FFC000"/>
                </a:solidFill>
              </a:rPr>
              <a:t>&lt;</a:t>
            </a:r>
            <a:r>
              <a:rPr lang="en-US" sz="2800" dirty="0" err="1">
                <a:solidFill>
                  <a:srgbClr val="FFC000"/>
                </a:solidFill>
              </a:rPr>
              <a:t>domain_name</a:t>
            </a:r>
            <a:r>
              <a:rPr lang="en-US" sz="2800" dirty="0">
                <a:solidFill>
                  <a:srgbClr val="FFC000"/>
                </a:solidFill>
              </a:rPr>
              <a:t>&gt; &lt;</a:t>
            </a:r>
            <a:r>
              <a:rPr lang="en-US" sz="2800" dirty="0" err="1">
                <a:solidFill>
                  <a:srgbClr val="FFC000"/>
                </a:solidFill>
              </a:rPr>
              <a:t>data_type</a:t>
            </a:r>
            <a:r>
              <a:rPr lang="en-US" sz="2800" dirty="0">
                <a:solidFill>
                  <a:srgbClr val="FFC000"/>
                </a:solidFill>
              </a:rPr>
              <a:t>&gt;</a:t>
            </a:r>
          </a:p>
          <a:p>
            <a:pPr marL="457200" lvl="1" indent="0">
              <a:buFontTx/>
              <a:buNone/>
              <a:defRPr/>
            </a:pPr>
            <a:r>
              <a:rPr lang="en-US" sz="2800" i="1" dirty="0"/>
              <a:t>   </a:t>
            </a:r>
            <a:r>
              <a:rPr lang="en-US" sz="2800" i="1" dirty="0">
                <a:solidFill>
                  <a:schemeClr val="tx1">
                    <a:lumMod val="95000"/>
                  </a:schemeClr>
                </a:solidFill>
              </a:rPr>
              <a:t>create domain </a:t>
            </a:r>
            <a:r>
              <a:rPr lang="en-US" sz="2800" i="1" dirty="0"/>
              <a:t>name </a:t>
            </a:r>
            <a:r>
              <a:rPr lang="en-US" sz="2800" i="1" dirty="0" err="1"/>
              <a:t>varchar</a:t>
            </a:r>
            <a:r>
              <a:rPr lang="en-US" sz="2800" i="1" dirty="0"/>
              <a:t>(30)</a:t>
            </a:r>
          </a:p>
          <a:p>
            <a:pPr marL="457200" lvl="1" indent="0">
              <a:buFontTx/>
              <a:buNone/>
              <a:defRPr/>
            </a:pPr>
            <a:endParaRPr lang="en-US" i="1" dirty="0"/>
          </a:p>
          <a:p>
            <a:pPr>
              <a:defRPr/>
            </a:pPr>
            <a:endParaRPr lang="en-US" dirty="0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70687F7F-1922-4D56-AB8D-57D01050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/>
              <a:t>8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Title 1">
            <a:extLst>
              <a:ext uri="{FF2B5EF4-FFF2-40B4-BE49-F238E27FC236}">
                <a16:creationId xmlns:a16="http://schemas.microsoft.com/office/drawing/2014/main" id="{5D296AC3-EFB8-4669-ABDB-9437A3AC6615}"/>
              </a:ext>
            </a:extLst>
          </p:cNvPr>
          <p:cNvSpPr txBox="1">
            <a:spLocks/>
          </p:cNvSpPr>
          <p:nvPr/>
        </p:nvSpPr>
        <p:spPr bwMode="auto">
          <a:xfrm>
            <a:off x="0" y="49530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5.2 NN </a:t>
            </a:r>
            <a:r>
              <a:rPr lang="en-US" altLang="en-US" sz="4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Định</a:t>
            </a:r>
            <a:r>
              <a:rPr lang="en-US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4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nghĩa</a:t>
            </a:r>
            <a:r>
              <a:rPr lang="en-US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4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dữ</a:t>
            </a:r>
            <a:r>
              <a:rPr lang="en-US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4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liệu</a:t>
            </a:r>
            <a:endParaRPr lang="en-US" alt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>
            <a:extLst>
              <a:ext uri="{FF2B5EF4-FFF2-40B4-BE49-F238E27FC236}">
                <a16:creationId xmlns:a16="http://schemas.microsoft.com/office/drawing/2014/main" id="{431A3398-C540-407D-A665-93502824D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3. Tạo 1 quan hệ (bảng)</a:t>
            </a:r>
          </a:p>
          <a:p>
            <a:pPr lvl="1" indent="366713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C000"/>
                </a:solidFill>
                <a:ea typeface="Consolas" panose="020B0609020204030204" pitchFamily="49" charset="0"/>
                <a:cs typeface="Consolas" panose="020B0609020204030204" pitchFamily="49" charset="0"/>
              </a:rPr>
              <a:t>create table </a:t>
            </a:r>
            <a:r>
              <a:rPr lang="en-US" altLang="en-US" sz="2400" i="1">
                <a:solidFill>
                  <a:srgbClr val="FFC000"/>
                </a:solidFill>
                <a:ea typeface="Consolas" panose="020B0609020204030204" pitchFamily="49" charset="0"/>
                <a:cs typeface="Consolas" panose="020B0609020204030204" pitchFamily="49" charset="0"/>
              </a:rPr>
              <a:t>tên-quan-hệ</a:t>
            </a:r>
            <a:r>
              <a:rPr lang="en-US" altLang="en-US" sz="2400">
                <a:solidFill>
                  <a:srgbClr val="FFC000"/>
                </a:solidFill>
                <a:ea typeface="Consolas" panose="020B0609020204030204" pitchFamily="49" charset="0"/>
                <a:cs typeface="Consolas" panose="020B0609020204030204" pitchFamily="49" charset="0"/>
              </a:rPr>
              <a:t> (</a:t>
            </a:r>
          </a:p>
          <a:p>
            <a:pPr lvl="1" indent="366713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C000"/>
                </a:solidFill>
                <a:ea typeface="Consolas" panose="020B0609020204030204" pitchFamily="49" charset="0"/>
                <a:cs typeface="Consolas" panose="020B0609020204030204" pitchFamily="49" charset="0"/>
              </a:rPr>
              <a:t>   thuộc-tính-1 kiểu_tt1, thuộc-tính-2 kiểu_tt2</a:t>
            </a:r>
            <a:r>
              <a:rPr lang="en-US" altLang="en-US" sz="2400">
                <a:solidFill>
                  <a:srgbClr val="FFC000"/>
                </a:solidFill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lvl="1" indent="366713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C000"/>
                </a:solidFill>
                <a:ea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pPr lvl="1" indent="366713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rgbClr val="FFC000"/>
                </a:solidFill>
                <a:ea typeface="Consolas" panose="020B0609020204030204" pitchFamily="49" charset="0"/>
                <a:cs typeface="Consolas" panose="020B0609020204030204" pitchFamily="49" charset="0"/>
              </a:rPr>
              <a:t>   các-ràng-buộc</a:t>
            </a:r>
            <a:r>
              <a:rPr lang="en-US" altLang="en-US" sz="2400">
                <a:solidFill>
                  <a:srgbClr val="FFC000"/>
                </a:solidFill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3600">
              <a:solidFill>
                <a:srgbClr val="FFC000"/>
              </a:solidFill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362D14F8-20AF-4B13-9F14-75E09872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F5A5E-85DF-46B0-B862-37F5D909ED8F}" type="slidenum">
              <a:rPr lang="en-US" altLang="en-US" smtClean="0"/>
              <a:pPr/>
              <a:t>9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1" name="Title 1">
            <a:extLst>
              <a:ext uri="{FF2B5EF4-FFF2-40B4-BE49-F238E27FC236}">
                <a16:creationId xmlns:a16="http://schemas.microsoft.com/office/drawing/2014/main" id="{E27E715E-EFEB-48D1-94BF-6FBD89E95ED8}"/>
              </a:ext>
            </a:extLst>
          </p:cNvPr>
          <p:cNvSpPr txBox="1">
            <a:spLocks/>
          </p:cNvSpPr>
          <p:nvPr/>
        </p:nvSpPr>
        <p:spPr bwMode="auto">
          <a:xfrm>
            <a:off x="0" y="49530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20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5.2 NN </a:t>
            </a:r>
            <a:r>
              <a:rPr lang="en-US" altLang="en-US" sz="3200" dirty="0" err="1">
                <a:solidFill>
                  <a:srgbClr val="000099"/>
                </a:solidFill>
                <a:latin typeface="+mj-lt"/>
                <a:ea typeface="+mj-ea"/>
                <a:cs typeface="+mj-cs"/>
              </a:rPr>
              <a:t>Định</a:t>
            </a:r>
            <a:r>
              <a:rPr lang="en-US" altLang="en-US" sz="320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3200" dirty="0" err="1">
                <a:solidFill>
                  <a:srgbClr val="000099"/>
                </a:solidFill>
                <a:latin typeface="+mj-lt"/>
                <a:ea typeface="+mj-ea"/>
                <a:cs typeface="+mj-cs"/>
              </a:rPr>
              <a:t>nghĩa</a:t>
            </a:r>
            <a:r>
              <a:rPr lang="en-US" altLang="en-US" sz="320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3200" dirty="0" err="1">
                <a:solidFill>
                  <a:srgbClr val="000099"/>
                </a:solidFill>
                <a:latin typeface="+mj-lt"/>
                <a:ea typeface="+mj-ea"/>
                <a:cs typeface="+mj-cs"/>
              </a:rPr>
              <a:t>dữ</a:t>
            </a:r>
            <a:r>
              <a:rPr lang="en-US" altLang="en-US" sz="320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sz="3200" dirty="0" err="1">
                <a:solidFill>
                  <a:srgbClr val="000099"/>
                </a:solidFill>
                <a:latin typeface="+mj-lt"/>
                <a:ea typeface="+mj-ea"/>
                <a:cs typeface="+mj-cs"/>
              </a:rPr>
              <a:t>liệu</a:t>
            </a:r>
            <a:endParaRPr lang="en-US" altLang="en-US" sz="320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14D630-3ADE-427B-B904-B3FFBF3379AC}"/>
              </a:ext>
            </a:extLst>
          </p:cNvPr>
          <p:cNvSpPr/>
          <p:nvPr/>
        </p:nvSpPr>
        <p:spPr>
          <a:xfrm>
            <a:off x="1600200" y="3740150"/>
            <a:ext cx="4572000" cy="163195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366713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create table Member (</a:t>
            </a:r>
          </a:p>
          <a:p>
            <a:pPr lvl="1" indent="830263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id integer,</a:t>
            </a:r>
          </a:p>
          <a:p>
            <a:pPr lvl="1" indent="830263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name varchar(50),</a:t>
            </a:r>
          </a:p>
          <a:p>
            <a:pPr lvl="1" indent="830263"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password varchar(50),</a:t>
            </a:r>
          </a:p>
          <a:p>
            <a:pPr lvl="1" indent="830263">
              <a:defRPr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regdate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date);</a:t>
            </a:r>
            <a:endParaRPr lang="vi-VN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emplate">
  <a:themeElements>
    <a:clrScheme name="">
      <a:dk1>
        <a:srgbClr val="232323"/>
      </a:dk1>
      <a:lt1>
        <a:srgbClr val="FFFFFF"/>
      </a:lt1>
      <a:dk2>
        <a:srgbClr val="000000"/>
      </a:dk2>
      <a:lt2>
        <a:srgbClr val="EF9100"/>
      </a:lt2>
      <a:accent1>
        <a:srgbClr val="F35B1B"/>
      </a:accent1>
      <a:accent2>
        <a:srgbClr val="A2C1FE"/>
      </a:accent2>
      <a:accent3>
        <a:srgbClr val="FFFFFF"/>
      </a:accent3>
      <a:accent4>
        <a:srgbClr val="1C1C1C"/>
      </a:accent4>
      <a:accent5>
        <a:srgbClr val="F8B5AB"/>
      </a:accent5>
      <a:accent6>
        <a:srgbClr val="92AFE6"/>
      </a:accent6>
      <a:hlink>
        <a:srgbClr val="676767"/>
      </a:hlink>
      <a:folHlink>
        <a:srgbClr val="CECECE"/>
      </a:folHlink>
    </a:clrScheme>
    <a:fontScheme name="Lecture3-humanvision-filt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  <a:cs typeface="Arial" charset="0"/>
          </a:defRPr>
        </a:defPPr>
      </a:lstStyle>
    </a:lnDef>
  </a:objectDefaults>
  <a:extraClrSchemeLst>
    <a:extraClrScheme>
      <a:clrScheme name="Lecture3-humanvision-filter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3-humanvision-filter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232323"/>
    </a:dk1>
    <a:lt1>
      <a:srgbClr val="FFFFFF"/>
    </a:lt1>
    <a:dk2>
      <a:srgbClr val="000000"/>
    </a:dk2>
    <a:lt2>
      <a:srgbClr val="EF9100"/>
    </a:lt2>
    <a:accent1>
      <a:srgbClr val="F35B1B"/>
    </a:accent1>
    <a:accent2>
      <a:srgbClr val="A2C1FE"/>
    </a:accent2>
    <a:accent3>
      <a:srgbClr val="FFFFFF"/>
    </a:accent3>
    <a:accent4>
      <a:srgbClr val="1C1C1C"/>
    </a:accent4>
    <a:accent5>
      <a:srgbClr val="F8B5AB"/>
    </a:accent5>
    <a:accent6>
      <a:srgbClr val="92AFE6"/>
    </a:accent6>
    <a:hlink>
      <a:srgbClr val="676767"/>
    </a:hlink>
    <a:folHlink>
      <a:srgbClr val="CECECE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4A7ACB5F87D043838B86A8A55656DE" ma:contentTypeVersion="0" ma:contentTypeDescription="Create a new document." ma:contentTypeScope="" ma:versionID="378fbdc59813ae8d1ee9b290c8b5db4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DDC2D2-6DBC-4631-85A0-141F2FFE113D}"/>
</file>

<file path=customXml/itemProps2.xml><?xml version="1.0" encoding="utf-8"?>
<ds:datastoreItem xmlns:ds="http://schemas.openxmlformats.org/officeDocument/2006/customXml" ds:itemID="{15CB0D70-2023-46E5-8F68-06C38F54C8FF}"/>
</file>

<file path=customXml/itemProps3.xml><?xml version="1.0" encoding="utf-8"?>
<ds:datastoreItem xmlns:ds="http://schemas.openxmlformats.org/officeDocument/2006/customXml" ds:itemID="{9BD117D2-00A3-41ED-B138-29A54AAF88F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9697</TotalTime>
  <Words>4323</Words>
  <Application>Microsoft Office PowerPoint</Application>
  <PresentationFormat>On-screen Show (4:3)</PresentationFormat>
  <Paragraphs>551</Paragraphs>
  <Slides>57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Calibri</vt:lpstr>
      <vt:lpstr>Consolas</vt:lpstr>
      <vt:lpstr>Courier New</vt:lpstr>
      <vt:lpstr>Helvetica</vt:lpstr>
      <vt:lpstr>Monotype Sorts</vt:lpstr>
      <vt:lpstr>Segoe UI</vt:lpstr>
      <vt:lpstr>Times New Roman</vt:lpstr>
      <vt:lpstr>Wingdings</vt:lpstr>
      <vt:lpstr>template</vt:lpstr>
      <vt:lpstr>KỸ THUẬT PHẦN MỀM ỨNG DỤNG SQL </vt:lpstr>
      <vt:lpstr>Nhắc lại</vt:lpstr>
      <vt:lpstr>5.1. Giới thiệu Ngôn ngữ SQL</vt:lpstr>
      <vt:lpstr>5.1. Giới thiệu Ngôn ngữ SQL</vt:lpstr>
      <vt:lpstr>5.1. Giới thiệu Ngôn ngữ SQL</vt:lpstr>
      <vt:lpstr>Thực hành với MySQL server</vt:lpstr>
      <vt:lpstr>Các kiểu dữ liệu có sẵn</vt:lpstr>
      <vt:lpstr>PowerPoint Presentation</vt:lpstr>
      <vt:lpstr>PowerPoint Presentation</vt:lpstr>
      <vt:lpstr>PowerPoint Presentation</vt:lpstr>
      <vt:lpstr>PowerPoint Presentation</vt:lpstr>
      <vt:lpstr>Demo trong MySQL</vt:lpstr>
      <vt:lpstr>5.2 NN Định nghĩa dữ liệu</vt:lpstr>
      <vt:lpstr>5.2 NN Định nghĩa dữ liệu</vt:lpstr>
      <vt:lpstr>5.2 NN Định nghĩa dữ liệu</vt:lpstr>
      <vt:lpstr>5.3. NN Thao tác dữ liệu</vt:lpstr>
      <vt:lpstr>PowerPoint Presentation</vt:lpstr>
      <vt:lpstr>Demo trong MySQL</vt:lpstr>
      <vt:lpstr>PowerPoint Presentation</vt:lpstr>
      <vt:lpstr>Demo trong MySQL</vt:lpstr>
      <vt:lpstr>PowerPoint Presentation</vt:lpstr>
      <vt:lpstr>5.4. NN Điều khiển dữ liệu</vt:lpstr>
      <vt:lpstr>5.5. NN Truy vấn dữ liệu</vt:lpstr>
      <vt:lpstr>5.5. NN Truy vấn dữ liệu</vt:lpstr>
      <vt:lpstr>Demo trong MySQL</vt:lpstr>
      <vt:lpstr>Mệnh đề select</vt:lpstr>
      <vt:lpstr>Bài tập</vt:lpstr>
      <vt:lpstr>Mệnh đề where…</vt:lpstr>
      <vt:lpstr>Làm việc với ngày tháng</vt:lpstr>
      <vt:lpstr>Làm việc với kiểu chuỗi</vt:lpstr>
      <vt:lpstr>Ví dụ</vt:lpstr>
      <vt:lpstr>So sánh tập hợp</vt:lpstr>
      <vt:lpstr>Biến</vt:lpstr>
      <vt:lpstr>Tìm kiếm có sắp xếp</vt:lpstr>
      <vt:lpstr>Hàm kết hợp</vt:lpstr>
      <vt:lpstr>Gộp nhóm</vt:lpstr>
      <vt:lpstr>Gộp nhóm với “having…” </vt:lpstr>
      <vt:lpstr>Phép hợp</vt:lpstr>
      <vt:lpstr>Phép giao, phép trừ</vt:lpstr>
      <vt:lpstr>Câu lệnh lồng nhau (nested queries)</vt:lpstr>
      <vt:lpstr>Câu lệnh lồng nhau (nested queries)</vt:lpstr>
      <vt:lpstr>Câu lệnh lồng nhau (nested queries)</vt:lpstr>
      <vt:lpstr>Toán tử exists</vt:lpstr>
      <vt:lpstr>Truy vấn trên nhiều quan hệ</vt:lpstr>
      <vt:lpstr>Ví dụ</vt:lpstr>
      <vt:lpstr>Kiểu kết nối</vt:lpstr>
      <vt:lpstr>Phép kết nối ngoài</vt:lpstr>
      <vt:lpstr>Phép kết nối ngoài</vt:lpstr>
      <vt:lpstr>Tự kết nối</vt:lpstr>
      <vt:lpstr>Khung nhìn</vt:lpstr>
      <vt:lpstr>Khung nhìn</vt:lpstr>
      <vt:lpstr>Khung nhìn</vt:lpstr>
      <vt:lpstr>Ví dụ</vt:lpstr>
      <vt:lpstr>Demo trong MySQL</vt:lpstr>
      <vt:lpstr>Schema Diagram for University Database</vt:lpstr>
      <vt:lpstr>Bài tập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 Hai</dc:creator>
  <cp:lastModifiedBy>Le Thi Lan</cp:lastModifiedBy>
  <cp:revision>129</cp:revision>
  <dcterms:created xsi:type="dcterms:W3CDTF">2018-07-16T07:02:14Z</dcterms:created>
  <dcterms:modified xsi:type="dcterms:W3CDTF">2024-01-05T02:50:02Z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0x010100F04A7ACB5F87D043838B86A8A55656DE</vt:lpwstr>
  </property>
</Properties>
</file>