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61" r:id="rId2"/>
    <p:sldId id="341" r:id="rId3"/>
    <p:sldId id="339" r:id="rId4"/>
    <p:sldId id="364" r:id="rId5"/>
    <p:sldId id="301" r:id="rId6"/>
    <p:sldId id="302" r:id="rId7"/>
    <p:sldId id="303" r:id="rId8"/>
    <p:sldId id="355" r:id="rId9"/>
    <p:sldId id="347" r:id="rId10"/>
    <p:sldId id="368" r:id="rId11"/>
    <p:sldId id="305" r:id="rId12"/>
    <p:sldId id="306" r:id="rId13"/>
    <p:sldId id="342" r:id="rId14"/>
    <p:sldId id="343" r:id="rId15"/>
    <p:sldId id="300" r:id="rId16"/>
    <p:sldId id="346" r:id="rId17"/>
    <p:sldId id="314" r:id="rId18"/>
    <p:sldId id="315" r:id="rId19"/>
    <p:sldId id="344" r:id="rId20"/>
    <p:sldId id="317" r:id="rId21"/>
    <p:sldId id="316" r:id="rId22"/>
    <p:sldId id="367" r:id="rId23"/>
    <p:sldId id="273" r:id="rId24"/>
    <p:sldId id="349" r:id="rId25"/>
    <p:sldId id="350" r:id="rId26"/>
    <p:sldId id="351" r:id="rId27"/>
    <p:sldId id="352" r:id="rId28"/>
    <p:sldId id="290" r:id="rId29"/>
    <p:sldId id="326" r:id="rId30"/>
    <p:sldId id="356" r:id="rId31"/>
    <p:sldId id="328" r:id="rId32"/>
    <p:sldId id="282" r:id="rId33"/>
    <p:sldId id="357" r:id="rId34"/>
    <p:sldId id="329" r:id="rId35"/>
    <p:sldId id="283" r:id="rId36"/>
    <p:sldId id="334" r:id="rId37"/>
    <p:sldId id="336" r:id="rId38"/>
    <p:sldId id="370" r:id="rId39"/>
    <p:sldId id="371" r:id="rId40"/>
    <p:sldId id="372" r:id="rId41"/>
    <p:sldId id="373" r:id="rId42"/>
    <p:sldId id="374" r:id="rId43"/>
    <p:sldId id="369" r:id="rId44"/>
    <p:sldId id="37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i" initials="T" lastIdx="60" clrIdx="0">
    <p:extLst>
      <p:ext uri="{19B8F6BF-5375-455C-9EA6-DF929625EA0E}">
        <p15:presenceInfo xmlns:p15="http://schemas.microsoft.com/office/powerpoint/2012/main" userId="T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F5FB-CA7D-499F-83B2-436986C6A56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1B93-8981-42BC-86FE-671AA7CF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8CA118ED-35E2-4270-A680-C5C48F4DD2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F022312C-8DB1-4D03-B74D-3DCB3D2F1E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3426C300-5712-4C7B-9DFF-D1602E2D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AC6417-77A6-46D2-A9EF-7AF8195FEB32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C5FDE1E-AC6B-4B91-9BF9-5EE597DE3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2705A0-74A2-488F-8D58-E3D3659CDF0A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FDC4996-102A-4FD8-BD19-AC0C30243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A2C04B9-A3D5-4D1B-93C6-7783FC768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47E90C3-6D5B-4BA0-BD97-DCAF059B9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975E95-77DC-4BB7-B2D8-5FB42083ED4A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68E4AD1-AF1B-482C-9E1E-DC2670F68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31DF3C6-5839-4880-A018-9FB38E8F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F5835F4F-8B52-4FCC-BDA7-F31435C044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7C6FAF0C-5271-4D42-B423-C6560095E4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AFC5E38B-16AD-4A67-B6FB-206453DCB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515A5-D348-47F0-BBFD-0A551276D0E1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B603420-1C59-4660-8D93-7ED355167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EAD60A-235C-41E7-BD3D-6776A286097B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9A99CCB-6BF9-43E8-81AB-36091F82D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225CA8A-750E-4807-91C0-037A66C07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8FEB2EE0-AB5F-478F-8B74-A3E34CDE16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B00D5CE0-5D58-4CCD-A4F4-4420B17409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6175F446-5E8B-41A8-B901-29780CA6F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888980-B330-4919-8237-4DCCC3F18776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B76DD72-52ED-4E34-BE0E-29C778BB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7132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4114800"/>
          </a:xfrm>
        </p:spPr>
        <p:txBody>
          <a:bodyPr rtlCol="0">
            <a:normAutofit/>
          </a:bodyPr>
          <a:lstStyle/>
          <a:p>
            <a:pPr lvl="0"/>
            <a:endParaRPr lang="fr-FR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3C7B-5343-43D9-85D5-61C3A1D3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5C62-426E-4FA5-BABB-DFBC0114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17DA-9FBC-4A30-BEE6-C0604002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fld id="{7568DB65-7D02-4BCE-8DC7-D8302E0BFAD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679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0716"/>
            <a:ext cx="8686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D54569B-9ECB-499D-8BF8-0931ABE2B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8054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63550" y="6559550"/>
            <a:ext cx="128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52400"/>
            <a:ext cx="8832850" cy="6623050"/>
          </a:xfrm>
          <a:prstGeom prst="rect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596313" y="6448425"/>
            <a:ext cx="419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E6271DDA-3685-472E-A2AD-9054A921E6A2}" type="slidenum">
              <a:rPr lang="en-US" altLang="ja-JP" sz="1600" b="0">
                <a:solidFill>
                  <a:schemeClr val="tx2"/>
                </a:solidFill>
              </a:rPr>
              <a:pPr/>
              <a:t>‹#›</a:t>
            </a:fld>
            <a:endParaRPr lang="en-US" altLang="ja-JP" sz="1600" b="0">
              <a:solidFill>
                <a:schemeClr val="tx2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96175" y="6407150"/>
            <a:ext cx="400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695450" y="6559550"/>
            <a:ext cx="582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880350" y="655955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53608" y="6284383"/>
            <a:ext cx="3238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09933" y="6335713"/>
            <a:ext cx="457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u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0E30"/>
        </a:buClr>
        <a:buSzPct val="75000"/>
        <a:buFont typeface="Monotype Sorts" pitchFamily="2" charset="2"/>
        <a:buChar char="l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7C03"/>
        </a:buClr>
        <a:buSzPct val="65000"/>
        <a:buFont typeface="Monotype Sorts" pitchFamily="2" charset="2"/>
        <a:buChar char="t"/>
        <a:defRPr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008C3"/>
        </a:buClr>
        <a:buSzPct val="75000"/>
        <a:buFont typeface="Monotype Sorts" pitchFamily="2" charset="2"/>
        <a:buChar char="w"/>
        <a:defRPr sz="16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.lethi1@hust.eud.vn" TargetMode="External"/><Relationship Id="rId2" Type="http://schemas.openxmlformats.org/officeDocument/2006/relationships/hyperlink" Target="mailto:Thi-Lan.Le@mica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a.edu.vn/perso/Le-Thi-L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EC0-4960-4BF3-9A72-1C30D784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7120890" cy="17907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KỸ THUẬT PHẦN MỀM ỨNG DỤNG</a:t>
            </a:r>
            <a:br>
              <a:rPr lang="en-US" dirty="0">
                <a:latin typeface="+mn-lt"/>
              </a:rPr>
            </a:br>
            <a:r>
              <a:rPr lang="vi-VN" dirty="0" err="1">
                <a:latin typeface="+mn-lt"/>
              </a:rPr>
              <a:t>Chuẩn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hóa</a:t>
            </a:r>
            <a:r>
              <a:rPr lang="vi-VN" dirty="0">
                <a:latin typeface="+mn-lt"/>
              </a:rPr>
              <a:t> CSDL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3488F-C649-4996-B429-27EFCCDBE65E}"/>
              </a:ext>
            </a:extLst>
          </p:cNvPr>
          <p:cNvSpPr/>
          <p:nvPr/>
        </p:nvSpPr>
        <p:spPr>
          <a:xfrm>
            <a:off x="1752600" y="32766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Thi-Lan Le</a:t>
            </a:r>
          </a:p>
          <a:p>
            <a:pPr algn="ctr"/>
            <a:r>
              <a:rPr lang="en-US" dirty="0">
                <a:hlinkClick r:id="rId2"/>
              </a:rPr>
              <a:t>Thi-Lan.Le@mica.edu.vn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lan.lethi1@hust.ed</a:t>
            </a:r>
            <a:r>
              <a:rPr lang="vi-VN" dirty="0">
                <a:hlinkClick r:id="rId3"/>
              </a:rPr>
              <a:t>u</a:t>
            </a:r>
            <a:r>
              <a:rPr lang="en-US" dirty="0">
                <a:hlinkClick r:id="rId3"/>
              </a:rPr>
              <a:t>.</a:t>
            </a:r>
            <a:r>
              <a:rPr lang="en-US" dirty="0" err="1">
                <a:hlinkClick r:id="rId3"/>
              </a:rPr>
              <a:t>vn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Webpage: http://www.mica.edu.vn/perso/Le-Thi-Lan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E96CBF7-2D17-4681-8472-7FF95A57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Phụ thuộc hàm bắc cầu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5B04-29A7-400A-83D4-7BA5C245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Y </a:t>
            </a:r>
            <a:r>
              <a:rPr lang="en-US" altLang="en-US" sz="2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alt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alt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phụ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hàm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bắc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cầu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nếu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tập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tính</a:t>
            </a:r>
            <a:r>
              <a:rPr lang="en-US" altLang="en-US" sz="2800" dirty="0">
                <a:cs typeface="Times New Roman" panose="02020603050405020304" pitchFamily="18" charset="0"/>
              </a:rPr>
              <a:t> Z </a:t>
            </a:r>
            <a:r>
              <a:rPr lang="en-US" altLang="en-US" sz="2800" dirty="0" err="1">
                <a:cs typeface="Times New Roman" panose="02020603050405020304" pitchFamily="18" charset="0"/>
              </a:rPr>
              <a:t>không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phải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khóa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tồn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tại</a:t>
            </a:r>
            <a:r>
              <a:rPr lang="en-US" altLang="en-US" sz="2800" dirty="0">
                <a:cs typeface="Times New Roman" panose="02020603050405020304" pitchFamily="18" charset="0"/>
              </a:rPr>
              <a:t> X </a:t>
            </a:r>
            <a:r>
              <a:rPr lang="en-US" altLang="en-US" sz="2800" dirty="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BostonII" charset="0"/>
                <a:cs typeface="Times New Roman" panose="02020603050405020304" pitchFamily="18" charset="0"/>
              </a:rPr>
              <a:t> Z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cs typeface="Times New Roman" panose="02020603050405020304" pitchFamily="18" charset="0"/>
              </a:rPr>
              <a:t> Z </a:t>
            </a:r>
            <a:r>
              <a:rPr lang="en-US" altLang="en-US" sz="2800" dirty="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BostonII" charset="0"/>
                <a:cs typeface="Times New Roman" panose="02020603050405020304" pitchFamily="18" charset="0"/>
              </a:rPr>
              <a:t> Y</a:t>
            </a:r>
          </a:p>
          <a:p>
            <a:pPr marL="342900" lvl="1" indent="-342900" eaLnBrk="1" fontAlgn="auto" hangingPunct="1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 err="1">
                <a:cs typeface="Times New Roman" panose="02020603050405020304" pitchFamily="18" charset="0"/>
              </a:rPr>
              <a:t>Ví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dụ</a:t>
            </a:r>
            <a:endParaRPr lang="en-US" altLang="en-US" sz="2800" u="sng" dirty="0">
              <a:cs typeface="Times New Roman" panose="02020603050405020304" pitchFamily="18" charset="0"/>
            </a:endParaRPr>
          </a:p>
          <a:p>
            <a:pPr marL="265176" lvl="1" indent="-137160" eaLnBrk="1" fontAlgn="auto" hangingPunct="1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 SSN 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DMGRSSN </a:t>
            </a:r>
            <a:r>
              <a:rPr lang="en-US" altLang="en-US" sz="2000" dirty="0" err="1"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phụ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hàm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bắc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vì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265176" lvl="1" indent="-137160" eaLnBrk="1" fontAlgn="auto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SSN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DNUMBER </a:t>
            </a:r>
            <a:r>
              <a:rPr lang="en-US" altLang="en-US" sz="2000" dirty="0" err="1">
                <a:cs typeface="Times New Roman" panose="02020603050405020304" pitchFamily="18" charset="0"/>
              </a:rPr>
              <a:t>và</a:t>
            </a:r>
            <a:r>
              <a:rPr lang="en-US" altLang="en-US" sz="2000" dirty="0">
                <a:cs typeface="Times New Roman" panose="02020603050405020304" pitchFamily="18" charset="0"/>
              </a:rPr>
              <a:t> DNUMBER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DMGRSSN</a:t>
            </a:r>
          </a:p>
          <a:p>
            <a:pPr marL="265176" lvl="1" indent="-137160" eaLnBrk="1" fontAlgn="auto" hangingPunct="1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 SSN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ENAME </a:t>
            </a:r>
            <a:r>
              <a:rPr lang="en-US" altLang="en-US" sz="2000" dirty="0" err="1">
                <a:cs typeface="Times New Roman" panose="02020603050405020304" pitchFamily="18" charset="0"/>
              </a:rPr>
              <a:t>không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phải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phụ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hàm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bắc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vì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không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tồn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tại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tập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tính</a:t>
            </a:r>
            <a:r>
              <a:rPr lang="en-US" altLang="en-US" sz="2000" dirty="0">
                <a:cs typeface="Times New Roman" panose="02020603050405020304" pitchFamily="18" charset="0"/>
              </a:rPr>
              <a:t> X </a:t>
            </a:r>
            <a:r>
              <a:rPr lang="en-US" altLang="en-US" sz="2000" dirty="0" err="1">
                <a:cs typeface="Times New Roman" panose="02020603050405020304" pitchFamily="18" charset="0"/>
              </a:rPr>
              <a:t>sao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cho</a:t>
            </a:r>
            <a:r>
              <a:rPr lang="en-US" altLang="en-US" sz="2000" dirty="0">
                <a:cs typeface="Times New Roman" panose="02020603050405020304" pitchFamily="18" charset="0"/>
              </a:rPr>
              <a:t> SSN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X </a:t>
            </a:r>
            <a:r>
              <a:rPr lang="en-US" altLang="en-US" sz="2000" dirty="0" err="1">
                <a:cs typeface="Times New Roman" panose="02020603050405020304" pitchFamily="18" charset="0"/>
              </a:rPr>
              <a:t>và</a:t>
            </a:r>
            <a:r>
              <a:rPr lang="en-US" altLang="en-US" sz="2000" dirty="0">
                <a:cs typeface="Times New Roman" panose="02020603050405020304" pitchFamily="18" charset="0"/>
              </a:rPr>
              <a:t> X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ENAME</a:t>
            </a:r>
            <a:endParaRPr lang="en-US" altLang="en-US" sz="20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D863326C-7B87-4777-8677-7A2CD33B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D9F6C31-32EC-49D2-AACC-52E87F4B7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-22225"/>
            <a:ext cx="798830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Các luật cho phụ thuộc hàm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AA6B594-52BD-46EE-80A8-64E00589F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9900" y="1751013"/>
            <a:ext cx="8293100" cy="3881437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Với một tập phụ thuộc hàm F, ta có thể suy ra các phụ thuộc hàm mới</a:t>
            </a:r>
          </a:p>
          <a:p>
            <a:pPr eaLnBrk="1" hangingPunct="1"/>
            <a:r>
              <a:rPr lang="en-US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Luật Armstrong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F1. (Phản xạ - Reflexivity)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If Y⊆X then X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F2. (Tăng trưởng - Augmentation)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If X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Y then XZ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YZ  (XZ có nghĩa là X 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U</a:t>
            </a:r>
            <a:r>
              <a:rPr lang="en-US" altLang="en-US" sz="2400">
                <a:cs typeface="Times New Roman" panose="02020603050405020304" pitchFamily="18" charset="0"/>
              </a:rPr>
              <a:t> Z)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F3. (Bắc cầu - Transitivity)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If X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Y, Y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Z then X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A411787E-D7B9-48BF-9DD3-D3A5ABF5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058F32C-9746-4A83-84EC-B0933BD20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Các luật cho phụ thuộc hàm</a:t>
            </a:r>
            <a:endParaRPr lang="en-US" altLang="en-US" u="sng">
              <a:cs typeface="Times New Roman" panose="02020603050405020304" pitchFamily="18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837DE7-0544-4953-A881-9D84E389D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800" dirty="0" err="1">
                <a:solidFill>
                  <a:schemeClr val="tx2"/>
                </a:solidFill>
                <a:cs typeface="Times New Roman" pitchFamily="18" charset="0"/>
              </a:rPr>
              <a:t>Hệ</a:t>
            </a:r>
            <a:r>
              <a:rPr lang="en-US" sz="2800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cs typeface="Times New Roman" pitchFamily="18" charset="0"/>
              </a:rPr>
              <a:t>quả</a:t>
            </a:r>
            <a:r>
              <a:rPr lang="en-US" sz="2800" dirty="0">
                <a:solidFill>
                  <a:schemeClr val="tx2"/>
                </a:solidFill>
                <a:cs typeface="Times New Roman" pitchFamily="18" charset="0"/>
              </a:rPr>
              <a:t>:</a:t>
            </a:r>
          </a:p>
          <a:p>
            <a:pPr marL="91440" indent="-91440" eaLnBrk="1" fontAlgn="auto" hangingPunct="1">
              <a:buFont typeface="Tw Cen MT" panose="020B0602020104020603" pitchFamily="34" charset="0"/>
              <a:buChar char=" "/>
              <a:defRPr/>
            </a:pPr>
            <a:r>
              <a:rPr lang="en-US" sz="2800" dirty="0">
                <a:cs typeface="Times New Roman" pitchFamily="18" charset="0"/>
              </a:rPr>
              <a:t>F4: </a:t>
            </a:r>
            <a:r>
              <a:rPr lang="en-US" sz="2800" dirty="0" err="1">
                <a:cs typeface="Times New Roman" pitchFamily="18" charset="0"/>
              </a:rPr>
              <a:t>Luật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hợp</a:t>
            </a:r>
            <a:r>
              <a:rPr lang="en-US" sz="2800" dirty="0">
                <a:cs typeface="Times New Roman" pitchFamily="18" charset="0"/>
              </a:rPr>
              <a:t> (Union)</a:t>
            </a:r>
          </a:p>
          <a:p>
            <a:pPr marL="265176" lvl="1" indent="-137160" eaLnBrk="1" fontAlgn="auto" hangingPunct="1">
              <a:defRPr/>
            </a:pPr>
            <a:r>
              <a:rPr lang="en-US" sz="2400" dirty="0">
                <a:cs typeface="Times New Roman" pitchFamily="18" charset="0"/>
              </a:rPr>
              <a:t> If X </a:t>
            </a:r>
            <a:r>
              <a:rPr lang="en-US" sz="2400" dirty="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Y and X </a:t>
            </a:r>
            <a:r>
              <a:rPr lang="en-US" sz="2400" dirty="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Z, then X </a:t>
            </a:r>
            <a:r>
              <a:rPr lang="en-US" sz="2400" dirty="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YZ</a:t>
            </a:r>
          </a:p>
          <a:p>
            <a:pPr marL="91440" indent="-91440" eaLnBrk="1" fontAlgn="auto" hangingPunct="1">
              <a:buFont typeface="Tw Cen MT" panose="020B0602020104020603" pitchFamily="34" charset="0"/>
              <a:buChar char=" "/>
              <a:defRPr/>
            </a:pPr>
            <a:r>
              <a:rPr lang="en-US" sz="2800" dirty="0">
                <a:cs typeface="Times New Roman" pitchFamily="18" charset="0"/>
              </a:rPr>
              <a:t>F5: </a:t>
            </a:r>
            <a:r>
              <a:rPr lang="en-US" sz="2800" dirty="0" err="1">
                <a:cs typeface="Times New Roman" pitchFamily="18" charset="0"/>
              </a:rPr>
              <a:t>Luật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tách</a:t>
            </a:r>
            <a:r>
              <a:rPr lang="en-US" sz="2800" dirty="0">
                <a:cs typeface="Times New Roman" pitchFamily="18" charset="0"/>
              </a:rPr>
              <a:t> (Decomposition)</a:t>
            </a:r>
          </a:p>
          <a:p>
            <a:pPr marL="265176" lvl="1" indent="-137160" eaLnBrk="1" fontAlgn="auto" hangingPunct="1">
              <a:defRPr/>
            </a:pPr>
            <a:r>
              <a:rPr lang="en-US" sz="2400" dirty="0">
                <a:cs typeface="Times New Roman" pitchFamily="18" charset="0"/>
              </a:rPr>
              <a:t> If X </a:t>
            </a:r>
            <a:r>
              <a:rPr lang="en-US" sz="2400" dirty="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YZ, then X </a:t>
            </a:r>
            <a:r>
              <a:rPr lang="en-US" sz="2400" dirty="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Y and X </a:t>
            </a:r>
            <a:r>
              <a:rPr lang="en-US" sz="2400" dirty="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Z</a:t>
            </a:r>
          </a:p>
          <a:p>
            <a:pPr marL="91440" indent="-91440" eaLnBrk="1" fontAlgn="auto" hangingPunct="1">
              <a:buFont typeface="Tw Cen MT" panose="020B0602020104020603" pitchFamily="34" charset="0"/>
              <a:buChar char=" "/>
              <a:defRPr/>
            </a:pPr>
            <a:r>
              <a:rPr lang="en-US" sz="2800" dirty="0">
                <a:cs typeface="Times New Roman" pitchFamily="18" charset="0"/>
              </a:rPr>
              <a:t>F6: </a:t>
            </a:r>
            <a:r>
              <a:rPr lang="en-US" sz="2800" dirty="0" err="1">
                <a:cs typeface="Times New Roman" pitchFamily="18" charset="0"/>
              </a:rPr>
              <a:t>Luật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tựa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bắc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cầu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dirty="0" err="1">
                <a:cs typeface="Times New Roman" pitchFamily="18" charset="0"/>
              </a:rPr>
              <a:t>Psuedo</a:t>
            </a:r>
            <a:r>
              <a:rPr lang="en-US" sz="2800" dirty="0">
                <a:cs typeface="Times New Roman" pitchFamily="18" charset="0"/>
              </a:rPr>
              <a:t>-transitivity)</a:t>
            </a:r>
          </a:p>
          <a:p>
            <a:pPr marL="265176" lvl="1" indent="-137160" eaLnBrk="1" fontAlgn="auto" hangingPunct="1">
              <a:defRPr/>
            </a:pPr>
            <a:r>
              <a:rPr lang="en-US" sz="2400" dirty="0">
                <a:cs typeface="Times New Roman" pitchFamily="18" charset="0"/>
              </a:rPr>
              <a:t>If X </a:t>
            </a:r>
            <a:r>
              <a:rPr lang="en-US" sz="2400" dirty="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Y and WY </a:t>
            </a:r>
            <a:r>
              <a:rPr lang="en-US" sz="2400" dirty="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Z, then WX </a:t>
            </a:r>
            <a:r>
              <a:rPr lang="en-US" sz="2400" dirty="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Z</a:t>
            </a:r>
            <a:r>
              <a:rPr lang="en-US" sz="2400" dirty="0"/>
              <a:t> </a:t>
            </a:r>
          </a:p>
          <a:p>
            <a:pPr marL="91440" indent="-91440" eaLnBrk="1" fontAlgn="auto" hangingPunct="1">
              <a:buFont typeface="Tw Cen MT" panose="020B0602020104020603" pitchFamily="34" charset="0"/>
              <a:buChar char=" "/>
              <a:defRPr/>
            </a:pPr>
            <a:endParaRPr lang="en-US" sz="2800" dirty="0"/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88612D3E-A291-4608-A093-C84C5F33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6C4BC31-08D7-4EF1-ABC2-23E029EC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9463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Ví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dụ</a:t>
            </a:r>
            <a:endParaRPr lang="en-US" altLang="en-US" dirty="0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58EADBC5-10B3-49CC-8A5D-1074C0E7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38" y="1120775"/>
            <a:ext cx="7239000" cy="909638"/>
          </a:xfrm>
        </p:spPr>
        <p:txBody>
          <a:bodyPr/>
          <a:lstStyle/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400"/>
              <a:t>R = ABCDEFGHIJ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400"/>
              <a:t>F = { AB →E, AG →J, BE →I, E →G, GI →H }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EE4362C5-3F38-413C-B3A9-EAEB4815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098E9C3F-8977-48A5-BDFA-393ACB314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17850"/>
            <a:ext cx="4005263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4">
            <a:extLst>
              <a:ext uri="{FF2B5EF4-FFF2-40B4-BE49-F238E27FC236}">
                <a16:creationId xmlns:a16="http://schemas.microsoft.com/office/drawing/2014/main" id="{AD85AC28-6564-40E0-8D69-4BB95C498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21025"/>
            <a:ext cx="4251325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9" name="TextBox 1">
            <a:extLst>
              <a:ext uri="{FF2B5EF4-FFF2-40B4-BE49-F238E27FC236}">
                <a16:creationId xmlns:a16="http://schemas.microsoft.com/office/drawing/2014/main" id="{46A1AFFD-D3CC-4E3B-A5B7-5B61FF7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14600"/>
            <a:ext cx="363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Các phụ thuộc hàm có thể suy ra: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29B1D8A-75EE-4188-97BA-300B379A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Bao </a:t>
            </a:r>
            <a:r>
              <a:rPr lang="en-US" altLang="en-US" dirty="0" err="1">
                <a:cs typeface="Times New Roman" panose="02020603050405020304" pitchFamily="18" charset="0"/>
              </a:rPr>
              <a:t>đóng</a:t>
            </a:r>
            <a:endParaRPr lang="en-US" alt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365C7AE-D89F-499A-847F-F8D34D93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Bao đóng </a:t>
            </a:r>
            <a:r>
              <a:rPr lang="en-US" altLang="en-US" i="1">
                <a:cs typeface="Times New Roman" panose="02020603050405020304" pitchFamily="18" charset="0"/>
              </a:rPr>
              <a:t>của tập phụ thuộc hàm </a:t>
            </a:r>
            <a:r>
              <a:rPr lang="en-US" altLang="en-US">
                <a:cs typeface="Times New Roman" panose="02020603050405020304" pitchFamily="18" charset="0"/>
              </a:rPr>
              <a:t>F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 là tập F+ gồm tất cả các phụ thuộc hàm có thể suy diễn được từ F.</a:t>
            </a: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Hai tập phụ thuộc hàm F và G là tương đương nếu F+ = G+</a:t>
            </a:r>
          </a:p>
          <a:p>
            <a:pPr eaLnBrk="1" hangingPunct="1"/>
            <a:r>
              <a:rPr lang="en-US" altLang="en-US"/>
              <a:t>F+ là rất lớn ! 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5659BDE2-979A-48D6-A4B6-93EC4B32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3C1D0954-9B71-4FF2-9A06-868383CBF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1371600"/>
            <a:ext cx="7958137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Bao</a:t>
            </a:r>
            <a:r>
              <a:rPr lang="en-US" altLang="en-US" dirty="0"/>
              <a:t> </a:t>
            </a:r>
            <a:r>
              <a:rPr lang="en-US" altLang="en-US" dirty="0" err="1"/>
              <a:t>đóng</a:t>
            </a:r>
            <a:r>
              <a:rPr lang="en-US" altLang="en-US" dirty="0"/>
              <a:t> </a:t>
            </a:r>
            <a:r>
              <a:rPr lang="en-US" altLang="en-US" i="1" dirty="0" err="1"/>
              <a:t>của</a:t>
            </a:r>
            <a:r>
              <a:rPr lang="en-US" altLang="en-US" i="1" dirty="0"/>
              <a:t> </a:t>
            </a:r>
            <a:r>
              <a:rPr lang="en-US" altLang="en-US" i="1" dirty="0" err="1"/>
              <a:t>tập</a:t>
            </a:r>
            <a:r>
              <a:rPr lang="en-US" altLang="en-US" i="1" dirty="0"/>
              <a:t> </a:t>
            </a:r>
            <a:r>
              <a:rPr lang="en-US" altLang="en-US" i="1" dirty="0" err="1"/>
              <a:t>thuộc</a:t>
            </a:r>
            <a:r>
              <a:rPr lang="en-US" altLang="en-US" i="1" dirty="0"/>
              <a:t> </a:t>
            </a:r>
            <a:r>
              <a:rPr lang="en-US" altLang="en-US" i="1" dirty="0" err="1"/>
              <a:t>tính</a:t>
            </a:r>
            <a:r>
              <a:rPr lang="en-US" altLang="en-US" dirty="0"/>
              <a:t>: </a:t>
            </a:r>
          </a:p>
          <a:p>
            <a:pPr lvl="1" eaLnBrk="1" hangingPunct="1">
              <a:defRPr/>
            </a:pPr>
            <a:r>
              <a:rPr lang="en-US" altLang="en-US" dirty="0"/>
              <a:t>X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, F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. </a:t>
            </a:r>
          </a:p>
          <a:p>
            <a:pPr lvl="1" eaLnBrk="1" hangingPunct="1"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Bao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đóng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tập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thuộc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tính</a:t>
            </a:r>
            <a:r>
              <a:rPr lang="en-US" altLang="en-US" dirty="0">
                <a:cs typeface="Times New Roman" panose="02020603050405020304" pitchFamily="18" charset="0"/>
              </a:rPr>
              <a:t> X (X+) </a:t>
            </a:r>
            <a:r>
              <a:rPr lang="en-US" altLang="en-US" dirty="0" err="1"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tập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lớn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nhất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thuộc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tính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xác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hàm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bởi</a:t>
            </a:r>
            <a:r>
              <a:rPr lang="en-US" altLang="en-US" dirty="0">
                <a:cs typeface="Times New Roman" panose="02020603050405020304" pitchFamily="18" charset="0"/>
              </a:rPr>
              <a:t> X, </a:t>
            </a:r>
            <a:r>
              <a:rPr lang="en-US" altLang="en-US" dirty="0" err="1"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tập</a:t>
            </a:r>
            <a:r>
              <a:rPr lang="en-US" altLang="en-US" dirty="0">
                <a:cs typeface="Times New Roman" panose="02020603050405020304" pitchFamily="18" charset="0"/>
              </a:rPr>
              <a:t> F.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         X+ = {A ∈ U| X → A ∈F+}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en-US" dirty="0"/>
              <a:t>| X+ | :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.</a:t>
            </a:r>
            <a:endParaRPr lang="vi-VN" altLang="en-US" dirty="0"/>
          </a:p>
          <a:p>
            <a:pPr lvl="1" eaLnBrk="1" hangingPunct="1">
              <a:defRPr/>
            </a:pPr>
            <a:endParaRPr lang="vi-VN" altLang="zh-TW" b="1" dirty="0">
              <a:ea typeface="PMingLiU" pitchFamily="18" charset="-12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dirty="0"/>
              <a:t>Bao </a:t>
            </a:r>
            <a:r>
              <a:rPr lang="en-US" altLang="en-US" dirty="0" err="1"/>
              <a:t>đóng</a:t>
            </a:r>
            <a:r>
              <a:rPr lang="en-US" altLang="en-US" dirty="0"/>
              <a:t> </a:t>
            </a:r>
            <a:r>
              <a:rPr lang="en-US" altLang="en-US" i="1" dirty="0" err="1"/>
              <a:t>của</a:t>
            </a:r>
            <a:r>
              <a:rPr lang="en-US" altLang="en-US" i="1" dirty="0"/>
              <a:t> </a:t>
            </a:r>
            <a:r>
              <a:rPr lang="en-US" altLang="en-US" i="1" dirty="0" err="1"/>
              <a:t>tập</a:t>
            </a:r>
            <a:r>
              <a:rPr lang="en-US" altLang="en-US" i="1" dirty="0"/>
              <a:t> </a:t>
            </a:r>
            <a:r>
              <a:rPr lang="en-US" altLang="en-US" i="1" dirty="0" err="1"/>
              <a:t>thuộc</a:t>
            </a:r>
            <a:r>
              <a:rPr lang="en-US" altLang="en-US" i="1" dirty="0"/>
              <a:t> </a:t>
            </a:r>
            <a:r>
              <a:rPr lang="en-US" altLang="en-US" i="1" dirty="0" err="1"/>
              <a:t>tính</a:t>
            </a:r>
            <a:r>
              <a:rPr lang="en-US" altLang="en-US" dirty="0"/>
              <a:t>: </a:t>
            </a:r>
          </a:p>
          <a:p>
            <a:pPr>
              <a:defRPr/>
            </a:pPr>
            <a:endParaRPr lang="en-US" altLang="zh-TW" b="1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6083" name="Slide Number Placeholder 1">
            <a:extLst>
              <a:ext uri="{FF2B5EF4-FFF2-40B4-BE49-F238E27FC236}">
                <a16:creationId xmlns:a16="http://schemas.microsoft.com/office/drawing/2014/main" id="{A0C2225B-9375-4A3A-AAB7-C01C899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Title 1">
            <a:extLst>
              <a:ext uri="{FF2B5EF4-FFF2-40B4-BE49-F238E27FC236}">
                <a16:creationId xmlns:a16="http://schemas.microsoft.com/office/drawing/2014/main" id="{4BB9C6D6-B6D1-4652-90AC-2A02BA529A52}"/>
              </a:ext>
            </a:extLst>
          </p:cNvPr>
          <p:cNvSpPr txBox="1">
            <a:spLocks/>
          </p:cNvSpPr>
          <p:nvPr/>
        </p:nvSpPr>
        <p:spPr bwMode="auto">
          <a:xfrm>
            <a:off x="769938" y="381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Times New Roman" panose="02020603050405020304" pitchFamily="18" charset="0"/>
              </a:rPr>
              <a:t>Bao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Times New Roman" panose="02020603050405020304" pitchFamily="18" charset="0"/>
              </a:rPr>
              <a:t>đóng</a:t>
            </a:r>
            <a:endParaRPr lang="en-US" altLang="en-US" sz="3200" dirty="0">
              <a:solidFill>
                <a:srgbClr val="000099"/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6D613E-C432-41DF-825C-60E1E587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0" y="4648200"/>
            <a:ext cx="90043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X, Y 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thuộc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tính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R</a:t>
            </a:r>
            <a:b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	X  Y 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nằm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F</a:t>
            </a:r>
            <a:r>
              <a:rPr lang="en-US" altLang="zh-TW" sz="2400" baseline="30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 Y  X</a:t>
            </a:r>
            <a:r>
              <a:rPr lang="en-US" altLang="zh-TW" sz="2400" baseline="30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ea typeface="PMingLiU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2400" b="1" dirty="0">
              <a:solidFill>
                <a:schemeClr val="tx1">
                  <a:lumMod val="95000"/>
                  <a:lumOff val="5000"/>
                </a:schemeClr>
              </a:solidFill>
              <a:ea typeface="PMingLiU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>
            <a:extLst>
              <a:ext uri="{FF2B5EF4-FFF2-40B4-BE49-F238E27FC236}">
                <a16:creationId xmlns:a16="http://schemas.microsoft.com/office/drawing/2014/main" id="{77889DC1-B682-4086-871F-144AC3B8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C8792302-1083-49AA-BAAA-BC8D2C8A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524000"/>
            <a:ext cx="2776538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2" name="Picture 3">
            <a:extLst>
              <a:ext uri="{FF2B5EF4-FFF2-40B4-BE49-F238E27FC236}">
                <a16:creationId xmlns:a16="http://schemas.microsoft.com/office/drawing/2014/main" id="{649D09A1-F85B-4E28-9AFC-0C883B65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714625"/>
            <a:ext cx="75723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E8750B-DBB7-4591-8E88-23C26FCCFE76}"/>
              </a:ext>
            </a:extLst>
          </p:cNvPr>
          <p:cNvSpPr txBox="1">
            <a:spLocks/>
          </p:cNvSpPr>
          <p:nvPr/>
        </p:nvSpPr>
        <p:spPr bwMode="auto">
          <a:xfrm>
            <a:off x="769938" y="381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Times New Roman" panose="02020603050405020304" pitchFamily="18" charset="0"/>
              </a:rPr>
              <a:t>Giải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Times New Roman" panose="02020603050405020304" pitchFamily="18" charset="0"/>
              </a:rPr>
              <a:t>thuật</a:t>
            </a:r>
            <a:endParaRPr lang="en-US" altLang="en-US" sz="3200" dirty="0">
              <a:solidFill>
                <a:srgbClr val="000099"/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>
            <a:extLst>
              <a:ext uri="{FF2B5EF4-FFF2-40B4-BE49-F238E27FC236}">
                <a16:creationId xmlns:a16="http://schemas.microsoft.com/office/drawing/2014/main" id="{3547F623-8892-4984-A266-1A3BD19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DCA17399-DA0E-478D-8447-7D33EE995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610600" cy="53927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</a:rPr>
              <a:t>Cho R = (A, B, C, D, E),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</a:rPr>
              <a:t>        F = {A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PMingLiU" panose="02020500000000000000" pitchFamily="18" charset="-120"/>
              </a:rPr>
              <a:t>BC, CD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PMingLiU" panose="02020500000000000000" pitchFamily="18" charset="-120"/>
              </a:rPr>
              <a:t>E, B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PMingLiU" panose="02020500000000000000" pitchFamily="18" charset="-120"/>
              </a:rPr>
              <a:t>D, E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PMingLiU" panose="02020500000000000000" pitchFamily="18" charset="-120"/>
              </a:rPr>
              <a:t>A</a:t>
            </a:r>
            <a:r>
              <a:rPr lang="en-US" altLang="zh-CN">
                <a:ea typeface="PMingLiU" panose="02020500000000000000" pitchFamily="18" charset="-12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</a:rPr>
              <a:t>Tính  </a:t>
            </a:r>
            <a:r>
              <a:rPr lang="en-US" altLang="zh-CN" i="1">
                <a:ea typeface="SimSun" panose="02010600030101010101" pitchFamily="2" charset="-122"/>
                <a:sym typeface="Monotype Sorts" pitchFamily="2" charset="2"/>
              </a:rPr>
              <a:t>A</a:t>
            </a:r>
            <a:r>
              <a:rPr lang="en-US" altLang="zh-CN" baseline="30000">
                <a:ea typeface="SimSun" panose="02010600030101010101" pitchFamily="2" charset="-122"/>
                <a:sym typeface="Monotype Sorts" pitchFamily="2" charset="2"/>
              </a:rPr>
              <a:t>+ </a:t>
            </a:r>
            <a:r>
              <a:rPr lang="en-US" altLang="zh-TW">
                <a:ea typeface="PMingLiU" panose="02020500000000000000" pitchFamily="18" charset="-120"/>
              </a:rPr>
              <a:t>và </a:t>
            </a:r>
            <a:r>
              <a:rPr lang="en-US" altLang="zh-CN" i="1">
                <a:ea typeface="SimSun" panose="02010600030101010101" pitchFamily="2" charset="-122"/>
                <a:sym typeface="Monotype Sorts" pitchFamily="2" charset="2"/>
              </a:rPr>
              <a:t>B</a:t>
            </a:r>
            <a:r>
              <a:rPr lang="en-US" altLang="zh-CN" baseline="30000">
                <a:ea typeface="SimSun" panose="02010600030101010101" pitchFamily="2" charset="-122"/>
                <a:sym typeface="Monotype Sorts" pitchFamily="2" charset="2"/>
              </a:rPr>
              <a:t>+</a:t>
            </a:r>
            <a:r>
              <a:rPr lang="en-US" altLang="zh-CN">
                <a:ea typeface="SimSun" panose="02010600030101010101" pitchFamily="2" charset="-122"/>
                <a:sym typeface="Monotype Sorts" pitchFamily="2" charset="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SimSun" panose="02010600030101010101" pitchFamily="2" charset="-122"/>
              <a:sym typeface="Monotype Sort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ea typeface="SimSun" panose="02010600030101010101" pitchFamily="2" charset="-122"/>
                <a:sym typeface="Monotype Sorts" pitchFamily="2" charset="2"/>
              </a:rPr>
              <a:t>	A</a:t>
            </a:r>
            <a:r>
              <a:rPr lang="en-US" altLang="zh-CN" baseline="30000">
                <a:ea typeface="SimSun" panose="02010600030101010101" pitchFamily="2" charset="-122"/>
                <a:sym typeface="Monotype Sorts" pitchFamily="2" charset="2"/>
              </a:rPr>
              <a:t>+</a:t>
            </a:r>
            <a:r>
              <a:rPr lang="en-US" altLang="zh-CN" baseline="30000">
                <a:ea typeface="PMingLiU" panose="02020500000000000000" pitchFamily="18" charset="-120"/>
                <a:sym typeface="Monotype Sorts" pitchFamily="2" charset="2"/>
              </a:rPr>
              <a:t>	</a:t>
            </a:r>
            <a:r>
              <a:rPr lang="en-US" altLang="zh-TW">
                <a:ea typeface="PMingLiU" panose="02020500000000000000" pitchFamily="18" charset="-120"/>
              </a:rPr>
              <a:t>:= {A}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</a:rPr>
              <a:t>		:= {A, B, C}	    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A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BC và {A}</a:t>
            </a:r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 </a:t>
            </a:r>
            <a:r>
              <a:rPr lang="en-US" altLang="zh-CN" i="1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A</a:t>
            </a:r>
            <a:r>
              <a:rPr lang="en-US" altLang="zh-CN" baseline="30000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+</a:t>
            </a:r>
            <a:endParaRPr lang="en-US" altLang="zh-TW">
              <a:solidFill>
                <a:schemeClr val="tx2"/>
              </a:solidFill>
              <a:ea typeface="PMingLiU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</a:rPr>
              <a:t>		:= {A, B, C, D}	    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B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D và {B}</a:t>
            </a:r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 </a:t>
            </a:r>
            <a:r>
              <a:rPr lang="en-US" altLang="zh-CN" i="1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A</a:t>
            </a:r>
            <a:r>
              <a:rPr lang="en-US" altLang="zh-CN" baseline="30000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+</a:t>
            </a:r>
            <a:endParaRPr lang="en-US" altLang="zh-TW">
              <a:solidFill>
                <a:schemeClr val="tx2"/>
              </a:solidFill>
              <a:ea typeface="PMingLiU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</a:rPr>
              <a:t>		:= {A, B, C, D, E}  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CD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E và {C, D} </a:t>
            </a:r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 </a:t>
            </a:r>
            <a:r>
              <a:rPr lang="en-US" altLang="zh-CN" i="1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A</a:t>
            </a:r>
            <a:r>
              <a:rPr lang="en-US" altLang="zh-CN" baseline="30000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+</a:t>
            </a:r>
            <a:r>
              <a:rPr lang="en-US" altLang="zh-TW">
                <a:ea typeface="PMingLiU" panose="02020500000000000000" pitchFamily="18" charset="-120"/>
              </a:rPr>
              <a:t>	</a:t>
            </a:r>
            <a:r>
              <a:rPr lang="en-US" altLang="zh-CN" i="1">
                <a:ea typeface="SimSun" panose="02010600030101010101" pitchFamily="2" charset="-122"/>
                <a:sym typeface="Monotype Sorts" pitchFamily="2" charset="2"/>
              </a:rPr>
              <a:t>	</a:t>
            </a:r>
            <a:endParaRPr lang="zh-CN" altLang="en-US">
              <a:solidFill>
                <a:schemeClr val="tx2"/>
              </a:solidFill>
              <a:ea typeface="PMingLiU" panose="02020500000000000000" pitchFamily="18" charset="-120"/>
            </a:endParaRPr>
          </a:p>
        </p:txBody>
      </p:sp>
      <p:sp>
        <p:nvSpPr>
          <p:cNvPr id="50180" name="Slide Number Placeholder 1">
            <a:extLst>
              <a:ext uri="{FF2B5EF4-FFF2-40B4-BE49-F238E27FC236}">
                <a16:creationId xmlns:a16="http://schemas.microsoft.com/office/drawing/2014/main" id="{5C1BE444-A8FA-4CD6-B597-483AB273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>
            <a:extLst>
              <a:ext uri="{FF2B5EF4-FFF2-40B4-BE49-F238E27FC236}">
                <a16:creationId xmlns:a16="http://schemas.microsoft.com/office/drawing/2014/main" id="{6677B00A-051B-4B50-A203-7FD31153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Ví dụ (2)</a:t>
            </a:r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FCF794EA-B2D0-44FB-930E-EE03F1EB0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7848600" cy="4951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</a:rPr>
              <a:t>Cho R = (A, B, C, D, 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</a:rPr>
              <a:t>        F = {A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PMingLiU" panose="02020500000000000000" pitchFamily="18" charset="-120"/>
              </a:rPr>
              <a:t>BC, CD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PMingLiU" panose="02020500000000000000" pitchFamily="18" charset="-120"/>
              </a:rPr>
              <a:t>E, B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PMingLiU" panose="02020500000000000000" pitchFamily="18" charset="-120"/>
              </a:rPr>
              <a:t>D, E</a:t>
            </a:r>
            <a:r>
              <a:rPr lang="en-US" altLang="zh-TW"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PMingLiU" panose="02020500000000000000" pitchFamily="18" charset="-120"/>
              </a:rPr>
              <a:t>A</a:t>
            </a:r>
            <a:r>
              <a:rPr lang="en-US" altLang="zh-CN">
                <a:ea typeface="PMingLiU" panose="02020500000000000000" pitchFamily="18" charset="-120"/>
              </a:rPr>
              <a:t>}</a:t>
            </a:r>
            <a:endParaRPr lang="en-US" altLang="zh-TW">
              <a:ea typeface="PMingLiU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i="1">
              <a:ea typeface="SimSun" panose="02010600030101010101" pitchFamily="2" charset="-122"/>
              <a:sym typeface="Monotype Sort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ea typeface="SimSun" panose="02010600030101010101" pitchFamily="2" charset="-122"/>
                <a:sym typeface="Monotype Sorts" pitchFamily="2" charset="2"/>
              </a:rPr>
              <a:t>B</a:t>
            </a:r>
            <a:r>
              <a:rPr lang="en-US" altLang="zh-CN" baseline="30000">
                <a:ea typeface="SimSun" panose="02010600030101010101" pitchFamily="2" charset="-122"/>
                <a:sym typeface="Monotype Sorts" pitchFamily="2" charset="2"/>
              </a:rPr>
              <a:t>+	</a:t>
            </a:r>
            <a:r>
              <a:rPr lang="en-US" altLang="zh-TW">
                <a:ea typeface="PMingLiU" panose="02020500000000000000" pitchFamily="18" charset="-120"/>
              </a:rPr>
              <a:t>:= {B}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PMingLiU" panose="02020500000000000000" pitchFamily="18" charset="-120"/>
              </a:rPr>
              <a:t>		:= {B, D}	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B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D và {B}</a:t>
            </a:r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 </a:t>
            </a:r>
            <a:r>
              <a:rPr lang="en-US" altLang="zh-CN" i="1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B</a:t>
            </a:r>
            <a:r>
              <a:rPr lang="en-US" altLang="zh-CN" baseline="30000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+</a:t>
            </a:r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PMingLiU" panose="02020500000000000000" pitchFamily="18" charset="-120"/>
                <a:sym typeface="Monotype Sorts" pitchFamily="2" charset="2"/>
              </a:rPr>
              <a:t>		dừng giải thuật vì </a:t>
            </a:r>
            <a:r>
              <a:rPr lang="en-US" altLang="zh-CN" i="1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B</a:t>
            </a:r>
            <a:r>
              <a:rPr lang="en-US" altLang="zh-CN" baseline="30000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+</a:t>
            </a:r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  <a:sym typeface="Monotype Sorts" pitchFamily="2" charset="2"/>
              </a:rPr>
              <a:t> không thay đổi nữa</a:t>
            </a:r>
            <a:endParaRPr lang="zh-CN" altLang="en-US">
              <a:solidFill>
                <a:schemeClr val="tx2"/>
              </a:solidFill>
              <a:ea typeface="PMingLiU" panose="02020500000000000000" pitchFamily="18" charset="-120"/>
            </a:endParaRPr>
          </a:p>
        </p:txBody>
      </p:sp>
      <p:sp>
        <p:nvSpPr>
          <p:cNvPr id="52228" name="Slide Number Placeholder 1">
            <a:extLst>
              <a:ext uri="{FF2B5EF4-FFF2-40B4-BE49-F238E27FC236}">
                <a16:creationId xmlns:a16="http://schemas.microsoft.com/office/drawing/2014/main" id="{EBF7B249-875E-4535-B903-D8D85437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34FF68D-6AD6-4252-88B0-CA114DD2D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1113" y="80963"/>
            <a:ext cx="9155113" cy="757237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Khóa tối thiểu</a:t>
            </a:r>
            <a:endParaRPr lang="en-US" altLang="en-US"/>
          </a:p>
        </p:txBody>
      </p:sp>
      <p:sp>
        <p:nvSpPr>
          <p:cNvPr id="54275" name="Slide Number Placeholder 1">
            <a:extLst>
              <a:ext uri="{FF2B5EF4-FFF2-40B4-BE49-F238E27FC236}">
                <a16:creationId xmlns:a16="http://schemas.microsoft.com/office/drawing/2014/main" id="{B05E267D-D6C9-4106-BC03-79C0633E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Content Placeholder 2">
            <a:extLst>
              <a:ext uri="{FF2B5EF4-FFF2-40B4-BE49-F238E27FC236}">
                <a16:creationId xmlns:a16="http://schemas.microsoft.com/office/drawing/2014/main" id="{4649E080-4ACC-41ED-B052-3AA2745A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 1 lược đồ quan hệ R gồm tập các thuộc tính U, tập phụ thuộc hàm F</a:t>
            </a:r>
          </a:p>
          <a:p>
            <a:pPr lvl="1" eaLnBrk="1" hangingPunct="1"/>
            <a:r>
              <a:rPr lang="en-US" altLang="en-US" sz="2800"/>
              <a:t>K là khóa tối thiểu của R nếu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sz="2800"/>
              <a:t>K</a:t>
            </a:r>
            <a:r>
              <a:rPr lang="en-US" altLang="en-US" sz="2800">
                <a:sym typeface="Wingdings" panose="05000000000000000000" pitchFamily="2" charset="2"/>
              </a:rPr>
              <a:t></a:t>
            </a:r>
            <a:r>
              <a:rPr lang="en-US" altLang="en-US" sz="2800"/>
              <a:t>U ∈ F+ với ∀ K’ ⊂ K thì K’</a:t>
            </a:r>
            <a:r>
              <a:rPr lang="en-US" altLang="en-US" sz="2800">
                <a:sym typeface="Wingdings" panose="05000000000000000000" pitchFamily="2" charset="2"/>
              </a:rPr>
              <a:t>U</a:t>
            </a:r>
            <a:r>
              <a:rPr lang="en-US" altLang="en-US" sz="2800"/>
              <a:t> ∉ F+</a:t>
            </a:r>
          </a:p>
          <a:p>
            <a:pPr eaLnBrk="1" hangingPunct="1"/>
            <a:r>
              <a:rPr lang="en-US" altLang="en-US"/>
              <a:t>Nếu K là một khóa tối thiểu thì :</a:t>
            </a:r>
          </a:p>
          <a:p>
            <a:pPr lvl="1" eaLnBrk="1" hangingPunct="1"/>
            <a:r>
              <a:rPr lang="en-US" altLang="en-US"/>
              <a:t>K+=U</a:t>
            </a:r>
          </a:p>
          <a:p>
            <a:pPr lvl="1" eaLnBrk="1" hangingPunct="1"/>
            <a:r>
              <a:rPr lang="en-US" altLang="en-US"/>
              <a:t>K là tập tập thuộc tính nhỏ nhất thỏa mãn tính chất này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7982350-E656-41E6-97AB-180E0F6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Quy trình thiết kế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54D02F3-DE84-451C-9E4B-B3C457CC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top-down design procedure:</a:t>
            </a:r>
          </a:p>
          <a:p>
            <a:pPr lvl="1" eaLnBrk="1" hangingPunct="1"/>
            <a:r>
              <a:rPr lang="en-US" altLang="en-US" sz="2800" dirty="0" err="1"/>
              <a:t>cấu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trúc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ở </a:t>
            </a:r>
            <a:r>
              <a:rPr lang="en-US" altLang="en-US" sz="2800" dirty="0" err="1"/>
              <a:t>mức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niệm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thiết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kế</a:t>
            </a:r>
            <a:r>
              <a:rPr lang="en-US" altLang="en-US" sz="2800" dirty="0"/>
              <a:t> ER)</a:t>
            </a:r>
          </a:p>
          <a:p>
            <a:pPr lvl="1" eaLnBrk="1" hangingPunct="1"/>
            <a:r>
              <a:rPr lang="en-US" altLang="en-US" sz="2800" dirty="0" err="1"/>
              <a:t>ánh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xạ</a:t>
            </a:r>
            <a:r>
              <a:rPr lang="en-US" altLang="en-US" sz="2800" dirty="0"/>
              <a:t> sang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endParaRPr lang="en-US" altLang="en-US" sz="2800" dirty="0"/>
          </a:p>
          <a:p>
            <a:r>
              <a:rPr lang="en-US" altLang="en-US" sz="2800" b="1" dirty="0"/>
              <a:t>bottom-up design procedure:</a:t>
            </a:r>
          </a:p>
          <a:p>
            <a:pPr lvl="1" eaLnBrk="1" hangingPunct="1"/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chưa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cấu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trúc</a:t>
            </a:r>
            <a:r>
              <a:rPr lang="en-US" altLang="en-US" sz="2800" dirty="0"/>
              <a:t> </a:t>
            </a:r>
          </a:p>
          <a:p>
            <a:pPr lvl="1" eaLnBrk="1" hangingPunct="1"/>
            <a:r>
              <a:rPr lang="en-US" altLang="en-US" sz="2800" dirty="0" err="1"/>
              <a:t>ghép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khóa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chính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 err="1"/>
              <a:t>biểu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diễn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endParaRPr lang="en-US" altLang="en-US" sz="2800" dirty="0"/>
          </a:p>
          <a:p>
            <a:pPr lvl="1" eaLnBrk="1" hangingPunct="1"/>
            <a:endParaRPr lang="en-US" altLang="en-US" sz="2800" dirty="0"/>
          </a:p>
          <a:p>
            <a:pPr lvl="1" eaLnBrk="1" hangingPunct="1"/>
            <a:endParaRPr lang="en-US" altLang="en-US" sz="2800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1040EAB6-DF85-4B60-A0AF-705B1A32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/>
              <a:t>2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DF9CF29-CE8D-4AB7-A5A9-46FA847F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Xác định Khóa tối thiểu</a:t>
            </a:r>
          </a:p>
        </p:txBody>
      </p:sp>
      <p:sp>
        <p:nvSpPr>
          <p:cNvPr id="56323" name="Content Placeholder 1">
            <a:extLst>
              <a:ext uri="{FF2B5EF4-FFF2-40B4-BE49-F238E27FC236}">
                <a16:creationId xmlns:a16="http://schemas.microsoft.com/office/drawing/2014/main" id="{3BC5B2A6-C435-4652-A974-9A3CD727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6324" name="Slide Number Placeholder 1">
            <a:extLst>
              <a:ext uri="{FF2B5EF4-FFF2-40B4-BE49-F238E27FC236}">
                <a16:creationId xmlns:a16="http://schemas.microsoft.com/office/drawing/2014/main" id="{CDD16788-60A8-4D3F-B27D-4DFA98D5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6325" name="Picture 5">
            <a:extLst>
              <a:ext uri="{FF2B5EF4-FFF2-40B4-BE49-F238E27FC236}">
                <a16:creationId xmlns:a16="http://schemas.microsoft.com/office/drawing/2014/main" id="{38404B99-64C8-4E30-9C4C-E5FE0D37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047875"/>
            <a:ext cx="68770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3">
            <a:extLst>
              <a:ext uri="{FF2B5EF4-FFF2-40B4-BE49-F238E27FC236}">
                <a16:creationId xmlns:a16="http://schemas.microsoft.com/office/drawing/2014/main" id="{EF1B3776-44AF-4991-98E0-FF2ABC3D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Xác định </a:t>
            </a:r>
            <a:r>
              <a:rPr lang="en-US" altLang="zh-CN">
                <a:ea typeface="SimSun" panose="02010600030101010101" pitchFamily="2" charset="-122"/>
              </a:rPr>
              <a:t>khóa tối thiểu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EA67135-EFB0-4B6E-9FCE-A5B15A137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8163" y="1350963"/>
            <a:ext cx="8066087" cy="5545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R = ABCDEF,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F = { BC →AD, D →E, CF →B }. </a:t>
            </a:r>
          </a:p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57348" name="Slide Number Placeholder 1">
            <a:extLst>
              <a:ext uri="{FF2B5EF4-FFF2-40B4-BE49-F238E27FC236}">
                <a16:creationId xmlns:a16="http://schemas.microsoft.com/office/drawing/2014/main" id="{55651070-4283-4ECB-8EF7-E2A4582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DCD69442-C386-4941-8273-56887812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47938"/>
            <a:ext cx="6715125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48EB7C99-4D19-42E0-8FD2-00D57403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P</a:t>
            </a:r>
            <a:r>
              <a:rPr lang="en-US" altLang="en-US" dirty="0" err="1"/>
              <a:t>hép</a:t>
            </a:r>
            <a:r>
              <a:rPr lang="en-US" altLang="en-US" dirty="0"/>
              <a:t> </a:t>
            </a:r>
            <a:r>
              <a:rPr lang="en-US" altLang="en-US" dirty="0" err="1"/>
              <a:t>tách</a:t>
            </a:r>
            <a:r>
              <a:rPr lang="en-US" altLang="en-US" dirty="0"/>
              <a:t> </a:t>
            </a:r>
            <a:r>
              <a:rPr lang="en-US" altLang="en-US" dirty="0" err="1"/>
              <a:t>sơ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QH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AE62277-8553-4BCD-9D18-05C98052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Là một quá trình chia nhỏ quan hệ thiết kế không tốt thành tập các quan hệ nhỏ hơn, </a:t>
            </a:r>
            <a:r>
              <a:rPr lang="en-US" altLang="en-US" sz="2800"/>
              <a:t>nhằm giảm thiểu dư thừa và phụ thuộc của dữ liệu</a:t>
            </a:r>
            <a:endParaRPr lang="en-US" altLang="en-US" sz="2800">
              <a:cs typeface="Times New Roman" panose="02020603050405020304" pitchFamily="18" charset="0"/>
            </a:endParaRPr>
          </a:p>
          <a:p>
            <a:pPr lvl="1" eaLnBrk="1" hangingPunct="1"/>
            <a:r>
              <a:rPr lang="vi-VN" altLang="en-US" sz="2400"/>
              <a:t>Thay thế một </a:t>
            </a:r>
            <a:r>
              <a:rPr lang="en-US" altLang="en-US" sz="2400"/>
              <a:t>lược</a:t>
            </a:r>
            <a:r>
              <a:rPr lang="vi-VN" altLang="en-US" sz="2400"/>
              <a:t> đồ quan hệ </a:t>
            </a:r>
            <a:r>
              <a:rPr lang="vi-VN" altLang="en-US" sz="2400" i="1"/>
              <a:t>R(A1, A2, …, An) </a:t>
            </a:r>
            <a:r>
              <a:rPr lang="vi-VN" altLang="en-US" sz="2400"/>
              <a:t>bằng</a:t>
            </a:r>
            <a:r>
              <a:rPr lang="en-US" altLang="en-US" sz="2400"/>
              <a:t> </a:t>
            </a:r>
            <a:r>
              <a:rPr lang="vi-VN" altLang="en-US" sz="2400"/>
              <a:t>một tập các </a:t>
            </a:r>
            <a:r>
              <a:rPr lang="en-US" altLang="en-US" sz="2400"/>
              <a:t>lược</a:t>
            </a:r>
            <a:r>
              <a:rPr lang="vi-VN" altLang="en-US" sz="2400"/>
              <a:t> đồ con </a:t>
            </a:r>
            <a:r>
              <a:rPr lang="vi-VN" altLang="en-US" sz="2400" i="1"/>
              <a:t>{R1, R2, …, Rk} </a:t>
            </a:r>
            <a:r>
              <a:rPr lang="vi-VN" altLang="en-US" sz="2400"/>
              <a:t>trong đó </a:t>
            </a:r>
            <a:r>
              <a:rPr lang="vi-VN" altLang="en-US" sz="2400" i="1"/>
              <a:t>Ri ⊆R</a:t>
            </a:r>
            <a:r>
              <a:rPr lang="en-US" altLang="en-US" sz="2400" i="1"/>
              <a:t> </a:t>
            </a:r>
            <a:r>
              <a:rPr lang="pt-BR" altLang="en-US" sz="2400"/>
              <a:t>và </a:t>
            </a:r>
            <a:r>
              <a:rPr lang="pt-BR" altLang="en-US" sz="2400" i="1"/>
              <a:t>R = R1 U R2 U … U Rk</a:t>
            </a:r>
            <a:endParaRPr lang="pt-BR" altLang="en-US" sz="2800" i="1"/>
          </a:p>
          <a:p>
            <a:pPr eaLnBrk="1" hangingPunct="1"/>
            <a:r>
              <a:rPr lang="en-US" altLang="en-US" sz="2800"/>
              <a:t>Yêu cầu của phép tách</a:t>
            </a:r>
          </a:p>
          <a:p>
            <a:pPr lvl="1" eaLnBrk="1" hangingPunct="1"/>
            <a:r>
              <a:rPr lang="en-US" altLang="en-US" sz="2400"/>
              <a:t>Bảo toàn thuộc tính, ràng buộc</a:t>
            </a:r>
          </a:p>
          <a:p>
            <a:pPr lvl="1" eaLnBrk="1" hangingPunct="1"/>
            <a:r>
              <a:rPr lang="en-US" altLang="en-US" sz="2400"/>
              <a:t>Bảo toàn dữ liệu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F4EAED4E-1188-4357-A738-6A6E94B9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19C4707-3519-4E4B-BBAA-33FBA68B6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QH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05C6761-B6DA-48CB-A10E-DF381C9EB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Để xác định có cần phải tinh chỉnh thiết kế nữa hay không? </a:t>
            </a:r>
            <a:r>
              <a:rPr lang="vi-VN" altLang="en-US" sz="2800"/>
              <a:t>Thiết kế đã là tốt hay chưa?</a:t>
            </a:r>
            <a:r>
              <a:rPr lang="en-US" altLang="en-US" sz="2800"/>
              <a:t> =&gt; cần định nghĩa các dạng chuẩn</a:t>
            </a:r>
          </a:p>
          <a:p>
            <a:pPr eaLnBrk="1" hangingPunct="1"/>
            <a:r>
              <a:rPr lang="en-US" altLang="en-US" sz="2800"/>
              <a:t>Mỗi dạng chuẩn đảm bảo ngăn ngừa (giảm thiểu) một </a:t>
            </a:r>
            <a:r>
              <a:rPr lang="vi-VN" altLang="en-US" sz="2800"/>
              <a:t>số các dạng dư thừa hay dị thường dữ liệu</a:t>
            </a:r>
            <a:endParaRPr lang="en-US" altLang="en-US" sz="2400">
              <a:cs typeface="Times New Roman" panose="02020603050405020304" pitchFamily="18" charset="0"/>
            </a:endParaRPr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A91959D-29F8-43CE-81AD-33B15837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D046E4F-9AD3-459C-BBBD-933B889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dạng chuẩn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8BCC175E-9435-4AA2-81A8-02323A28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400"/>
              <a:t>Dạng chuẩn thứ nhất (</a:t>
            </a:r>
            <a:r>
              <a:rPr lang="en-US" altLang="en-US" sz="2400" i="1"/>
              <a:t>First normal form </a:t>
            </a:r>
            <a:r>
              <a:rPr lang="en-US" altLang="en-US" sz="2400"/>
              <a:t>– 1NF): 1970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400"/>
              <a:t>Dạng chuẩn thứ hai (</a:t>
            </a:r>
            <a:r>
              <a:rPr lang="en-US" altLang="en-US" sz="2400" i="1"/>
              <a:t>Second normal form </a:t>
            </a:r>
            <a:r>
              <a:rPr lang="en-US" altLang="en-US" sz="2400"/>
              <a:t>– 2NF): 1971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400"/>
              <a:t>Dạng chuẩn thứ ba (</a:t>
            </a:r>
            <a:r>
              <a:rPr lang="en-US" altLang="en-US" sz="2400" i="1"/>
              <a:t>Third normal form </a:t>
            </a:r>
            <a:r>
              <a:rPr lang="en-US" altLang="en-US" sz="2400"/>
              <a:t>– 3NF): 1971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400"/>
              <a:t>Dạng chuẩn Boyce-Codd (</a:t>
            </a:r>
            <a:r>
              <a:rPr lang="en-US" altLang="en-US" sz="2400" i="1"/>
              <a:t>Boyce-Codd normal form </a:t>
            </a:r>
            <a:r>
              <a:rPr lang="en-US" altLang="en-US" sz="2400"/>
              <a:t>– BCNF): 1974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400"/>
              <a:t>Dạng chuẩn thứ tư (</a:t>
            </a:r>
            <a:r>
              <a:rPr lang="en-US" altLang="en-US" sz="2400" i="1"/>
              <a:t>Forth normal form </a:t>
            </a:r>
            <a:r>
              <a:rPr lang="en-US" altLang="en-US" sz="2400"/>
              <a:t>– 4NF): 1977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400"/>
              <a:t>Dạng chuẩn thứ năm (</a:t>
            </a:r>
            <a:r>
              <a:rPr lang="en-US" altLang="en-US" sz="2400" i="1"/>
              <a:t>Fifth normal form </a:t>
            </a:r>
            <a:r>
              <a:rPr lang="en-US" altLang="en-US" sz="2400"/>
              <a:t>– 5NF): 1979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39E344C9-CAED-40BF-8869-A3EF1403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362B8A9-837D-4DAC-AE66-4C9E0F61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thứ nhất – 1NF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6C945147-4D49-41AB-BA9C-1EB05BC5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4937125"/>
          </a:xfrm>
        </p:spPr>
        <p:txBody>
          <a:bodyPr/>
          <a:lstStyle/>
          <a:p>
            <a:pPr eaLnBrk="1" hangingPunct="1"/>
            <a:r>
              <a:rPr lang="en-US" altLang="en-US"/>
              <a:t>Một lược đồ quan hệ là ở dạng chuẩn 1 nếu miền giá trị của tất cả các thuộc tính đều là nguyên tố.</a:t>
            </a:r>
          </a:p>
          <a:p>
            <a:pPr lvl="1" eaLnBrk="1" hangingPunct="1"/>
            <a:r>
              <a:rPr lang="en-US" altLang="en-US" sz="2800"/>
              <a:t>Loại bỏ các thuộc tính đa trị, thuộc tính phức hợp.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45F310D5-AE18-4502-8DA9-17E4AD5A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thứ nhất – 1NF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C6CE8F20-9531-4BEF-B45F-FEDFB4D2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7958138" cy="3881438"/>
          </a:xfrm>
        </p:spPr>
        <p:txBody>
          <a:bodyPr/>
          <a:lstStyle/>
          <a:p>
            <a:pPr lvl="1" eaLnBrk="1" hangingPunct="1"/>
            <a:r>
              <a:rPr lang="en-US" altLang="en-US" sz="2400"/>
              <a:t>Loại bỏ thuộc tính phức hợp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54C9B13C-79B6-4C26-838E-AE21E2B7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17" name="Picture 5">
            <a:extLst>
              <a:ext uri="{FF2B5EF4-FFF2-40B4-BE49-F238E27FC236}">
                <a16:creationId xmlns:a16="http://schemas.microsoft.com/office/drawing/2014/main" id="{CC2FB44E-75D6-48CE-82DF-CA35EDCC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57663"/>
            <a:ext cx="567531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8" name="Picture 2">
            <a:extLst>
              <a:ext uri="{FF2B5EF4-FFF2-40B4-BE49-F238E27FC236}">
                <a16:creationId xmlns:a16="http://schemas.microsoft.com/office/drawing/2014/main" id="{E0929FDA-D798-40FD-8EC5-4E54E161E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30413"/>
            <a:ext cx="470217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4743B3FE-E688-44C4-9A8D-CF8332C0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thứ nhất – 1NF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38B043F-D9F4-4B7F-A605-564D34D8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452563"/>
            <a:ext cx="6565900" cy="3881437"/>
          </a:xfrm>
        </p:spPr>
        <p:txBody>
          <a:bodyPr/>
          <a:lstStyle/>
          <a:p>
            <a:pPr eaLnBrk="1" hangingPunct="1"/>
            <a:r>
              <a:rPr lang="en-US" altLang="en-US" sz="2800"/>
              <a:t>Chuyển thuộc tính đa trị:</a:t>
            </a:r>
          </a:p>
          <a:p>
            <a:pPr lvl="1" eaLnBrk="1" hangingPunct="1"/>
            <a:r>
              <a:rPr lang="en-US" altLang="en-US" sz="2400"/>
              <a:t>Xóa các nhóm thuộc tính bị lặp lại từ bảng gốc.</a:t>
            </a:r>
          </a:p>
          <a:p>
            <a:pPr lvl="1" eaLnBrk="1" hangingPunct="1"/>
            <a:r>
              <a:rPr lang="en-US" altLang="en-US" sz="2400"/>
              <a:t>Tạo thêm 1 bảng mới với khóa của bảng gốc + các thuộc tính bị lặp.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90F7EED6-FCA3-4ED0-B71D-E3AC041A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1" name="Picture 6">
            <a:extLst>
              <a:ext uri="{FF2B5EF4-FFF2-40B4-BE49-F238E27FC236}">
                <a16:creationId xmlns:a16="http://schemas.microsoft.com/office/drawing/2014/main" id="{DB596EEB-29D0-4083-BEB6-B3A50F405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3363"/>
            <a:ext cx="1752600" cy="49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5">
            <a:extLst>
              <a:ext uri="{FF2B5EF4-FFF2-40B4-BE49-F238E27FC236}">
                <a16:creationId xmlns:a16="http://schemas.microsoft.com/office/drawing/2014/main" id="{B8D0A7E0-031F-414B-BC12-A7ED1CF8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19600"/>
            <a:ext cx="4800600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581CA17-8A00-4D0A-9D86-EB9F0B9B2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thứ hai – 2NF</a:t>
            </a:r>
            <a:endParaRPr lang="en-US" altLang="en-US" b="1">
              <a:cs typeface="Times New Roman" panose="02020603050405020304" pitchFamily="18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D8CE189-8417-4A29-950B-F29025A00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Một quan hệ R ở dạng chuẩn 2 khi và chỉ khi đồng thời:</a:t>
            </a:r>
          </a:p>
          <a:p>
            <a:pPr lvl="1" eaLnBrk="1" hangingPunct="1"/>
            <a:r>
              <a:rPr lang="en-US" altLang="en-US" sz="2800"/>
              <a:t>thoả mãn 1NF </a:t>
            </a:r>
          </a:p>
          <a:p>
            <a:pPr lvl="1" eaLnBrk="1" hangingPunct="1"/>
            <a:r>
              <a:rPr lang="en-US" altLang="en-US" sz="2800"/>
              <a:t>tất cả thuộc tính không khóa A trong R là phụ thuộc đầy đủ vào khóa chính 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66564" name="Slide Number Placeholder 1">
            <a:extLst>
              <a:ext uri="{FF2B5EF4-FFF2-40B4-BE49-F238E27FC236}">
                <a16:creationId xmlns:a16="http://schemas.microsoft.com/office/drawing/2014/main" id="{4DDB9B90-A22D-4CCF-9107-DE39C327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8CA6F066-8DA1-4EF5-9DB4-264403A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463"/>
            <a:ext cx="7772400" cy="815975"/>
          </a:xfrm>
        </p:spPr>
        <p:txBody>
          <a:bodyPr/>
          <a:lstStyle/>
          <a:p>
            <a:pPr eaLnBrk="1" hangingPunct="1"/>
            <a:r>
              <a:rPr lang="en-US" altLang="en-US"/>
              <a:t>Dạng chuẩn thứ hai – 2NF</a:t>
            </a:r>
            <a:endParaRPr lang="fr-FR" altLang="en-US"/>
          </a:p>
        </p:txBody>
      </p:sp>
      <p:sp>
        <p:nvSpPr>
          <p:cNvPr id="38916" name="Content Placeholder 1">
            <a:extLst>
              <a:ext uri="{FF2B5EF4-FFF2-40B4-BE49-F238E27FC236}">
                <a16:creationId xmlns:a16="http://schemas.microsoft.com/office/drawing/2014/main" id="{C47A0020-319E-40A3-88FE-29C9FF4D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24400"/>
            <a:ext cx="7958138" cy="2133600"/>
          </a:xfrm>
        </p:spPr>
        <p:txBody>
          <a:bodyPr rtlCol="0">
            <a:normAutofit lnSpcReduction="10000"/>
          </a:bodyPr>
          <a:lstStyle/>
          <a:p>
            <a:pPr marL="91440" indent="-91440" eaLnBrk="1" fontAlgn="auto" hangingPunct="1">
              <a:buFont typeface="Tw Cen MT" panose="020B0602020104020603" pitchFamily="34" charset="0"/>
              <a:buChar char=" "/>
              <a:defRPr/>
            </a:pPr>
            <a:r>
              <a:rPr lang="en-US" altLang="en-US" sz="2400" dirty="0"/>
              <a:t>EID → Name, Address, Birthdate </a:t>
            </a:r>
          </a:p>
          <a:p>
            <a:pPr marL="91440" indent="-91440" eaLnBrk="1" fontAlgn="auto" hangingPunct="1">
              <a:buFont typeface="Tw Cen MT" panose="020B0602020104020603" pitchFamily="34" charset="0"/>
              <a:buChar char=" "/>
              <a:defRPr/>
            </a:pPr>
            <a:r>
              <a:rPr lang="en-US" altLang="en-US" sz="2400" dirty="0"/>
              <a:t>EID, </a:t>
            </a:r>
            <a:r>
              <a:rPr lang="en-US" altLang="en-US" sz="2400" dirty="0" err="1"/>
              <a:t>PName</a:t>
            </a:r>
            <a:r>
              <a:rPr lang="en-US" altLang="en-US" sz="2400" dirty="0"/>
              <a:t> → </a:t>
            </a:r>
            <a:r>
              <a:rPr lang="en-US" altLang="en-US" sz="2400" dirty="0" err="1"/>
              <a:t>StartDate</a:t>
            </a:r>
            <a:r>
              <a:rPr lang="en-US" altLang="en-US" sz="2400" dirty="0"/>
              <a:t>.</a:t>
            </a:r>
          </a:p>
          <a:p>
            <a:pPr marL="91440" indent="-91440" eaLnBrk="1" fontAlgn="auto" hangingPunct="1">
              <a:buFont typeface="Tw Cen MT" panose="020B0602020104020603" pitchFamily="34" charset="0"/>
              <a:buChar char=" "/>
              <a:defRPr/>
            </a:pP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chính</a:t>
            </a:r>
            <a:r>
              <a:rPr lang="en-US" altLang="en-US" sz="2400" dirty="0"/>
              <a:t> = (EID, </a:t>
            </a:r>
            <a:r>
              <a:rPr lang="en-US" altLang="en-US" sz="2400" dirty="0" err="1"/>
              <a:t>PName</a:t>
            </a:r>
            <a:r>
              <a:rPr lang="en-US" altLang="en-US" sz="2400" dirty="0"/>
              <a:t>)</a:t>
            </a:r>
          </a:p>
          <a:p>
            <a:pPr marL="91440" indent="-91440" eaLnBrk="1" fontAlgn="auto" hangingPunct="1">
              <a:buFont typeface="Tw Cen MT" panose="020B0602020104020603" pitchFamily="34" charset="0"/>
              <a:buChar char=" "/>
              <a:defRPr/>
            </a:pPr>
            <a:r>
              <a:rPr lang="en-US" altLang="en-US" sz="2400" dirty="0"/>
              <a:t>Name, Address, Birthdate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vi-VN" altLang="en-US" sz="2400" dirty="0"/>
              <a:t>phụ thuộc đầy đủ vào khóa chính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thuộc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đầy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đủ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EID</a:t>
            </a:r>
          </a:p>
        </p:txBody>
      </p:sp>
      <p:sp>
        <p:nvSpPr>
          <p:cNvPr id="67588" name="Slide Number Placeholder 1">
            <a:extLst>
              <a:ext uri="{FF2B5EF4-FFF2-40B4-BE49-F238E27FC236}">
                <a16:creationId xmlns:a16="http://schemas.microsoft.com/office/drawing/2014/main" id="{E99EEB49-7C79-466F-AD36-B238ABD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D0C8ECFA-9AA1-4CD9-B54D-D4C1CC11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066800"/>
            <a:ext cx="72548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9307C8E-6FCC-4B7A-B06C-81E69C98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Quy trình thiết kế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DFE7665-5CF4-4F4B-A074-28D5AFDE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tốt</a:t>
            </a:r>
            <a:r>
              <a:rPr lang="en-US" altLang="en-US" dirty="0"/>
              <a:t>: </a:t>
            </a:r>
          </a:p>
          <a:p>
            <a:pPr lvl="1" eaLnBrk="1" hangingPunct="1"/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/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thiểu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quán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csdl</a:t>
            </a:r>
            <a:endParaRPr lang="en-US" altLang="en-US" dirty="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1DF08CB-BB49-4421-B19E-F9390150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/>
              <a:t>3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CD0C4A5D-FCF5-4044-AD11-CD0BC3F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thứ hai – 2NF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19DECCD-66E8-46E7-83E5-8186F79F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Chuẩn hóa về 2NF</a:t>
            </a:r>
          </a:p>
          <a:p>
            <a:pPr eaLnBrk="1" hangingPunct="1"/>
            <a:endParaRPr lang="en-US" altLang="en-US" sz="2800"/>
          </a:p>
          <a:p>
            <a:pPr lvl="1" eaLnBrk="1" hangingPunct="1"/>
            <a:r>
              <a:rPr lang="en-US" altLang="en-US" sz="2400"/>
              <a:t>Xác định các thuộc tính không khóa, chỉ phụ thuộc bộ phận vào khóa chính</a:t>
            </a:r>
          </a:p>
          <a:p>
            <a:pPr lvl="1" eaLnBrk="1" hangingPunct="1"/>
            <a:r>
              <a:rPr lang="en-US" altLang="en-US" sz="2400"/>
              <a:t>Xóa các thuộc tính này khỏi bảng ban đầu</a:t>
            </a:r>
          </a:p>
          <a:p>
            <a:pPr lvl="1" eaLnBrk="1" hangingPunct="1"/>
            <a:r>
              <a:rPr lang="en-US" altLang="en-US" sz="2400"/>
              <a:t>Tạo bảng mới với các thuộc tính này + các thuộc tính của khóa chính mà chúng phụ thuộc.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2CA6A7BC-6E52-4539-B776-0116AFE0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07DD0-2CAE-4F63-8AA8-0A0FD141E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2133600"/>
            <a:ext cx="775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=&gt; </a:t>
            </a:r>
            <a:r>
              <a:rPr lang="en-US" altLang="en-US" sz="2400" dirty="0" err="1">
                <a:latin typeface="+mn-lt"/>
              </a:rPr>
              <a:t>Loại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bỏ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các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phụ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thuộc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không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đầy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đủ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vào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khóa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chính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1F64B5D-41A7-4CE1-B0C7-8F26D18B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thứ hai – 2NF</a:t>
            </a:r>
            <a:endParaRPr lang="fr-FR" altLang="en-US"/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5A2FF70A-FE69-41D8-BF92-C0169D02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/>
              <a:t>Phân rã quan hệ thành 2 quan hệ dạng chuẩn 2NF:</a:t>
            </a:r>
          </a:p>
          <a:p>
            <a:pPr eaLnBrk="1" hangingPunct="1"/>
            <a:endParaRPr lang="fr-FR" altLang="en-US"/>
          </a:p>
        </p:txBody>
      </p:sp>
      <p:sp>
        <p:nvSpPr>
          <p:cNvPr id="69636" name="Slide Number Placeholder 1">
            <a:extLst>
              <a:ext uri="{FF2B5EF4-FFF2-40B4-BE49-F238E27FC236}">
                <a16:creationId xmlns:a16="http://schemas.microsoft.com/office/drawing/2014/main" id="{B9AC1CDB-FD0A-47E6-8EBE-1A8D9556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5745F846-8C9D-4C8B-B88E-9AB579C6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90813"/>
            <a:ext cx="5853113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5F7A732-864A-4AC1-97C7-3128AC331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thứ ba – 3NF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040E7DF-FC2E-4041-9728-D3AB986A9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Một quan hệ R ở dạng chuẩn 3 nếu nó :</a:t>
            </a:r>
          </a:p>
          <a:p>
            <a:pPr lvl="1" eaLnBrk="1" hangingPunct="1"/>
            <a:r>
              <a:rPr lang="en-US" altLang="en-US" sz="2800">
                <a:cs typeface="Times New Roman" panose="02020603050405020304" pitchFamily="18" charset="0"/>
              </a:rPr>
              <a:t>ở dạng chuẩn 2 và </a:t>
            </a:r>
          </a:p>
          <a:p>
            <a:pPr lvl="1" eaLnBrk="1" hangingPunct="1"/>
            <a:r>
              <a:rPr lang="en-US" altLang="en-US" sz="2800">
                <a:cs typeface="Times New Roman" panose="02020603050405020304" pitchFamily="18" charset="0"/>
              </a:rPr>
              <a:t>không có thuộc tính không khóa A trong R phụ thuộc bắc cầu vào khóa chính</a:t>
            </a:r>
            <a:endParaRPr lang="en-US" altLang="en-US" sz="2800"/>
          </a:p>
        </p:txBody>
      </p:sp>
      <p:sp>
        <p:nvSpPr>
          <p:cNvPr id="70660" name="Slide Number Placeholder 1">
            <a:extLst>
              <a:ext uri="{FF2B5EF4-FFF2-40B4-BE49-F238E27FC236}">
                <a16:creationId xmlns:a16="http://schemas.microsoft.com/office/drawing/2014/main" id="{2009BCDD-7954-4FDC-AF9C-3C1446A7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DB9F6642-138E-4FC4-9AB3-6B7DA8A9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thứ ba – 3NF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280EE19-51DA-4F56-854F-C0B83AF0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4125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Chuẩn hóa về 3NF</a:t>
            </a:r>
          </a:p>
          <a:p>
            <a:pPr lvl="1" eaLnBrk="1" hangingPunct="1"/>
            <a:endParaRPr lang="en-US" altLang="en-US" sz="2800"/>
          </a:p>
          <a:p>
            <a:pPr lvl="1" eaLnBrk="1" hangingPunct="1"/>
            <a:r>
              <a:rPr lang="en-US" altLang="en-US" sz="2800"/>
              <a:t>Xác định các thuộc tính chỉ phụ thuộc vào 1/n thuộc tính không khóa khác</a:t>
            </a:r>
          </a:p>
          <a:p>
            <a:pPr lvl="1" eaLnBrk="1" hangingPunct="1"/>
            <a:r>
              <a:rPr lang="en-US" altLang="en-US" sz="2800"/>
              <a:t>Xóa chúng khỏi bảng ban đầu</a:t>
            </a:r>
          </a:p>
          <a:p>
            <a:pPr lvl="1" eaLnBrk="1" hangingPunct="1"/>
            <a:r>
              <a:rPr lang="en-US" altLang="en-US" sz="2800"/>
              <a:t>Tạo bảng mới với các thuộc tính này + thuộc tính không khóa mà chúng phụ thuộc</a:t>
            </a:r>
          </a:p>
          <a:p>
            <a:pPr lvl="1" eaLnBrk="1" hangingPunct="1"/>
            <a:endParaRPr lang="en-US" altLang="en-US" sz="2800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6A9CE6F1-822C-4CEB-A291-A690E25A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252DB-9180-4119-B50C-C56D2EBED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558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=&gt; </a:t>
            </a:r>
            <a:r>
              <a:rPr lang="en-US" altLang="en-US" sz="2800" dirty="0" err="1">
                <a:latin typeface="+mn-lt"/>
              </a:rPr>
              <a:t>Loại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bỏ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các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phụ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thuộc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bắc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cầu</a:t>
            </a: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30D335CC-8658-49F1-8AF1-C21E2923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thứ ba – 3NF</a:t>
            </a:r>
            <a:endParaRPr lang="fr-FR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3733BC03-0877-4F50-AECA-F3FC96DF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SECOND (supplier_no, status, city)</a:t>
            </a:r>
          </a:p>
          <a:p>
            <a:pPr lvl="1" eaLnBrk="1" hangingPunct="1"/>
            <a:r>
              <a:rPr lang="en-US" altLang="en-US" sz="2800"/>
              <a:t>supplier_no -&gt; status</a:t>
            </a:r>
          </a:p>
          <a:p>
            <a:pPr lvl="1" eaLnBrk="1" hangingPunct="1"/>
            <a:r>
              <a:rPr lang="en-US" altLang="en-US" sz="2800"/>
              <a:t>supplier_no -&gt;city</a:t>
            </a:r>
          </a:p>
          <a:p>
            <a:pPr lvl="1" eaLnBrk="1" hangingPunct="1"/>
            <a:r>
              <a:rPr lang="en-US" altLang="en-US" sz="2800"/>
              <a:t>city -&gt; status</a:t>
            </a:r>
          </a:p>
          <a:p>
            <a:pPr eaLnBrk="1" hangingPunct="1"/>
            <a:r>
              <a:rPr lang="en-US" altLang="en-US" sz="2800"/>
              <a:t>SUPPLIER_CITY (supplier_no, city)</a:t>
            </a:r>
          </a:p>
          <a:p>
            <a:pPr eaLnBrk="1" hangingPunct="1"/>
            <a:r>
              <a:rPr lang="en-US" altLang="en-US" sz="2800"/>
              <a:t>CITY_STATUS (city, status)</a:t>
            </a:r>
          </a:p>
          <a:p>
            <a:pPr eaLnBrk="1" hangingPunct="1"/>
            <a:endParaRPr lang="fr-FR" altLang="en-US" sz="2800"/>
          </a:p>
        </p:txBody>
      </p:sp>
      <p:sp>
        <p:nvSpPr>
          <p:cNvPr id="72708" name="Slide Number Placeholder 1">
            <a:extLst>
              <a:ext uri="{FF2B5EF4-FFF2-40B4-BE49-F238E27FC236}">
                <a16:creationId xmlns:a16="http://schemas.microsoft.com/office/drawing/2014/main" id="{396D35A7-8CCB-4BA1-ABA4-70765290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AB1922A-9C65-46D4-9FC4-F9D4819DB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2913"/>
            <a:ext cx="9144000" cy="6477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Chuẩn</a:t>
            </a:r>
            <a:r>
              <a:rPr lang="en-US" altLang="en-US" dirty="0">
                <a:cs typeface="Times New Roman" panose="02020603050405020304" pitchFamily="18" charset="0"/>
              </a:rPr>
              <a:t> Boyce-</a:t>
            </a:r>
            <a:r>
              <a:rPr lang="en-US" altLang="en-US" dirty="0" err="1">
                <a:cs typeface="Times New Roman" panose="02020603050405020304" pitchFamily="18" charset="0"/>
              </a:rPr>
              <a:t>Codd</a:t>
            </a:r>
            <a:endParaRPr lang="en-US" altLang="en-US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6555138-14E8-4DD7-8508-82E626426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Một quan hệ R là ở dạng chuẩn Boyce-Codd nếu có một phụ thuộc hàm X </a:t>
            </a:r>
            <a:r>
              <a:rPr lang="en-US" altLang="en-US" sz="280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cs typeface="Times New Roman" panose="02020603050405020304" pitchFamily="18" charset="0"/>
              </a:rPr>
              <a:t>A trong R thì X là một khóa của R</a:t>
            </a:r>
          </a:p>
          <a:p>
            <a:pPr lvl="1" eaLnBrk="1" hangingPunct="1"/>
            <a:r>
              <a:rPr lang="en-US" altLang="en-US" sz="2400">
                <a:cs typeface="Times New Roman" panose="02020603050405020304" pitchFamily="18" charset="0"/>
              </a:rPr>
              <a:t>Chuẩn sau luôn luôn mạnh hơn chuẩn trước:</a:t>
            </a:r>
          </a:p>
          <a:p>
            <a:pPr lvl="2" eaLnBrk="1" hangingPunct="1"/>
            <a:r>
              <a:rPr lang="en-US" altLang="en-US" sz="2000">
                <a:cs typeface="Times New Roman" panose="02020603050405020304" pitchFamily="18" charset="0"/>
              </a:rPr>
              <a:t>Tất cả các quan hệ ở dạng chuẩn 2 đều ở dạng chuẩn 1</a:t>
            </a:r>
          </a:p>
          <a:p>
            <a:pPr lvl="2" eaLnBrk="1" hangingPunct="1"/>
            <a:r>
              <a:rPr lang="en-US" altLang="en-US" sz="2000">
                <a:cs typeface="Times New Roman" panose="02020603050405020304" pitchFamily="18" charset="0"/>
              </a:rPr>
              <a:t>Tất cả các quan hệ ở dạng chuẩn 3 đều ở dạng chuẩn 2</a:t>
            </a:r>
          </a:p>
          <a:p>
            <a:pPr lvl="2" eaLnBrk="1" hangingPunct="1"/>
            <a:r>
              <a:rPr lang="en-US" altLang="en-US" sz="2000">
                <a:cs typeface="Times New Roman" panose="02020603050405020304" pitchFamily="18" charset="0"/>
              </a:rPr>
              <a:t>Tất cả các quan hệ ở dạng chuẩn Boyce-Codd đều ở dạng chuẩn 3</a:t>
            </a:r>
          </a:p>
          <a:p>
            <a:pPr lvl="1" eaLnBrk="1" hangingPunct="1"/>
            <a:r>
              <a:rPr lang="en-US" altLang="en-US" sz="2400">
                <a:cs typeface="Times New Roman" panose="02020603050405020304" pitchFamily="18" charset="0"/>
              </a:rPr>
              <a:t>Tuy nhiên có một số quan hệ ở dạng chuẩn 3 nhưng không ở dạng chuẩn Boyce-Codd.</a:t>
            </a:r>
          </a:p>
        </p:txBody>
      </p:sp>
      <p:sp>
        <p:nvSpPr>
          <p:cNvPr id="73732" name="Slide Number Placeholder 1">
            <a:extLst>
              <a:ext uri="{FF2B5EF4-FFF2-40B4-BE49-F238E27FC236}">
                <a16:creationId xmlns:a16="http://schemas.microsoft.com/office/drawing/2014/main" id="{7D536C51-0D55-4429-8509-6711D754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03FC25F-30DE-4734-B532-3DE35FED7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br>
              <a:rPr lang="en-US" altLang="ja-JP">
                <a:ea typeface="MS PGothic" panose="020B0600070205080204" pitchFamily="34" charset="-128"/>
              </a:rPr>
            </a:br>
            <a:r>
              <a:rPr lang="en-US" altLang="ja-JP">
                <a:ea typeface="MS PGothic" panose="020B0600070205080204" pitchFamily="34" charset="-128"/>
              </a:rPr>
              <a:t>Ví dụ</a:t>
            </a:r>
          </a:p>
        </p:txBody>
      </p:sp>
      <p:graphicFrame>
        <p:nvGraphicFramePr>
          <p:cNvPr id="57427" name="Group 83">
            <a:extLst>
              <a:ext uri="{FF2B5EF4-FFF2-40B4-BE49-F238E27FC236}">
                <a16:creationId xmlns:a16="http://schemas.microsoft.com/office/drawing/2014/main" id="{D87ACF49-9270-4324-A007-13652C22E86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43000" y="1600200"/>
          <a:ext cx="7162800" cy="3200400"/>
        </p:xfrm>
        <a:graphic>
          <a:graphicData uri="http://schemas.openxmlformats.org/drawingml/2006/table">
            <a:tbl>
              <a:tblPr/>
              <a:tblGrid>
                <a:gridCol w="1788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filmType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starName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Star Wars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1977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Fox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Fisher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Star Wars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1977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Fox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Hamill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Star Wars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1977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Fox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Ford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Mighty Ducks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1991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Disney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Esteves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Wayne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50" charset="-128"/>
                        </a:rPr>
                        <a:t>’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Carvey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Wayne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pitchFamily="50" charset="-128"/>
                        </a:rPr>
                        <a:t>’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50" charset="-128"/>
                        </a:rPr>
                        <a:t>Meyers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813" name="Slide Number Placeholder 1">
            <a:extLst>
              <a:ext uri="{FF2B5EF4-FFF2-40B4-BE49-F238E27FC236}">
                <a16:creationId xmlns:a16="http://schemas.microsoft.com/office/drawing/2014/main" id="{A2F80FAA-0982-4C8D-978F-52D3FA72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DCD530-CA36-4C45-9E79-9455974FFB86}" type="slidenum">
              <a:rPr lang="en-US" altLang="ja-JP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ja-JP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814" name="TextBox 1">
            <a:extLst>
              <a:ext uri="{FF2B5EF4-FFF2-40B4-BE49-F238E27FC236}">
                <a16:creationId xmlns:a16="http://schemas.microsoft.com/office/drawing/2014/main" id="{05E73764-DE5E-41B5-8E1F-0D699E64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557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  <a:ea typeface="MS PGothic" panose="020B0600070205080204" pitchFamily="34" charset="-128"/>
              </a:rPr>
              <a:t>Movies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5C175F-EE88-4955-951E-E254C9D0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5410200"/>
            <a:ext cx="6657975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altLang="ja-JP" sz="2400">
                <a:latin typeface="Times New Roman" panose="02020603050405020304" pitchFamily="18" charset="0"/>
                <a:ea typeface="MS PGothic" panose="020B0600070205080204" pitchFamily="34" charset="-128"/>
              </a:rPr>
              <a:t>candidate key : {title, year, starName}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altLang="ja-JP" sz="2400">
                <a:latin typeface="Times New Roman" panose="02020603050405020304" pitchFamily="18" charset="0"/>
                <a:ea typeface="MS PGothic" panose="020B0600070205080204" pitchFamily="34" charset="-128"/>
              </a:rPr>
              <a:t>title, year </a:t>
            </a:r>
            <a:r>
              <a:rPr lang="en-US" altLang="ja-JP" sz="2400"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 length, filmType, studioName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FE23290-B923-43B2-AA7F-37027CD70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Ví dụ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CFAFEF5-A372-43B6-BCC0-1D5BACAFA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800">
                <a:ea typeface="MS PGothic" panose="020B0600070205080204" pitchFamily="34" charset="-128"/>
              </a:rPr>
              <a:t>Chia quan hệ Movies thành 2 quan hệ</a:t>
            </a:r>
          </a:p>
          <a:p>
            <a:pPr lvl="1" eaLnBrk="1" hangingPunct="1"/>
            <a:r>
              <a:rPr lang="en-US" altLang="ja-JP" sz="2400">
                <a:ea typeface="MS PGothic" panose="020B0600070205080204" pitchFamily="34" charset="-128"/>
              </a:rPr>
              <a:t>Quan hệ chứa tất cả các thuộc tính xuất hiện trong phụ thuộc hàm</a:t>
            </a:r>
          </a:p>
          <a:p>
            <a:pPr eaLnBrk="1" hangingPunct="1">
              <a:buFontTx/>
              <a:buNone/>
            </a:pPr>
            <a:r>
              <a:rPr lang="en-US" altLang="ja-JP" sz="2800">
                <a:ea typeface="MS PGothic" panose="020B0600070205080204" pitchFamily="34" charset="-128"/>
              </a:rPr>
              <a:t>		{title, year, length, filmType, studioName}</a:t>
            </a:r>
          </a:p>
          <a:p>
            <a:pPr lvl="1" eaLnBrk="1" hangingPunct="1"/>
            <a:r>
              <a:rPr lang="en-US" altLang="ja-JP" sz="2400">
                <a:ea typeface="MS PGothic" panose="020B0600070205080204" pitchFamily="34" charset="-128"/>
              </a:rPr>
              <a:t>Quan hệ chứa khóa và thuộc tính ở phía bên trái của phụ thuộc hàm</a:t>
            </a:r>
          </a:p>
          <a:p>
            <a:pPr eaLnBrk="1" hangingPunct="1">
              <a:buFontTx/>
              <a:buNone/>
            </a:pPr>
            <a:r>
              <a:rPr lang="en-US" altLang="ja-JP" sz="2800">
                <a:ea typeface="MS PGothic" panose="020B0600070205080204" pitchFamily="34" charset="-128"/>
              </a:rPr>
              <a:t>		{title, year, starName}</a:t>
            </a:r>
          </a:p>
        </p:txBody>
      </p:sp>
      <p:sp>
        <p:nvSpPr>
          <p:cNvPr id="75780" name="Slide Number Placeholder 1">
            <a:extLst>
              <a:ext uri="{FF2B5EF4-FFF2-40B4-BE49-F238E27FC236}">
                <a16:creationId xmlns:a16="http://schemas.microsoft.com/office/drawing/2014/main" id="{490B3D43-1720-425C-B627-7E975750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479A9E36-2FEB-42D9-BDBB-368BD927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Tách bảo toàn tập PT hàm về 3NF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52BEE699-D6B7-4415-BA4D-C87DAC3A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Vào</a:t>
            </a:r>
            <a:r>
              <a:rPr lang="en-US" altLang="en-US" sz="2400"/>
              <a:t>: R(U), F (giả thiết F là phủ tối thiểu)</a:t>
            </a:r>
          </a:p>
          <a:p>
            <a:pPr eaLnBrk="1" hangingPunct="1"/>
            <a:r>
              <a:rPr lang="en-US" altLang="en-US" sz="2400" b="1"/>
              <a:t>Ra</a:t>
            </a:r>
            <a:r>
              <a:rPr lang="en-US" altLang="en-US" sz="2400"/>
              <a:t>: Phép tách bảo toàn tập phụ thuộc hàm về 3NF</a:t>
            </a:r>
          </a:p>
          <a:p>
            <a:pPr eaLnBrk="1" hangingPunct="1"/>
            <a:r>
              <a:rPr lang="en-US" altLang="en-US" sz="2400" b="1"/>
              <a:t>Thuật toán</a:t>
            </a:r>
          </a:p>
          <a:p>
            <a:pPr lvl="1" eaLnBrk="1" hangingPunct="1"/>
            <a:r>
              <a:rPr lang="en-US" altLang="en-US" sz="2400" b="1"/>
              <a:t>B1</a:t>
            </a:r>
            <a:r>
              <a:rPr lang="en-US" altLang="en-US" sz="2400"/>
              <a:t>. Với các Ai ∈ U, Ai ∉ F thì loại Ai khỏi R và lập 1 quan hệ mới cho các Ai</a:t>
            </a:r>
          </a:p>
          <a:p>
            <a:pPr lvl="1" eaLnBrk="1" hangingPunct="1"/>
            <a:r>
              <a:rPr lang="en-US" altLang="en-US" sz="2400" b="1"/>
              <a:t>B2</a:t>
            </a:r>
            <a:r>
              <a:rPr lang="en-US" altLang="en-US" sz="2400"/>
              <a:t>. Nếu ∃ f ∈ F, f chứa tất cả các thuộc tính của R thì kết quả là R</a:t>
            </a:r>
          </a:p>
          <a:p>
            <a:pPr lvl="1" eaLnBrk="1" hangingPunct="1"/>
            <a:r>
              <a:rPr lang="vi-VN" altLang="en-US" sz="2400" b="1"/>
              <a:t>B3</a:t>
            </a:r>
            <a:r>
              <a:rPr lang="vi-VN" altLang="en-US" sz="2400"/>
              <a:t>. Ngược lại, với mỗi X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vi-VN" altLang="en-US" sz="2400"/>
              <a:t>A ∈F, xác định một quan hệ</a:t>
            </a:r>
            <a:r>
              <a:rPr lang="en-US" altLang="en-US" sz="2400"/>
              <a:t> Ri(XA).</a:t>
            </a:r>
          </a:p>
          <a:p>
            <a:pPr lvl="1" eaLnBrk="1" hangingPunct="1"/>
            <a:r>
              <a:rPr lang="en-US" altLang="en-US" sz="2400"/>
              <a:t>Nếu ∃ X</a:t>
            </a:r>
            <a:r>
              <a:rPr lang="en-US" altLang="en-US" sz="2400">
                <a:sym typeface="Wingdings" panose="05000000000000000000" pitchFamily="2" charset="2"/>
              </a:rPr>
              <a:t>A</a:t>
            </a:r>
            <a:r>
              <a:rPr lang="en-US" altLang="en-US" sz="2400"/>
              <a:t>i, X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/>
              <a:t>Aj thì tạo một quan hệ chung R’(XAiAj)</a:t>
            </a: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65EF29A2-2B1A-4EA1-A802-74983DA3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82E37DA9-6E21-4394-A549-A7A4CFC5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8D19-B20C-45EE-905B-BC6F65A22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Cho R = {A,B,C,D,E,F,G}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dirty="0"/>
              <a:t>           F = {A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B, ACD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E, EF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G}</a:t>
            </a:r>
          </a:p>
          <a:p>
            <a:pPr eaLnBrk="1" hangingPunct="1">
              <a:defRPr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3NF</a:t>
            </a:r>
          </a:p>
          <a:p>
            <a:pPr marL="800100" lvl="2" indent="0" eaLnBrk="1" hangingPunct="1">
              <a:buFontTx/>
              <a:buNone/>
              <a:defRPr/>
            </a:pPr>
            <a:r>
              <a:rPr lang="vi-VN" sz="2800" b="1" dirty="0"/>
              <a:t>B1</a:t>
            </a:r>
            <a:r>
              <a:rPr lang="vi-VN" sz="2800" dirty="0"/>
              <a:t>. không lập được quan hệ nào mới.</a:t>
            </a:r>
          </a:p>
          <a:p>
            <a:pPr marL="800100" lvl="2" indent="0" eaLnBrk="1" hangingPunct="1">
              <a:buFontTx/>
              <a:buNone/>
              <a:defRPr/>
            </a:pPr>
            <a:r>
              <a:rPr lang="en-US" sz="2800" b="1" dirty="0"/>
              <a:t>B2</a:t>
            </a:r>
            <a:r>
              <a:rPr lang="en-US" sz="2800" dirty="0"/>
              <a:t>. !∃ f ∈ F: f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R</a:t>
            </a:r>
          </a:p>
          <a:p>
            <a:pPr marL="800100" lvl="2" indent="0" eaLnBrk="1" hangingPunct="1">
              <a:buFontTx/>
              <a:buNone/>
              <a:defRPr/>
            </a:pPr>
            <a:r>
              <a:rPr lang="de-DE" sz="2800" b="1" dirty="0"/>
              <a:t>B3</a:t>
            </a:r>
            <a:r>
              <a:rPr lang="de-DE" sz="2800" dirty="0"/>
              <a:t>. A</a:t>
            </a:r>
            <a:r>
              <a:rPr lang="de-DE" sz="2800" dirty="0">
                <a:sym typeface="Wingdings" panose="05000000000000000000" pitchFamily="2" charset="2"/>
              </a:rPr>
              <a:t></a:t>
            </a:r>
            <a:r>
              <a:rPr lang="de-DE" sz="2800" dirty="0"/>
              <a:t>B :  		 R1(AB)</a:t>
            </a:r>
          </a:p>
          <a:p>
            <a:pPr marL="800100" lvl="2" indent="0" eaLnBrk="1" hangingPunct="1">
              <a:buFontTx/>
              <a:buNone/>
              <a:defRPr/>
            </a:pPr>
            <a:r>
              <a:rPr lang="pt-BR" sz="2800" dirty="0"/>
              <a:t>       ACD</a:t>
            </a:r>
            <a:r>
              <a:rPr lang="de-DE" sz="2800" dirty="0">
                <a:sym typeface="Wingdings" panose="05000000000000000000" pitchFamily="2" charset="2"/>
              </a:rPr>
              <a:t>  </a:t>
            </a:r>
            <a:r>
              <a:rPr lang="pt-BR" sz="2800" dirty="0"/>
              <a:t>E :	 R2(ACDE)</a:t>
            </a:r>
          </a:p>
          <a:p>
            <a:pPr marL="800100" lvl="2" indent="0" eaLnBrk="1" hangingPunct="1">
              <a:buFontTx/>
              <a:buNone/>
              <a:defRPr/>
            </a:pPr>
            <a:r>
              <a:rPr lang="pt-BR" sz="2800" dirty="0"/>
              <a:t>	      EF</a:t>
            </a:r>
            <a:r>
              <a:rPr lang="de-DE" sz="2800" dirty="0">
                <a:sym typeface="Wingdings" panose="05000000000000000000" pitchFamily="2" charset="2"/>
              </a:rPr>
              <a:t>  </a:t>
            </a:r>
            <a:r>
              <a:rPr lang="pt-BR" sz="2800" dirty="0"/>
              <a:t>G:	 R3(EFG)</a:t>
            </a:r>
            <a:endParaRPr lang="en-US" sz="2800" dirty="0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02F29467-49BD-45E5-A91D-472A7DCF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AF0CFD7-2109-4497-8A98-8BCDDEF7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endParaRPr lang="en-US" altLang="en-US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9EC8A8F5-1F47-42CC-9E6E-46944A8F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Mục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hóa</a:t>
            </a:r>
            <a:r>
              <a:rPr lang="en-US" altLang="en-US" sz="2800" dirty="0"/>
              <a:t>:</a:t>
            </a:r>
          </a:p>
          <a:p>
            <a:pPr lvl="1" eaLnBrk="1" hangingPunct="1"/>
            <a:r>
              <a:rPr lang="vi-VN" altLang="en-US" sz="2800" dirty="0" err="1"/>
              <a:t>Xác</a:t>
            </a:r>
            <a:r>
              <a:rPr lang="vi-VN" altLang="en-US" sz="2800" dirty="0"/>
              <a:t> </a:t>
            </a:r>
            <a:r>
              <a:rPr lang="vi-VN" altLang="en-US" sz="2800" dirty="0" err="1"/>
              <a:t>định</a:t>
            </a:r>
            <a:r>
              <a:rPr lang="vi-VN" altLang="en-US" sz="2800" dirty="0"/>
              <a:t> </a:t>
            </a:r>
            <a:r>
              <a:rPr lang="vi-VN" altLang="en-US" sz="2800" dirty="0" err="1"/>
              <a:t>được</a:t>
            </a:r>
            <a:r>
              <a:rPr lang="vi-VN" altLang="en-US" sz="2800" dirty="0"/>
              <a:t> 1 </a:t>
            </a:r>
            <a:r>
              <a:rPr lang="vi-VN" altLang="en-US" sz="2800" dirty="0" err="1"/>
              <a:t>tập</a:t>
            </a:r>
            <a:r>
              <a:rPr lang="vi-VN" altLang="en-US" sz="2800" dirty="0"/>
              <a:t> </a:t>
            </a:r>
            <a:r>
              <a:rPr lang="vi-VN" altLang="en-US" sz="2800" dirty="0" err="1"/>
              <a:t>các</a:t>
            </a:r>
            <a:r>
              <a:rPr lang="vi-VN" altLang="en-US" sz="2800" dirty="0"/>
              <a:t> </a:t>
            </a:r>
            <a:r>
              <a:rPr lang="vi-VN" altLang="en-US" sz="2800" dirty="0" err="1"/>
              <a:t>lược</a:t>
            </a:r>
            <a:r>
              <a:rPr lang="vi-VN" altLang="en-US" sz="2800" dirty="0"/>
              <a:t> </a:t>
            </a:r>
            <a:r>
              <a:rPr lang="vi-VN" altLang="en-US" sz="2800" dirty="0" err="1"/>
              <a:t>đồ</a:t>
            </a:r>
            <a:r>
              <a:rPr lang="vi-VN" altLang="en-US" sz="2800" dirty="0"/>
              <a:t> quan </a:t>
            </a:r>
            <a:r>
              <a:rPr lang="vi-VN" altLang="en-US" sz="2800" dirty="0" err="1"/>
              <a:t>hệ</a:t>
            </a:r>
            <a:r>
              <a:rPr lang="vi-VN" altLang="en-US" sz="2800" dirty="0"/>
              <a:t> cho</a:t>
            </a:r>
            <a:r>
              <a:rPr lang="en-US" altLang="en-US" sz="2800" dirty="0"/>
              <a:t> </a:t>
            </a:r>
            <a:r>
              <a:rPr lang="vi-VN" altLang="en-US" sz="2800" dirty="0" err="1"/>
              <a:t>phép</a:t>
            </a:r>
            <a:r>
              <a:rPr lang="vi-VN" altLang="en-US" sz="2800" dirty="0"/>
              <a:t> </a:t>
            </a:r>
            <a:r>
              <a:rPr lang="vi-VN" altLang="en-US" sz="2800" dirty="0" err="1"/>
              <a:t>tìm</a:t>
            </a:r>
            <a:r>
              <a:rPr lang="vi-VN" altLang="en-US" sz="2800" dirty="0"/>
              <a:t> </a:t>
            </a:r>
            <a:r>
              <a:rPr lang="vi-VN" altLang="en-US" sz="2800" dirty="0" err="1"/>
              <a:t>kiếm</a:t>
            </a:r>
            <a:r>
              <a:rPr lang="vi-VN" altLang="en-US" sz="2800" dirty="0"/>
              <a:t> thông tin </a:t>
            </a:r>
            <a:r>
              <a:rPr lang="vi-VN" altLang="en-US" sz="2800" dirty="0" err="1"/>
              <a:t>một</a:t>
            </a:r>
            <a:r>
              <a:rPr lang="vi-VN" altLang="en-US" sz="2800" dirty="0"/>
              <a:t> </a:t>
            </a:r>
            <a:r>
              <a:rPr lang="vi-VN" altLang="en-US" sz="2800" dirty="0" err="1"/>
              <a:t>cách</a:t>
            </a:r>
            <a:r>
              <a:rPr lang="vi-VN" altLang="en-US" sz="2800" dirty="0"/>
              <a:t> </a:t>
            </a:r>
            <a:r>
              <a:rPr lang="vi-VN" altLang="en-US" sz="2800" dirty="0" err="1"/>
              <a:t>dễ</a:t>
            </a:r>
            <a:r>
              <a:rPr lang="vi-VN" altLang="en-US" sz="2800" dirty="0"/>
              <a:t> </a:t>
            </a:r>
            <a:r>
              <a:rPr lang="vi-VN" altLang="en-US" sz="2800" dirty="0" err="1"/>
              <a:t>dàng</a:t>
            </a:r>
            <a:r>
              <a:rPr lang="vi-VN" altLang="en-US" sz="2800" dirty="0"/>
              <a:t>,</a:t>
            </a:r>
            <a:r>
              <a:rPr lang="en-US" altLang="en-US" sz="2800" dirty="0"/>
              <a:t> </a:t>
            </a:r>
            <a:r>
              <a:rPr lang="vi-VN" altLang="en-US" sz="2800" dirty="0" err="1"/>
              <a:t>đồng</a:t>
            </a:r>
            <a:r>
              <a:rPr lang="vi-VN" altLang="en-US" sz="2800" dirty="0"/>
              <a:t> </a:t>
            </a:r>
            <a:r>
              <a:rPr lang="vi-VN" altLang="en-US" sz="2800" dirty="0" err="1"/>
              <a:t>thời</a:t>
            </a:r>
            <a:r>
              <a:rPr lang="vi-VN" altLang="en-US" sz="2800" dirty="0"/>
              <a:t> </a:t>
            </a:r>
            <a:r>
              <a:rPr lang="vi-VN" altLang="en-US" sz="2800" dirty="0" err="1"/>
              <a:t>tránh</a:t>
            </a:r>
            <a:r>
              <a:rPr lang="vi-VN" altLang="en-US" sz="2800" dirty="0"/>
              <a:t> </a:t>
            </a:r>
            <a:r>
              <a:rPr lang="vi-VN" altLang="en-US" sz="2800" dirty="0" err="1"/>
              <a:t>được</a:t>
            </a:r>
            <a:r>
              <a:rPr lang="vi-VN" altLang="en-US" sz="2800" dirty="0"/>
              <a:t> dư </a:t>
            </a:r>
            <a:r>
              <a:rPr lang="vi-VN" altLang="en-US" sz="2800" dirty="0" err="1"/>
              <a:t>thừa</a:t>
            </a:r>
            <a:r>
              <a:rPr lang="vi-VN" altLang="en-US" sz="2800" dirty="0"/>
              <a:t> </a:t>
            </a:r>
            <a:r>
              <a:rPr lang="vi-VN" altLang="en-US" sz="2800" dirty="0" err="1"/>
              <a:t>dữ</a:t>
            </a:r>
            <a:r>
              <a:rPr lang="vi-VN" altLang="en-US" sz="2800" dirty="0"/>
              <a:t> </a:t>
            </a:r>
            <a:r>
              <a:rPr lang="vi-VN" altLang="en-US" sz="2800" dirty="0" err="1"/>
              <a:t>liệu</a:t>
            </a:r>
            <a:endParaRPr lang="en-US" altLang="en-US" sz="2800" dirty="0"/>
          </a:p>
          <a:p>
            <a:pPr eaLnBrk="1" hangingPunct="1"/>
            <a:r>
              <a:rPr lang="en-US" altLang="en-US" sz="2800" dirty="0" err="1"/>
              <a:t>Chuẩn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hoá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cấu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trúc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CSDL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thiểu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thừa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dựa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khoá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hàm</a:t>
            </a:r>
            <a:r>
              <a:rPr lang="en-US" altLang="en-US" sz="2800" dirty="0"/>
              <a:t>)</a:t>
            </a:r>
            <a:endParaRPr lang="vi-VN" altLang="en-US" sz="2800" dirty="0"/>
          </a:p>
          <a:p>
            <a:pPr eaLnBrk="1" hangingPunct="1"/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đồ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chưa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tốt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đồ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tốt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hơn</a:t>
            </a:r>
            <a:r>
              <a:rPr lang="en-US" altLang="en-US" sz="2800" dirty="0"/>
              <a:t> :</a:t>
            </a:r>
          </a:p>
          <a:p>
            <a:pPr lvl="1" eaLnBrk="1" hangingPunct="1"/>
            <a:r>
              <a:rPr lang="en-US" altLang="en-US" dirty="0" err="1"/>
              <a:t>Tách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</a:t>
            </a:r>
          </a:p>
          <a:p>
            <a:pPr lvl="1" eaLnBrk="1" hangingPunct="1"/>
            <a:r>
              <a:rPr lang="en-US" altLang="en-US" dirty="0" err="1"/>
              <a:t>Tách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endParaRPr lang="en-US" altLang="en-US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372AA20-CBCE-4799-878F-C95C2D96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/>
              <a:t>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AF67534C-6B0E-49FB-892C-6D080B56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419100"/>
            <a:ext cx="9144001" cy="6477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Tách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mất</a:t>
            </a:r>
            <a:r>
              <a:rPr lang="en-US" altLang="en-US" dirty="0"/>
              <a:t> </a:t>
            </a:r>
            <a:r>
              <a:rPr lang="en-US" altLang="en-US" dirty="0" err="1"/>
              <a:t>mát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br>
              <a:rPr lang="en-US" altLang="en-US" dirty="0"/>
            </a:b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EA36-E599-4978-818F-75979441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:</a:t>
            </a:r>
          </a:p>
          <a:p>
            <a:pPr lvl="1" eaLnBrk="1" hangingPunct="1">
              <a:defRPr/>
            </a:pPr>
            <a:r>
              <a:rPr lang="vi-VN" sz="2400" dirty="0"/>
              <a:t>Bảo toàn tập phụ thuộc hàm (như thuật toán trên)</a:t>
            </a:r>
          </a:p>
          <a:p>
            <a:pPr lvl="1" eaLnBrk="1" hangingPunct="1">
              <a:defRPr/>
            </a:pPr>
            <a:r>
              <a:rPr lang="vi-VN" sz="2400" dirty="0"/>
              <a:t>Đảm bảo là có một lược đồ con chứa khóa của</a:t>
            </a:r>
            <a:r>
              <a:rPr lang="en-US" sz="2400" dirty="0"/>
              <a:t> </a:t>
            </a:r>
            <a:r>
              <a:rPr lang="vi-VN" sz="2400" dirty="0"/>
              <a:t>lược đồ được tách</a:t>
            </a:r>
          </a:p>
          <a:p>
            <a:pPr eaLnBrk="1" hangingPunct="1">
              <a:defRPr/>
            </a:pPr>
            <a:r>
              <a:rPr lang="vi-VN" sz="2400" dirty="0"/>
              <a:t>Các bước tiến hành</a:t>
            </a:r>
            <a:r>
              <a:rPr lang="en-US" sz="2400" dirty="0"/>
              <a:t>:</a:t>
            </a:r>
            <a:endParaRPr lang="vi-VN" sz="2400" dirty="0"/>
          </a:p>
          <a:p>
            <a:pPr marL="400050" lvl="1" indent="0" eaLnBrk="1" hangingPunct="1">
              <a:buFontTx/>
              <a:buNone/>
              <a:defRPr/>
            </a:pPr>
            <a:r>
              <a:rPr lang="vi-VN" sz="2400" dirty="0"/>
              <a:t>B1. Tìm một khóa tối thiểu của lược đồ quan hệ R đã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endParaRPr lang="en-US" sz="2400" dirty="0"/>
          </a:p>
          <a:p>
            <a:pPr marL="400050" lvl="1" indent="0" eaLnBrk="1" hangingPunct="1">
              <a:buFontTx/>
              <a:buNone/>
              <a:defRPr/>
            </a:pPr>
            <a:r>
              <a:rPr lang="vi-VN" sz="2400" dirty="0"/>
              <a:t>B2. Tách lược đồ quan hệ R theo phép tách bảo toàn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endParaRPr lang="en-US" sz="2400" dirty="0"/>
          </a:p>
          <a:p>
            <a:pPr marL="400050" lvl="1" indent="0" eaLnBrk="1" hangingPunct="1">
              <a:buFontTx/>
              <a:buNone/>
              <a:defRPr/>
            </a:pPr>
            <a:r>
              <a:rPr lang="vi-VN" sz="2400" dirty="0"/>
              <a:t>B3. Nếu 1 trong các sơ đồ con có chứa khóa tối thiểu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B2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.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vi-VN" sz="2400" dirty="0"/>
              <a:t>Ngược lại, thêm vào kết quả đó một sơ đồ quan hệ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vi-VN" sz="2400" dirty="0"/>
              <a:t>được tạo bởi khóa tối thiểu tìm được ở 1.</a:t>
            </a:r>
            <a:endParaRPr lang="en-US" sz="2400" dirty="0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25A6C71B-DB82-41FA-AEB0-4468B4B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FF53A40E-FE0E-498C-BDB6-F989E7D4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4AB-177B-4D1E-ABDB-2E9A63E6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Cho R(A,B,C,D,E,F,G).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    F = {A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B, ACD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E, EF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G}</a:t>
            </a:r>
          </a:p>
          <a:p>
            <a:pPr eaLnBrk="1" hangingPunct="1">
              <a:defRPr/>
            </a:pPr>
            <a:r>
              <a:rPr lang="en-US" sz="2400" b="1" dirty="0"/>
              <a:t>B1</a:t>
            </a:r>
            <a:r>
              <a:rPr lang="en-US" sz="2400" dirty="0"/>
              <a:t>.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ACDF</a:t>
            </a:r>
          </a:p>
          <a:p>
            <a:pPr eaLnBrk="1" hangingPunct="1">
              <a:defRPr/>
            </a:pPr>
            <a:r>
              <a:rPr lang="vi-VN" sz="2400" b="1" dirty="0"/>
              <a:t>B2</a:t>
            </a:r>
            <a:r>
              <a:rPr lang="vi-VN" sz="2400" dirty="0"/>
              <a:t>. Phép tách bảo toàn tập phụ thuộc hàm R cho 3 sơ đồ con</a:t>
            </a:r>
            <a:r>
              <a:rPr lang="en-US" sz="2400" dirty="0"/>
              <a:t> </a:t>
            </a:r>
            <a:r>
              <a:rPr lang="pt-BR" sz="2400" dirty="0"/>
              <a:t>R1(AB), R2(ACDE), R3(EFG)</a:t>
            </a:r>
          </a:p>
          <a:p>
            <a:pPr eaLnBrk="1" hangingPunct="1">
              <a:defRPr/>
            </a:pPr>
            <a:r>
              <a:rPr lang="vi-VN" sz="2400" b="1" dirty="0"/>
              <a:t>B3</a:t>
            </a:r>
            <a:r>
              <a:rPr lang="vi-VN" sz="2400" dirty="0"/>
              <a:t>. Do khóa ACDF không nằm trong bất kỳ một sơ đồ con</a:t>
            </a:r>
            <a:r>
              <a:rPr lang="en-US" sz="2400" dirty="0"/>
              <a:t> </a:t>
            </a:r>
            <a:r>
              <a:rPr lang="vi-VN" sz="2400" dirty="0"/>
              <a:t>nào trong 3 sơ đồ con trên, ta lập một sơ đồ con mới</a:t>
            </a:r>
            <a:r>
              <a:rPr lang="en-US" sz="2400" dirty="0"/>
              <a:t> R4(ACDF)</a:t>
            </a:r>
          </a:p>
          <a:p>
            <a:pPr marL="0" indent="0" eaLnBrk="1" hangingPunct="1">
              <a:buFontTx/>
              <a:buNone/>
              <a:defRPr/>
            </a:pPr>
            <a:endParaRPr lang="en-US" sz="2400" dirty="0"/>
          </a:p>
          <a:p>
            <a:pPr marL="0" indent="0" eaLnBrk="1" hangingPunct="1">
              <a:buFontTx/>
              <a:buNone/>
              <a:defRPr/>
            </a:pPr>
            <a:r>
              <a:rPr lang="vi-VN" sz="2400" dirty="0"/>
              <a:t>Kết quả cuối cùng ta có phép tách R thành 4 sơ đồ con</a:t>
            </a:r>
            <a:r>
              <a:rPr lang="en-US" sz="2400" dirty="0"/>
              <a:t> {R1, R2, R3, R4}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 </a:t>
            </a:r>
            <a:r>
              <a:rPr lang="en-US" sz="2400" dirty="0" err="1"/>
              <a:t>mát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endParaRPr lang="en-US" sz="2400" dirty="0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BA9AD170-21C4-47E2-BACE-26302136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ADF7D7E-60E7-4703-98EB-21F03FF9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Tách không mất mát thông tin về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BB37-34BA-4B28-A593-528ED760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vi-VN" sz="2400" b="1" dirty="0"/>
              <a:t>Vào</a:t>
            </a:r>
            <a:r>
              <a:rPr lang="vi-VN" sz="2400" dirty="0"/>
              <a:t>: Sơ đồ quan hệ R, tập phụ thuộc hàm F.</a:t>
            </a:r>
          </a:p>
          <a:p>
            <a:pPr eaLnBrk="1" hangingPunct="1">
              <a:defRPr/>
            </a:pPr>
            <a:r>
              <a:rPr lang="en-US" sz="2400" b="1" dirty="0"/>
              <a:t>Ra</a:t>
            </a:r>
            <a:r>
              <a:rPr lang="en-US" sz="2400" dirty="0"/>
              <a:t>: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 </a:t>
            </a:r>
            <a:r>
              <a:rPr lang="en-US" sz="2400" dirty="0" err="1"/>
              <a:t>mát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vi-VN" sz="2400" dirty="0"/>
              <a:t>các sơ đồ con ở BCNF với các phụ thuộc hàm là hình</a:t>
            </a:r>
            <a:r>
              <a:rPr lang="en-US" sz="2400" dirty="0"/>
              <a:t> </a:t>
            </a:r>
            <a:r>
              <a:rPr lang="vi-VN" sz="2400" dirty="0"/>
              <a:t>chiếu của F lên sơ đồ đó.</a:t>
            </a:r>
          </a:p>
          <a:p>
            <a:pPr eaLnBrk="1" hangingPunct="1">
              <a:defRPr/>
            </a:pP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endParaRPr lang="en-US" sz="2400" dirty="0"/>
          </a:p>
          <a:p>
            <a:pPr marL="360363" indent="0" eaLnBrk="1" hangingPunct="1">
              <a:buFontTx/>
              <a:buNone/>
              <a:defRPr/>
            </a:pPr>
            <a:r>
              <a:rPr lang="en-US" sz="2400" b="1" dirty="0"/>
              <a:t>B1</a:t>
            </a:r>
            <a:r>
              <a:rPr lang="en-US" sz="2400" dirty="0"/>
              <a:t>. KQ = {R},</a:t>
            </a:r>
          </a:p>
          <a:p>
            <a:pPr marL="360363" indent="0" eaLnBrk="1" hangingPunct="1">
              <a:buFontTx/>
              <a:buNone/>
              <a:defRPr/>
            </a:pPr>
            <a:r>
              <a:rPr lang="en-US" sz="2400" b="1" dirty="0"/>
              <a:t>B2</a:t>
            </a:r>
            <a:r>
              <a:rPr lang="en-US" sz="2400" dirty="0"/>
              <a:t>.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S ∈ KQ, S </a:t>
            </a:r>
            <a:r>
              <a:rPr lang="en-US" sz="2400" dirty="0" err="1"/>
              <a:t>không</a:t>
            </a:r>
            <a:r>
              <a:rPr lang="en-US" sz="2400" dirty="0"/>
              <a:t> ở BCNF, </a:t>
            </a:r>
            <a:r>
              <a:rPr lang="en-US" sz="2400" dirty="0" err="1"/>
              <a:t>xét</a:t>
            </a:r>
            <a:r>
              <a:rPr lang="en-US" sz="2400" dirty="0"/>
              <a:t> X→A ∈ S,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X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S </a:t>
            </a:r>
            <a:r>
              <a:rPr lang="en-US" sz="2400" dirty="0" err="1"/>
              <a:t>và</a:t>
            </a:r>
            <a:r>
              <a:rPr lang="en-US" sz="2400" dirty="0"/>
              <a:t> A ∉ X.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S </a:t>
            </a:r>
            <a:r>
              <a:rPr lang="en-US" sz="2400" dirty="0" err="1"/>
              <a:t>bởi</a:t>
            </a:r>
            <a:r>
              <a:rPr lang="en-US" sz="2400" dirty="0"/>
              <a:t> S1, S2 </a:t>
            </a:r>
            <a:r>
              <a:rPr lang="en-US" sz="2400" dirty="0" err="1"/>
              <a:t>với</a:t>
            </a:r>
            <a:r>
              <a:rPr lang="en-US" sz="2400" dirty="0"/>
              <a:t> S1=A ∪{X}, S2 = {S} \ A.</a:t>
            </a:r>
          </a:p>
          <a:p>
            <a:pPr marL="360363" indent="0" eaLnBrk="1" hangingPunct="1">
              <a:buFontTx/>
              <a:buNone/>
              <a:defRPr/>
            </a:pPr>
            <a:r>
              <a:rPr lang="en-US" sz="2400" b="1" dirty="0"/>
              <a:t>B3</a:t>
            </a:r>
            <a:r>
              <a:rPr lang="en-US" sz="2400" dirty="0"/>
              <a:t>. </a:t>
            </a:r>
            <a:r>
              <a:rPr lang="en-US" sz="2400" dirty="0" err="1"/>
              <a:t>Lặp</a:t>
            </a:r>
            <a:r>
              <a:rPr lang="en-US" sz="2400" dirty="0"/>
              <a:t> (B2)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∀S ∈KQ </a:t>
            </a:r>
            <a:r>
              <a:rPr lang="en-US" sz="2400" dirty="0" err="1"/>
              <a:t>đều</a:t>
            </a:r>
            <a:r>
              <a:rPr lang="en-US" sz="2400" dirty="0"/>
              <a:t> ở BCNF </a:t>
            </a:r>
          </a:p>
          <a:p>
            <a:pPr marL="360363" indent="0" eaLnBrk="1" hangingPunct="1">
              <a:buFontTx/>
              <a:buNone/>
              <a:defRPr/>
            </a:pPr>
            <a:r>
              <a:rPr lang="vi-VN" sz="2400" dirty="0"/>
              <a:t>KQ gồm các sơ đồ con của phép tách yêu cầu</a:t>
            </a:r>
            <a:endParaRPr lang="en-US" sz="2400" dirty="0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963C8EE8-B768-40B6-924D-F9E825DF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67B13AC4-4DA2-499D-9708-932E5C1C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Sơ</a:t>
            </a:r>
            <a:r>
              <a:rPr lang="en-US" altLang="en-US" dirty="0"/>
              <a:t> </a:t>
            </a:r>
            <a:r>
              <a:rPr lang="en-US" altLang="en-US" dirty="0" err="1"/>
              <a:t>lược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đa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06E0-3F7F-4D19-927D-BB8FAC19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dirty="0" err="1"/>
              <a:t>Cho</a:t>
            </a:r>
            <a:r>
              <a:rPr lang="es-ES" sz="2800" dirty="0"/>
              <a:t> R(U), X, Y ∈U. X </a:t>
            </a:r>
            <a:r>
              <a:rPr lang="es-ES" sz="2800" dirty="0" err="1"/>
              <a:t>xác</a:t>
            </a:r>
            <a:r>
              <a:rPr lang="es-ES" sz="2800" dirty="0"/>
              <a:t> </a:t>
            </a:r>
            <a:r>
              <a:rPr lang="es-ES" sz="2800" dirty="0" err="1"/>
              <a:t>định</a:t>
            </a:r>
            <a:r>
              <a:rPr lang="es-ES" sz="2800" dirty="0"/>
              <a:t> </a:t>
            </a:r>
            <a:r>
              <a:rPr lang="es-ES" sz="2800" dirty="0" err="1"/>
              <a:t>đa</a:t>
            </a:r>
            <a:r>
              <a:rPr lang="es-ES" sz="2800" dirty="0"/>
              <a:t> </a:t>
            </a:r>
            <a:r>
              <a:rPr lang="es-ES" sz="2800" dirty="0" err="1"/>
              <a:t>trị</a:t>
            </a:r>
            <a:r>
              <a:rPr lang="es-ES" sz="2800" dirty="0"/>
              <a:t> Y </a:t>
            </a:r>
            <a:r>
              <a:rPr lang="en-US" sz="2800" dirty="0"/>
              <a:t>hay Y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X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∀ r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R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t1 </a:t>
            </a:r>
            <a:r>
              <a:rPr lang="en-US" sz="2800" dirty="0" err="1"/>
              <a:t>và</a:t>
            </a:r>
            <a:r>
              <a:rPr lang="en-US" sz="2800" dirty="0"/>
              <a:t> t2 </a:t>
            </a:r>
            <a:r>
              <a:rPr lang="en-US" sz="2800" i="1" dirty="0" err="1"/>
              <a:t>bất</a:t>
            </a:r>
            <a:r>
              <a:rPr lang="en-US" sz="2800" i="1" dirty="0"/>
              <a:t> </a:t>
            </a:r>
            <a:r>
              <a:rPr lang="en-US" sz="2800" i="1" dirty="0" err="1"/>
              <a:t>kỳ</a:t>
            </a:r>
            <a:r>
              <a:rPr lang="en-US" sz="2800" i="1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t1[X] = t2[X] </a:t>
            </a:r>
            <a:r>
              <a:rPr lang="en-US" sz="2800" dirty="0" err="1"/>
              <a:t>thì</a:t>
            </a:r>
            <a:r>
              <a:rPr lang="en-US" sz="2800" dirty="0"/>
              <a:t> ∃ </a:t>
            </a:r>
            <a:r>
              <a:rPr lang="en-US" sz="2800" dirty="0" err="1"/>
              <a:t>bộ</a:t>
            </a:r>
            <a:r>
              <a:rPr lang="en-US" sz="2800" dirty="0"/>
              <a:t> t3 :</a:t>
            </a:r>
          </a:p>
          <a:p>
            <a:pPr marL="0" indent="0" eaLnBrk="1" hangingPunct="1">
              <a:buFontTx/>
              <a:buNone/>
              <a:defRPr/>
            </a:pPr>
            <a:r>
              <a:rPr lang="fr-FR" sz="2400" dirty="0"/>
              <a:t>      t3[X] = t1[X], t3[Y] = t1[Y] </a:t>
            </a:r>
            <a:r>
              <a:rPr lang="fr-FR" sz="2400" dirty="0" err="1"/>
              <a:t>và</a:t>
            </a:r>
            <a:r>
              <a:rPr lang="fr-FR" sz="2400" dirty="0"/>
              <a:t> t3[Z] = t2[Z] </a:t>
            </a:r>
            <a:r>
              <a:rPr lang="en-US" sz="2400" dirty="0" err="1"/>
              <a:t>với</a:t>
            </a:r>
            <a:r>
              <a:rPr lang="en-US" sz="2400" dirty="0"/>
              <a:t> Z = U \XY</a:t>
            </a:r>
          </a:p>
          <a:p>
            <a:pPr eaLnBrk="1" hangingPunct="1">
              <a:defRPr/>
            </a:pP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X→→Y</a:t>
            </a: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4A45B1C5-F0FD-4773-AC41-2397091F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6ADD5946-92C4-4579-82BF-0C627DBA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Sơ</a:t>
            </a:r>
            <a:r>
              <a:rPr lang="en-US" altLang="en-US" dirty="0"/>
              <a:t> </a:t>
            </a:r>
            <a:r>
              <a:rPr lang="en-US" altLang="en-US" dirty="0" err="1"/>
              <a:t>lược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đa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endParaRPr lang="en-US" altLang="en-US" dirty="0"/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98BCCEEE-B46F-4E00-B6CA-9B7DAD24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Dạng chuẩn 4 (4NF): Một quan hệ R ở dạng chuẩn bốn nếu có một phụ thuộc đa trị X→→Y với Y≠∅, Y ⊄ X và XY ⊂ R thì X chứa một khóa của R</a:t>
            </a:r>
          </a:p>
          <a:p>
            <a:pPr eaLnBrk="1" hangingPunct="1"/>
            <a:r>
              <a:rPr lang="en-US" altLang="en-US" sz="2800"/>
              <a:t>Chú ý: nếu R chỉ có các phụ thuộc hàm thì dạng chuẩn bốn chính là dạng chuẩn Boye-Codd và X→→Y phải có nghĩa là X→Y.</a:t>
            </a: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C4F474DD-7A47-47AE-8CD9-FFD5707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DE93BDD-0544-4AB2-95AC-34A5A8756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cs typeface="Times New Roman" panose="02020603050405020304" pitchFamily="18" charset="0"/>
              </a:rPr>
              <a:t>Phụ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thuộc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hàm</a:t>
            </a:r>
            <a:endParaRPr lang="en-US" altLang="en-US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A353EC8-69A4-4F44-BEDA-72C612B0B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>
                <a:cs typeface="Times New Roman" panose="02020603050405020304" pitchFamily="18" charset="0"/>
              </a:rPr>
              <a:t>Phụ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hàm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/>
              <a:t>functional dependency</a:t>
            </a:r>
            <a:r>
              <a:rPr lang="en-US" altLang="en-US" sz="2800" dirty="0">
                <a:cs typeface="Times New Roman" panose="02020603050405020304" pitchFamily="18" charset="0"/>
              </a:rPr>
              <a:t>) </a:t>
            </a:r>
            <a:r>
              <a:rPr lang="en-US" altLang="en-US" sz="2800" dirty="0" err="1"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các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ràng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được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xác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từ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ngữ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nghĩa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mối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quan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hệ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bên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trong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của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các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tính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>
                <a:cs typeface="Times New Roman" panose="02020603050405020304" pitchFamily="18" charset="0"/>
              </a:rPr>
              <a:t>Phụ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hàm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được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sử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dụng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như</a:t>
            </a:r>
            <a:r>
              <a:rPr lang="en-US" altLang="en-US" sz="2800" dirty="0"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cs typeface="Times New Roman" panose="02020603050405020304" pitchFamily="18" charset="0"/>
              </a:rPr>
              <a:t>độ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đo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để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đánh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giá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chất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lượng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của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tập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sơ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đồ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quan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hệ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được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thiết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kế</a:t>
            </a:r>
            <a:endParaRPr lang="en-US" altLang="en-US" sz="2800" dirty="0"/>
          </a:p>
          <a:p>
            <a:pPr eaLnBrk="1" hangingPunct="1"/>
            <a:endParaRPr lang="en-US" altLang="en-US" dirty="0"/>
          </a:p>
        </p:txBody>
      </p:sp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E81A8F18-AE74-4795-AAB9-91B92F03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BD39E99-6095-407C-8B50-47767FE17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Phụ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thuộc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hàm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B0C46A3-57D3-431B-84AA-F2FE9C282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2138" y="1181100"/>
            <a:ext cx="7959725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Cho </a:t>
            </a:r>
            <a:r>
              <a:rPr lang="en-US" altLang="en-US" sz="2800" dirty="0" err="1">
                <a:cs typeface="Times New Roman" panose="02020603050405020304" pitchFamily="18" charset="0"/>
              </a:rPr>
              <a:t>lược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đồ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quan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hệ</a:t>
            </a:r>
            <a:r>
              <a:rPr lang="en-US" altLang="en-US" sz="2800" dirty="0">
                <a:cs typeface="Times New Roman" panose="02020603050405020304" pitchFamily="18" charset="0"/>
              </a:rPr>
              <a:t> R, </a:t>
            </a:r>
            <a:r>
              <a:rPr lang="en-US" altLang="en-US" sz="2800" dirty="0" err="1">
                <a:cs typeface="Times New Roman" panose="02020603050405020304" pitchFamily="18" charset="0"/>
              </a:rPr>
              <a:t>quan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hệ</a:t>
            </a:r>
            <a:r>
              <a:rPr lang="en-US" altLang="en-US" sz="2800" dirty="0">
                <a:cs typeface="Times New Roman" panose="02020603050405020304" pitchFamily="18" charset="0"/>
              </a:rPr>
              <a:t> r(R) </a:t>
            </a:r>
            <a:r>
              <a:rPr lang="en-US" altLang="en-US" sz="2800" dirty="0" err="1"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lược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đồ</a:t>
            </a:r>
            <a:r>
              <a:rPr lang="en-US" altLang="en-US" sz="2800" dirty="0">
                <a:cs typeface="Times New Roman" panose="02020603050405020304" pitchFamily="18" charset="0"/>
              </a:rPr>
              <a:t> R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X, Y </a:t>
            </a:r>
            <a:r>
              <a:rPr lang="en-US" altLang="en-US" sz="2800" dirty="0" err="1"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tập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tính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của</a:t>
            </a:r>
            <a:r>
              <a:rPr lang="en-US" altLang="en-US" sz="2800" dirty="0">
                <a:cs typeface="Times New Roman" panose="02020603050405020304" pitchFamily="18" charset="0"/>
              </a:rPr>
              <a:t> R </a:t>
            </a:r>
          </a:p>
          <a:p>
            <a:pPr eaLnBrk="1" hangingPunct="1"/>
            <a:r>
              <a:rPr lang="en-US" altLang="en-US" sz="2800" dirty="0" err="1">
                <a:cs typeface="Times New Roman" panose="02020603050405020304" pitchFamily="18" charset="0"/>
              </a:rPr>
              <a:t>Tập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tính</a:t>
            </a:r>
            <a:r>
              <a:rPr lang="en-US" altLang="en-US" sz="2800" dirty="0">
                <a:cs typeface="Times New Roman" panose="02020603050405020304" pitchFamily="18" charset="0"/>
              </a:rPr>
              <a:t> X </a:t>
            </a:r>
            <a:r>
              <a:rPr lang="en-US" altLang="en-US" sz="2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xác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hàm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tập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tính</a:t>
            </a:r>
            <a:r>
              <a:rPr lang="en-US" altLang="en-US" sz="2800" dirty="0">
                <a:cs typeface="Times New Roman" panose="02020603050405020304" pitchFamily="18" charset="0"/>
              </a:rPr>
              <a:t> Y, hay Y </a:t>
            </a:r>
            <a:r>
              <a:rPr lang="en-US" altLang="en-US" sz="2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phụ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hàm</a:t>
            </a:r>
            <a:r>
              <a:rPr lang="en-US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vào</a:t>
            </a:r>
            <a:r>
              <a:rPr lang="en-US" altLang="en-US" sz="2800" dirty="0">
                <a:cs typeface="Times New Roman" panose="02020603050405020304" pitchFamily="18" charset="0"/>
              </a:rPr>
              <a:t> X,  </a:t>
            </a:r>
            <a:r>
              <a:rPr lang="en-US" altLang="en-US" sz="2800" dirty="0" err="1">
                <a:cs typeface="Times New Roman" panose="02020603050405020304" pitchFamily="18" charset="0"/>
              </a:rPr>
              <a:t>nếu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bất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cứ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hai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bộ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nào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cùng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giá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trị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cs typeface="Times New Roman" panose="02020603050405020304" pitchFamily="18" charset="0"/>
              </a:rPr>
              <a:t> X </a:t>
            </a:r>
            <a:r>
              <a:rPr lang="en-US" altLang="en-US" sz="2800" dirty="0" err="1">
                <a:cs typeface="Times New Roman" panose="02020603050405020304" pitchFamily="18" charset="0"/>
              </a:rPr>
              <a:t>thì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phải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cùng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giá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trị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cs typeface="Times New Roman" panose="02020603050405020304" pitchFamily="18" charset="0"/>
              </a:rPr>
              <a:t> Y</a:t>
            </a:r>
          </a:p>
          <a:p>
            <a:pPr marL="127000" lvl="1" indent="0" eaLnBrk="1" hangingPunct="1"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         t1[X]=t2[X], 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thì</a:t>
            </a:r>
            <a:r>
              <a:rPr lang="en-US" altLang="en-US" sz="2800" i="1" dirty="0">
                <a:cs typeface="Times New Roman" panose="02020603050405020304" pitchFamily="18" charset="0"/>
              </a:rPr>
              <a:t>  t1[Y]=t2[Y]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với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mọi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bộ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r(R)</a:t>
            </a:r>
            <a:endParaRPr lang="en-US" altLang="en-US" sz="2800" i="1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>
                <a:cs typeface="Times New Roman" panose="02020603050405020304" pitchFamily="18" charset="0"/>
              </a:rPr>
              <a:t>Ký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hiệu</a:t>
            </a:r>
            <a:r>
              <a:rPr lang="en-US" altLang="en-US" sz="2800" dirty="0">
                <a:cs typeface="Times New Roman" panose="02020603050405020304" pitchFamily="18" charset="0"/>
              </a:rPr>
              <a:t>: X </a:t>
            </a:r>
            <a:r>
              <a:rPr lang="en-US" altLang="en-US" sz="2800" dirty="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Y </a:t>
            </a:r>
          </a:p>
          <a:p>
            <a:pPr eaLnBrk="1" hangingPunct="1"/>
            <a:r>
              <a:rPr lang="en-US" altLang="en-US" sz="2800" dirty="0" err="1">
                <a:cs typeface="Times New Roman" panose="02020603050405020304" pitchFamily="18" charset="0"/>
              </a:rPr>
              <a:t>Phụ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hàm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chính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các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ràng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dữ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liệu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36868" name="Slide Number Placeholder 1">
            <a:extLst>
              <a:ext uri="{FF2B5EF4-FFF2-40B4-BE49-F238E27FC236}">
                <a16:creationId xmlns:a16="http://schemas.microsoft.com/office/drawing/2014/main" id="{661F1F53-33FF-4C6D-9580-BA95C843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CB45F7-BA69-41A7-9755-2D2B49346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071A2A9-3D22-4C10-A015-FC65060A2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800" i="1"/>
              <a:t>Engineer(Ssn, Ename)</a:t>
            </a:r>
            <a:endParaRPr lang="en-US" altLang="en-US" sz="2800" i="1">
              <a:cs typeface="Times New Roman" panose="02020603050405020304" pitchFamily="18" charset="0"/>
            </a:endParaRPr>
          </a:p>
          <a:p>
            <a:pPr marL="265113" lvl="1" indent="-136525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Ssn 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Ename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800" i="1">
                <a:cs typeface="Times New Roman" panose="02020603050405020304" pitchFamily="18" charset="0"/>
              </a:rPr>
              <a:t>Project(Pnumber, Pname, Plocation)</a:t>
            </a:r>
          </a:p>
          <a:p>
            <a:pPr marL="1122363" lvl="3" indent="-136525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Pnumber 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{Pname, Plocation}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r>
              <a:rPr lang="en-US" altLang="en-US" sz="2800" i="1">
                <a:cs typeface="Times New Roman" panose="02020603050405020304" pitchFamily="18" charset="0"/>
              </a:rPr>
              <a:t>Work(Ssn, Pnumber, Position, Hours)</a:t>
            </a:r>
          </a:p>
          <a:p>
            <a:pPr marL="265113" lvl="1" indent="-136525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{Ssn, Pnumber} </a:t>
            </a:r>
            <a:r>
              <a:rPr lang="en-US" alt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Hours</a:t>
            </a:r>
          </a:p>
          <a:p>
            <a:pPr marL="90488" indent="-90488" eaLnBrk="1" hangingPunct="1">
              <a:buFont typeface="Tw Cen MT" panose="020B0602020104020603" pitchFamily="34" charset="0"/>
              <a:buChar char=" "/>
            </a:pPr>
            <a:endParaRPr lang="en-US" altLang="en-US" sz="2800"/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8D62AC70-BF32-4768-949A-00A83B2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B9F86C7-31E8-4ED3-9543-3D108823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Ví dụ (2)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125F-D688-48A0-B4E1-CD3D30BF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4495800"/>
            <a:ext cx="7958138" cy="2362200"/>
          </a:xfrm>
        </p:spPr>
        <p:txBody>
          <a:bodyPr/>
          <a:lstStyle/>
          <a:p>
            <a:pPr eaLnBrk="1" hangingPunct="1"/>
            <a:r>
              <a:rPr lang="en-US" altLang="en-US"/>
              <a:t>A →B, A →C, A →D, A →E</a:t>
            </a:r>
          </a:p>
          <a:p>
            <a:pPr eaLnBrk="1" hangingPunct="1"/>
            <a:r>
              <a:rPr lang="en-US" altLang="en-US"/>
              <a:t>A →E, B →E, C →E, D →E</a:t>
            </a:r>
          </a:p>
          <a:p>
            <a:pPr eaLnBrk="1" hangingPunct="1"/>
            <a:r>
              <a:rPr lang="en-US" altLang="en-US"/>
              <a:t>BC →ADE, BD →ACE</a:t>
            </a:r>
          </a:p>
          <a:p>
            <a:pPr eaLnBrk="1" hangingPunct="1"/>
            <a:r>
              <a:rPr lang="en-US" altLang="en-US"/>
              <a:t>C →D, AE →BC, ...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682817F5-F4DD-4680-9C3A-F21B622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1ECC5B0E-BAFA-4BBD-A494-954469AA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7788"/>
            <a:ext cx="55911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E698B43-96DF-4673-BA2D-53DE42B35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Phụ thuộc hàm đầy đủ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A70E735-4EB9-4609-A3EA-2A70EB0E2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Y </a:t>
            </a:r>
            <a:r>
              <a:rPr lang="en-US" altLang="en-US" sz="2800" dirty="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Z </a:t>
            </a:r>
            <a:r>
              <a:rPr lang="en-US" altLang="en-US" sz="2800" dirty="0" err="1"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phụ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hàm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đầy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đủ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nếu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bỏ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bất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cứ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một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tính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nào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trong</a:t>
            </a:r>
            <a:r>
              <a:rPr lang="en-US" altLang="en-US" sz="2800" dirty="0">
                <a:cs typeface="Times New Roman" panose="02020603050405020304" pitchFamily="18" charset="0"/>
              </a:rPr>
              <a:t> Y </a:t>
            </a:r>
            <a:r>
              <a:rPr lang="en-US" altLang="en-US" sz="2800" dirty="0" err="1">
                <a:cs typeface="Times New Roman" panose="02020603050405020304" pitchFamily="18" charset="0"/>
              </a:rPr>
              <a:t>thì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phụ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hàm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này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không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còn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đúng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 err="1">
                <a:cs typeface="Times New Roman" panose="02020603050405020304" pitchFamily="18" charset="0"/>
              </a:rPr>
              <a:t>Ví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dụ</a:t>
            </a:r>
            <a:endParaRPr lang="en-US" altLang="en-US" sz="2800" u="sng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{SSN, PNUMBER} 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HOURS </a:t>
            </a:r>
            <a:r>
              <a:rPr lang="en-US" altLang="en-US" sz="2000" dirty="0" err="1"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phụ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hàm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đầy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đủ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bởi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vì</a:t>
            </a:r>
            <a:r>
              <a:rPr lang="en-US" altLang="en-US" sz="2000" dirty="0">
                <a:cs typeface="Times New Roman" panose="02020603050405020304" pitchFamily="18" charset="0"/>
              </a:rPr>
              <a:t> SSN 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HOURS </a:t>
            </a:r>
            <a:r>
              <a:rPr lang="en-US" altLang="en-US" sz="2000" dirty="0" err="1">
                <a:cs typeface="Times New Roman" panose="02020603050405020304" pitchFamily="18" charset="0"/>
              </a:rPr>
              <a:t>hoặc</a:t>
            </a:r>
            <a:r>
              <a:rPr lang="en-US" altLang="en-US" sz="2000" dirty="0">
                <a:cs typeface="Times New Roman" panose="02020603050405020304" pitchFamily="18" charset="0"/>
              </a:rPr>
              <a:t> PNUMBER 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HOURS </a:t>
            </a:r>
            <a:r>
              <a:rPr lang="en-US" altLang="en-US" sz="2000" dirty="0" err="1">
                <a:cs typeface="Times New Roman" panose="02020603050405020304" pitchFamily="18" charset="0"/>
              </a:rPr>
              <a:t>không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còn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đúng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{SSN, PNUMBER}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ENAME </a:t>
            </a:r>
            <a:r>
              <a:rPr lang="en-US" altLang="en-US" sz="2000" dirty="0" err="1">
                <a:cs typeface="Times New Roman" panose="02020603050405020304" pitchFamily="18" charset="0"/>
              </a:rPr>
              <a:t>không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phải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phụ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hàm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đầy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đủ</a:t>
            </a:r>
            <a:r>
              <a:rPr lang="en-US" altLang="en-US" sz="2000" dirty="0"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cs typeface="Times New Roman" panose="02020603050405020304" pitchFamily="18" charset="0"/>
              </a:rPr>
              <a:t>gọi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phụ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hàm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bộ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phận</a:t>
            </a:r>
            <a:r>
              <a:rPr lang="en-US" altLang="en-US" sz="2000" dirty="0">
                <a:cs typeface="Times New Roman" panose="02020603050405020304" pitchFamily="18" charset="0"/>
              </a:rPr>
              <a:t>) </a:t>
            </a:r>
            <a:r>
              <a:rPr lang="en-US" altLang="en-US" sz="2000" dirty="0" err="1">
                <a:cs typeface="Times New Roman" panose="02020603050405020304" pitchFamily="18" charset="0"/>
              </a:rPr>
              <a:t>bởi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vì</a:t>
            </a:r>
            <a:r>
              <a:rPr lang="en-US" altLang="en-US" sz="2000" dirty="0">
                <a:cs typeface="Times New Roman" panose="02020603050405020304" pitchFamily="18" charset="0"/>
              </a:rPr>
              <a:t> SSN 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ENAME 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BF1AF913-F7AF-453A-8306-C7125A8B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A5845-859C-4368-AF50-217DC372843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232323"/>
      </a:dk1>
      <a:lt1>
        <a:srgbClr val="FFFFFF"/>
      </a:lt1>
      <a:dk2>
        <a:srgbClr val="000000"/>
      </a:dk2>
      <a:lt2>
        <a:srgbClr val="EF9100"/>
      </a:lt2>
      <a:accent1>
        <a:srgbClr val="F35B1B"/>
      </a:accent1>
      <a:accent2>
        <a:srgbClr val="A2C1FE"/>
      </a:accent2>
      <a:accent3>
        <a:srgbClr val="FFFFFF"/>
      </a:accent3>
      <a:accent4>
        <a:srgbClr val="1C1C1C"/>
      </a:accent4>
      <a:accent5>
        <a:srgbClr val="F8B5AB"/>
      </a:accent5>
      <a:accent6>
        <a:srgbClr val="92AFE6"/>
      </a:accent6>
      <a:hlink>
        <a:srgbClr val="676767"/>
      </a:hlink>
      <a:folHlink>
        <a:srgbClr val="CECECE"/>
      </a:folHlink>
    </a:clrScheme>
    <a:fontScheme name="Lecture3-humanvision-filt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lnDef>
  </a:objectDefaults>
  <a:extraClrSchemeLst>
    <a:extraClrScheme>
      <a:clrScheme name="Lecture3-humanvision-filte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3-humanvision-filte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A7ACB5F87D043838B86A8A55656DE" ma:contentTypeVersion="0" ma:contentTypeDescription="Create a new document." ma:contentTypeScope="" ma:versionID="378fbdc59813ae8d1ee9b290c8b5db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B4FC19-BBFE-4180-A79E-EF472238057B}"/>
</file>

<file path=customXml/itemProps2.xml><?xml version="1.0" encoding="utf-8"?>
<ds:datastoreItem xmlns:ds="http://schemas.openxmlformats.org/officeDocument/2006/customXml" ds:itemID="{4F7E9791-9ACB-4C55-B9B6-4512607D0E70}"/>
</file>

<file path=customXml/itemProps3.xml><?xml version="1.0" encoding="utf-8"?>
<ds:datastoreItem xmlns:ds="http://schemas.openxmlformats.org/officeDocument/2006/customXml" ds:itemID="{911AA956-0D9E-41E3-87D0-D130BA236B2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9222</TotalTime>
  <Words>3119</Words>
  <Application>Microsoft Office PowerPoint</Application>
  <PresentationFormat>Trình chiếu Trên màn hình (4:3)</PresentationFormat>
  <Paragraphs>341</Paragraphs>
  <Slides>44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44</vt:i4>
      </vt:variant>
    </vt:vector>
  </HeadingPairs>
  <TitlesOfParts>
    <vt:vector size="53" baseType="lpstr">
      <vt:lpstr>Arial</vt:lpstr>
      <vt:lpstr>BostonII</vt:lpstr>
      <vt:lpstr>Calibri</vt:lpstr>
      <vt:lpstr>Monotype Sorts</vt:lpstr>
      <vt:lpstr>Tahoma</vt:lpstr>
      <vt:lpstr>Times New Roman</vt:lpstr>
      <vt:lpstr>Tw Cen MT</vt:lpstr>
      <vt:lpstr>Wingdings</vt:lpstr>
      <vt:lpstr>template</vt:lpstr>
      <vt:lpstr>KỸ THUẬT PHẦN MỀM ỨNG DỤNG Chuẩn hóa CSDL </vt:lpstr>
      <vt:lpstr>Quy trình thiết kế</vt:lpstr>
      <vt:lpstr>Quy trình thiết kế</vt:lpstr>
      <vt:lpstr>Chuẩn hóa quan hệ</vt:lpstr>
      <vt:lpstr>Phụ thuộc hàm</vt:lpstr>
      <vt:lpstr>Phụ thuộc hàm</vt:lpstr>
      <vt:lpstr>Ví dụ</vt:lpstr>
      <vt:lpstr>Ví dụ (2)</vt:lpstr>
      <vt:lpstr>Phụ thuộc hàm đầy đủ</vt:lpstr>
      <vt:lpstr>Phụ thuộc hàm bắc cầu</vt:lpstr>
      <vt:lpstr>Các luật cho phụ thuộc hàm</vt:lpstr>
      <vt:lpstr>Các luật cho phụ thuộc hàm</vt:lpstr>
      <vt:lpstr>Ví dụ</vt:lpstr>
      <vt:lpstr>Bao đóng</vt:lpstr>
      <vt:lpstr>X, Y là các thuộc tính của R  X  Y nằm trong F+  Y  X+ </vt:lpstr>
      <vt:lpstr>Bản trình bày PowerPoint</vt:lpstr>
      <vt:lpstr>Ví dụ</vt:lpstr>
      <vt:lpstr>Ví dụ (2)</vt:lpstr>
      <vt:lpstr>Khóa tối thiểu</vt:lpstr>
      <vt:lpstr>Xác định Khóa tối thiểu</vt:lpstr>
      <vt:lpstr>Xác định khóa tối thiểu</vt:lpstr>
      <vt:lpstr>Phép tách sơ đồ QH</vt:lpstr>
      <vt:lpstr>Phép tách sơ đồ QH</vt:lpstr>
      <vt:lpstr>Các dạng chuẩn</vt:lpstr>
      <vt:lpstr>Dạng chuẩn thứ nhất – 1NF</vt:lpstr>
      <vt:lpstr>Dạng chuẩn thứ nhất – 1NF</vt:lpstr>
      <vt:lpstr>Dạng chuẩn thứ nhất – 1NF</vt:lpstr>
      <vt:lpstr>Dạng chuẩn thứ hai – 2NF</vt:lpstr>
      <vt:lpstr>Dạng chuẩn thứ hai – 2NF</vt:lpstr>
      <vt:lpstr>Dạng chuẩn thứ hai – 2NF</vt:lpstr>
      <vt:lpstr>Dạng chuẩn thứ hai – 2NF</vt:lpstr>
      <vt:lpstr>Dạng chuẩn thứ ba – 3NF</vt:lpstr>
      <vt:lpstr>Dạng chuẩn thứ ba – 3NF</vt:lpstr>
      <vt:lpstr>Dạng chuẩn thứ ba – 3NF</vt:lpstr>
      <vt:lpstr>Chuẩn Boyce-Codd</vt:lpstr>
      <vt:lpstr> Ví dụ</vt:lpstr>
      <vt:lpstr>Ví dụ</vt:lpstr>
      <vt:lpstr>Tách bảo toàn tập PT hàm về 3NF</vt:lpstr>
      <vt:lpstr>Ví dụ</vt:lpstr>
      <vt:lpstr>Tách không mất mát thông tin và bảo toàn tập phụ thuộc hàm về 3NF</vt:lpstr>
      <vt:lpstr>Ví dụ</vt:lpstr>
      <vt:lpstr>Tách không mất mát thông tin về BCNF</vt:lpstr>
      <vt:lpstr>Sơ lược Phụ thuộc đa trị</vt:lpstr>
      <vt:lpstr>Sơ lược Phụ thuộc đa trị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 Hai</dc:creator>
  <cp:lastModifiedBy>Le Thi Lan</cp:lastModifiedBy>
  <cp:revision>108</cp:revision>
  <dcterms:created xsi:type="dcterms:W3CDTF">2018-07-16T07:02:14Z</dcterms:created>
  <dcterms:modified xsi:type="dcterms:W3CDTF">2021-01-03T12:39:39Z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0x010100F04A7ACB5F87D043838B86A8A55656DE</vt:lpwstr>
  </property>
</Properties>
</file>