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7916"/>
    <p:restoredTop sz="96162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orient="horz" pos="2982"/>
        <p:guide orient="horz" pos="1981"/>
        <p:guide orient="horz" pos="2101"/>
        <p:guide orient="horz" pos="2827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2017-02-13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2017-02-13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2017-02-13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2017-02-13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2017-02-13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2017-02-13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2017-02-13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2017-02-13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2017-02-13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2017-02-13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solidFill>
          <a:srgbClr val="0c4c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8000" b="1">
                <a:solidFill>
                  <a:schemeClr val="bg1"/>
                </a:solidFill>
                <a:latin typeface="굴림"/>
                <a:ea typeface="굴림"/>
                <a:cs typeface="굴림"/>
              </a:rPr>
              <a:t>원격 저장소</a:t>
            </a:r>
            <a:endParaRPr lang="ko-KR" altLang="en-US" sz="8000" b="1">
              <a:solidFill>
                <a:schemeClr val="bg1"/>
              </a:solidFill>
              <a:latin typeface="굴림"/>
              <a:ea typeface="굴림"/>
              <a:cs typeface="굴림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 sz="4000" b="1">
              <a:solidFill>
                <a:schemeClr val="bg1"/>
              </a:solidFill>
              <a:latin typeface="굴림"/>
              <a:ea typeface="굴림"/>
              <a:cs typeface="굴림"/>
            </a:endParaRPr>
          </a:p>
          <a:p>
            <a:pPr>
              <a:defRPr lang="ko-KR" altLang="en-US"/>
            </a:pPr>
            <a:r>
              <a:rPr lang="ko-KR" altLang="en-US" sz="4000" b="1">
                <a:solidFill>
                  <a:schemeClr val="bg1"/>
                </a:solidFill>
                <a:latin typeface="굴림"/>
                <a:ea typeface="굴림"/>
                <a:cs typeface="굴림"/>
              </a:rPr>
              <a:t>정인석</a:t>
            </a:r>
            <a:endParaRPr lang="ko-KR" altLang="en-US" sz="4000" b="1">
              <a:solidFill>
                <a:schemeClr val="bg1"/>
              </a:solidFill>
              <a:latin typeface="굴림"/>
              <a:ea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1144800"/>
          </a:xfrm>
          <a:solidFill>
            <a:srgbClr val="f6d258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b="1">
                <a:latin typeface="굴림"/>
                <a:ea typeface="굴림"/>
                <a:cs typeface="굴림"/>
              </a:rPr>
              <a:t>원격 저장소 생성_4</a:t>
            </a:r>
            <a:endParaRPr lang="ko-KR" altLang="en-US" b="1">
              <a:latin typeface="굴림"/>
              <a:ea typeface="굴림"/>
              <a:cs typeface="굴림"/>
            </a:endParaRPr>
          </a:p>
        </p:txBody>
      </p:sp>
      <p:sp>
        <p:nvSpPr>
          <p:cNvPr id="8" name=""/>
          <p:cNvSpPr/>
          <p:nvPr/>
        </p:nvSpPr>
        <p:spPr>
          <a:xfrm>
            <a:off x="3431667" y="2492883"/>
            <a:ext cx="3816477" cy="324040"/>
          </a:xfrm>
          <a:prstGeom prst="roundRect">
            <a:avLst>
              <a:gd name="adj" fmla="val 16667"/>
            </a:avLst>
          </a:prstGeom>
          <a:noFill/>
          <a:ln w="635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7392162" y="4401122"/>
            <a:ext cx="864108" cy="324040"/>
          </a:xfrm>
          <a:prstGeom prst="roundRect">
            <a:avLst>
              <a:gd name="adj" fmla="val 16667"/>
            </a:avLst>
          </a:prstGeom>
          <a:noFill/>
          <a:ln w="635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1144800"/>
          </a:xfrm>
          <a:solidFill>
            <a:srgbClr val="f6d258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b="1">
                <a:latin typeface="굴림"/>
                <a:ea typeface="굴림"/>
                <a:cs typeface="굴림"/>
              </a:rPr>
              <a:t>업로드 과정_1</a:t>
            </a:r>
            <a:endParaRPr lang="ko-KR" altLang="en-US" b="1">
              <a:latin typeface="굴림"/>
              <a:ea typeface="굴림"/>
              <a:cs typeface="굴림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l="24600" t="11150" r="21650" b="19550"/>
          <a:stretch>
            <a:fillRect/>
          </a:stretch>
        </p:blipFill>
        <p:spPr>
          <a:xfrm>
            <a:off x="1847469" y="1165332"/>
            <a:ext cx="7848981" cy="5692667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791712" y="3429000"/>
            <a:ext cx="1512189" cy="324040"/>
          </a:xfrm>
          <a:prstGeom prst="roundRect">
            <a:avLst>
              <a:gd name="adj" fmla="val 16667"/>
            </a:avLst>
          </a:prstGeom>
          <a:noFill/>
          <a:ln w="635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1144800"/>
          </a:xfrm>
          <a:solidFill>
            <a:srgbClr val="f6d258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b="1">
                <a:latin typeface="굴림"/>
                <a:ea typeface="굴림"/>
                <a:cs typeface="굴림"/>
              </a:rPr>
              <a:t>업로드 과정_2</a:t>
            </a:r>
            <a:endParaRPr lang="ko-KR" altLang="en-US" b="1">
              <a:latin typeface="굴림"/>
              <a:ea typeface="굴림"/>
              <a:cs typeface="굴림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rcRect l="18110" t="16690" r="18110" b="8000"/>
          <a:stretch>
            <a:fillRect/>
          </a:stretch>
        </p:blipFill>
        <p:spPr>
          <a:xfrm>
            <a:off x="1775460" y="1125828"/>
            <a:ext cx="8631701" cy="5732172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3503676" y="2240852"/>
            <a:ext cx="3024378" cy="324040"/>
          </a:xfrm>
          <a:prstGeom prst="roundRect">
            <a:avLst>
              <a:gd name="adj" fmla="val 16667"/>
            </a:avLst>
          </a:prstGeom>
          <a:noFill/>
          <a:ln w="635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4871847" y="3537014"/>
            <a:ext cx="2016251" cy="324040"/>
          </a:xfrm>
          <a:prstGeom prst="roundRect">
            <a:avLst>
              <a:gd name="adj" fmla="val 16667"/>
            </a:avLst>
          </a:prstGeom>
          <a:noFill/>
          <a:ln w="635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9480423" y="6093333"/>
            <a:ext cx="1008126" cy="432054"/>
          </a:xfrm>
          <a:prstGeom prst="roundRect">
            <a:avLst>
              <a:gd name="adj" fmla="val 16667"/>
            </a:avLst>
          </a:prstGeom>
          <a:noFill/>
          <a:ln w="635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rcRect l="9260" t="11550" r="36080" b="36350"/>
          <a:stretch>
            <a:fillRect/>
          </a:stretch>
        </p:blipFill>
        <p:spPr>
          <a:xfrm>
            <a:off x="623316" y="1144800"/>
            <a:ext cx="10657332" cy="5713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1144800"/>
          </a:xfrm>
          <a:solidFill>
            <a:srgbClr val="f6d258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b="1">
                <a:latin typeface="굴림"/>
                <a:ea typeface="굴림"/>
                <a:cs typeface="굴림"/>
              </a:rPr>
              <a:t>업로드 과정_3</a:t>
            </a:r>
            <a:endParaRPr lang="ko-KR" altLang="en-US" b="1">
              <a:latin typeface="굴림"/>
              <a:ea typeface="굴림"/>
              <a:cs typeface="굴림"/>
            </a:endParaRPr>
          </a:p>
        </p:txBody>
      </p:sp>
      <p:sp>
        <p:nvSpPr>
          <p:cNvPr id="4" name=""/>
          <p:cNvSpPr/>
          <p:nvPr/>
        </p:nvSpPr>
        <p:spPr>
          <a:xfrm>
            <a:off x="2999613" y="1144800"/>
            <a:ext cx="864108" cy="627993"/>
          </a:xfrm>
          <a:prstGeom prst="roundRect">
            <a:avLst>
              <a:gd name="adj" fmla="val 16667"/>
            </a:avLst>
          </a:prstGeom>
          <a:noFill/>
          <a:ln w="635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5447919" y="3182769"/>
            <a:ext cx="3528441" cy="627993"/>
          </a:xfrm>
          <a:prstGeom prst="roundRect">
            <a:avLst>
              <a:gd name="adj" fmla="val 16667"/>
            </a:avLst>
          </a:prstGeom>
          <a:noFill/>
          <a:ln w="635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내용 개체 틀 2"/>
          <p:cNvSpPr/>
          <p:nvPr/>
        </p:nvSpPr>
        <p:spPr>
          <a:xfrm>
            <a:off x="3922011" y="3810762"/>
            <a:ext cx="7358636" cy="113042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792667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normalizeH="0" mc:Ignorable="hp" hp:hslEmbossed="0">
                <a:solidFill>
                  <a:srgbClr val="ff0000"/>
                </a:solidFill>
                <a:latin typeface="굴림"/>
                <a:ea typeface="굴림"/>
                <a:cs typeface="굴림"/>
              </a:rPr>
              <a:t>origin/master :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normalizeH="0" mc:Ignorable="hp" hp:hslEmbossed="0">
                <a:solidFill>
                  <a:srgbClr val="ff0000"/>
                </a:solidFill>
                <a:latin typeface="굴림"/>
                <a:ea typeface="굴림"/>
                <a:cs typeface="굴림"/>
              </a:rPr>
              <a:t>원격저장소의 최신버전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normalizeH="0" mc:Ignorable="hp" hp:hslEmbossed="0">
              <a:solidFill>
                <a:srgbClr val="ff0000"/>
              </a:solidFill>
              <a:latin typeface="굴림"/>
              <a:ea typeface="굴림"/>
              <a:cs typeface="굴림"/>
            </a:endParaRPr>
          </a:p>
        </p:txBody>
      </p:sp>
      <p:sp>
        <p:nvSpPr>
          <p:cNvPr id="7" name="내용 개체 틀 2"/>
          <p:cNvSpPr/>
          <p:nvPr/>
        </p:nvSpPr>
        <p:spPr>
          <a:xfrm>
            <a:off x="5146165" y="2617555"/>
            <a:ext cx="7358636" cy="56521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767897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normalizeH="0" mc:Ignorable="hp" hp:hslEmbossed="0">
                <a:solidFill>
                  <a:srgbClr val="ff0000"/>
                </a:solidFill>
                <a:latin typeface="굴림"/>
                <a:ea typeface="굴림"/>
                <a:cs typeface="굴림"/>
              </a:rPr>
              <a:t>master :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normalizeH="0" mc:Ignorable="hp" hp:hslEmbossed="0">
                <a:solidFill>
                  <a:srgbClr val="ff0000"/>
                </a:solidFill>
                <a:latin typeface="굴림"/>
                <a:ea typeface="굴림"/>
                <a:cs typeface="굴림"/>
              </a:rPr>
              <a:t>로컬저장소의 최신버전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normalizeH="0" mc:Ignorable="hp" hp:hslEmbossed="0">
              <a:solidFill>
                <a:srgbClr val="ff0000"/>
              </a:solidFill>
              <a:latin typeface="굴림"/>
              <a:ea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1144800"/>
          </a:xfrm>
          <a:solidFill>
            <a:srgbClr val="f6d258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b="1">
                <a:latin typeface="굴림"/>
                <a:ea typeface="굴림"/>
                <a:cs typeface="굴림"/>
              </a:rPr>
              <a:t>업로드 과정_4</a:t>
            </a:r>
            <a:endParaRPr lang="ko-KR" altLang="en-US" b="1">
              <a:latin typeface="굴림"/>
              <a:ea typeface="굴림"/>
              <a:cs typeface="굴림"/>
            </a:endParaRPr>
          </a:p>
        </p:txBody>
      </p:sp>
      <p:sp>
        <p:nvSpPr>
          <p:cNvPr id="4" name=""/>
          <p:cNvSpPr/>
          <p:nvPr/>
        </p:nvSpPr>
        <p:spPr>
          <a:xfrm>
            <a:off x="4079748" y="2060829"/>
            <a:ext cx="3168396" cy="313996"/>
          </a:xfrm>
          <a:prstGeom prst="roundRect">
            <a:avLst>
              <a:gd name="adj" fmla="val 16667"/>
            </a:avLst>
          </a:prstGeom>
          <a:noFill/>
          <a:ln w="635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1144800"/>
          </a:xfrm>
          <a:solidFill>
            <a:srgbClr val="f6d258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en-US" altLang="ko-KR" b="1">
                <a:latin typeface="굴림"/>
                <a:ea typeface="굴림"/>
                <a:cs typeface="굴림"/>
              </a:rPr>
              <a:t>What is </a:t>
            </a:r>
            <a:r>
              <a:rPr lang="ko-KR" altLang="en-US" b="1">
                <a:latin typeface="굴림"/>
                <a:ea typeface="굴림"/>
                <a:cs typeface="굴림"/>
              </a:rPr>
              <a:t>저장소</a:t>
            </a:r>
            <a:r>
              <a:rPr lang="en-US" altLang="ko-KR" b="1">
                <a:latin typeface="굴림"/>
                <a:ea typeface="굴림"/>
                <a:cs typeface="굴림"/>
              </a:rPr>
              <a:t>?</a:t>
            </a:r>
            <a:endParaRPr lang="en-US" altLang="ko-KR" b="1">
              <a:latin typeface="굴림"/>
              <a:ea typeface="굴림"/>
              <a:cs typeface="굴림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333" y="2392299"/>
            <a:ext cx="5760721" cy="748665"/>
          </a:xfrm>
        </p:spPr>
        <p:txBody>
          <a:bodyPr>
            <a:normAutofit lnSpcReduction="10000"/>
          </a:bodyPr>
          <a:lstStyle/>
          <a:p>
            <a:pPr>
              <a:buNone/>
              <a:defRPr lang="ko-KR" altLang="en-US"/>
            </a:pPr>
            <a:r>
              <a:rPr lang="ko-KR" altLang="en-US" sz="4000" b="1">
                <a:solidFill>
                  <a:schemeClr val="bg1"/>
                </a:solidFill>
                <a:latin typeface="굴림"/>
                <a:ea typeface="굴림"/>
                <a:cs typeface="굴림"/>
              </a:rPr>
              <a:t>저장소(</a:t>
            </a:r>
            <a:r>
              <a:rPr lang="en-US" altLang="ko-KR" sz="4000" b="1">
                <a:solidFill>
                  <a:schemeClr val="bg1"/>
                </a:solidFill>
                <a:latin typeface="굴림"/>
                <a:ea typeface="굴림"/>
                <a:cs typeface="굴림"/>
              </a:rPr>
              <a:t>Repository</a:t>
            </a:r>
            <a:r>
              <a:rPr lang="ko-KR" altLang="en-US" sz="4000" b="1">
                <a:solidFill>
                  <a:schemeClr val="bg1"/>
                </a:solidFill>
                <a:latin typeface="굴림"/>
                <a:ea typeface="굴림"/>
                <a:cs typeface="굴림"/>
              </a:rPr>
              <a:t>)</a:t>
            </a:r>
            <a:endParaRPr lang="ko-KR" altLang="en-US" sz="4000" b="1">
              <a:solidFill>
                <a:schemeClr val="bg1"/>
              </a:solidFill>
              <a:latin typeface="굴림"/>
              <a:ea typeface="굴림"/>
              <a:cs typeface="굴림"/>
            </a:endParaRPr>
          </a:p>
        </p:txBody>
      </p:sp>
      <p:sp>
        <p:nvSpPr>
          <p:cNvPr id="5" name="내용 개체 틀 2"/>
          <p:cNvSpPr/>
          <p:nvPr/>
        </p:nvSpPr>
        <p:spPr>
          <a:xfrm>
            <a:off x="551306" y="3140964"/>
            <a:ext cx="8330756" cy="226085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342900" indent="-342900" algn="l" defTabSz="87187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3400" b="1" i="0" u="none" strike="noStrike" kern="1200" cap="none" normalizeH="0" mc:Ignorable="hp" hp:hslEmbossed="0">
                <a:solidFill>
                  <a:schemeClr val="bg1"/>
                </a:solidFill>
                <a:latin typeface="굴림"/>
                <a:ea typeface="굴림"/>
                <a:cs typeface="굴림"/>
              </a:rPr>
              <a:t>파일이나 폴더를 저장해 두는 곳</a:t>
            </a:r>
            <a:endParaRPr xmlns:mc="http://schemas.openxmlformats.org/markup-compatibility/2006" xmlns:hp="http://schemas.haansoft.com/office/presentation/8.0" kumimoji="0" lang="ko-KR" altLang="en-US" sz="3400" b="1" i="0" u="none" strike="noStrike" kern="1200" cap="none" normalizeH="0" mc:Ignorable="hp" hp:hslEmbossed="0">
              <a:solidFill>
                <a:schemeClr val="bg1"/>
              </a:solidFill>
              <a:latin typeface="굴림"/>
              <a:ea typeface="굴림"/>
              <a:cs typeface="굴림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57111" y="3861054"/>
            <a:ext cx="6347465" cy="2163191"/>
          </a:xfrm>
          <a:prstGeom prst="rect">
            <a:avLst/>
          </a:prstGeom>
        </p:spPr>
      </p:pic>
      <p:sp>
        <p:nvSpPr>
          <p:cNvPr id="21" name="내용 개체 틀 2"/>
          <p:cNvSpPr/>
          <p:nvPr/>
        </p:nvSpPr>
        <p:spPr>
          <a:xfrm>
            <a:off x="7176135" y="5401818"/>
            <a:ext cx="2223898" cy="62242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844630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normalizeH="0" mc:Ignorable="hp" hp:hslEmbossed="0">
                <a:solidFill>
                  <a:schemeClr val="bg1"/>
                </a:solidFill>
                <a:latin typeface="굴림"/>
                <a:ea typeface="굴림"/>
                <a:cs typeface="굴림"/>
              </a:rPr>
              <a:t>디렉토리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normalizeH="0" mc:Ignorable="hp" hp:hslEmbossed="0">
              <a:solidFill>
                <a:schemeClr val="bg1"/>
              </a:solidFill>
              <a:latin typeface="굴림"/>
              <a:ea typeface="굴림"/>
              <a:cs typeface="굴림"/>
            </a:endParaRPr>
          </a:p>
        </p:txBody>
      </p:sp>
      <p:sp>
        <p:nvSpPr>
          <p:cNvPr id="24" name="내용 개체 틀 2"/>
          <p:cNvSpPr/>
          <p:nvPr/>
        </p:nvSpPr>
        <p:spPr>
          <a:xfrm>
            <a:off x="4304156" y="5401818"/>
            <a:ext cx="2223898" cy="62242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844630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normalizeH="0" mc:Ignorable="hp" hp:hslEmbossed="0">
                <a:solidFill>
                  <a:schemeClr val="bg1"/>
                </a:solidFill>
                <a:latin typeface="굴림"/>
                <a:ea typeface="굴림"/>
                <a:cs typeface="굴림"/>
              </a:rPr>
              <a:t>저장소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normalizeH="0" mc:Ignorable="hp" hp:hslEmbossed="0">
              <a:solidFill>
                <a:schemeClr val="bg1"/>
              </a:solidFill>
              <a:latin typeface="굴림"/>
              <a:ea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1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1144800"/>
          </a:xfrm>
          <a:solidFill>
            <a:srgbClr val="f6d258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b="1">
                <a:latin typeface="굴림"/>
                <a:ea typeface="굴림"/>
                <a:cs typeface="굴림"/>
              </a:rPr>
              <a:t>로컬 저장소 </a:t>
            </a:r>
            <a:r>
              <a:rPr lang="en-US" altLang="ko-KR" b="1">
                <a:latin typeface="굴림"/>
                <a:ea typeface="굴림"/>
                <a:cs typeface="굴림"/>
              </a:rPr>
              <a:t>and</a:t>
            </a:r>
            <a:r>
              <a:rPr lang="ko-KR" altLang="en-US" b="1">
                <a:latin typeface="굴림"/>
                <a:ea typeface="굴림"/>
                <a:cs typeface="굴림"/>
              </a:rPr>
              <a:t> 원격 저장소</a:t>
            </a:r>
            <a:endParaRPr lang="ko-KR" altLang="en-US" b="1">
              <a:latin typeface="굴림"/>
              <a:ea typeface="굴림"/>
              <a:cs typeface="굴림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3662" y="2680335"/>
            <a:ext cx="3254121" cy="748665"/>
          </a:xfrm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  <a:defRPr lang="ko-KR" altLang="en-US"/>
            </a:pPr>
            <a:r>
              <a:rPr lang="ko-KR" altLang="en-US" sz="4000" b="1">
                <a:solidFill>
                  <a:schemeClr val="bg1"/>
                </a:solidFill>
                <a:latin typeface="굴림"/>
                <a:ea typeface="굴림"/>
                <a:cs typeface="굴림"/>
              </a:rPr>
              <a:t> 로컬 저장소</a:t>
            </a:r>
            <a:endParaRPr lang="ko-KR" altLang="en-US" sz="4000" b="1">
              <a:solidFill>
                <a:schemeClr val="bg1"/>
              </a:solidFill>
              <a:latin typeface="굴림"/>
              <a:ea typeface="굴림"/>
              <a:cs typeface="굴림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6636068" y="2680335"/>
            <a:ext cx="3254121" cy="748665"/>
          </a:xfrm>
          <a:prstGeom prst="rec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>
            <a:normAutofit/>
          </a:bodyPr>
          <a:p>
            <a:pPr marL="342900" indent="-342900" algn="l" defTabSz="87187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normalizeH="0" mc:Ignorable="hp" hp:hslEmbossed="0">
                <a:solidFill>
                  <a:schemeClr val="bg1"/>
                </a:solidFill>
                <a:latin typeface="굴림"/>
                <a:ea typeface="굴림"/>
                <a:cs typeface="굴림"/>
              </a:rPr>
              <a:t> 원격 저장소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normalizeH="0" mc:Ignorable="hp" hp:hslEmbossed="0">
              <a:solidFill>
                <a:schemeClr val="bg1"/>
              </a:solidFill>
              <a:latin typeface="굴림"/>
              <a:ea typeface="굴림"/>
              <a:cs typeface="굴림"/>
            </a:endParaRPr>
          </a:p>
        </p:txBody>
      </p:sp>
      <p:sp>
        <p:nvSpPr>
          <p:cNvPr id="5" name="내용 개체 틀 2"/>
          <p:cNvSpPr/>
          <p:nvPr/>
        </p:nvSpPr>
        <p:spPr>
          <a:xfrm>
            <a:off x="1113662" y="3688461"/>
            <a:ext cx="4334257" cy="226085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342900" indent="-342900" algn="l" defTabSz="87187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3400" b="1" i="0" u="none" strike="noStrike" kern="1200" cap="none" normalizeH="0" mc:Ignorable="hp" hp:hslEmbossed="0">
                <a:solidFill>
                  <a:schemeClr val="bg1"/>
                </a:solidFill>
                <a:latin typeface="굴림"/>
                <a:ea typeface="굴림"/>
                <a:cs typeface="굴림"/>
              </a:rPr>
              <a:t>내 </a:t>
            </a: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normalizeH="0" mc:Ignorable="hp" hp:hslEmbossed="0">
                <a:solidFill>
                  <a:schemeClr val="bg1"/>
                </a:solidFill>
                <a:latin typeface="굴림"/>
                <a:ea typeface="굴림"/>
                <a:cs typeface="굴림"/>
              </a:rPr>
              <a:t>PC</a:t>
            </a:r>
            <a:r>
              <a:rPr xmlns:mc="http://schemas.openxmlformats.org/markup-compatibility/2006" xmlns:hp="http://schemas.haansoft.com/office/presentation/8.0" kumimoji="0" lang="ko-KR" altLang="en-US" sz="3400" b="1" i="0" u="none" strike="noStrike" kern="1200" cap="none" normalizeH="0" mc:Ignorable="hp" hp:hslEmbossed="0">
                <a:solidFill>
                  <a:schemeClr val="bg1"/>
                </a:solidFill>
                <a:latin typeface="굴림"/>
                <a:ea typeface="굴림"/>
                <a:cs typeface="굴림"/>
              </a:rPr>
              <a:t>의</a:t>
            </a: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normalizeH="0" mc:Ignorable="hp" hp:hslEmbossed="0">
                <a:solidFill>
                  <a:schemeClr val="bg1"/>
                </a:solidFill>
                <a:latin typeface="굴림"/>
                <a:ea typeface="굴림"/>
                <a:cs typeface="굴림"/>
              </a:rPr>
              <a:t> </a:t>
            </a:r>
            <a:endParaRPr xmlns:mc="http://schemas.openxmlformats.org/markup-compatibility/2006" xmlns:hp="http://schemas.haansoft.com/office/presentation/8.0" kumimoji="0" lang="ko-KR" altLang="en-US" sz="3400" b="1" i="0" u="none" strike="noStrike" kern="1200" cap="none" normalizeH="0" mc:Ignorable="hp" hp:hslEmbossed="0">
              <a:solidFill>
                <a:schemeClr val="bg1"/>
              </a:solidFill>
              <a:latin typeface="굴림"/>
              <a:ea typeface="굴림"/>
              <a:cs typeface="굴림"/>
            </a:endParaRPr>
          </a:p>
          <a:p>
            <a:pPr marL="342900" indent="-342900" algn="l" defTabSz="87187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3400" b="1" i="0" u="none" strike="noStrike" kern="1200" cap="none" normalizeH="0" mc:Ignorable="hp" hp:hslEmbossed="0">
                <a:solidFill>
                  <a:schemeClr val="bg1"/>
                </a:solidFill>
                <a:latin typeface="굴림"/>
                <a:ea typeface="굴림"/>
                <a:cs typeface="굴림"/>
              </a:rPr>
              <a:t>개인 전용 저장소</a:t>
            </a:r>
            <a:endParaRPr xmlns:mc="http://schemas.openxmlformats.org/markup-compatibility/2006" xmlns:hp="http://schemas.haansoft.com/office/presentation/8.0" kumimoji="0" lang="ko-KR" altLang="en-US" sz="3400" b="1" i="0" u="none" strike="noStrike" kern="1200" cap="none" normalizeH="0" mc:Ignorable="hp" hp:hslEmbossed="0">
              <a:solidFill>
                <a:schemeClr val="bg1"/>
              </a:solidFill>
              <a:latin typeface="굴림"/>
              <a:ea typeface="굴림"/>
              <a:cs typeface="굴림"/>
            </a:endParaRPr>
          </a:p>
        </p:txBody>
      </p:sp>
      <p:sp>
        <p:nvSpPr>
          <p:cNvPr id="6" name="내용 개체 틀 2"/>
          <p:cNvSpPr/>
          <p:nvPr/>
        </p:nvSpPr>
        <p:spPr>
          <a:xfrm>
            <a:off x="6096000" y="3688461"/>
            <a:ext cx="4824603" cy="2260854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342900" indent="-342900" algn="l" defTabSz="844630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3400" b="1" i="0" u="none" strike="noStrike" kern="1200" cap="none" normalizeH="0" mc:Ignorable="hp" hp:hslEmbossed="0">
                <a:solidFill>
                  <a:schemeClr val="bg1"/>
                </a:solidFill>
                <a:latin typeface="굴림"/>
                <a:ea typeface="굴림"/>
                <a:cs typeface="굴림"/>
              </a:rPr>
              <a:t>인터넷 또는 네트워크</a:t>
            </a:r>
            <a:endParaRPr xmlns:mc="http://schemas.openxmlformats.org/markup-compatibility/2006" xmlns:hp="http://schemas.haansoft.com/office/presentation/8.0" kumimoji="0" lang="ko-KR" altLang="en-US" sz="3400" b="1" i="0" u="none" strike="noStrike" kern="1200" cap="none" normalizeH="0" mc:Ignorable="hp" hp:hslEmbossed="0">
              <a:solidFill>
                <a:schemeClr val="bg1"/>
              </a:solidFill>
              <a:latin typeface="굴림"/>
              <a:ea typeface="굴림"/>
              <a:cs typeface="굴림"/>
            </a:endParaRPr>
          </a:p>
          <a:p>
            <a:pPr marL="342900" indent="-342900" algn="l" defTabSz="844630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3400" b="1" i="0" u="none" strike="noStrike" kern="1200" cap="none" normalizeH="0" mc:Ignorable="hp" hp:hslEmbossed="0">
                <a:solidFill>
                  <a:schemeClr val="bg1"/>
                </a:solidFill>
                <a:latin typeface="굴림"/>
                <a:ea typeface="굴림"/>
                <a:cs typeface="굴림"/>
              </a:rPr>
              <a:t>상에 존재하는 저장소</a:t>
            </a:r>
            <a:endParaRPr xmlns:mc="http://schemas.openxmlformats.org/markup-compatibility/2006" xmlns:hp="http://schemas.haansoft.com/office/presentation/8.0" kumimoji="0" lang="ko-KR" altLang="en-US" sz="3400" b="1" i="0" u="none" strike="noStrike" kern="1200" cap="none" normalizeH="0" mc:Ignorable="hp" hp:hslEmbossed="0">
              <a:solidFill>
                <a:schemeClr val="bg1"/>
              </a:solidFill>
              <a:latin typeface="굴림"/>
              <a:ea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1144800"/>
          </a:xfrm>
          <a:solidFill>
            <a:srgbClr val="f6d258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b="1">
                <a:latin typeface="굴림"/>
                <a:ea typeface="굴림"/>
                <a:cs typeface="굴림"/>
              </a:rPr>
              <a:t>로컬 저장소 </a:t>
            </a:r>
            <a:r>
              <a:rPr lang="en-US" altLang="ko-KR" b="1">
                <a:latin typeface="굴림"/>
                <a:ea typeface="굴림"/>
                <a:cs typeface="굴림"/>
              </a:rPr>
              <a:t>and</a:t>
            </a:r>
            <a:r>
              <a:rPr lang="ko-KR" altLang="en-US" b="1">
                <a:latin typeface="굴림"/>
                <a:ea typeface="굴림"/>
                <a:cs typeface="굴림"/>
              </a:rPr>
              <a:t> 원격 저장소</a:t>
            </a:r>
            <a:endParaRPr lang="ko-KR" altLang="en-US" b="1">
              <a:latin typeface="굴림"/>
              <a:ea typeface="굴림"/>
              <a:cs typeface="굴림"/>
            </a:endParaRPr>
          </a:p>
        </p:txBody>
      </p:sp>
      <p:sp>
        <p:nvSpPr>
          <p:cNvPr id="8" name=""/>
          <p:cNvSpPr/>
          <p:nvPr/>
        </p:nvSpPr>
        <p:spPr>
          <a:xfrm>
            <a:off x="3618547" y="2816923"/>
            <a:ext cx="1584198" cy="1584198"/>
          </a:xfrm>
          <a:prstGeom prst="ellipse">
            <a:avLst/>
          </a:prstGeom>
          <a:noFill/>
          <a:ln w="254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2937468" y="1824493"/>
            <a:ext cx="3672459" cy="3672459"/>
          </a:xfrm>
          <a:prstGeom prst="ellipse">
            <a:avLst/>
          </a:prstGeom>
          <a:noFill/>
          <a:ln w="254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6796810" y="2204847"/>
            <a:ext cx="1438252" cy="1224153"/>
          </a:xfrm>
          <a:prstGeom prst="ellipse">
            <a:avLst/>
          </a:prstGeom>
          <a:noFill/>
          <a:ln algn="ctr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>
              <a:latin typeface="굴림"/>
              <a:ea typeface="굴림"/>
              <a:cs typeface="굴림"/>
            </a:endParaRPr>
          </a:p>
        </p:txBody>
      </p:sp>
      <p:sp>
        <p:nvSpPr>
          <p:cNvPr id="18" name=""/>
          <p:cNvSpPr/>
          <p:nvPr/>
        </p:nvSpPr>
        <p:spPr>
          <a:xfrm>
            <a:off x="5731246" y="1320430"/>
            <a:ext cx="3334131" cy="3334131"/>
          </a:xfrm>
          <a:prstGeom prst="ellipse">
            <a:avLst/>
          </a:prstGeom>
          <a:noFill/>
          <a:ln algn="ctr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0" name=""/>
          <p:cNvSpPr/>
          <p:nvPr/>
        </p:nvSpPr>
        <p:spPr>
          <a:xfrm>
            <a:off x="6233944" y="4869180"/>
            <a:ext cx="1214588" cy="999970"/>
          </a:xfrm>
          <a:prstGeom prst="ellipse">
            <a:avLst/>
          </a:prstGeom>
          <a:noFill/>
          <a:ln algn="ctr"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>
              <a:latin typeface="굴림"/>
              <a:ea typeface="굴림"/>
              <a:cs typeface="굴림"/>
            </a:endParaRPr>
          </a:p>
        </p:txBody>
      </p:sp>
      <p:sp>
        <p:nvSpPr>
          <p:cNvPr id="22" name=""/>
          <p:cNvSpPr/>
          <p:nvPr/>
        </p:nvSpPr>
        <p:spPr>
          <a:xfrm>
            <a:off x="5328338" y="3660723"/>
            <a:ext cx="3359986" cy="3008682"/>
          </a:xfrm>
          <a:prstGeom prst="ellipse">
            <a:avLst/>
          </a:prstGeom>
          <a:noFill/>
          <a:ln algn="ctr"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4" name="내용 개체 틀 2"/>
          <p:cNvSpPr/>
          <p:nvPr/>
        </p:nvSpPr>
        <p:spPr>
          <a:xfrm>
            <a:off x="3863721" y="3252692"/>
            <a:ext cx="1597915" cy="71266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831328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normalizeH="0" mc:Ignorable="hp" hp:hslEmbossed="0">
                <a:solidFill>
                  <a:schemeClr val="bg1"/>
                </a:solidFill>
                <a:latin typeface="굴림"/>
                <a:ea typeface="굴림"/>
                <a:cs typeface="굴림"/>
              </a:rPr>
              <a:t>local</a:t>
            </a:r>
            <a:endParaRPr xmlns:mc="http://schemas.openxmlformats.org/markup-compatibility/2006" xmlns:hp="http://schemas.haansoft.com/office/presentation/8.0" kumimoji="0" lang="en-US" altLang="ko-KR" sz="3400" b="1" i="0" u="none" strike="noStrike" kern="1200" cap="none" normalizeH="0" mc:Ignorable="hp" hp:hslEmbossed="0">
              <a:solidFill>
                <a:schemeClr val="bg1"/>
              </a:solidFill>
              <a:latin typeface="굴림"/>
              <a:ea typeface="굴림"/>
              <a:cs typeface="굴림"/>
            </a:endParaRPr>
          </a:p>
        </p:txBody>
      </p:sp>
      <p:sp>
        <p:nvSpPr>
          <p:cNvPr id="26" name="내용 개체 틀 2"/>
          <p:cNvSpPr/>
          <p:nvPr/>
        </p:nvSpPr>
        <p:spPr>
          <a:xfrm>
            <a:off x="7008331" y="2460593"/>
            <a:ext cx="1597915" cy="71266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831328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normalizeH="0" mc:Ignorable="hp" hp:hslEmbossed="0">
                <a:solidFill>
                  <a:schemeClr val="bg1"/>
                </a:solidFill>
                <a:latin typeface="굴림"/>
                <a:ea typeface="굴림"/>
                <a:cs typeface="굴림"/>
              </a:rPr>
              <a:t>local</a:t>
            </a:r>
            <a:endParaRPr xmlns:mc="http://schemas.openxmlformats.org/markup-compatibility/2006" xmlns:hp="http://schemas.haansoft.com/office/presentation/8.0" kumimoji="0" lang="en-US" altLang="ko-KR" sz="3400" b="1" i="0" u="none" strike="noStrike" kern="1200" cap="none" normalizeH="0" mc:Ignorable="hp" hp:hslEmbossed="0">
              <a:solidFill>
                <a:schemeClr val="bg1"/>
              </a:solidFill>
              <a:latin typeface="굴림"/>
              <a:ea typeface="굴림"/>
              <a:cs typeface="굴림"/>
            </a:endParaRPr>
          </a:p>
        </p:txBody>
      </p:sp>
      <p:sp>
        <p:nvSpPr>
          <p:cNvPr id="27" name="내용 개체 틀 2"/>
          <p:cNvSpPr/>
          <p:nvPr/>
        </p:nvSpPr>
        <p:spPr>
          <a:xfrm>
            <a:off x="6298310" y="5012835"/>
            <a:ext cx="1597915" cy="71266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831328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normalizeH="0" mc:Ignorable="hp" hp:hslEmbossed="0">
                <a:solidFill>
                  <a:schemeClr val="bg1"/>
                </a:solidFill>
                <a:latin typeface="굴림"/>
                <a:ea typeface="굴림"/>
                <a:cs typeface="굴림"/>
              </a:rPr>
              <a:t>local</a:t>
            </a:r>
            <a:endParaRPr xmlns:mc="http://schemas.openxmlformats.org/markup-compatibility/2006" xmlns:hp="http://schemas.haansoft.com/office/presentation/8.0" kumimoji="0" lang="en-US" altLang="ko-KR" sz="3400" b="1" i="0" u="none" strike="noStrike" kern="1200" cap="none" normalizeH="0" mc:Ignorable="hp" hp:hslEmbossed="0">
              <a:solidFill>
                <a:schemeClr val="bg1"/>
              </a:solidFill>
              <a:latin typeface="굴림"/>
              <a:ea typeface="굴림"/>
              <a:cs typeface="굴림"/>
            </a:endParaRPr>
          </a:p>
        </p:txBody>
      </p:sp>
      <p:sp>
        <p:nvSpPr>
          <p:cNvPr id="28" name="내용 개체 틀 2"/>
          <p:cNvSpPr/>
          <p:nvPr/>
        </p:nvSpPr>
        <p:spPr>
          <a:xfrm>
            <a:off x="3175783" y="1747932"/>
            <a:ext cx="1597915" cy="71266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831328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normalizeH="0" mc:Ignorable="hp" hp:hslEmbossed="0">
                <a:solidFill>
                  <a:schemeClr val="bg1"/>
                </a:solidFill>
                <a:latin typeface="굴림"/>
                <a:ea typeface="굴림"/>
                <a:cs typeface="굴림"/>
              </a:rPr>
              <a:t>remote</a:t>
            </a:r>
            <a:endParaRPr xmlns:mc="http://schemas.openxmlformats.org/markup-compatibility/2006" xmlns:hp="http://schemas.haansoft.com/office/presentation/8.0" kumimoji="0" lang="en-US" altLang="ko-KR" sz="3400" b="1" i="0" u="none" strike="noStrike" kern="1200" cap="none" normalizeH="0" mc:Ignorable="hp" hp:hslEmbossed="0">
              <a:solidFill>
                <a:schemeClr val="bg1"/>
              </a:solidFill>
              <a:latin typeface="굴림"/>
              <a:ea typeface="굴림"/>
              <a:cs typeface="굴림"/>
            </a:endParaRPr>
          </a:p>
        </p:txBody>
      </p:sp>
      <p:sp>
        <p:nvSpPr>
          <p:cNvPr id="29" name="내용 개체 틀 2"/>
          <p:cNvSpPr/>
          <p:nvPr/>
        </p:nvSpPr>
        <p:spPr>
          <a:xfrm>
            <a:off x="8266419" y="1747932"/>
            <a:ext cx="1597915" cy="71266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831328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normalizeH="0" mc:Ignorable="hp" hp:hslEmbossed="0">
                <a:solidFill>
                  <a:schemeClr val="bg1"/>
                </a:solidFill>
                <a:latin typeface="굴림"/>
                <a:ea typeface="굴림"/>
                <a:cs typeface="굴림"/>
              </a:rPr>
              <a:t>remote</a:t>
            </a:r>
            <a:endParaRPr xmlns:mc="http://schemas.openxmlformats.org/markup-compatibility/2006" xmlns:hp="http://schemas.haansoft.com/office/presentation/8.0" kumimoji="0" lang="en-US" altLang="ko-KR" sz="3400" b="1" i="0" u="none" strike="noStrike" kern="1200" cap="none" normalizeH="0" mc:Ignorable="hp" hp:hslEmbossed="0">
              <a:solidFill>
                <a:schemeClr val="bg1"/>
              </a:solidFill>
              <a:latin typeface="굴림"/>
              <a:ea typeface="굴림"/>
              <a:cs typeface="굴림"/>
            </a:endParaRPr>
          </a:p>
        </p:txBody>
      </p:sp>
      <p:sp>
        <p:nvSpPr>
          <p:cNvPr id="30" name="내용 개체 틀 2"/>
          <p:cNvSpPr/>
          <p:nvPr/>
        </p:nvSpPr>
        <p:spPr>
          <a:xfrm>
            <a:off x="7896225" y="5369165"/>
            <a:ext cx="1597915" cy="71266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831328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normalizeH="0" mc:Ignorable="hp" hp:hslEmbossed="0">
                <a:solidFill>
                  <a:schemeClr val="bg1"/>
                </a:solidFill>
                <a:latin typeface="굴림"/>
                <a:ea typeface="굴림"/>
                <a:cs typeface="굴림"/>
              </a:rPr>
              <a:t>remote</a:t>
            </a:r>
            <a:endParaRPr xmlns:mc="http://schemas.openxmlformats.org/markup-compatibility/2006" xmlns:hp="http://schemas.haansoft.com/office/presentation/8.0" kumimoji="0" lang="en-US" altLang="ko-KR" sz="3400" b="1" i="0" u="none" strike="noStrike" kern="1200" cap="none" normalizeH="0" mc:Ignorable="hp" hp:hslEmbossed="0">
              <a:solidFill>
                <a:schemeClr val="bg1"/>
              </a:solidFill>
              <a:latin typeface="굴림"/>
              <a:ea typeface="굴림"/>
              <a:cs typeface="굴림"/>
            </a:endParaRPr>
          </a:p>
        </p:txBody>
      </p:sp>
      <p:sp>
        <p:nvSpPr>
          <p:cNvPr id="31" name="내용 개체 틀 2"/>
          <p:cNvSpPr/>
          <p:nvPr/>
        </p:nvSpPr>
        <p:spPr>
          <a:xfrm>
            <a:off x="465581" y="1320430"/>
            <a:ext cx="2710202" cy="712660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342900" indent="-342900" algn="l" defTabSz="831328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normalizeH="0" mc:Ignorable="hp" hp:hslEmbossed="0">
                <a:solidFill>
                  <a:schemeClr val="bg1"/>
                </a:solidFill>
                <a:latin typeface="굴림"/>
                <a:ea typeface="굴림"/>
                <a:cs typeface="굴림"/>
              </a:rPr>
              <a:t>※ 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normalizeH="0" mc:Ignorable="hp" hp:hslEmbossed="0">
                <a:solidFill>
                  <a:schemeClr val="bg1"/>
                </a:solidFill>
                <a:latin typeface="굴림"/>
                <a:ea typeface="굴림"/>
                <a:cs typeface="굴림"/>
              </a:rPr>
              <a:t>사용자의 범위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normalizeH="0" mc:Ignorable="hp" hp:hslEmbossed="0">
              <a:solidFill>
                <a:schemeClr val="bg1"/>
              </a:solidFill>
              <a:latin typeface="굴림"/>
              <a:ea typeface="굴림"/>
              <a:cs typeface="굴림"/>
            </a:endParaRPr>
          </a:p>
        </p:txBody>
      </p:sp>
      <p:sp>
        <p:nvSpPr>
          <p:cNvPr id="32" name="내용 개체 틀 2"/>
          <p:cNvSpPr/>
          <p:nvPr/>
        </p:nvSpPr>
        <p:spPr>
          <a:xfrm>
            <a:off x="4133331" y="2716339"/>
            <a:ext cx="1597915" cy="71266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805350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normalizeH="0" mc:Ignorable="hp" hp:hslEmbossed="0">
                <a:solidFill>
                  <a:srgbClr val="ff0000"/>
                </a:solidFill>
                <a:latin typeface="굴림"/>
                <a:ea typeface="굴림"/>
                <a:cs typeface="굴림"/>
              </a:rPr>
              <a:t>A</a:t>
            </a:r>
            <a:endParaRPr xmlns:mc="http://schemas.openxmlformats.org/markup-compatibility/2006" xmlns:hp="http://schemas.haansoft.com/office/presentation/8.0" kumimoji="0" lang="en-US" altLang="ko-KR" sz="3400" b="1" i="0" u="none" strike="noStrike" kern="1200" cap="none" normalizeH="0" mc:Ignorable="hp" hp:hslEmbossed="0">
              <a:solidFill>
                <a:srgbClr val="ff0000"/>
              </a:solidFill>
              <a:latin typeface="굴림"/>
              <a:ea typeface="굴림"/>
              <a:cs typeface="굴림"/>
            </a:endParaRPr>
          </a:p>
        </p:txBody>
      </p:sp>
      <p:sp>
        <p:nvSpPr>
          <p:cNvPr id="33" name="내용 개체 틀 2"/>
          <p:cNvSpPr/>
          <p:nvPr/>
        </p:nvSpPr>
        <p:spPr>
          <a:xfrm>
            <a:off x="7234426" y="2104263"/>
            <a:ext cx="1597915" cy="71266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805350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normalizeH="0" mc:Ignorable="hp" hp:hslEmbossed="0">
                <a:solidFill>
                  <a:srgbClr val="baff1a"/>
                </a:solidFill>
                <a:latin typeface="굴림"/>
                <a:ea typeface="굴림"/>
                <a:cs typeface="굴림"/>
              </a:rPr>
              <a:t>B</a:t>
            </a:r>
            <a:endParaRPr xmlns:mc="http://schemas.openxmlformats.org/markup-compatibility/2006" xmlns:hp="http://schemas.haansoft.com/office/presentation/8.0" kumimoji="0" lang="en-US" altLang="ko-KR" sz="3400" b="1" i="0" u="none" strike="noStrike" kern="1200" cap="none" normalizeH="0" mc:Ignorable="hp" hp:hslEmbossed="0">
              <a:solidFill>
                <a:srgbClr val="baff1a"/>
              </a:solidFill>
              <a:latin typeface="굴림"/>
              <a:ea typeface="굴림"/>
              <a:cs typeface="굴림"/>
            </a:endParaRPr>
          </a:p>
        </p:txBody>
      </p:sp>
      <p:sp>
        <p:nvSpPr>
          <p:cNvPr id="34" name="내용 개체 틀 2"/>
          <p:cNvSpPr/>
          <p:nvPr/>
        </p:nvSpPr>
        <p:spPr>
          <a:xfrm>
            <a:off x="6668504" y="4512850"/>
            <a:ext cx="1597915" cy="71266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805350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normalizeH="0" mc:Ignorable="hp" hp:hslEmbossed="0">
                <a:solidFill>
                  <a:srgbClr val="42c7f1"/>
                </a:solidFill>
                <a:latin typeface="굴림"/>
                <a:ea typeface="굴림"/>
                <a:cs typeface="굴림"/>
              </a:rPr>
              <a:t>C</a:t>
            </a:r>
            <a:endParaRPr xmlns:mc="http://schemas.openxmlformats.org/markup-compatibility/2006" xmlns:hp="http://schemas.haansoft.com/office/presentation/8.0" kumimoji="0" lang="en-US" altLang="ko-KR" sz="3400" b="1" i="0" u="none" strike="noStrike" kern="1200" cap="none" normalizeH="0" mc:Ignorable="hp" hp:hslEmbossed="0">
              <a:solidFill>
                <a:srgbClr val="42c7f1"/>
              </a:solidFill>
              <a:latin typeface="굴림"/>
              <a:ea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1" animBg="1"/>
      <p:bldP spid="20" grpId="2" animBg="1"/>
      <p:bldP spid="24" grpId="3" animBg="1"/>
      <p:bldP spid="26" grpId="4" animBg="1"/>
      <p:bldP spid="27" grpId="5" animBg="1"/>
      <p:bldP spid="32" grpId="6" animBg="1"/>
      <p:bldP spid="33" grpId="7" animBg="1"/>
      <p:bldP spid="34" grpId="8" animBg="1"/>
      <p:bldP spid="10" grpId="9" animBg="1"/>
      <p:bldP spid="18" grpId="10" animBg="1"/>
      <p:bldP spid="22" grpId="11" animBg="1"/>
      <p:bldP spid="28" grpId="12" animBg="1"/>
      <p:bldP spid="29" grpId="13" animBg="1"/>
      <p:bldP spid="30" grpId="14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1144800"/>
          </a:xfrm>
          <a:solidFill>
            <a:srgbClr val="f6d258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en-US" altLang="ko-KR" b="1">
                <a:latin typeface="굴림"/>
                <a:ea typeface="굴림"/>
                <a:cs typeface="굴림"/>
              </a:rPr>
              <a:t>Why</a:t>
            </a:r>
            <a:r>
              <a:rPr lang="ko-KR" altLang="en-US" b="1">
                <a:latin typeface="굴림"/>
                <a:ea typeface="굴림"/>
                <a:cs typeface="굴림"/>
              </a:rPr>
              <a:t> 원격저장소가 필요할까?</a:t>
            </a:r>
            <a:endParaRPr lang="ko-KR" altLang="en-US" b="1">
              <a:latin typeface="굴림"/>
              <a:ea typeface="굴림"/>
              <a:cs typeface="굴림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3451" y="2334577"/>
            <a:ext cx="3398139" cy="2188845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ko-KR" altLang="en-US" sz="12400" b="1">
                <a:solidFill>
                  <a:schemeClr val="bg1"/>
                </a:solidFill>
                <a:latin typeface="굴림"/>
                <a:ea typeface="굴림"/>
                <a:cs typeface="굴림"/>
              </a:rPr>
              <a:t>백업</a:t>
            </a:r>
            <a:endParaRPr lang="ko-KR" altLang="en-US" sz="12400" b="1">
              <a:solidFill>
                <a:schemeClr val="bg1"/>
              </a:solidFill>
              <a:latin typeface="굴림"/>
              <a:ea typeface="굴림"/>
              <a:cs typeface="굴림"/>
            </a:endParaRPr>
          </a:p>
        </p:txBody>
      </p:sp>
      <p:sp>
        <p:nvSpPr>
          <p:cNvPr id="11" name="내용 개체 틀 2"/>
          <p:cNvSpPr/>
          <p:nvPr/>
        </p:nvSpPr>
        <p:spPr>
          <a:xfrm>
            <a:off x="7018401" y="2334577"/>
            <a:ext cx="3398139" cy="218884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342900" indent="-342900" algn="l" defTabSz="858145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2400" b="1" i="0" u="none" strike="noStrike" kern="1200" cap="none" normalizeH="0" mc:Ignorable="hp" hp:hslEmbossed="0">
                <a:solidFill>
                  <a:schemeClr val="bg1"/>
                </a:solidFill>
                <a:latin typeface="굴림"/>
                <a:ea typeface="굴림"/>
                <a:cs typeface="굴림"/>
              </a:rPr>
              <a:t>공유</a:t>
            </a:r>
            <a:endParaRPr xmlns:mc="http://schemas.openxmlformats.org/markup-compatibility/2006" xmlns:hp="http://schemas.haansoft.com/office/presentation/8.0" kumimoji="0" lang="ko-KR" altLang="en-US" sz="12400" b="1" i="0" u="none" strike="noStrike" kern="1200" cap="none" normalizeH="0" mc:Ignorable="hp" hp:hslEmbossed="0">
              <a:solidFill>
                <a:schemeClr val="bg1"/>
              </a:solidFill>
              <a:latin typeface="굴림"/>
              <a:ea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1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1144800"/>
          </a:xfrm>
          <a:solidFill>
            <a:srgbClr val="f6d258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b="1">
                <a:latin typeface="굴림"/>
                <a:ea typeface="굴림"/>
                <a:cs typeface="굴림"/>
              </a:rPr>
              <a:t>우리가 해야 할 것</a:t>
            </a:r>
            <a:endParaRPr lang="ko-KR" altLang="en-US" b="1">
              <a:latin typeface="굴림"/>
              <a:ea typeface="굴림"/>
              <a:cs typeface="굴림"/>
            </a:endParaRPr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1113662" y="2680335"/>
            <a:ext cx="3254121" cy="748665"/>
          </a:xfrm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>
            <a:normAutofit/>
          </a:bodyPr>
          <a:lstStyle/>
          <a:p>
            <a:pPr>
              <a:buNone/>
              <a:defRPr lang="ko-KR" altLang="en-US"/>
            </a:pPr>
            <a:r>
              <a:rPr lang="ko-KR" altLang="en-US" sz="4000" b="1">
                <a:solidFill>
                  <a:schemeClr val="bg1"/>
                </a:solidFill>
                <a:latin typeface="굴림"/>
                <a:ea typeface="굴림"/>
                <a:cs typeface="굴림"/>
              </a:rPr>
              <a:t> 로컬 저장소</a:t>
            </a:r>
            <a:endParaRPr lang="ko-KR" altLang="en-US" sz="4000" b="1">
              <a:solidFill>
                <a:schemeClr val="bg1"/>
              </a:solidFill>
              <a:latin typeface="굴림"/>
              <a:ea typeface="굴림"/>
              <a:cs typeface="굴림"/>
            </a:endParaRPr>
          </a:p>
        </p:txBody>
      </p:sp>
      <p:cxnSp>
        <p:nvCxnSpPr>
          <p:cNvPr id="19" name=""/>
          <p:cNvCxnSpPr>
            <a:stCxn id="17" idx="3"/>
          </p:cNvCxnSpPr>
          <p:nvPr/>
        </p:nvCxnSpPr>
        <p:spPr>
          <a:xfrm>
            <a:off x="4367783" y="3054667"/>
            <a:ext cx="3226690" cy="0"/>
          </a:xfrm>
          <a:prstGeom prst="line">
            <a:avLst/>
          </a:prstGeom>
          <a:ln w="127000" algn="ctr">
            <a:solidFill>
              <a:srgbClr val="ff0000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0" name="내용 개체 틀 2"/>
          <p:cNvSpPr/>
          <p:nvPr/>
        </p:nvSpPr>
        <p:spPr>
          <a:xfrm>
            <a:off x="5513069" y="2378011"/>
            <a:ext cx="1165861" cy="67665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81823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3400" b="1" i="0" u="none" strike="noStrike" kern="1200" cap="none" normalizeH="0" mc:Ignorable="hp" hp:hslEmbossed="0">
                <a:solidFill>
                  <a:schemeClr val="bg1"/>
                </a:solidFill>
                <a:latin typeface="굴림"/>
                <a:ea typeface="굴림"/>
                <a:cs typeface="굴림"/>
              </a:rPr>
              <a:t>연결</a:t>
            </a:r>
            <a:endParaRPr xmlns:mc="http://schemas.openxmlformats.org/markup-compatibility/2006" xmlns:hp="http://schemas.haansoft.com/office/presentation/8.0" kumimoji="0" lang="ko-KR" altLang="en-US" sz="3400" b="1" i="0" u="none" strike="noStrike" kern="1200" cap="none" normalizeH="0" mc:Ignorable="hp" hp:hslEmbossed="0">
              <a:solidFill>
                <a:schemeClr val="bg1"/>
              </a:solidFill>
              <a:latin typeface="굴림"/>
              <a:ea typeface="굴림"/>
              <a:cs typeface="굴림"/>
            </a:endParaRPr>
          </a:p>
        </p:txBody>
      </p:sp>
      <p:cxnSp>
        <p:nvCxnSpPr>
          <p:cNvPr id="24" name=""/>
          <p:cNvCxnSpPr>
            <a:stCxn id="17" idx="2"/>
          </p:cNvCxnSpPr>
          <p:nvPr/>
        </p:nvCxnSpPr>
        <p:spPr>
          <a:xfrm rot="5400000" flipV="1">
            <a:off x="5980334" y="189388"/>
            <a:ext cx="1588" cy="6480811"/>
          </a:xfrm>
          <a:prstGeom prst="curvedConnector3">
            <a:avLst>
              <a:gd name="adj1" fmla="val 137950912"/>
            </a:avLst>
          </a:prstGeom>
          <a:ln w="127000" algn="ctr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내용 개체 틀 2"/>
          <p:cNvSpPr/>
          <p:nvPr/>
        </p:nvSpPr>
        <p:spPr>
          <a:xfrm>
            <a:off x="5375910" y="4956048"/>
            <a:ext cx="1519047" cy="67665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342900" indent="-342900" algn="l" defTabSz="792667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normalizeH="0" mc:Ignorable="hp" hp:hslEmbossed="0">
                <a:solidFill>
                  <a:schemeClr val="bg1"/>
                </a:solidFill>
                <a:latin typeface="굴림"/>
                <a:ea typeface="굴림"/>
                <a:cs typeface="굴림"/>
              </a:rPr>
              <a:t>PUSH</a:t>
            </a:r>
            <a:endParaRPr xmlns:mc="http://schemas.openxmlformats.org/markup-compatibility/2006" xmlns:hp="http://schemas.haansoft.com/office/presentation/8.0" kumimoji="0" lang="en-US" altLang="ko-KR" sz="3400" b="1" i="0" u="none" strike="noStrike" kern="1200" cap="none" normalizeH="0" mc:Ignorable="hp" hp:hslEmbossed="0">
              <a:solidFill>
                <a:schemeClr val="bg1"/>
              </a:solidFill>
              <a:latin typeface="굴림"/>
              <a:ea typeface="굴림"/>
              <a:cs typeface="굴림"/>
            </a:endParaRPr>
          </a:p>
        </p:txBody>
      </p:sp>
      <p:sp>
        <p:nvSpPr>
          <p:cNvPr id="26" name="내용 개체 틀 2"/>
          <p:cNvSpPr/>
          <p:nvPr/>
        </p:nvSpPr>
        <p:spPr>
          <a:xfrm>
            <a:off x="5480494" y="5632704"/>
            <a:ext cx="1519047" cy="67665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342900" indent="-342900" algn="l" defTabSz="792667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normalizeH="0" mc:Ignorable="hp" hp:hslEmbossed="0">
                <a:solidFill>
                  <a:schemeClr val="bg1"/>
                </a:solidFill>
                <a:latin typeface="굴림"/>
                <a:ea typeface="굴림"/>
                <a:cs typeface="굴림"/>
              </a:rPr>
              <a:t>PULL</a:t>
            </a:r>
            <a:endParaRPr xmlns:mc="http://schemas.openxmlformats.org/markup-compatibility/2006" xmlns:hp="http://schemas.haansoft.com/office/presentation/8.0" kumimoji="0" lang="en-US" altLang="ko-KR" sz="3400" b="1" i="0" u="none" strike="noStrike" kern="1200" cap="none" normalizeH="0" mc:Ignorable="hp" hp:hslEmbossed="0">
              <a:solidFill>
                <a:schemeClr val="bg1"/>
              </a:solidFill>
              <a:latin typeface="굴림"/>
              <a:ea typeface="굴림"/>
              <a:cs typeface="굴림"/>
            </a:endParaRPr>
          </a:p>
        </p:txBody>
      </p:sp>
      <p:sp>
        <p:nvSpPr>
          <p:cNvPr id="27" name="내용 개체 틀 2"/>
          <p:cNvSpPr/>
          <p:nvPr/>
        </p:nvSpPr>
        <p:spPr>
          <a:xfrm>
            <a:off x="7594473" y="2709000"/>
            <a:ext cx="3254400" cy="720000"/>
          </a:xfrm>
          <a:prstGeom prst="rect">
            <a:avLst/>
          </a:prstGeom>
          <a:ln w="63500" cap="flat" cmpd="sng">
            <a:solidFill>
              <a:schemeClr val="accent3"/>
            </a:solidFill>
            <a:prstDash val="solid"/>
            <a:round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defTabSz="81823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000" b="1" i="0" u="none" strike="noStrike" kern="1200" cap="none" normalizeH="0" mc:Ignorable="hp" hp:hslEmbossed="0">
                <a:solidFill>
                  <a:schemeClr val="bg1"/>
                </a:solidFill>
                <a:latin typeface="굴림"/>
                <a:ea typeface="굴림"/>
                <a:cs typeface="굴림"/>
              </a:rPr>
              <a:t> 원격 저장소</a:t>
            </a:r>
            <a:endParaRPr xmlns:mc="http://schemas.openxmlformats.org/markup-compatibility/2006" xmlns:hp="http://schemas.haansoft.com/office/presentation/8.0" lang="ko-KR" altLang="en-US" sz="4000" b="1" i="0" u="none" strike="noStrike" kern="1200" cap="none" normalizeH="0" mc:Ignorable="hp" hp:hslEmbossed="0">
              <a:solidFill>
                <a:schemeClr val="bg1"/>
              </a:solidFill>
              <a:latin typeface="굴림"/>
              <a:ea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9" grpId="1" animBg="1"/>
      <p:bldP spid="20" grpId="2" animBg="1"/>
      <p:bldP spid="24" grpId="3" animBg="1"/>
      <p:bldP spid="25" grpId="4" animBg="1"/>
      <p:bldP spid="26" grpId="5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1144800"/>
          </a:xfrm>
          <a:solidFill>
            <a:srgbClr val="f6d258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b="1">
                <a:latin typeface="굴림"/>
                <a:ea typeface="굴림"/>
                <a:cs typeface="굴림"/>
              </a:rPr>
              <a:t>원격 저장소 생성_1</a:t>
            </a:r>
            <a:endParaRPr lang="ko-KR" altLang="en-US" b="1">
              <a:latin typeface="굴림"/>
              <a:ea typeface="굴림"/>
              <a:cs typeface="굴림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rcRect l="16330" t="13250" r="34640" b="4850"/>
          <a:stretch>
            <a:fillRect/>
          </a:stretch>
        </p:blipFill>
        <p:spPr>
          <a:xfrm>
            <a:off x="2592324" y="1129228"/>
            <a:ext cx="6095999" cy="5728771"/>
          </a:xfrm>
          <a:prstGeom prst="rect">
            <a:avLst/>
          </a:prstGeom>
        </p:spPr>
      </p:pic>
      <p:sp>
        <p:nvSpPr>
          <p:cNvPr id="19" name=""/>
          <p:cNvSpPr/>
          <p:nvPr/>
        </p:nvSpPr>
        <p:spPr>
          <a:xfrm>
            <a:off x="4079748" y="2204847"/>
            <a:ext cx="2736342" cy="648081"/>
          </a:xfrm>
          <a:prstGeom prst="roundRect">
            <a:avLst>
              <a:gd name="adj" fmla="val 16667"/>
            </a:avLst>
          </a:prstGeom>
          <a:noFill/>
          <a:ln w="635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"/>
          <p:cNvSpPr/>
          <p:nvPr/>
        </p:nvSpPr>
        <p:spPr>
          <a:xfrm>
            <a:off x="2592324" y="6209919"/>
            <a:ext cx="1631442" cy="648081"/>
          </a:xfrm>
          <a:prstGeom prst="roundRect">
            <a:avLst>
              <a:gd name="adj" fmla="val 16667"/>
            </a:avLst>
          </a:prstGeom>
          <a:noFill/>
          <a:ln w="635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2592324" y="4009185"/>
            <a:ext cx="3719703" cy="648081"/>
          </a:xfrm>
          <a:prstGeom prst="roundRect">
            <a:avLst>
              <a:gd name="adj" fmla="val 16667"/>
            </a:avLst>
          </a:prstGeom>
          <a:noFill/>
          <a:ln w="635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내용 개체 틀 2"/>
          <p:cNvSpPr/>
          <p:nvPr/>
        </p:nvSpPr>
        <p:spPr>
          <a:xfrm>
            <a:off x="3850003" y="1639633"/>
            <a:ext cx="5198365" cy="113042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844630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normalizeH="0" mc:Ignorable="hp" hp:hslEmbossed="0">
                <a:solidFill>
                  <a:srgbClr val="ff0000"/>
                </a:solidFill>
                <a:latin typeface="굴림"/>
                <a:ea typeface="굴림"/>
                <a:cs typeface="굴림"/>
              </a:rPr>
              <a:t>Github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normalizeH="0" mc:Ignorable="hp" hp:hslEmbossed="0">
                <a:solidFill>
                  <a:srgbClr val="ff0000"/>
                </a:solidFill>
                <a:latin typeface="굴림"/>
                <a:ea typeface="굴림"/>
                <a:cs typeface="굴림"/>
              </a:rPr>
              <a:t>에서 원격저장소 생성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normalizeH="0" mc:Ignorable="hp" hp:hslEmbossed="0">
              <a:solidFill>
                <a:srgbClr val="ff0000"/>
              </a:solidFill>
              <a:latin typeface="굴림"/>
              <a:ea typeface="굴림"/>
              <a:cs typeface="굴림"/>
            </a:endParaRPr>
          </a:p>
        </p:txBody>
      </p:sp>
      <p:sp>
        <p:nvSpPr>
          <p:cNvPr id="23" name="내용 개체 틀 2"/>
          <p:cNvSpPr/>
          <p:nvPr/>
        </p:nvSpPr>
        <p:spPr>
          <a:xfrm>
            <a:off x="2769869" y="3429000"/>
            <a:ext cx="4838320" cy="113042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844630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normalizeH="0" mc:Ignorable="hp" hp:hslEmbossed="0">
                <a:solidFill>
                  <a:srgbClr val="ff0000"/>
                </a:solidFill>
                <a:latin typeface="굴림"/>
                <a:ea typeface="굴림"/>
                <a:cs typeface="굴림"/>
              </a:rPr>
              <a:t>Public 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normalizeH="0" mc:Ignorable="hp" hp:hslEmbossed="0">
              <a:solidFill>
                <a:srgbClr val="ff0000"/>
              </a:solidFill>
              <a:latin typeface="굴림"/>
              <a:ea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1144800"/>
          </a:xfrm>
          <a:solidFill>
            <a:srgbClr val="f6d258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b="1">
                <a:latin typeface="굴림"/>
                <a:ea typeface="굴림"/>
                <a:cs typeface="굴림"/>
              </a:rPr>
              <a:t>원격 저장소 생성_2</a:t>
            </a:r>
            <a:endParaRPr lang="ko-KR" altLang="en-US" b="1">
              <a:latin typeface="굴림"/>
              <a:ea typeface="굴림"/>
              <a:cs typeface="굴림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rcRect l="5700" t="18500" r="16930" b="5900"/>
          <a:stretch>
            <a:fillRect/>
          </a:stretch>
        </p:blipFill>
        <p:spPr>
          <a:xfrm>
            <a:off x="845850" y="1144799"/>
            <a:ext cx="10394852" cy="5713200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2711576" y="2687193"/>
            <a:ext cx="4824603" cy="504063"/>
          </a:xfrm>
          <a:prstGeom prst="roundRect">
            <a:avLst>
              <a:gd name="adj" fmla="val 16667"/>
            </a:avLst>
          </a:prstGeom>
          <a:noFill/>
          <a:ln w="635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내용 개체 틀 2"/>
          <p:cNvSpPr/>
          <p:nvPr/>
        </p:nvSpPr>
        <p:spPr>
          <a:xfrm>
            <a:off x="2567559" y="2075116"/>
            <a:ext cx="5918455" cy="6120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81823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normalizeH="0" mc:Ignorable="hp" hp:hslEmbossed="0">
                <a:solidFill>
                  <a:srgbClr val="ff0000"/>
                </a:solidFill>
                <a:latin typeface="굴림"/>
                <a:ea typeface="굴림"/>
                <a:cs typeface="굴림"/>
              </a:rPr>
              <a:t>원격저장소에 접근할 수 있는 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normalizeH="0" mc:Ignorable="hp" hp:hslEmbossed="0">
                <a:solidFill>
                  <a:srgbClr val="ff0000"/>
                </a:solidFill>
                <a:latin typeface="굴림"/>
                <a:ea typeface="굴림"/>
                <a:cs typeface="굴림"/>
              </a:rPr>
              <a:t>URL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normalizeH="0" mc:Ignorable="hp" hp:hslEmbossed="0">
              <a:solidFill>
                <a:srgbClr val="ff0000"/>
              </a:solidFill>
              <a:latin typeface="굴림"/>
              <a:ea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1144800"/>
          </a:xfrm>
          <a:solidFill>
            <a:srgbClr val="f6d258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b="1">
                <a:latin typeface="굴림"/>
                <a:ea typeface="굴림"/>
                <a:cs typeface="굴림"/>
              </a:rPr>
              <a:t>원격 저장소 생성_3</a:t>
            </a:r>
            <a:endParaRPr lang="ko-KR" altLang="en-US" b="1">
              <a:latin typeface="굴림"/>
              <a:ea typeface="굴림"/>
              <a:cs typeface="굴림"/>
            </a:endParaRPr>
          </a:p>
        </p:txBody>
      </p:sp>
      <p:sp>
        <p:nvSpPr>
          <p:cNvPr id="5" name=""/>
          <p:cNvSpPr/>
          <p:nvPr/>
        </p:nvSpPr>
        <p:spPr>
          <a:xfrm>
            <a:off x="2855595" y="4149090"/>
            <a:ext cx="2952369" cy="324040"/>
          </a:xfrm>
          <a:prstGeom prst="roundRect">
            <a:avLst>
              <a:gd name="adj" fmla="val 16667"/>
            </a:avLst>
          </a:prstGeom>
          <a:noFill/>
          <a:ln w="635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165</ep:Words>
  <ep:PresentationFormat>화면 슬라이드 쇼(4:3)</ep:PresentationFormat>
  <ep:Paragraphs>75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한컴오피스</vt:lpstr>
      <vt:lpstr>원격 저장소</vt:lpstr>
      <vt:lpstr>What is 저장소?</vt:lpstr>
      <vt:lpstr>로컬 저장소 and 원격 저장소</vt:lpstr>
      <vt:lpstr>로컬 저장소 and 원격 저장소</vt:lpstr>
      <vt:lpstr>Why 원격저장소가 필요할까?</vt:lpstr>
      <vt:lpstr>우리가 해야 할 것</vt:lpstr>
      <vt:lpstr>원격 저장소 생성_1</vt:lpstr>
      <vt:lpstr>원격 저장소 생성_2</vt:lpstr>
      <vt:lpstr>원격 저장소 생성_3</vt:lpstr>
      <vt:lpstr>원격 저장소 생성_4</vt:lpstr>
      <vt:lpstr>업로드 과정_1</vt:lpstr>
      <vt:lpstr>업로드 과정_2</vt:lpstr>
      <vt:lpstr>업로드 과정_3</vt:lpstr>
      <vt:lpstr>업로드 과정_4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2017-02-12T07:53:38.173</dcterms:created>
  <dc:creator>inwoo</dc:creator>
  <cp:lastModifiedBy>inwoo</cp:lastModifiedBy>
  <dcterms:modified xsi:type="dcterms:W3CDTF">2017-02-13T05:36:52.277</dcterms:modified>
  <cp:revision>37</cp:revision>
  <dc:title>원격 저장소</dc:title>
  <cp:version>0906.0100.01</cp:version>
</cp:coreProperties>
</file>