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6094"/>
    <p:restoredTop sz="92441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orient="horz" pos="3791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3959239"/>
            <a:ext cx="10363199" cy="1470025"/>
          </a:xfrm>
        </p:spPr>
        <p:txBody>
          <a:bodyPr/>
          <a:lstStyle>
            <a:lvl1pPr algn="l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914399" y="5470527"/>
            <a:ext cx="10377714" cy="542932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572FC9A-F08A-40D2-A553-C964E737DACF}" type="datetime1">
              <a:rPr lang="ko-KR" altLang="en-US"/>
              <a:pPr>
                <a:defRPr lang="ko-KR" altLang="en-US"/>
              </a:pPr>
              <a:t>2017-02-08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" y="2632092"/>
            <a:ext cx="10972799" cy="1154098"/>
          </a:xfrm>
        </p:spPr>
        <p:txBody>
          <a:bodyPr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B69A4AFF-EEC0-4395-BBA4-418651BA32BC}" type="datetime1">
              <a:rPr lang="ko-KR" altLang="en-US"/>
              <a:pPr>
                <a:defRPr lang="ko-KR" altLang="en-US"/>
              </a:pPr>
              <a:t>2017-02-08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123991" y="1285860"/>
            <a:ext cx="9258287" cy="863498"/>
          </a:xfrm>
        </p:spPr>
        <p:txBody>
          <a:bodyPr/>
          <a:lstStyle>
            <a:lvl1pPr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body" sz="quarter" idx="14"/>
          </p:nvPr>
        </p:nvSpPr>
        <p:spPr>
          <a:xfrm>
            <a:off x="1098282" y="2357438"/>
            <a:ext cx="7583999" cy="31284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7A7E38C-89A5-47DE-ADB5-CE73DE4FAD75}" type="datetime1">
              <a:rPr lang="ko-KR" altLang="en-US"/>
              <a:pPr>
                <a:defRPr lang="ko-KR" altLang="en-US"/>
              </a:pPr>
              <a:t>2017-02-08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25023" y="274638"/>
            <a:ext cx="20573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629671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09772C0-CC7C-4112-8CC7-54EF9E00CBD9}" type="datetime1">
              <a:rPr lang="ko-KR" altLang="en-US"/>
              <a:pPr>
                <a:defRPr lang="ko-KR" altLang="en-US"/>
              </a:pPr>
              <a:t>2017-02-08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75AFC5B-087B-44FE-989E-1596680C7163}" type="datetime1">
              <a:rPr lang="ko-KR" altLang="en-US"/>
              <a:pPr>
                <a:defRPr lang="ko-KR" altLang="en-US"/>
              </a:pPr>
              <a:t>2017-02-08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9742031-F2F4-4E94-B5F8-210DA61C629A}" type="datetime1">
              <a:rPr lang="ko-KR" altLang="en-US"/>
              <a:pPr>
                <a:defRPr lang="ko-KR" altLang="en-US"/>
              </a:pPr>
              <a:t>2017-02-08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 algn="r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853543"/>
            <a:ext cx="10363199" cy="553357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6039415-73A3-48E6-9B63-B10990BA1D50}" type="datetime1">
              <a:rPr lang="ko-KR" altLang="en-US"/>
              <a:pPr>
                <a:defRPr lang="ko-KR" altLang="en-US"/>
              </a:pPr>
              <a:t>2017-02-08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8634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13"/>
          </p:nvPr>
        </p:nvSpPr>
        <p:spPr>
          <a:xfrm>
            <a:off x="609599" y="1285875"/>
            <a:ext cx="5384799" cy="49291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4"/>
          </p:nvPr>
        </p:nvSpPr>
        <p:spPr>
          <a:xfrm>
            <a:off x="6197599" y="1285875"/>
            <a:ext cx="5384799" cy="49291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385CBBDB-DD8F-472D-BEFC-C44A4FE5D39A}" type="datetime1">
              <a:rPr lang="ko-KR" altLang="en-US"/>
              <a:pPr>
                <a:defRPr lang="ko-KR" altLang="en-US"/>
              </a:pPr>
              <a:t>2017-02-08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0E901A-5BCE-44B8-B860-454417D09A18}" type="datetime1">
              <a:rPr lang="ko-KR" altLang="en-US"/>
              <a:pPr>
                <a:defRPr lang="ko-KR" altLang="en-US"/>
              </a:pPr>
              <a:t>2017-02-08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F55EB35E-DFE6-4780-9AEC-CE8E9FFE6699}" type="datetime1">
              <a:rPr lang="ko-KR" altLang="en-US"/>
              <a:pPr>
                <a:defRPr lang="ko-KR" altLang="en-US"/>
              </a:pPr>
              <a:t>2017-02-08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86349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3"/>
          </p:nvPr>
        </p:nvSpPr>
        <p:spPr>
          <a:xfrm>
            <a:off x="609599" y="1285860"/>
            <a:ext cx="5341257" cy="23982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sz="quarter" idx="14"/>
          </p:nvPr>
        </p:nvSpPr>
        <p:spPr>
          <a:xfrm>
            <a:off x="6241142" y="1285860"/>
            <a:ext cx="5341257" cy="23982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sz="quarter" idx="15"/>
          </p:nvPr>
        </p:nvSpPr>
        <p:spPr>
          <a:xfrm>
            <a:off x="609599" y="3829734"/>
            <a:ext cx="5341257" cy="23982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sz="quarter" idx="16"/>
          </p:nvPr>
        </p:nvSpPr>
        <p:spPr>
          <a:xfrm>
            <a:off x="6241142" y="3829734"/>
            <a:ext cx="5341257" cy="2398259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3A9AF94D-3D9E-4B98-9B14-7443FDEB0C88}" type="datetime1">
              <a:rPr lang="ko-KR" altLang="en-US"/>
              <a:pPr>
                <a:defRPr lang="ko-KR" altLang="en-US"/>
              </a:pPr>
              <a:t>2017-02-08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D2A8C51-5F59-4292-8134-3DE1FFFD33BB}" type="datetime1">
              <a:rPr lang="ko-KR" altLang="en-US"/>
              <a:pPr>
                <a:defRPr lang="ko-KR" altLang="en-US"/>
              </a:pPr>
              <a:t>2017-02-08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동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8634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264596"/>
            <a:ext cx="10972799" cy="486156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algn="l" defTabSz="914400" rtl="0" eaLnBrk="1" latinLnBrk="1" hangingPunct="1">
              <a:defRPr lang="ko-KR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 lang="ko-KR" altLang="en-US"/>
            </a:pPr>
            <a:fld id="{7C5EE21D-1348-4462-AB7D-141570684188}" type="datetime1">
              <a:rPr lang="ko-KR" altLang="en-US"/>
              <a:pPr>
                <a:defRPr lang="ko-KR" altLang="en-US"/>
              </a:pPr>
              <a:t>2017-02-08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600" kern="1200" dirty="0">
          <a:solidFill>
            <a:schemeClr val="bg2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l"/>
        <a:defRPr lang="ko-KR" alt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Font typeface="Arial"/>
        <a:buChar char="–"/>
        <a:defRPr lang="ko-KR" alt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/>
        <a:buChar char="•"/>
        <a:defRPr lang="ko-KR" alt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/>
        <a:buChar char="–"/>
        <a:defRPr lang="ko-KR" alt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/>
        <a:buChar char="»"/>
        <a:defRPr lang="ko-KR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16175" indent="-260350" algn="l" defTabSz="914400" rtl="0" eaLnBrk="1" latinLnBrk="1" hangingPunct="1">
        <a:spcBef>
          <a:spcPct val="20000"/>
        </a:spcBef>
        <a:buClr>
          <a:schemeClr val="accent2"/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76538" indent="-261938" algn="l" defTabSz="914400" rtl="0" eaLnBrk="1" latinLnBrk="1" hangingPunct="1">
        <a:spcBef>
          <a:spcPct val="20000"/>
        </a:spcBef>
        <a:buClr>
          <a:schemeClr val="accent2"/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35313" indent="-261938" algn="l" defTabSz="914400" rtl="0" eaLnBrk="1" latinLnBrk="1" hangingPunct="1">
        <a:spcBef>
          <a:spcPct val="20000"/>
        </a:spcBef>
        <a:buClr>
          <a:schemeClr val="accent2"/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494088" indent="-260350" algn="l" defTabSz="914400" rtl="0" eaLnBrk="1" latinLnBrk="1" hangingPunct="1">
        <a:spcBef>
          <a:spcPct val="20000"/>
        </a:spcBef>
        <a:buClr>
          <a:schemeClr val="accent2"/>
        </a:buClr>
        <a:buFont typeface="Tahoma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b="1">
                <a:ln w="25400" cap="flat" cmpd="sng" algn="ctr">
                  <a:solidFill>
                    <a:schemeClr val="accent1">
                      <a:tint val="40000"/>
                      <a:shade val="95000"/>
                      <a:satMod val="105000"/>
                    </a:schemeClr>
                  </a:solidFill>
                  <a:prstDash val="solid"/>
                  <a:round/>
                </a:ln>
                <a:pattFill prst="dotGrid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  <a:latin typeface="굴림"/>
                <a:ea typeface="굴림"/>
                <a:cs typeface="굴림"/>
              </a:rPr>
              <a:t>PASS486</a:t>
            </a:r>
            <a:endParaRPr lang="en-US" altLang="ko-KR" b="1">
              <a:ln w="25400" cap="flat" cmpd="sng" algn="ctr">
                <a:solidFill>
                  <a:schemeClr val="accent1">
                    <a:tint val="40000"/>
                    <a:shade val="95000"/>
                    <a:satMod val="105000"/>
                  </a:schemeClr>
                </a:solidFill>
                <a:prstDash val="solid"/>
                <a:round/>
              </a:ln>
              <a:pattFill prst="dotGrid">
                <a:fgClr>
                  <a:schemeClr val="accent1"/>
                </a:fgClr>
                <a:bgClr>
                  <a:schemeClr val="bg1"/>
                </a:bgClr>
              </a:patt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  <a:latin typeface="굴림"/>
              <a:ea typeface="굴림"/>
              <a:cs typeface="굴림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>
                <a:ln w="25400" cap="flat" cmpd="sng" algn="ctr">
                  <a:solidFill>
                    <a:schemeClr val="accent1">
                      <a:tint val="40000"/>
                      <a:shade val="95000"/>
                      <a:satMod val="105000"/>
                    </a:schemeClr>
                  </a:solidFill>
                  <a:prstDash val="solid"/>
                  <a:round/>
                </a:ln>
                <a:pattFill prst="dotGrid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glow rad="127000">
                    <a:schemeClr val="accent1">
                      <a:satMod val="175000"/>
                      <a:alpha val="50000"/>
                    </a:schemeClr>
                  </a:glow>
                </a:effectLst>
                <a:latin typeface="굴림"/>
                <a:ea typeface="굴림"/>
                <a:cs typeface="굴림"/>
              </a:rPr>
              <a:t>정인석</a:t>
            </a:r>
            <a:endParaRPr lang="ko-KR" altLang="en-US" b="1">
              <a:ln w="25400" cap="flat" cmpd="sng" algn="ctr">
                <a:solidFill>
                  <a:schemeClr val="accent1">
                    <a:tint val="40000"/>
                    <a:shade val="95000"/>
                    <a:satMod val="105000"/>
                  </a:schemeClr>
                </a:solidFill>
                <a:prstDash val="solid"/>
                <a:round/>
              </a:ln>
              <a:pattFill prst="dotGrid">
                <a:fgClr>
                  <a:schemeClr val="accent1"/>
                </a:fgClr>
                <a:bgClr>
                  <a:schemeClr val="bg1"/>
                </a:bgClr>
              </a:pattFill>
              <a:effectLst>
                <a:glow rad="127000">
                  <a:schemeClr val="accent1">
                    <a:satMod val="175000"/>
                    <a:alpha val="50000"/>
                  </a:schemeClr>
                </a:glow>
              </a:effectLst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b="1">
                <a:latin typeface="굴림"/>
                <a:ea typeface="굴림"/>
                <a:cs typeface="굴림"/>
              </a:rPr>
              <a:t>PASS486 </a:t>
            </a:r>
            <a:r>
              <a:rPr lang="ko-KR" altLang="en-US" b="1">
                <a:latin typeface="굴림"/>
                <a:ea typeface="굴림"/>
                <a:cs typeface="굴림"/>
              </a:rPr>
              <a:t>문제(</a:t>
            </a:r>
            <a:r>
              <a:rPr lang="en-US" altLang="ko-KR" b="1">
                <a:latin typeface="굴림"/>
                <a:ea typeface="굴림"/>
                <a:cs typeface="굴림"/>
              </a:rPr>
              <a:t>501p</a:t>
            </a:r>
            <a:r>
              <a:rPr lang="ko-KR" altLang="en-US" b="1">
                <a:latin typeface="굴림"/>
                <a:ea typeface="굴림"/>
                <a:cs typeface="굴림"/>
              </a:rPr>
              <a:t>)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l="32280" t="16600" r="26380" b="39500"/>
          <a:stretch>
            <a:fillRect/>
          </a:stretch>
        </p:blipFill>
        <p:spPr>
          <a:xfrm>
            <a:off x="609599" y="1354163"/>
            <a:ext cx="8295481" cy="495519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rcRect l="32280" t="61550" r="58270" b="13250"/>
          <a:stretch>
            <a:fillRect/>
          </a:stretch>
        </p:blipFill>
        <p:spPr>
          <a:xfrm>
            <a:off x="9048368" y="1354163"/>
            <a:ext cx="2534029" cy="3801045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609598" y="4867209"/>
            <a:ext cx="8092107" cy="576000"/>
          </a:xfrm>
          <a:prstGeom prst="rect">
            <a:avLst/>
          </a:prstGeom>
          <a:noFill/>
          <a:ln w="381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609599" y="6021360"/>
            <a:ext cx="8092108" cy="288000"/>
          </a:xfrm>
          <a:prstGeom prst="rect">
            <a:avLst/>
          </a:prstGeom>
          <a:noFill/>
          <a:ln w="381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문제 분석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839343" y="1480945"/>
            <a:ext cx="8353044" cy="498350"/>
          </a:xfrm>
          <a:prstGeom prst="rect">
            <a:avLst/>
          </a:prstGeom>
          <a:ln algn="ctr">
            <a:solidFill>
              <a:srgbClr val="ff0000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spAutoFit/>
          </a:bodyPr>
          <a:p>
            <a:pPr>
              <a:defRPr lang="ko-KR" altLang="en-US"/>
            </a:pPr>
            <a:r>
              <a:rPr lang="ko-KR" altLang="en-US" sz="2700" b="1">
                <a:solidFill>
                  <a:schemeClr val="accent1"/>
                </a:solidFill>
                <a:latin typeface="굴림"/>
                <a:ea typeface="굴림"/>
                <a:cs typeface="굴림"/>
              </a:rPr>
              <a:t>범위 내에서 {(약수의 개수가 </a:t>
            </a:r>
            <a:r>
              <a:rPr lang="en-US" altLang="ko-KR" sz="2700" b="1">
                <a:solidFill>
                  <a:schemeClr val="accent1"/>
                </a:solidFill>
                <a:latin typeface="굴림"/>
                <a:ea typeface="굴림"/>
                <a:cs typeface="굴림"/>
              </a:rPr>
              <a:t>n</a:t>
            </a:r>
            <a:r>
              <a:rPr lang="ko-KR" altLang="en-US" sz="2700" b="1">
                <a:solidFill>
                  <a:schemeClr val="accent1"/>
                </a:solidFill>
                <a:latin typeface="굴림"/>
                <a:ea typeface="굴림"/>
                <a:cs typeface="굴림"/>
              </a:rPr>
              <a:t>인 수)의 수}를 구한다.</a:t>
            </a:r>
            <a:endParaRPr lang="ko-KR" altLang="en-US" sz="2700" b="1">
              <a:solidFill>
                <a:schemeClr val="accent1"/>
              </a:solidFill>
              <a:latin typeface="굴림"/>
              <a:ea typeface="굴림"/>
              <a:cs typeface="굴림"/>
            </a:endParaRPr>
          </a:p>
        </p:txBody>
      </p:sp>
      <p:cxnSp>
        <p:nvCxnSpPr>
          <p:cNvPr id="5" name=""/>
          <p:cNvCxnSpPr>
            <a:stCxn id="4" idx="2"/>
            <a:endCxn id="6" idx="0"/>
          </p:cNvCxnSpPr>
          <p:nvPr/>
        </p:nvCxnSpPr>
        <p:spPr>
          <a:xfrm rot="5400000">
            <a:off x="4644485" y="2314670"/>
            <a:ext cx="706755" cy="36004"/>
          </a:xfrm>
          <a:prstGeom prst="straightConnector1">
            <a:avLst/>
          </a:prstGeom>
          <a:ln w="63500" algn="ctr">
            <a:solidFill>
              <a:schemeClr val="accent1">
                <a:tint val="40000"/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"/>
          <p:cNvSpPr txBox="1"/>
          <p:nvPr/>
        </p:nvSpPr>
        <p:spPr>
          <a:xfrm>
            <a:off x="1840611" y="2686050"/>
            <a:ext cx="6278500" cy="4953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2700" b="1">
                <a:solidFill>
                  <a:schemeClr val="accent1"/>
                </a:solidFill>
                <a:latin typeface="굴림"/>
                <a:ea typeface="굴림"/>
                <a:cs typeface="굴림"/>
              </a:rPr>
              <a:t>범위 내 숫자의 (약수의 개수)를 구해서</a:t>
            </a:r>
            <a:endParaRPr lang="ko-KR" altLang="en-US" sz="2700" b="1">
              <a:solidFill>
                <a:schemeClr val="accent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840609" y="3332223"/>
            <a:ext cx="6278502" cy="4991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2700" b="1">
                <a:solidFill>
                  <a:schemeClr val="accent1"/>
                </a:solidFill>
                <a:latin typeface="굴림"/>
                <a:ea typeface="굴림"/>
                <a:cs typeface="굴림"/>
              </a:rPr>
              <a:t>그것이 </a:t>
            </a:r>
            <a:r>
              <a:rPr lang="en-US" altLang="ko-KR" sz="2700" b="1">
                <a:solidFill>
                  <a:schemeClr val="accent1"/>
                </a:solidFill>
                <a:latin typeface="굴림"/>
                <a:ea typeface="굴림"/>
                <a:cs typeface="굴림"/>
              </a:rPr>
              <a:t>n</a:t>
            </a:r>
            <a:r>
              <a:rPr lang="ko-KR" altLang="en-US" sz="2700" b="1">
                <a:solidFill>
                  <a:schemeClr val="accent1"/>
                </a:solidFill>
                <a:latin typeface="굴림"/>
                <a:ea typeface="굴림"/>
                <a:cs typeface="굴림"/>
              </a:rPr>
              <a:t>이면 </a:t>
            </a:r>
            <a:r>
              <a:rPr lang="en-US" altLang="ko-KR" sz="2700" b="1">
                <a:solidFill>
                  <a:schemeClr val="accent1"/>
                </a:solidFill>
                <a:latin typeface="굴림"/>
                <a:ea typeface="굴림"/>
                <a:cs typeface="굴림"/>
              </a:rPr>
              <a:t>count.</a:t>
            </a:r>
            <a:endParaRPr lang="en-US" altLang="ko-KR" sz="2700" b="1">
              <a:solidFill>
                <a:schemeClr val="accent1"/>
              </a:solidFill>
              <a:latin typeface="굴림"/>
              <a:ea typeface="굴림"/>
              <a:cs typeface="굴림"/>
            </a:endParaRPr>
          </a:p>
        </p:txBody>
      </p:sp>
      <p:grpSp>
        <p:nvGrpSpPr>
          <p:cNvPr id="11" name=""/>
          <p:cNvGrpSpPr/>
          <p:nvPr/>
        </p:nvGrpSpPr>
        <p:grpSpPr>
          <a:xfrm rot="0">
            <a:off x="3971734" y="4509135"/>
            <a:ext cx="4248531" cy="1440180"/>
            <a:chOff x="2567558" y="4581144"/>
            <a:chExt cx="4248531" cy="1440180"/>
          </a:xfrm>
        </p:grpSpPr>
        <p:sp>
          <p:nvSpPr>
            <p:cNvPr id="9" name=""/>
            <p:cNvSpPr/>
            <p:nvPr/>
          </p:nvSpPr>
          <p:spPr>
            <a:xfrm>
              <a:off x="2567558" y="4581144"/>
              <a:ext cx="4248531" cy="1440180"/>
            </a:xfrm>
            <a:prstGeom prst="ellipse">
              <a:avLst/>
            </a:prstGeom>
            <a:ln algn="ctr">
              <a:solidFill>
                <a:srgbClr val="ff0000"/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 txBox="1"/>
            <p:nvPr/>
          </p:nvSpPr>
          <p:spPr>
            <a:xfrm>
              <a:off x="2855594" y="5051488"/>
              <a:ext cx="3960496" cy="499682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 altLang="en-US"/>
              </a:pPr>
              <a:r>
                <a:rPr lang="ko-KR" altLang="en-US" sz="2700" b="1">
                  <a:solidFill>
                    <a:schemeClr val="accent1"/>
                  </a:solidFill>
                  <a:latin typeface="굴림"/>
                  <a:ea typeface="굴림"/>
                  <a:cs typeface="굴림"/>
                </a:rPr>
                <a:t> 약수의 개수 구하기 !</a:t>
              </a:r>
              <a:endParaRPr lang="ko-KR" altLang="en-US" sz="2700" b="1">
                <a:solidFill>
                  <a:schemeClr val="accent1"/>
                </a:solidFill>
                <a:latin typeface="굴림"/>
                <a:ea typeface="굴림"/>
                <a:cs typeface="굴림"/>
              </a:endParaRPr>
            </a:p>
          </p:txBody>
        </p:sp>
      </p:grpSp>
      <p:sp>
        <p:nvSpPr>
          <p:cNvPr id="12" name=""/>
          <p:cNvSpPr txBox="1"/>
          <p:nvPr/>
        </p:nvSpPr>
        <p:spPr>
          <a:xfrm>
            <a:off x="1581717" y="4979668"/>
            <a:ext cx="2245997" cy="49949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2700" b="1">
                <a:solidFill>
                  <a:srgbClr val="ff0000"/>
                </a:solidFill>
                <a:latin typeface="굴림"/>
                <a:ea typeface="굴림"/>
                <a:cs typeface="굴림"/>
              </a:rPr>
              <a:t>Key Point ==</a:t>
            </a:r>
            <a:endParaRPr lang="en-US" altLang="ko-KR" sz="2700" b="1">
              <a:solidFill>
                <a:srgbClr val="ff0000"/>
              </a:solidFill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약수의 개수 구하기_1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 b="1">
                <a:latin typeface="굴림"/>
                <a:ea typeface="굴림"/>
                <a:cs typeface="굴림"/>
              </a:rPr>
              <a:t>num(int)</a:t>
            </a:r>
            <a:r>
              <a:rPr lang="ko-KR" altLang="en-US" b="1">
                <a:latin typeface="굴림"/>
                <a:ea typeface="굴림"/>
                <a:cs typeface="굴림"/>
              </a:rPr>
              <a:t>의 약수의 개수를 구한다고 하자.</a:t>
            </a:r>
            <a:endParaRPr lang="ko-KR" altLang="en-US" b="1">
              <a:latin typeface="굴림"/>
              <a:ea typeface="굴림"/>
              <a:cs typeface="굴림"/>
            </a:endParaRPr>
          </a:p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① </a:t>
            </a:r>
            <a:r>
              <a:rPr lang="en-US" altLang="ko-KR" b="1">
                <a:latin typeface="굴림"/>
                <a:ea typeface="굴림"/>
                <a:cs typeface="굴림"/>
              </a:rPr>
              <a:t>num</a:t>
            </a:r>
            <a:r>
              <a:rPr lang="ko-KR" altLang="en-US" b="1">
                <a:latin typeface="굴림"/>
                <a:ea typeface="굴림"/>
                <a:cs typeface="굴림"/>
              </a:rPr>
              <a:t>을 1~</a:t>
            </a:r>
            <a:r>
              <a:rPr lang="en-US" altLang="ko-KR" b="1">
                <a:latin typeface="굴림"/>
                <a:ea typeface="굴림"/>
                <a:cs typeface="굴림"/>
              </a:rPr>
              <a:t>num</a:t>
            </a:r>
            <a:r>
              <a:rPr lang="ko-KR" altLang="en-US" b="1">
                <a:latin typeface="굴림"/>
                <a:ea typeface="굴림"/>
                <a:cs typeface="굴림"/>
              </a:rPr>
              <a:t>까지 나누어보며 나머지가 0인 수를 </a:t>
            </a:r>
            <a:r>
              <a:rPr lang="en-US" altLang="ko-KR" b="1">
                <a:latin typeface="굴림"/>
                <a:ea typeface="굴림"/>
                <a:cs typeface="굴림"/>
              </a:rPr>
              <a:t>count</a:t>
            </a:r>
            <a:r>
              <a:rPr lang="ko-KR" altLang="en-US" b="1">
                <a:latin typeface="굴림"/>
                <a:ea typeface="굴림"/>
                <a:cs typeface="굴림"/>
              </a:rPr>
              <a:t>.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9840" t="21650" r="58860" b="17450"/>
          <a:stretch>
            <a:fillRect/>
          </a:stretch>
        </p:blipFill>
        <p:spPr>
          <a:xfrm>
            <a:off x="1271396" y="2492883"/>
            <a:ext cx="3312414" cy="3624906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rcRect l="9840" t="21650" r="58860" b="47690"/>
          <a:stretch>
            <a:fillRect/>
          </a:stretch>
        </p:blipFill>
        <p:spPr>
          <a:xfrm>
            <a:off x="5447919" y="2492883"/>
            <a:ext cx="5704698" cy="3142500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1271396" y="2492883"/>
            <a:ext cx="2592324" cy="1812453"/>
          </a:xfrm>
          <a:prstGeom prst="rect">
            <a:avLst/>
          </a:prstGeom>
          <a:noFill/>
          <a:ln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9" name=""/>
          <p:cNvCxnSpPr>
            <a:stCxn id="8" idx="3"/>
            <a:endCxn id="7" idx="1"/>
          </p:cNvCxnSpPr>
          <p:nvPr/>
        </p:nvCxnSpPr>
        <p:spPr>
          <a:xfrm>
            <a:off x="3863720" y="3399110"/>
            <a:ext cx="1584199" cy="665023"/>
          </a:xfrm>
          <a:prstGeom prst="straightConnector1">
            <a:avLst/>
          </a:prstGeom>
          <a:ln w="63500" algn="ctr">
            <a:solidFill>
              <a:schemeClr val="accent1">
                <a:tint val="40000"/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약수의 개수 구하기_2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② </a:t>
            </a:r>
            <a:r>
              <a:rPr lang="en-US" altLang="ko-KR" b="1">
                <a:latin typeface="굴림"/>
                <a:ea typeface="굴림"/>
                <a:cs typeface="굴림"/>
              </a:rPr>
              <a:t>num</a:t>
            </a:r>
            <a:r>
              <a:rPr lang="ko-KR" altLang="en-US" b="1">
                <a:latin typeface="굴림"/>
                <a:ea typeface="굴림"/>
                <a:cs typeface="굴림"/>
              </a:rPr>
              <a:t>을 1~</a:t>
            </a:r>
            <a:r>
              <a:rPr lang="en-US" altLang="ko-KR" b="1">
                <a:latin typeface="굴림"/>
                <a:ea typeface="굴림"/>
                <a:cs typeface="굴림"/>
              </a:rPr>
              <a:t>sqrt(num)</a:t>
            </a:r>
            <a:r>
              <a:rPr lang="ko-KR" altLang="en-US" b="1">
                <a:latin typeface="굴림"/>
                <a:ea typeface="굴림"/>
                <a:cs typeface="굴림"/>
              </a:rPr>
              <a:t>까지 나누어보며 </a:t>
            </a:r>
            <a:endParaRPr lang="ko-KR" altLang="en-US" b="1">
              <a:latin typeface="굴림"/>
              <a:ea typeface="굴림"/>
              <a:cs typeface="굴림"/>
            </a:endParaRPr>
          </a:p>
          <a:p>
            <a:pPr>
              <a:buNone/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	나머지가 0인수를 </a:t>
            </a:r>
            <a:r>
              <a:rPr lang="en-US" altLang="ko-KR" b="1">
                <a:latin typeface="굴림"/>
                <a:ea typeface="굴림"/>
                <a:cs typeface="굴림"/>
              </a:rPr>
              <a:t>count.</a:t>
            </a:r>
            <a:r>
              <a:rPr lang="ko-KR" altLang="en-US" b="1">
                <a:latin typeface="굴림"/>
                <a:ea typeface="굴림"/>
                <a:cs typeface="굴림"/>
              </a:rPr>
              <a:t> → </a:t>
            </a:r>
            <a:r>
              <a:rPr lang="en-US" altLang="ko-KR" b="1">
                <a:latin typeface="굴림"/>
                <a:ea typeface="굴림"/>
                <a:cs typeface="굴림"/>
              </a:rPr>
              <a:t>count*2</a:t>
            </a:r>
            <a:endParaRPr lang="en-US" altLang="ko-KR" b="1">
              <a:latin typeface="굴림"/>
              <a:ea typeface="굴림"/>
              <a:cs typeface="굴림"/>
            </a:endParaRPr>
          </a:p>
          <a:p>
            <a:pPr>
              <a:defRPr lang="ko-KR" altLang="en-US"/>
            </a:pPr>
            <a:r>
              <a:rPr lang="en-US" altLang="ko-KR" b="1">
                <a:latin typeface="굴림"/>
                <a:ea typeface="굴림"/>
                <a:cs typeface="굴림"/>
              </a:rPr>
              <a:t>num</a:t>
            </a:r>
            <a:r>
              <a:rPr lang="ko-KR" altLang="en-US" b="1">
                <a:latin typeface="굴림"/>
                <a:ea typeface="굴림"/>
                <a:cs typeface="굴림"/>
              </a:rPr>
              <a:t>이 </a:t>
            </a:r>
            <a:r>
              <a:rPr lang="en-US" altLang="ko-KR" b="1">
                <a:latin typeface="굴림"/>
                <a:ea typeface="굴림"/>
                <a:cs typeface="굴림"/>
              </a:rPr>
              <a:t>n^2</a:t>
            </a:r>
            <a:r>
              <a:rPr lang="ko-KR" altLang="en-US" b="1">
                <a:latin typeface="굴림"/>
                <a:ea typeface="굴림"/>
                <a:cs typeface="굴림"/>
              </a:rPr>
              <a:t>꼴인 경우에는 </a:t>
            </a:r>
            <a:r>
              <a:rPr lang="en-US" altLang="ko-KR" b="1">
                <a:latin typeface="굴림"/>
                <a:ea typeface="굴림"/>
                <a:cs typeface="굴림"/>
              </a:rPr>
              <a:t>count</a:t>
            </a:r>
            <a:r>
              <a:rPr lang="ko-KR" altLang="en-US" b="1">
                <a:latin typeface="굴림"/>
                <a:ea typeface="굴림"/>
                <a:cs typeface="굴림"/>
              </a:rPr>
              <a:t>*2 - 1</a:t>
            </a:r>
            <a:r>
              <a:rPr lang="en-US" altLang="ko-KR" b="1">
                <a:latin typeface="굴림"/>
                <a:ea typeface="굴림"/>
                <a:cs typeface="굴림"/>
              </a:rPr>
              <a:t>.</a:t>
            </a:r>
            <a:endParaRPr lang="en-US" altLang="ko-KR" b="1">
              <a:latin typeface="굴림"/>
              <a:ea typeface="굴림"/>
              <a:cs typeface="굴림"/>
            </a:endParaRPr>
          </a:p>
          <a:p>
            <a:pPr>
              <a:defRPr lang="ko-KR" altLang="en-US"/>
            </a:pPr>
            <a:endParaRPr lang="en-US" altLang="ko-KR" b="1">
              <a:latin typeface="굴림"/>
              <a:ea typeface="굴림"/>
              <a:cs typeface="굴림"/>
            </a:endParaRPr>
          </a:p>
          <a:p>
            <a:pPr>
              <a:defRPr lang="ko-KR" altLang="en-US"/>
            </a:pPr>
            <a:endParaRPr lang="ko-KR" altLang="en-US" b="1">
              <a:latin typeface="굴림"/>
              <a:ea typeface="굴림"/>
              <a:cs typeface="굴림"/>
            </a:endParaRPr>
          </a:p>
        </p:txBody>
      </p:sp>
      <p:grpSp>
        <p:nvGrpSpPr>
          <p:cNvPr id="11" name=""/>
          <p:cNvGrpSpPr/>
          <p:nvPr/>
        </p:nvGrpSpPr>
        <p:grpSpPr>
          <a:xfrm rot="0">
            <a:off x="609591" y="3429000"/>
            <a:ext cx="2979814" cy="540067"/>
            <a:chOff x="379840" y="2652903"/>
            <a:chExt cx="2979814" cy="540067"/>
          </a:xfrm>
        </p:grpSpPr>
        <p:sp>
          <p:nvSpPr>
            <p:cNvPr id="4" name=""/>
            <p:cNvSpPr/>
            <p:nvPr/>
          </p:nvSpPr>
          <p:spPr>
            <a:xfrm>
              <a:off x="1631439" y="2724912"/>
              <a:ext cx="432054" cy="432054"/>
            </a:xfrm>
            <a:prstGeom prst="ellipse">
              <a:avLst/>
            </a:prstGeom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" name=""/>
            <p:cNvSpPr/>
            <p:nvPr/>
          </p:nvSpPr>
          <p:spPr>
            <a:xfrm>
              <a:off x="2927601" y="2724912"/>
              <a:ext cx="432054" cy="432054"/>
            </a:xfrm>
            <a:prstGeom prst="triangle">
              <a:avLst>
                <a:gd name="adj" fmla="val 50000"/>
              </a:avLst>
            </a:prstGeom>
          </p:spPr>
          <p:style>
            <a:lnRef idx="2">
              <a:schemeClr val="accent5">
                <a:shade val="2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" name=""/>
            <p:cNvSpPr/>
            <p:nvPr/>
          </p:nvSpPr>
          <p:spPr>
            <a:xfrm>
              <a:off x="2279520" y="2688907"/>
              <a:ext cx="504063" cy="504063"/>
            </a:xfrm>
            <a:prstGeom prst="mathMultiply">
              <a:avLst>
                <a:gd name="adj1" fmla="val 2352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7" name=""/>
            <p:cNvSpPr txBox="1"/>
            <p:nvPr/>
          </p:nvSpPr>
          <p:spPr>
            <a:xfrm>
              <a:off x="379839" y="2652903"/>
              <a:ext cx="2246004" cy="50101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>
                <a:defRPr lang="ko-KR" altLang="en-US"/>
              </a:pPr>
              <a:r>
                <a:rPr lang="en-US" altLang="ko-KR" sz="2700" b="1">
                  <a:solidFill>
                    <a:schemeClr val="tx1"/>
                  </a:solidFill>
                  <a:latin typeface="굴림"/>
                  <a:ea typeface="굴림"/>
                  <a:cs typeface="굴림"/>
                </a:rPr>
                <a:t>num =</a:t>
              </a:r>
              <a:endParaRPr lang="en-US" altLang="ko-KR" sz="2700" b="1">
                <a:solidFill>
                  <a:schemeClr val="tx1"/>
                </a:solidFill>
                <a:latin typeface="굴림"/>
                <a:ea typeface="굴림"/>
                <a:cs typeface="굴림"/>
              </a:endParaRPr>
            </a:p>
          </p:txBody>
        </p:sp>
      </p:grpSp>
      <p:sp>
        <p:nvSpPr>
          <p:cNvPr id="8" name=""/>
          <p:cNvSpPr txBox="1"/>
          <p:nvPr/>
        </p:nvSpPr>
        <p:spPr>
          <a:xfrm>
            <a:off x="609599" y="3973193"/>
            <a:ext cx="6264786" cy="4437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2300" b="1">
                <a:solidFill>
                  <a:schemeClr val="tx1"/>
                </a:solidFill>
                <a:latin typeface="굴림"/>
                <a:ea typeface="굴림"/>
                <a:cs typeface="굴림"/>
              </a:rPr>
              <a:t>하나의 수만 알면 나머지 하나는 알아서 구해짐</a:t>
            </a:r>
            <a:endParaRPr lang="ko-KR" altLang="en-US" sz="2300" b="1">
              <a:solidFill>
                <a:schemeClr val="tx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09599" y="4409694"/>
            <a:ext cx="6264786" cy="4438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2300" b="1">
                <a:solidFill>
                  <a:schemeClr val="tx1"/>
                </a:solidFill>
                <a:latin typeface="굴림"/>
                <a:ea typeface="굴림"/>
                <a:cs typeface="굴림"/>
              </a:rPr>
              <a:t>sqrt(num)</a:t>
            </a:r>
            <a:r>
              <a:rPr lang="ko-KR" altLang="en-US" sz="2300" b="1">
                <a:solidFill>
                  <a:schemeClr val="tx1"/>
                </a:solidFill>
                <a:latin typeface="굴림"/>
                <a:ea typeface="굴림"/>
                <a:cs typeface="굴림"/>
              </a:rPr>
              <a:t>까지의 약수 * 2</a:t>
            </a:r>
            <a:endParaRPr lang="ko-KR" altLang="en-US" sz="2300" b="1">
              <a:solidFill>
                <a:schemeClr val="tx1"/>
              </a:solidFill>
              <a:latin typeface="굴림"/>
              <a:ea typeface="굴림"/>
              <a:cs typeface="굴림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 l="9840" t="21650" r="62990" b="20600"/>
          <a:stretch>
            <a:fillRect/>
          </a:stretch>
        </p:blipFill>
        <p:spPr>
          <a:xfrm>
            <a:off x="6874385" y="663226"/>
            <a:ext cx="4968621" cy="59407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약수의 개수 구하기_3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③ 소인수 분해</a:t>
            </a:r>
            <a:endParaRPr lang="ko-KR" altLang="en-US" b="1">
              <a:latin typeface="굴림"/>
              <a:ea typeface="굴림"/>
              <a:cs typeface="굴림"/>
            </a:endParaRPr>
          </a:p>
          <a:p>
            <a:pPr>
              <a:defRPr lang="ko-KR" altLang="en-US"/>
            </a:pPr>
            <a:endParaRPr lang="ko-KR" altLang="en-US" b="1">
              <a:latin typeface="굴림"/>
              <a:ea typeface="굴림"/>
              <a:cs typeface="굴림"/>
            </a:endParaRPr>
          </a:p>
        </p:txBody>
      </p:sp>
      <p:grpSp>
        <p:nvGrpSpPr>
          <p:cNvPr id="9" name=""/>
          <p:cNvGrpSpPr/>
          <p:nvPr/>
        </p:nvGrpSpPr>
        <p:grpSpPr>
          <a:xfrm rot="0">
            <a:off x="609599" y="2163127"/>
            <a:ext cx="3240405" cy="1463040"/>
            <a:chOff x="3935729" y="1916811"/>
            <a:chExt cx="3240405" cy="1463040"/>
          </a:xfrm>
        </p:grpSpPr>
        <p:sp>
          <p:nvSpPr>
            <p:cNvPr id="4" name=""/>
            <p:cNvSpPr txBox="1"/>
            <p:nvPr/>
          </p:nvSpPr>
          <p:spPr>
            <a:xfrm>
              <a:off x="3935729" y="1916811"/>
              <a:ext cx="1080135" cy="146304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9000"/>
                <a:t>x</a:t>
              </a:r>
              <a:endParaRPr lang="en-US" altLang="ko-KR" sz="9000"/>
            </a:p>
          </p:txBody>
        </p:sp>
        <p:sp>
          <p:nvSpPr>
            <p:cNvPr id="5" name=""/>
            <p:cNvSpPr txBox="1"/>
            <p:nvPr/>
          </p:nvSpPr>
          <p:spPr>
            <a:xfrm>
              <a:off x="5555932" y="1916811"/>
              <a:ext cx="1080135" cy="1463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9000"/>
                <a:t>y</a:t>
              </a:r>
              <a:endParaRPr lang="en-US" altLang="ko-KR" sz="9000"/>
            </a:p>
          </p:txBody>
        </p:sp>
        <p:sp>
          <p:nvSpPr>
            <p:cNvPr id="6" name=""/>
            <p:cNvSpPr txBox="1"/>
            <p:nvPr/>
          </p:nvSpPr>
          <p:spPr>
            <a:xfrm>
              <a:off x="4943856" y="2371725"/>
              <a:ext cx="1080135" cy="6972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4000"/>
                <a:t>x</a:t>
              </a:r>
              <a:endParaRPr lang="en-US" altLang="ko-KR" sz="4000"/>
            </a:p>
          </p:txBody>
        </p:sp>
        <p:sp>
          <p:nvSpPr>
            <p:cNvPr id="7" name=""/>
            <p:cNvSpPr txBox="1"/>
            <p:nvPr/>
          </p:nvSpPr>
          <p:spPr>
            <a:xfrm>
              <a:off x="4511801" y="2025014"/>
              <a:ext cx="1080135" cy="700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4000"/>
                <a:t>m</a:t>
              </a:r>
              <a:endParaRPr lang="en-US" altLang="ko-KR" sz="4000"/>
            </a:p>
          </p:txBody>
        </p:sp>
        <p:sp>
          <p:nvSpPr>
            <p:cNvPr id="8" name=""/>
            <p:cNvSpPr txBox="1"/>
            <p:nvPr/>
          </p:nvSpPr>
          <p:spPr>
            <a:xfrm>
              <a:off x="6095999" y="2023109"/>
              <a:ext cx="1080135" cy="7004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4000"/>
                <a:t>n</a:t>
              </a:r>
              <a:endParaRPr lang="en-US" altLang="ko-KR" sz="4000"/>
            </a:p>
          </p:txBody>
        </p:sp>
      </p:grpSp>
      <p:sp>
        <p:nvSpPr>
          <p:cNvPr id="10" name=""/>
          <p:cNvSpPr txBox="1"/>
          <p:nvPr/>
        </p:nvSpPr>
        <p:spPr>
          <a:xfrm>
            <a:off x="609599" y="3679126"/>
            <a:ext cx="5774445" cy="50044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2700" b="1">
                <a:solidFill>
                  <a:schemeClr val="tx1"/>
                </a:solidFill>
                <a:latin typeface="굴림"/>
                <a:ea typeface="굴림"/>
                <a:cs typeface="굴림"/>
              </a:rPr>
              <a:t>약수의 개수</a:t>
            </a:r>
            <a:r>
              <a:rPr lang="en-US" altLang="ko-KR" sz="2700" b="1">
                <a:solidFill>
                  <a:schemeClr val="tx1"/>
                </a:solidFill>
                <a:latin typeface="굴림"/>
                <a:ea typeface="굴림"/>
                <a:cs typeface="굴림"/>
              </a:rPr>
              <a:t> =</a:t>
            </a:r>
            <a:r>
              <a:rPr lang="ko-KR" altLang="en-US" sz="2700" b="1">
                <a:solidFill>
                  <a:schemeClr val="tx1"/>
                </a:solidFill>
                <a:latin typeface="굴림"/>
                <a:ea typeface="굴림"/>
                <a:cs typeface="굴림"/>
              </a:rPr>
              <a:t> (</a:t>
            </a:r>
            <a:r>
              <a:rPr lang="en-US" altLang="ko-KR" sz="2700" b="1">
                <a:solidFill>
                  <a:schemeClr val="tx1"/>
                </a:solidFill>
                <a:latin typeface="굴림"/>
                <a:ea typeface="굴림"/>
                <a:cs typeface="굴림"/>
              </a:rPr>
              <a:t>m + 1)(n + 1)</a:t>
            </a:r>
            <a:endParaRPr lang="en-US" altLang="ko-KR" sz="2700" b="1">
              <a:solidFill>
                <a:schemeClr val="tx1"/>
              </a:solidFill>
              <a:latin typeface="굴림"/>
              <a:ea typeface="굴림"/>
              <a:cs typeface="굴림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3359665" y="3178873"/>
            <a:ext cx="5774446" cy="50025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2700" b="1">
                <a:solidFill>
                  <a:schemeClr val="tx1"/>
                </a:solidFill>
                <a:latin typeface="굴림"/>
                <a:ea typeface="굴림"/>
                <a:cs typeface="굴림"/>
              </a:rPr>
              <a:t>x, y</a:t>
            </a:r>
            <a:r>
              <a:rPr lang="ko-KR" altLang="en-US" sz="2700" b="1">
                <a:solidFill>
                  <a:schemeClr val="tx1"/>
                </a:solidFill>
                <a:latin typeface="굴림"/>
                <a:ea typeface="굴림"/>
                <a:cs typeface="굴림"/>
              </a:rPr>
              <a:t>는 소수</a:t>
            </a:r>
            <a:endParaRPr lang="ko-KR" altLang="en-US" sz="2700" b="1">
              <a:solidFill>
                <a:schemeClr val="tx1"/>
              </a:solidFill>
              <a:latin typeface="굴림"/>
              <a:ea typeface="굴림"/>
              <a:cs typeface="굴림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rcRect l="8660" t="22700" r="53540" b="22700"/>
          <a:stretch>
            <a:fillRect/>
          </a:stretch>
        </p:blipFill>
        <p:spPr>
          <a:xfrm>
            <a:off x="5231893" y="958535"/>
            <a:ext cx="6696837" cy="5441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약수의 개수 구하기_4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④ 에라토스테네스의 체를 이용한 빠른 소인수 분해 </a:t>
            </a:r>
            <a:r>
              <a:rPr lang="en-US" altLang="ko-KR" b="1">
                <a:latin typeface="굴림"/>
                <a:ea typeface="굴림"/>
                <a:cs typeface="굴림"/>
              </a:rPr>
              <a:t>501p</a:t>
            </a:r>
            <a:endParaRPr lang="en-US" altLang="ko-KR" b="1">
              <a:latin typeface="굴림"/>
              <a:ea typeface="굴림"/>
              <a:cs typeface="굴림"/>
            </a:endParaRPr>
          </a:p>
          <a:p>
            <a:pPr>
              <a:defRPr lang="ko-KR" altLang="en-US"/>
            </a:pPr>
            <a:endParaRPr lang="ko-KR" altLang="en-US" b="1">
              <a:latin typeface="굴림"/>
              <a:ea typeface="굴림"/>
              <a:cs typeface="굴림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l="12200" t="23750" r="57090" b="46120"/>
          <a:stretch>
            <a:fillRect/>
          </a:stretch>
        </p:blipFill>
        <p:spPr>
          <a:xfrm>
            <a:off x="609599" y="2054560"/>
            <a:ext cx="7056882" cy="38947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약수의 개수 구하기_4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④ 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11610" t="22700" r="54130" b="47260"/>
          <a:stretch>
            <a:fillRect/>
          </a:stretch>
        </p:blipFill>
        <p:spPr>
          <a:xfrm>
            <a:off x="0" y="1653102"/>
            <a:ext cx="7200901" cy="355179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rcRect l="11610" t="50610" r="54130" b="13250"/>
          <a:stretch>
            <a:fillRect/>
          </a:stretch>
        </p:blipFill>
        <p:spPr>
          <a:xfrm>
            <a:off x="5279136" y="2733091"/>
            <a:ext cx="6912863" cy="4102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약수의 개수 구하기_4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>
                <a:latin typeface="굴림"/>
                <a:ea typeface="굴림"/>
                <a:cs typeface="굴림"/>
              </a:rPr>
              <a:t>④ </a:t>
            </a:r>
            <a:endParaRPr lang="ko-KR" altLang="en-US" b="1">
              <a:latin typeface="굴림"/>
              <a:ea typeface="굴림"/>
              <a:cs typeface="굴림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l="12790" t="22700" r="58860" b="34250"/>
          <a:stretch>
            <a:fillRect/>
          </a:stretch>
        </p:blipFill>
        <p:spPr>
          <a:xfrm>
            <a:off x="1343403" y="1264596"/>
            <a:ext cx="5904740" cy="5043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동굴">
  <a:themeElements>
    <a:clrScheme name="동굴">
      <a:dk1>
        <a:srgbClr val="000000"/>
      </a:dk1>
      <a:lt1>
        <a:srgbClr val="ffffff"/>
      </a:lt1>
      <a:dk2>
        <a:srgbClr val="333333"/>
      </a:dk2>
      <a:lt2>
        <a:srgbClr val="daab00"/>
      </a:lt2>
      <a:accent1>
        <a:srgbClr val="49461b"/>
      </a:accent1>
      <a:accent2>
        <a:srgbClr val="a27f00"/>
      </a:accent2>
      <a:accent3>
        <a:srgbClr val="f9e03b"/>
      </a:accent3>
      <a:accent4>
        <a:srgbClr val="684100"/>
      </a:accent4>
      <a:accent5>
        <a:srgbClr val="ffae0d"/>
      </a:accent5>
      <a:accent6>
        <a:srgbClr val="8d8a00"/>
      </a:accent6>
      <a:hlink>
        <a:srgbClr val="0000ff"/>
      </a:hlink>
      <a:folHlink>
        <a:srgbClr val="800080"/>
      </a:folHlink>
    </a:clrScheme>
    <a:fontScheme name="동굴">
      <a:majorFont>
        <a:latin typeface="Tahoma"/>
        <a:ea typeface=""/>
        <a:cs typeface=""/>
        <a:font script="Jpan" typeface="MS PGothic"/>
        <a:font script="Hang" typeface="HY태백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동굴">
      <a:fillStyleLst>
        <a:gradFill rotWithShape="1">
          <a:gsLst>
            <a:gs pos="0">
              <a:schemeClr val="phClr">
                <a:alpha val="90000"/>
              </a:schemeClr>
            </a:gs>
            <a:gs pos="100000">
              <a:schemeClr val="phClr"/>
            </a:gs>
          </a:gsLst>
          <a:lin ang="5400000" scaled="0"/>
        </a:gra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80000"/>
                <a:shade val="5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90000"/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tint val="40000"/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tint val="80000"/>
              <a:hueMod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125</ep:Words>
  <ep:PresentationFormat>화면 슬라이드 쇼(4:3)</ep:PresentationFormat>
  <ep:Paragraphs>29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동굴</vt:lpstr>
      <vt:lpstr>PASS486</vt:lpstr>
      <vt:lpstr>PASS486 문제(501p)</vt:lpstr>
      <vt:lpstr>문제 분석</vt:lpstr>
      <vt:lpstr>약수의 개수 구하기_1</vt:lpstr>
      <vt:lpstr>약수의 개수 구하기_2</vt:lpstr>
      <vt:lpstr>약수의 개수 구하기_3</vt:lpstr>
      <vt:lpstr>약수의 개수 구하기_4</vt:lpstr>
      <vt:lpstr>약수의 개수 구하기_4</vt:lpstr>
      <vt:lpstr>약수의 개수 구하기_4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2017-02-08T04:29:25.736</dcterms:created>
  <dc:creator>inwoo</dc:creator>
  <cp:lastModifiedBy>inwoo</cp:lastModifiedBy>
  <dcterms:modified xsi:type="dcterms:W3CDTF">2017-02-08T11:02:44.593</dcterms:modified>
  <cp:revision>27</cp:revision>
  <dc:title>PASS486</dc:title>
  <cp:version>0906.0100.01</cp:version>
</cp:coreProperties>
</file>