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5" r:id="rId9"/>
    <p:sldId id="268" r:id="rId10"/>
    <p:sldId id="269" r:id="rId11"/>
    <p:sldId id="270" r:id="rId12"/>
    <p:sldId id="271" r:id="rId13"/>
    <p:sldId id="273" r:id="rId14"/>
    <p:sldId id="274" r:id="rId15"/>
    <p:sldId id="266" r:id="rId16"/>
    <p:sldId id="267" r:id="rId17"/>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1F8"/>
    <a:srgbClr val="EEFFE7"/>
    <a:srgbClr val="E7FFDD"/>
    <a:srgbClr val="D3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8F6A0276-846C-4025-8DDD-BF7D48A04F9B}" type="datetimeFigureOut">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61422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F6A0276-846C-4025-8DDD-BF7D48A04F9B}" type="datetimeFigureOut">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2576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F6A0276-846C-4025-8DDD-BF7D48A04F9B}" type="datetimeFigureOut">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56598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F6A0276-846C-4025-8DDD-BF7D48A04F9B}" type="datetimeFigureOut">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13854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A0276-846C-4025-8DDD-BF7D48A04F9B}" type="datetimeFigureOut">
              <a:rPr lang="vi-VN" smtClean="0"/>
              <a:t>18/06/2018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54920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8F6A0276-846C-4025-8DDD-BF7D48A04F9B}" type="datetimeFigureOut">
              <a:rPr lang="vi-VN" smtClean="0"/>
              <a:t>18/06/2018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12112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8F6A0276-846C-4025-8DDD-BF7D48A04F9B}" type="datetimeFigureOut">
              <a:rPr lang="vi-VN" smtClean="0"/>
              <a:t>18/06/2018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99437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8F6A0276-846C-4025-8DDD-BF7D48A04F9B}" type="datetimeFigureOut">
              <a:rPr lang="vi-VN" smtClean="0"/>
              <a:t>18/06/2018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289539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A0276-846C-4025-8DDD-BF7D48A04F9B}" type="datetimeFigureOut">
              <a:rPr lang="vi-VN" smtClean="0"/>
              <a:t>18/06/2018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364614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A0276-846C-4025-8DDD-BF7D48A04F9B}" type="datetimeFigureOut">
              <a:rPr lang="vi-VN" smtClean="0"/>
              <a:t>18/06/2018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271888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A0276-846C-4025-8DDD-BF7D48A04F9B}" type="datetimeFigureOut">
              <a:rPr lang="vi-VN" smtClean="0"/>
              <a:t>18/06/2018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84FE6B2-6624-4AEF-AA0A-2E90FFFF6AB6}" type="slidenum">
              <a:rPr lang="vi-VN" smtClean="0"/>
              <a:t>‹#›</a:t>
            </a:fld>
            <a:endParaRPr lang="vi-VN"/>
          </a:p>
        </p:txBody>
      </p:sp>
    </p:spTree>
    <p:extLst>
      <p:ext uri="{BB962C8B-B14F-4D97-AF65-F5344CB8AC3E}">
        <p14:creationId xmlns:p14="http://schemas.microsoft.com/office/powerpoint/2010/main" val="169181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A0276-846C-4025-8DDD-BF7D48A04F9B}" type="datetimeFigureOut">
              <a:rPr lang="vi-VN" smtClean="0"/>
              <a:t>18/06/2018</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FE6B2-6624-4AEF-AA0A-2E90FFFF6AB6}" type="slidenum">
              <a:rPr lang="vi-VN" smtClean="0"/>
              <a:t>‹#›</a:t>
            </a:fld>
            <a:endParaRPr lang="vi-VN"/>
          </a:p>
        </p:txBody>
      </p:sp>
    </p:spTree>
    <p:extLst>
      <p:ext uri="{BB962C8B-B14F-4D97-AF65-F5344CB8AC3E}">
        <p14:creationId xmlns:p14="http://schemas.microsoft.com/office/powerpoint/2010/main" val="115847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17" Type="http://schemas.microsoft.com/office/2007/relationships/hdphoto" Target="../media/hdphoto2.wdp"/><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microsoft.com/office/2007/relationships/hdphoto" Target="../media/hdphoto1.wdp"/><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4.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jp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1026" name="Picture 2" descr="C:\Users\XuanTruong\Desktop\owl\public\images\sk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2"/>
            <a:ext cx="9144000" cy="4076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rot="20316645">
            <a:off x="7054435" y="5601281"/>
            <a:ext cx="568232" cy="568232"/>
          </a:xfrm>
          <a:prstGeom prst="rect">
            <a:avLst/>
          </a:prstGeom>
          <a:effectLst>
            <a:outerShdw blurRad="76200" dir="18900000" sy="23000" kx="-1200000" algn="bl" rotWithShape="0">
              <a:prstClr val="black">
                <a:alpha val="20000"/>
              </a:prstClr>
            </a:outerShdw>
          </a:effectLst>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520" y="188640"/>
            <a:ext cx="2672457" cy="648072"/>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611560" y="4221088"/>
            <a:ext cx="2376264" cy="2735601"/>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0302" y="1402675"/>
            <a:ext cx="1231538" cy="1099587"/>
          </a:xfrm>
          <a:prstGeom prst="rect">
            <a:avLst/>
          </a:prstGeom>
          <a:effectLst>
            <a:outerShdw blurRad="50800" dist="38100" dir="2700000" algn="tl" rotWithShape="0">
              <a:prstClr val="black">
                <a:alpha val="40000"/>
              </a:prstClr>
            </a:outerShdw>
          </a:effectLst>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5576" y="1328682"/>
            <a:ext cx="1440160" cy="1256430"/>
          </a:xfrm>
          <a:prstGeom prst="rect">
            <a:avLst/>
          </a:prstGeom>
          <a:effectLst>
            <a:outerShdw blurRad="50800" dist="38100" dir="2700000" algn="tl" rotWithShape="0">
              <a:prstClr val="black">
                <a:alpha val="40000"/>
              </a:prstClr>
            </a:outerShdw>
          </a:effectLst>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27984" y="3341027"/>
            <a:ext cx="1060929" cy="1168093"/>
          </a:xfrm>
          <a:prstGeom prst="rect">
            <a:avLst/>
          </a:prstGeom>
          <a:effectLst>
            <a:outerShdw blurRad="50800" dist="38100" dir="2700000" algn="tl" rotWithShape="0">
              <a:prstClr val="black">
                <a:alpha val="40000"/>
              </a:prstClr>
            </a:outerShdw>
          </a:effectLst>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3888" y="3112189"/>
            <a:ext cx="963580" cy="1324923"/>
          </a:xfrm>
          <a:prstGeom prst="rect">
            <a:avLst/>
          </a:prstGeom>
          <a:effectLst>
            <a:outerShdw blurRad="50800" dist="38100" dir="2700000" algn="tl" rotWithShape="0">
              <a:prstClr val="black">
                <a:alpha val="40000"/>
              </a:prstClr>
            </a:outerShdw>
          </a:effectLst>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53091" y="2996952"/>
            <a:ext cx="902685" cy="1471043"/>
          </a:xfrm>
          <a:prstGeom prst="rect">
            <a:avLst/>
          </a:prstGeom>
          <a:effectLst>
            <a:outerShdw blurRad="50800" dist="38100" dir="2700000" algn="tl" rotWithShape="0">
              <a:prstClr val="black">
                <a:alpha val="40000"/>
              </a:prstClr>
            </a:outerShdw>
          </a:effectLst>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16016" y="1340768"/>
            <a:ext cx="1044544" cy="1168093"/>
          </a:xfrm>
          <a:prstGeom prst="rect">
            <a:avLst/>
          </a:prstGeom>
          <a:effectLst>
            <a:outerShdw blurRad="50800" dist="38100" dir="2700000" algn="tl" rotWithShape="0">
              <a:prstClr val="black">
                <a:alpha val="40000"/>
              </a:prstClr>
            </a:outerShdw>
          </a:effectLst>
        </p:spPr>
      </p:pic>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55776" y="3341027"/>
            <a:ext cx="1044544" cy="1168093"/>
          </a:xfrm>
          <a:prstGeom prst="rect">
            <a:avLst/>
          </a:prstGeom>
          <a:effectLst>
            <a:outerShdw blurRad="50800" dist="38100" dir="2700000" algn="tl" rotWithShape="0">
              <a:prstClr val="black">
                <a:alpha val="40000"/>
              </a:prstClr>
            </a:outerShdw>
          </a:effectLst>
        </p:spPr>
      </p:pic>
      <p:pic>
        <p:nvPicPr>
          <p:cNvPr id="24" name="Picture 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87517" y="974547"/>
            <a:ext cx="1004424" cy="1565031"/>
          </a:xfrm>
          <a:prstGeom prst="rect">
            <a:avLst/>
          </a:prstGeom>
        </p:spPr>
      </p:pic>
      <p:pic>
        <p:nvPicPr>
          <p:cNvPr id="29" name="Picture 2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824" y="974547"/>
            <a:ext cx="1004424" cy="1565031"/>
          </a:xfrm>
          <a:prstGeom prst="rect">
            <a:avLst/>
          </a:prstGeom>
          <a:effectLst>
            <a:outerShdw blurRad="50800" dist="38100" dir="2700000" algn="tl" rotWithShape="0">
              <a:prstClr val="black">
                <a:alpha val="40000"/>
              </a:prstClr>
            </a:outerShdw>
          </a:effectLst>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34273" y="2902964"/>
            <a:ext cx="1004424" cy="1565031"/>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89957" y="3384377"/>
            <a:ext cx="2718547" cy="3140967"/>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16" cstate="print">
            <a:extLst>
              <a:ext uri="{BEBA8EAE-BF5A-486C-A8C5-ECC9F3942E4B}">
                <a14:imgProps xmlns:a14="http://schemas.microsoft.com/office/drawing/2010/main">
                  <a14:imgLayer r:embed="rId17">
                    <a14:imgEffect>
                      <a14:saturation sat="400000"/>
                    </a14:imgEffect>
                  </a14:imgLayer>
                </a14:imgProps>
              </a:ext>
              <a:ext uri="{28A0092B-C50C-407E-A947-70E740481C1C}">
                <a14:useLocalDpi xmlns:a14="http://schemas.microsoft.com/office/drawing/2010/main" val="0"/>
              </a:ext>
            </a:extLst>
          </a:blip>
          <a:stretch>
            <a:fillRect/>
          </a:stretch>
        </p:blipFill>
        <p:spPr>
          <a:xfrm>
            <a:off x="7892200" y="5589240"/>
            <a:ext cx="568232" cy="568232"/>
          </a:xfrm>
          <a:prstGeom prst="rect">
            <a:avLst/>
          </a:prstGeom>
          <a:effectLst>
            <a:outerShdw blurRad="76200" dir="18900000" sy="23000" kx="-1200000" algn="bl" rotWithShape="0">
              <a:prstClr val="black">
                <a:alpha val="20000"/>
              </a:prstClr>
            </a:outerShdw>
          </a:effectLst>
        </p:spPr>
      </p:pic>
      <p:pic>
        <p:nvPicPr>
          <p:cNvPr id="11" name="Picture 10"/>
          <p:cNvPicPr>
            <a:picLocks noChangeAspect="1"/>
          </p:cNvPicPr>
          <p:nvPr/>
        </p:nvPicPr>
        <p:blipFill>
          <a:blip r:embed="rId16" cstate="print">
            <a:extLst>
              <a:ext uri="{BEBA8EAE-BF5A-486C-A8C5-ECC9F3942E4B}">
                <a14:imgProps xmlns:a14="http://schemas.microsoft.com/office/drawing/2010/main">
                  <a14:imgLayer r:embed="rId17">
                    <a14:imgEffect>
                      <a14:saturation sat="400000"/>
                    </a14:imgEffect>
                  </a14:imgLayer>
                </a14:imgProps>
              </a:ext>
              <a:ext uri="{28A0092B-C50C-407E-A947-70E740481C1C}">
                <a14:useLocalDpi xmlns:a14="http://schemas.microsoft.com/office/drawing/2010/main" val="0"/>
              </a:ext>
            </a:extLst>
          </a:blip>
          <a:stretch>
            <a:fillRect/>
          </a:stretch>
        </p:blipFill>
        <p:spPr>
          <a:xfrm>
            <a:off x="7676176" y="5661248"/>
            <a:ext cx="568232" cy="568232"/>
          </a:xfrm>
          <a:prstGeom prst="rect">
            <a:avLst/>
          </a:prstGeom>
          <a:effectLst>
            <a:outerShdw blurRad="76200" dir="18900000" sy="23000" kx="-1200000" algn="bl" rotWithShape="0">
              <a:prstClr val="black">
                <a:alpha val="20000"/>
              </a:prstClr>
            </a:outerShdw>
          </a:effectLst>
        </p:spPr>
      </p:pic>
      <p:pic>
        <p:nvPicPr>
          <p:cNvPr id="3" name="Picture 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3343" y="4391407"/>
            <a:ext cx="1384127" cy="1269841"/>
          </a:xfrm>
          <a:prstGeom prst="rect">
            <a:avLst/>
          </a:prstGeom>
        </p:spPr>
      </p:pic>
    </p:spTree>
    <p:extLst>
      <p:ext uri="{BB962C8B-B14F-4D97-AF65-F5344CB8AC3E}">
        <p14:creationId xmlns:p14="http://schemas.microsoft.com/office/powerpoint/2010/main" val="14713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par>
                                <p:cTn id="11" presetID="63" presetClass="path" presetSubtype="0" accel="50000" decel="50000" fill="hold" nodeType="withEffect">
                                  <p:stCondLst>
                                    <p:cond delay="0"/>
                                  </p:stCondLst>
                                  <p:childTnLst>
                                    <p:animMotion origin="layout" path="M -1.38889E-6 3.7037E-6 L 0.39774 0.00023 " pathEditMode="relative" rAng="0" ptsTypes="AA">
                                      <p:cBhvr>
                                        <p:cTn id="12" dur="10000" fill="hold"/>
                                        <p:tgtEl>
                                          <p:spTgt spid="8"/>
                                        </p:tgtEl>
                                        <p:attrNameLst>
                                          <p:attrName>ppt_x</p:attrName>
                                          <p:attrName>ppt_y</p:attrName>
                                        </p:attrNameLst>
                                      </p:cBhvr>
                                      <p:rCtr x="19878" y="0"/>
                                    </p:animMotion>
                                  </p:childTnLst>
                                </p:cTn>
                              </p:par>
                              <p:par>
                                <p:cTn id="13" presetID="26" presetClass="emph" presetSubtype="0" repeatCount="indefinite" fill="hold" nodeType="withEffect">
                                  <p:stCondLst>
                                    <p:cond delay="0"/>
                                  </p:stCondLst>
                                  <p:childTnLst>
                                    <p:animEffect transition="out" filter="fade">
                                      <p:cBhvr>
                                        <p:cTn id="14" dur="2000" tmFilter="0, 0; .2, .5; .8, .5; 1, 0"/>
                                        <p:tgtEl>
                                          <p:spTgt spid="3"/>
                                        </p:tgtEl>
                                      </p:cBhvr>
                                    </p:animEffect>
                                    <p:animScale>
                                      <p:cBhvr>
                                        <p:cTn id="15" dur="10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ctr">
              <a:buAutoNum type="alphaUcPeriod"/>
            </a:pPr>
            <a:r>
              <a:rPr lang="en-US" sz="3200" b="1" smtClean="0">
                <a:solidFill>
                  <a:srgbClr val="FF0000"/>
                </a:solidFill>
              </a:rPr>
              <a:t>Khởi tạo môi trường đồ họa</a:t>
            </a:r>
            <a:r>
              <a:rPr lang="en-US" sz="3200" b="1">
                <a:solidFill>
                  <a:srgbClr val="00B050"/>
                </a:solidFill>
              </a:rPr>
              <a:t> </a:t>
            </a:r>
            <a:endParaRPr lang="en-US" sz="3200" b="1" smtClean="0">
              <a:solidFill>
                <a:srgbClr val="00B050"/>
              </a:solidFill>
            </a:endParaRPr>
          </a:p>
          <a:p>
            <a:pPr marL="514350" indent="-514350">
              <a:buFont typeface="Wingdings" pitchFamily="2" charset="2"/>
              <a:buChar char="v"/>
            </a:pPr>
            <a:r>
              <a:rPr lang="en-US" sz="3200" b="1" smtClean="0">
                <a:solidFill>
                  <a:srgbClr val="00B050"/>
                </a:solidFill>
              </a:rPr>
              <a:t>void </a:t>
            </a:r>
            <a:r>
              <a:rPr lang="en-US" sz="3200" b="1">
                <a:solidFill>
                  <a:srgbClr val="00B050"/>
                </a:solidFill>
              </a:rPr>
              <a:t>SDL_DestroyWindow(SDL_Window * wnd)</a:t>
            </a:r>
            <a:r>
              <a:rPr lang="en-US" sz="3200">
                <a:solidFill>
                  <a:schemeClr val="tx1"/>
                </a:solidFill>
              </a:rPr>
              <a:t> </a:t>
            </a:r>
            <a:endParaRPr lang="en-US" sz="3200" smtClean="0">
              <a:solidFill>
                <a:schemeClr val="tx1"/>
              </a:solidFill>
            </a:endParaRPr>
          </a:p>
          <a:p>
            <a:r>
              <a:rPr lang="en-US" sz="3200" smtClean="0">
                <a:solidFill>
                  <a:schemeClr val="tx1"/>
                </a:solidFill>
              </a:rPr>
              <a:t>     Ta </a:t>
            </a:r>
            <a:r>
              <a:rPr lang="en-US" sz="3200">
                <a:solidFill>
                  <a:schemeClr val="tx1"/>
                </a:solidFill>
              </a:rPr>
              <a:t>gọi hàm này để hủy bỏ cửa sổ SDL đã được tạo bởi hàm </a:t>
            </a:r>
            <a:r>
              <a:rPr lang="en-US" sz="3200" smtClean="0">
                <a:solidFill>
                  <a:schemeClr val="tx1"/>
                </a:solidFill>
              </a:rPr>
              <a:t>SDL_CreateWindow.</a:t>
            </a:r>
          </a:p>
          <a:p>
            <a:r>
              <a:rPr lang="en-US" sz="3200" b="1" smtClean="0">
                <a:solidFill>
                  <a:schemeClr val="tx1"/>
                </a:solidFill>
              </a:rPr>
              <a:t>      VD: </a:t>
            </a:r>
            <a:r>
              <a:rPr lang="vi-VN" sz="3200" smtClean="0">
                <a:solidFill>
                  <a:schemeClr val="tx1"/>
                </a:solidFill>
              </a:rPr>
              <a:t>SDL_DestroyWindow( window );</a:t>
            </a:r>
            <a:endParaRPr lang="en-US" sz="3200" b="1" smtClean="0">
              <a:solidFill>
                <a:schemeClr val="tx1"/>
              </a:solidFill>
            </a:endParaRPr>
          </a:p>
        </p:txBody>
      </p:sp>
    </p:spTree>
    <p:extLst>
      <p:ext uri="{BB962C8B-B14F-4D97-AF65-F5344CB8AC3E}">
        <p14:creationId xmlns:p14="http://schemas.microsoft.com/office/powerpoint/2010/main" val="3335731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200" b="1" smtClean="0">
                <a:solidFill>
                  <a:srgbClr val="FF0000"/>
                </a:solidFill>
              </a:rPr>
              <a:t>B. Đối tượng Renderer</a:t>
            </a:r>
          </a:p>
          <a:p>
            <a:pPr marL="514350" indent="-514350">
              <a:buFont typeface="Wingdings" pitchFamily="2" charset="2"/>
              <a:buChar char="v"/>
            </a:pPr>
            <a:r>
              <a:rPr lang="en-US" sz="2800" b="1">
                <a:solidFill>
                  <a:srgbClr val="00B050"/>
                </a:solidFill>
              </a:rPr>
              <a:t>SDL_Renderer </a:t>
            </a:r>
            <a:r>
              <a:rPr lang="en-US" sz="2800" b="1" smtClean="0">
                <a:solidFill>
                  <a:srgbClr val="00B050"/>
                </a:solidFill>
              </a:rPr>
              <a:t>*  SDL_CreateRenderer(   SDL_Window </a:t>
            </a:r>
            <a:r>
              <a:rPr lang="en-US" sz="2800" b="1">
                <a:solidFill>
                  <a:srgbClr val="00B050"/>
                </a:solidFill>
              </a:rPr>
              <a:t>* wnd, int index, Uint32 flags</a:t>
            </a:r>
            <a:r>
              <a:rPr lang="en-US" sz="2800" b="1" smtClean="0">
                <a:solidFill>
                  <a:srgbClr val="00B050"/>
                </a:solidFill>
              </a:rPr>
              <a:t>);</a:t>
            </a:r>
          </a:p>
          <a:p>
            <a:r>
              <a:rPr lang="en-US" sz="2800" b="1">
                <a:solidFill>
                  <a:srgbClr val="00B050"/>
                </a:solidFill>
              </a:rPr>
              <a:t> </a:t>
            </a:r>
            <a:r>
              <a:rPr lang="en-US" sz="2800" b="1" smtClean="0">
                <a:solidFill>
                  <a:srgbClr val="00B050"/>
                </a:solidFill>
              </a:rPr>
              <a:t>     </a:t>
            </a:r>
            <a:r>
              <a:rPr lang="en-US" sz="2800" smtClean="0">
                <a:solidFill>
                  <a:schemeClr val="tx1"/>
                </a:solidFill>
              </a:rPr>
              <a:t>Đối tượng quản lý việc dựng hình 2D.</a:t>
            </a:r>
            <a:r>
              <a:rPr lang="en-US" sz="2800" b="1" smtClean="0">
                <a:solidFill>
                  <a:schemeClr val="tx1"/>
                </a:solidFill>
              </a:rPr>
              <a:t> </a:t>
            </a:r>
          </a:p>
          <a:p>
            <a:r>
              <a:rPr lang="en-US" sz="2800" b="1" smtClean="0">
                <a:solidFill>
                  <a:schemeClr val="tx1"/>
                </a:solidFill>
              </a:rPr>
              <a:t>      VD: </a:t>
            </a:r>
            <a:r>
              <a:rPr lang="en-US" sz="2800" smtClean="0">
                <a:solidFill>
                  <a:schemeClr val="tx1"/>
                </a:solidFill>
              </a:rPr>
              <a:t>SDL_Renderer * renderer;</a:t>
            </a:r>
            <a:endParaRPr lang="vi-VN" sz="2800">
              <a:solidFill>
                <a:schemeClr val="tx1"/>
              </a:solidFill>
            </a:endParaRPr>
          </a:p>
          <a:p>
            <a:r>
              <a:rPr lang="vi-VN" sz="2800">
                <a:solidFill>
                  <a:schemeClr val="tx1"/>
                </a:solidFill>
              </a:rPr>
              <a:t> </a:t>
            </a:r>
            <a:r>
              <a:rPr lang="vi-VN" sz="2800" smtClean="0">
                <a:solidFill>
                  <a:schemeClr val="tx1"/>
                </a:solidFill>
              </a:rPr>
              <a:t>     renderer </a:t>
            </a:r>
            <a:r>
              <a:rPr lang="vi-VN" sz="2800">
                <a:solidFill>
                  <a:schemeClr val="tx1"/>
                </a:solidFill>
              </a:rPr>
              <a:t>= SDL_CreateRenderer(g_window, </a:t>
            </a:r>
            <a:r>
              <a:rPr lang="vi-VN" sz="2800" smtClean="0">
                <a:solidFill>
                  <a:schemeClr val="tx1"/>
                </a:solidFill>
              </a:rPr>
              <a:t>-   1, SDL_RENDERER_ACCELERATED </a:t>
            </a:r>
            <a:r>
              <a:rPr lang="vi-VN" sz="2800">
                <a:solidFill>
                  <a:schemeClr val="tx1"/>
                </a:solidFill>
              </a:rPr>
              <a:t>|</a:t>
            </a:r>
          </a:p>
          <a:p>
            <a:r>
              <a:rPr lang="vi-VN" sz="2800">
                <a:solidFill>
                  <a:schemeClr val="tx1"/>
                </a:solidFill>
              </a:rPr>
              <a:t>SDL_RENDERER_PRESENTVSYNC);</a:t>
            </a:r>
            <a:endParaRPr lang="en-US" sz="2800" b="1" smtClean="0">
              <a:solidFill>
                <a:schemeClr val="tx1"/>
              </a:solidFill>
            </a:endParaRPr>
          </a:p>
        </p:txBody>
      </p:sp>
    </p:spTree>
    <p:extLst>
      <p:ext uri="{BB962C8B-B14F-4D97-AF65-F5344CB8AC3E}">
        <p14:creationId xmlns:p14="http://schemas.microsoft.com/office/powerpoint/2010/main" val="2760163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200" b="1" smtClean="0">
                <a:solidFill>
                  <a:srgbClr val="FF0000"/>
                </a:solidFill>
              </a:rPr>
              <a:t>B. Đối tượng Renderer</a:t>
            </a:r>
          </a:p>
          <a:p>
            <a:pPr marL="514350" indent="-514350">
              <a:buFont typeface="Wingdings" pitchFamily="2" charset="2"/>
              <a:buChar char="v"/>
            </a:pPr>
            <a:r>
              <a:rPr lang="en-US" sz="2800" b="1">
                <a:solidFill>
                  <a:srgbClr val="00B050"/>
                </a:solidFill>
              </a:rPr>
              <a:t>void SDL_DestroyRenderer(SDL_Renderer * </a:t>
            </a:r>
            <a:r>
              <a:rPr lang="en-US" sz="2800" b="1" smtClean="0">
                <a:solidFill>
                  <a:srgbClr val="00B050"/>
                </a:solidFill>
              </a:rPr>
              <a:t>renderer);</a:t>
            </a:r>
          </a:p>
          <a:p>
            <a:r>
              <a:rPr lang="en-US" sz="2800" b="1">
                <a:solidFill>
                  <a:schemeClr val="tx1"/>
                </a:solidFill>
              </a:rPr>
              <a:t> </a:t>
            </a:r>
            <a:r>
              <a:rPr lang="en-US" sz="2800" b="1" smtClean="0">
                <a:solidFill>
                  <a:schemeClr val="tx1"/>
                </a:solidFill>
              </a:rPr>
              <a:t>     </a:t>
            </a:r>
            <a:r>
              <a:rPr lang="en-US" sz="2800" smtClean="0">
                <a:solidFill>
                  <a:schemeClr val="tx1"/>
                </a:solidFill>
              </a:rPr>
              <a:t>Hàm hủy bỏ đối tượng ngữ cảnh dựng hình đã được tạo bởi hàm SDL_CreateRenderer.</a:t>
            </a:r>
          </a:p>
          <a:p>
            <a:r>
              <a:rPr lang="en-US" sz="2800" b="1" smtClean="0">
                <a:solidFill>
                  <a:schemeClr val="tx1"/>
                </a:solidFill>
              </a:rPr>
              <a:t>      VD: </a:t>
            </a:r>
            <a:r>
              <a:rPr lang="vi-VN" sz="2800" smtClean="0">
                <a:solidFill>
                  <a:schemeClr val="tx1"/>
                </a:solidFill>
              </a:rPr>
              <a:t>SDL_DestroyRenderer( renderer );</a:t>
            </a:r>
            <a:endParaRPr lang="en-US" sz="2800" b="1" smtClean="0">
              <a:solidFill>
                <a:schemeClr val="tx1"/>
              </a:solidFill>
            </a:endParaRPr>
          </a:p>
        </p:txBody>
      </p:sp>
    </p:spTree>
    <p:extLst>
      <p:ext uri="{BB962C8B-B14F-4D97-AF65-F5344CB8AC3E}">
        <p14:creationId xmlns:p14="http://schemas.microsoft.com/office/powerpoint/2010/main" val="339605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200" b="1">
                <a:solidFill>
                  <a:srgbClr val="FF0000"/>
                </a:solidFill>
              </a:rPr>
              <a:t>C</a:t>
            </a:r>
            <a:r>
              <a:rPr lang="en-US" sz="3200" b="1" smtClean="0">
                <a:solidFill>
                  <a:srgbClr val="FF0000"/>
                </a:solidFill>
              </a:rPr>
              <a:t> </a:t>
            </a:r>
            <a:r>
              <a:rPr lang="en-US" sz="3200" b="1">
                <a:solidFill>
                  <a:srgbClr val="FF0000"/>
                </a:solidFill>
              </a:rPr>
              <a:t>.Xử lý sự kiện</a:t>
            </a:r>
          </a:p>
          <a:p>
            <a:r>
              <a:rPr lang="en-US" sz="2800" b="1">
                <a:solidFill>
                  <a:schemeClr val="tx1">
                    <a:lumMod val="95000"/>
                    <a:lumOff val="5000"/>
                  </a:schemeClr>
                </a:solidFill>
              </a:rPr>
              <a:t>SDL 2</a:t>
            </a:r>
            <a:r>
              <a:rPr lang="en-US" sz="2800">
                <a:solidFill>
                  <a:schemeClr val="tx1">
                    <a:lumMod val="95000"/>
                    <a:lumOff val="5000"/>
                  </a:schemeClr>
                </a:solidFill>
              </a:rPr>
              <a:t> cho phép kiểm soát khá nhiều loại sự kiện xảy ra trên cửa sổ dựng hình. Các sự kiện này được phân loại dựa trên thiết bị phát sinh ra sự kiện đó, ví dụ như các sự kiện phát sinh từ bàn phím, chuột, joystick…</a:t>
            </a:r>
          </a:p>
          <a:p>
            <a:r>
              <a:rPr lang="en-US" sz="2800">
                <a:solidFill>
                  <a:schemeClr val="tx1">
                    <a:lumMod val="95000"/>
                    <a:lumOff val="5000"/>
                  </a:schemeClr>
                </a:solidFill>
              </a:rPr>
              <a:t>Các hàm xử lý sự kiện:</a:t>
            </a:r>
          </a:p>
          <a:p>
            <a:pPr marL="457200" indent="-457200">
              <a:buFont typeface="Wingdings" pitchFamily="2" charset="2"/>
              <a:buChar char="v"/>
            </a:pPr>
            <a:r>
              <a:rPr lang="en-US" sz="2800">
                <a:solidFill>
                  <a:srgbClr val="00B050"/>
                </a:solidFill>
              </a:rPr>
              <a:t>int SDL_PollEvent(SDL_Event * </a:t>
            </a:r>
            <a:r>
              <a:rPr lang="en-US" sz="2800">
                <a:solidFill>
                  <a:srgbClr val="00B050"/>
                </a:solidFill>
              </a:rPr>
              <a:t>e</a:t>
            </a:r>
            <a:r>
              <a:rPr lang="en-US" sz="2800" smtClean="0">
                <a:solidFill>
                  <a:srgbClr val="00B050"/>
                </a:solidFill>
              </a:rPr>
              <a:t>);</a:t>
            </a:r>
            <a:endParaRPr lang="en-US" sz="2800">
              <a:solidFill>
                <a:srgbClr val="00B050"/>
              </a:solidFill>
            </a:endParaRPr>
          </a:p>
          <a:p>
            <a:pPr marL="457200" indent="-457200">
              <a:buFont typeface="Wingdings" pitchFamily="2" charset="2"/>
              <a:buChar char="v"/>
            </a:pPr>
            <a:r>
              <a:rPr lang="en-US" sz="2800">
                <a:solidFill>
                  <a:srgbClr val="00B050"/>
                </a:solidFill>
              </a:rPr>
              <a:t>int SDL_PushEvent(SDL_Event * </a:t>
            </a:r>
            <a:r>
              <a:rPr lang="en-US" sz="2800">
                <a:solidFill>
                  <a:srgbClr val="00B050"/>
                </a:solidFill>
              </a:rPr>
              <a:t>e</a:t>
            </a:r>
            <a:r>
              <a:rPr lang="en-US" sz="2800" smtClean="0">
                <a:solidFill>
                  <a:srgbClr val="00B050"/>
                </a:solidFill>
              </a:rPr>
              <a:t>);</a:t>
            </a:r>
            <a:endParaRPr lang="en-US" sz="2800">
              <a:solidFill>
                <a:srgbClr val="00B050"/>
              </a:solidFill>
            </a:endParaRPr>
          </a:p>
          <a:p>
            <a:pPr marL="457200" indent="-457200">
              <a:buFont typeface="Wingdings" pitchFamily="2" charset="2"/>
              <a:buChar char="v"/>
            </a:pPr>
            <a:r>
              <a:rPr lang="en-US" sz="2800">
                <a:solidFill>
                  <a:srgbClr val="00B050"/>
                </a:solidFill>
              </a:rPr>
              <a:t>SDL_WaitEvent(SDL_Event * </a:t>
            </a:r>
            <a:r>
              <a:rPr lang="en-US" sz="2800">
                <a:solidFill>
                  <a:srgbClr val="00B050"/>
                </a:solidFill>
              </a:rPr>
              <a:t>e</a:t>
            </a:r>
            <a:r>
              <a:rPr lang="en-US" sz="2800" smtClean="0">
                <a:solidFill>
                  <a:srgbClr val="00B050"/>
                </a:solidFill>
              </a:rPr>
              <a:t>);</a:t>
            </a:r>
            <a:endParaRPr lang="en-US" sz="2800">
              <a:solidFill>
                <a:srgbClr val="00B050"/>
              </a:solidFill>
            </a:endParaRPr>
          </a:p>
          <a:p>
            <a:pPr lvl="1" algn="ctr"/>
            <a:endParaRPr lang="en-US" sz="2800" b="1" smtClean="0">
              <a:solidFill>
                <a:schemeClr val="tx1"/>
              </a:solidFill>
            </a:endParaRPr>
          </a:p>
        </p:txBody>
      </p:sp>
    </p:spTree>
    <p:extLst>
      <p:ext uri="{BB962C8B-B14F-4D97-AF65-F5344CB8AC3E}">
        <p14:creationId xmlns:p14="http://schemas.microsoft.com/office/powerpoint/2010/main" val="2052646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FF0000"/>
                </a:solidFill>
              </a:rPr>
              <a:t>D. </a:t>
            </a:r>
            <a:r>
              <a:rPr lang="en-US" sz="3200" b="1">
                <a:solidFill>
                  <a:srgbClr val="FF0000"/>
                </a:solidFill>
              </a:rPr>
              <a:t>Xử lý va chạm đơn giản</a:t>
            </a:r>
          </a:p>
          <a:p>
            <a:r>
              <a:rPr lang="en-US" sz="2800">
                <a:solidFill>
                  <a:schemeClr val="tx1">
                    <a:lumMod val="95000"/>
                    <a:lumOff val="5000"/>
                  </a:schemeClr>
                </a:solidFill>
              </a:rPr>
              <a:t>SDL_bool SDL_HasIntersection(const SDL_Rect * a, const SDL_Rect * b) Kiểm tra xem hình chữ nhật a có giao với hình chữ nhật b hay không. Nếu có chúng có va chạm.</a:t>
            </a:r>
          </a:p>
          <a:p>
            <a:pPr lvl="1" algn="ctr"/>
            <a:endParaRPr lang="en-US" sz="2800" b="1" smtClean="0">
              <a:solidFill>
                <a:schemeClr val="tx1"/>
              </a:solidFill>
            </a:endParaRPr>
          </a:p>
        </p:txBody>
      </p:sp>
    </p:spTree>
    <p:extLst>
      <p:ext uri="{BB962C8B-B14F-4D97-AF65-F5344CB8AC3E}">
        <p14:creationId xmlns:p14="http://schemas.microsoft.com/office/powerpoint/2010/main" val="3482168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17394" y="-2917886"/>
            <a:ext cx="704948" cy="6948264"/>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4067944" y="188640"/>
            <a:ext cx="2948371" cy="646331"/>
          </a:xfrm>
          <a:prstGeom prst="rect">
            <a:avLst/>
          </a:prstGeom>
          <a:noFill/>
        </p:spPr>
        <p:txBody>
          <a:bodyPr wrap="none" rtlCol="0">
            <a:spAutoFit/>
          </a:bodyPr>
          <a:lstStyle/>
          <a:p>
            <a:r>
              <a:rPr lang="en-US" sz="3600" b="1" smtClean="0">
                <a:solidFill>
                  <a:schemeClr val="bg1"/>
                </a:solidFill>
                <a:effectLst>
                  <a:outerShdw blurRad="38100" dist="38100" dir="2700000" algn="tl">
                    <a:srgbClr val="000000">
                      <a:alpha val="43137"/>
                    </a:srgbClr>
                  </a:outerShdw>
                </a:effectLst>
              </a:rPr>
              <a:t>4: Demo game</a:t>
            </a:r>
            <a:endParaRPr lang="vi-VN" sz="3600" b="1">
              <a:solidFill>
                <a:schemeClr val="bg1"/>
              </a:solidFill>
              <a:effectLst>
                <a:outerShdw blurRad="38100" dist="38100" dir="2700000" algn="tl">
                  <a:srgbClr val="000000">
                    <a:alpha val="43137"/>
                  </a:srgbClr>
                </a:outerShdw>
              </a:effectLst>
            </a:endParaRPr>
          </a:p>
        </p:txBody>
      </p:sp>
      <p:sp>
        <p:nvSpPr>
          <p:cNvPr id="3" name="Rounded Rectangle 2"/>
          <p:cNvSpPr/>
          <p:nvPr/>
        </p:nvSpPr>
        <p:spPr>
          <a:xfrm>
            <a:off x="395536" y="1052736"/>
            <a:ext cx="7704856" cy="4896544"/>
          </a:xfrm>
          <a:prstGeom prst="roundRect">
            <a:avLst>
              <a:gd name="adj" fmla="val 341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816" y="1268760"/>
            <a:ext cx="725455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2280" y="4581128"/>
            <a:ext cx="2304256" cy="2280019"/>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8412" y="5589240"/>
            <a:ext cx="632678" cy="632678"/>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40499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500" fill="hold">
                                          <p:stCondLst>
                                            <p:cond delay="0"/>
                                          </p:stCondLst>
                                        </p:cTn>
                                        <p:tgtEl>
                                          <p:spTgt spid="15"/>
                                        </p:tgtEl>
                                        <p:attrNameLst>
                                          <p:attrName>r</p:attrName>
                                        </p:attrNameLst>
                                      </p:cBhvr>
                                    </p:animRot>
                                    <p:animRot by="-240000">
                                      <p:cBhvr>
                                        <p:cTn id="7" dur="1000" fill="hold">
                                          <p:stCondLst>
                                            <p:cond delay="1000"/>
                                          </p:stCondLst>
                                        </p:cTn>
                                        <p:tgtEl>
                                          <p:spTgt spid="15"/>
                                        </p:tgtEl>
                                        <p:attrNameLst>
                                          <p:attrName>r</p:attrName>
                                        </p:attrNameLst>
                                      </p:cBhvr>
                                    </p:animRot>
                                    <p:animRot by="240000">
                                      <p:cBhvr>
                                        <p:cTn id="8" dur="1000" fill="hold">
                                          <p:stCondLst>
                                            <p:cond delay="2000"/>
                                          </p:stCondLst>
                                        </p:cTn>
                                        <p:tgtEl>
                                          <p:spTgt spid="15"/>
                                        </p:tgtEl>
                                        <p:attrNameLst>
                                          <p:attrName>r</p:attrName>
                                        </p:attrNameLst>
                                      </p:cBhvr>
                                    </p:animRot>
                                    <p:animRot by="-240000">
                                      <p:cBhvr>
                                        <p:cTn id="9" dur="1000" fill="hold">
                                          <p:stCondLst>
                                            <p:cond delay="3000"/>
                                          </p:stCondLst>
                                        </p:cTn>
                                        <p:tgtEl>
                                          <p:spTgt spid="15"/>
                                        </p:tgtEl>
                                        <p:attrNameLst>
                                          <p:attrName>r</p:attrName>
                                        </p:attrNameLst>
                                      </p:cBhvr>
                                    </p:animRot>
                                    <p:animRot by="120000">
                                      <p:cBhvr>
                                        <p:cTn id="10" dur="1000" fill="hold">
                                          <p:stCondLst>
                                            <p:cond delay="40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828" y="1124744"/>
            <a:ext cx="704948" cy="503466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6531348" y="1124743"/>
            <a:ext cx="704948" cy="503466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560" y="620688"/>
            <a:ext cx="7856776" cy="4005064"/>
          </a:xfrm>
          <a:prstGeom prst="rect">
            <a:avLst/>
          </a:prstGeom>
        </p:spPr>
      </p:pic>
      <p:sp>
        <p:nvSpPr>
          <p:cNvPr id="12" name="TextBox 11"/>
          <p:cNvSpPr txBox="1"/>
          <p:nvPr/>
        </p:nvSpPr>
        <p:spPr>
          <a:xfrm>
            <a:off x="2131293" y="1818690"/>
            <a:ext cx="4816971" cy="1754326"/>
          </a:xfrm>
          <a:prstGeom prst="rect">
            <a:avLst/>
          </a:prstGeom>
          <a:noFill/>
        </p:spPr>
        <p:txBody>
          <a:bodyPr wrap="square" rtlCol="0">
            <a:spAutoFit/>
          </a:bodyPr>
          <a:lstStyle/>
          <a:p>
            <a:pPr algn="ctr"/>
            <a:r>
              <a:rPr lang="en-US" sz="5400" b="1" smtClean="0">
                <a:solidFill>
                  <a:schemeClr val="tx2">
                    <a:lumMod val="75000"/>
                  </a:schemeClr>
                </a:solidFill>
                <a:effectLst>
                  <a:outerShdw blurRad="38100" dist="38100" dir="2700000" algn="tl">
                    <a:srgbClr val="000000">
                      <a:alpha val="43137"/>
                    </a:srgbClr>
                  </a:outerShdw>
                </a:effectLst>
              </a:rPr>
              <a:t>Cám ơn các bạn đã lắng nghe!</a:t>
            </a:r>
            <a:endParaRPr lang="vi-VN" sz="5400" b="1">
              <a:solidFill>
                <a:schemeClr val="tx2">
                  <a:lumMod val="75000"/>
                </a:schemeClr>
              </a:solidFill>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40341" y="3281747"/>
            <a:ext cx="995955" cy="995955"/>
          </a:xfrm>
          <a:prstGeom prst="rect">
            <a:avLst/>
          </a:prstGeom>
          <a:effectLst>
            <a:outerShdw blurRad="63500" sx="102000" sy="102000" algn="ctr" rotWithShape="0">
              <a:prstClr val="black">
                <a:alpha val="40000"/>
              </a:prstClr>
            </a:outerShdw>
          </a:effec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259632" y="4221088"/>
            <a:ext cx="2376264" cy="27356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49259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65800"/>
          </a:xfrm>
          <a:prstGeom prst="rect">
            <a:avLst/>
          </a:prstGeom>
        </p:spPr>
      </p:pic>
      <p:pic>
        <p:nvPicPr>
          <p:cNvPr id="13" name="Picture 1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45015" y="2598107"/>
            <a:ext cx="8253969" cy="50793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sp>
        <p:nvSpPr>
          <p:cNvPr id="11" name="Rectangle 10"/>
          <p:cNvSpPr/>
          <p:nvPr/>
        </p:nvSpPr>
        <p:spPr>
          <a:xfrm>
            <a:off x="1051174" y="1052736"/>
            <a:ext cx="7272808" cy="4320480"/>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smtClean="0">
                <a:solidFill>
                  <a:srgbClr val="FF0000"/>
                </a:solidFill>
              </a:rPr>
              <a:t>DANH SÁCH THÀNH VIÊN:</a:t>
            </a:r>
          </a:p>
          <a:p>
            <a:pPr algn="ctr"/>
            <a:endParaRPr lang="en-US" b="1" smtClean="0">
              <a:solidFill>
                <a:srgbClr val="FF0000"/>
              </a:solidFill>
            </a:endParaRPr>
          </a:p>
          <a:p>
            <a:pPr marL="1257300" lvl="2" indent="-342900">
              <a:buAutoNum type="arabicPeriod"/>
            </a:pPr>
            <a:r>
              <a:rPr lang="en-US" sz="3200" smtClean="0">
                <a:solidFill>
                  <a:srgbClr val="FF0000"/>
                </a:solidFill>
              </a:rPr>
              <a:t>Đoàn Xuân Trường</a:t>
            </a:r>
          </a:p>
          <a:p>
            <a:pPr marL="1257300" lvl="2" indent="-342900">
              <a:buAutoNum type="arabicPeriod"/>
            </a:pPr>
            <a:r>
              <a:rPr lang="en-US" sz="3200" smtClean="0">
                <a:solidFill>
                  <a:srgbClr val="FF0000"/>
                </a:solidFill>
              </a:rPr>
              <a:t>Nguyễn Minh Trung</a:t>
            </a:r>
          </a:p>
          <a:p>
            <a:pPr marL="1257300" lvl="2" indent="-342900">
              <a:buAutoNum type="arabicPeriod"/>
            </a:pPr>
            <a:r>
              <a:rPr lang="en-US" sz="3200" smtClean="0">
                <a:solidFill>
                  <a:srgbClr val="FF0000"/>
                </a:solidFill>
              </a:rPr>
              <a:t>Nguyễn Bình Phương Giang</a:t>
            </a:r>
          </a:p>
          <a:p>
            <a:pPr marL="1257300" lvl="2" indent="-342900">
              <a:buAutoNum type="arabicPeriod"/>
            </a:pPr>
            <a:r>
              <a:rPr lang="en-US" sz="3200" smtClean="0">
                <a:solidFill>
                  <a:srgbClr val="FF0000"/>
                </a:solidFill>
              </a:rPr>
              <a:t>Mạch Huệ Mẫn</a:t>
            </a:r>
            <a:endParaRPr lang="en-US">
              <a:solidFill>
                <a:srgbClr val="FF0000"/>
              </a:solidFill>
            </a:endParaRPr>
          </a:p>
          <a:p>
            <a:pPr algn="ctr"/>
            <a:endParaRPr lang="en-US" smtClean="0">
              <a:solidFill>
                <a:srgbClr val="FF0000"/>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700" y="476672"/>
            <a:ext cx="704948" cy="5610732"/>
          </a:xfrm>
          <a:prstGeom prst="rect">
            <a:avLst/>
          </a:prstGeom>
          <a:effectLst>
            <a:outerShdw blurRad="50800" dist="38100" algn="l" rotWithShape="0">
              <a:prstClr val="black">
                <a:alpha val="40000"/>
              </a:prst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508" y="476672"/>
            <a:ext cx="704948" cy="5610732"/>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534287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65800"/>
          </a:xfrm>
          <a:prstGeom prst="rect">
            <a:avLst/>
          </a:prstGeom>
        </p:spPr>
      </p:pic>
      <p:pic>
        <p:nvPicPr>
          <p:cNvPr id="13" name="Picture 1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45015" y="2598107"/>
            <a:ext cx="8253969" cy="50793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sp>
        <p:nvSpPr>
          <p:cNvPr id="11" name="Rectangle 10"/>
          <p:cNvSpPr/>
          <p:nvPr/>
        </p:nvSpPr>
        <p:spPr>
          <a:xfrm>
            <a:off x="1051174" y="1052736"/>
            <a:ext cx="7272808" cy="4320480"/>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smtClean="0">
                <a:solidFill>
                  <a:srgbClr val="FF0000"/>
                </a:solidFill>
                <a:effectLst>
                  <a:outerShdw blurRad="38100" dist="38100" dir="2700000" algn="tl">
                    <a:srgbClr val="000000">
                      <a:alpha val="43137"/>
                    </a:srgbClr>
                  </a:outerShdw>
                </a:effectLst>
              </a:rPr>
              <a:t>MỤC LỤC:</a:t>
            </a:r>
          </a:p>
          <a:p>
            <a:pPr algn="ctr"/>
            <a:endParaRPr lang="en-US" b="1" smtClean="0">
              <a:solidFill>
                <a:srgbClr val="FF0000"/>
              </a:solidFill>
            </a:endParaRPr>
          </a:p>
          <a:p>
            <a:pPr algn="ctr"/>
            <a:endParaRPr lang="en-US" smtClean="0">
              <a:solidFill>
                <a:srgbClr val="FF0000"/>
              </a:solidFill>
            </a:endParaRPr>
          </a:p>
          <a:p>
            <a:pPr algn="ctr"/>
            <a:endParaRPr lang="en-US">
              <a:solidFill>
                <a:srgbClr val="FF0000"/>
              </a:solidFill>
            </a:endParaRPr>
          </a:p>
          <a:p>
            <a:pPr algn="ctr"/>
            <a:endParaRPr lang="en-US" smtClean="0">
              <a:solidFill>
                <a:srgbClr val="FF0000"/>
              </a:solidFill>
            </a:endParaRPr>
          </a:p>
          <a:p>
            <a:pPr algn="ctr"/>
            <a:endParaRPr lang="en-US">
              <a:solidFill>
                <a:srgbClr val="FF0000"/>
              </a:solidFill>
            </a:endParaRPr>
          </a:p>
          <a:p>
            <a:pPr algn="ctr"/>
            <a:endParaRPr lang="en-US" smtClean="0">
              <a:solidFill>
                <a:srgbClr val="FF0000"/>
              </a:solidFill>
            </a:endParaRPr>
          </a:p>
          <a:p>
            <a:pPr algn="ctr"/>
            <a:endParaRPr lang="en-US">
              <a:solidFill>
                <a:srgbClr val="FF0000"/>
              </a:solidFill>
            </a:endParaRPr>
          </a:p>
          <a:p>
            <a:pPr algn="ctr"/>
            <a:endParaRPr lang="en-US" smtClean="0">
              <a:solidFill>
                <a:srgbClr val="FF0000"/>
              </a:solidFill>
            </a:endParaRPr>
          </a:p>
          <a:p>
            <a:pPr algn="ctr"/>
            <a:endParaRPr lang="en-US" smtClean="0">
              <a:solidFill>
                <a:srgbClr val="FF0000"/>
              </a:solidFill>
            </a:endParaRPr>
          </a:p>
          <a:p>
            <a:pPr algn="ctr"/>
            <a:endParaRPr lang="en-US" smtClean="0">
              <a:solidFill>
                <a:srgbClr val="FF0000"/>
              </a:solidFill>
            </a:endParaRPr>
          </a:p>
          <a:p>
            <a:pPr algn="ctr"/>
            <a:endParaRPr lang="en-US">
              <a:solidFill>
                <a:srgbClr val="FF0000"/>
              </a:solidFill>
            </a:endParaRPr>
          </a:p>
          <a:p>
            <a:pPr algn="ctr"/>
            <a:endParaRPr lang="en-US" smtClean="0">
              <a:solidFill>
                <a:srgbClr val="FF0000"/>
              </a:solidFill>
            </a:endParaRPr>
          </a:p>
          <a:p>
            <a:pPr algn="ctr"/>
            <a:endParaRPr lang="en-US" smtClean="0">
              <a:solidFill>
                <a:srgbClr val="FF0000"/>
              </a:solidFill>
            </a:endParaRPr>
          </a:p>
        </p:txBody>
      </p:sp>
      <p:sp>
        <p:nvSpPr>
          <p:cNvPr id="2" name="Pentagon 1"/>
          <p:cNvSpPr/>
          <p:nvPr/>
        </p:nvSpPr>
        <p:spPr>
          <a:xfrm>
            <a:off x="1187624" y="1844824"/>
            <a:ext cx="3960440" cy="609267"/>
          </a:xfrm>
          <a:prstGeom prst="homePlate">
            <a:avLst/>
          </a:prstGeom>
          <a:solidFill>
            <a:srgbClr val="EEFFE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chemeClr val="accent6">
                    <a:lumMod val="50000"/>
                  </a:schemeClr>
                </a:solidFill>
              </a:rPr>
              <a:t>1. Giới thiệu SDL2</a:t>
            </a:r>
            <a:endParaRPr lang="vi-VN" sz="2800" b="1">
              <a:solidFill>
                <a:schemeClr val="accent6">
                  <a:lumMod val="50000"/>
                </a:schemeClr>
              </a:solidFill>
            </a:endParaRPr>
          </a:p>
        </p:txBody>
      </p:sp>
      <p:sp>
        <p:nvSpPr>
          <p:cNvPr id="8" name="Pentagon 7"/>
          <p:cNvSpPr/>
          <p:nvPr/>
        </p:nvSpPr>
        <p:spPr>
          <a:xfrm>
            <a:off x="1182422" y="3539813"/>
            <a:ext cx="3960440" cy="609267"/>
          </a:xfrm>
          <a:prstGeom prst="homePlate">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chemeClr val="accent6">
                    <a:lumMod val="50000"/>
                  </a:schemeClr>
                </a:solidFill>
              </a:rPr>
              <a:t>     3. Cách sử dụng SDL2</a:t>
            </a:r>
            <a:endParaRPr lang="vi-VN" sz="2800" b="1">
              <a:solidFill>
                <a:schemeClr val="accent6">
                  <a:lumMod val="50000"/>
                </a:schemeClr>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700" y="476672"/>
            <a:ext cx="704948" cy="5610732"/>
          </a:xfrm>
          <a:prstGeom prst="rect">
            <a:avLst/>
          </a:prstGeom>
          <a:effectLst>
            <a:outerShdw blurRad="50800" dist="38100" algn="l" rotWithShape="0">
              <a:prstClr val="black">
                <a:alpha val="40000"/>
              </a:prstClr>
            </a:outerShdw>
          </a:effectLst>
        </p:spPr>
      </p:pic>
      <p:sp>
        <p:nvSpPr>
          <p:cNvPr id="10" name="Pentagon 9"/>
          <p:cNvSpPr/>
          <p:nvPr/>
        </p:nvSpPr>
        <p:spPr>
          <a:xfrm rot="10800000">
            <a:off x="4139952" y="2672771"/>
            <a:ext cx="3960440" cy="609267"/>
          </a:xfrm>
          <a:prstGeom prst="homePlate">
            <a:avLst/>
          </a:prstGeom>
          <a:solidFill>
            <a:schemeClr val="accent5">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b="1">
              <a:solidFill>
                <a:schemeClr val="accent6">
                  <a:lumMod val="50000"/>
                </a:schemeClr>
              </a:solidFill>
            </a:endParaRPr>
          </a:p>
        </p:txBody>
      </p:sp>
      <p:sp>
        <p:nvSpPr>
          <p:cNvPr id="14" name="Pentagon 13"/>
          <p:cNvSpPr/>
          <p:nvPr/>
        </p:nvSpPr>
        <p:spPr>
          <a:xfrm rot="10800000">
            <a:off x="4139953" y="4403908"/>
            <a:ext cx="3960440" cy="609267"/>
          </a:xfrm>
          <a:prstGeom prst="homePlate">
            <a:avLst/>
          </a:prstGeom>
          <a:solidFill>
            <a:schemeClr val="bg2">
              <a:lumMod val="9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b="1">
              <a:solidFill>
                <a:schemeClr val="accent6">
                  <a:lumMod val="50000"/>
                </a:schemeClr>
              </a:solidFill>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508" y="476672"/>
            <a:ext cx="704948" cy="5610732"/>
          </a:xfrm>
          <a:prstGeom prst="rect">
            <a:avLst/>
          </a:prstGeom>
          <a:effectLst>
            <a:outerShdw blurRad="50800" dist="38100" dir="10800000" algn="r" rotWithShape="0">
              <a:prstClr val="black">
                <a:alpha val="40000"/>
              </a:prstClr>
            </a:outerShdw>
          </a:effectLst>
        </p:spPr>
      </p:pic>
      <p:sp>
        <p:nvSpPr>
          <p:cNvPr id="5" name="TextBox 4"/>
          <p:cNvSpPr txBox="1"/>
          <p:nvPr/>
        </p:nvSpPr>
        <p:spPr>
          <a:xfrm>
            <a:off x="4687578" y="2708920"/>
            <a:ext cx="2399888" cy="523220"/>
          </a:xfrm>
          <a:prstGeom prst="rect">
            <a:avLst/>
          </a:prstGeom>
          <a:noFill/>
        </p:spPr>
        <p:txBody>
          <a:bodyPr wrap="none" rtlCol="0">
            <a:spAutoFit/>
          </a:bodyPr>
          <a:lstStyle/>
          <a:p>
            <a:r>
              <a:rPr lang="en-US" sz="2800" b="1" smtClean="0">
                <a:solidFill>
                  <a:schemeClr val="accent6">
                    <a:lumMod val="50000"/>
                  </a:schemeClr>
                </a:solidFill>
              </a:rPr>
              <a:t>2. Cài đặt SDL2</a:t>
            </a:r>
            <a:endParaRPr lang="vi-VN" sz="2800" b="1">
              <a:solidFill>
                <a:schemeClr val="accent6">
                  <a:lumMod val="50000"/>
                </a:schemeClr>
              </a:solidFill>
            </a:endParaRPr>
          </a:p>
        </p:txBody>
      </p:sp>
      <p:sp>
        <p:nvSpPr>
          <p:cNvPr id="15" name="TextBox 14"/>
          <p:cNvSpPr txBox="1"/>
          <p:nvPr/>
        </p:nvSpPr>
        <p:spPr>
          <a:xfrm>
            <a:off x="4687578" y="4446932"/>
            <a:ext cx="1436612" cy="523220"/>
          </a:xfrm>
          <a:prstGeom prst="rect">
            <a:avLst/>
          </a:prstGeom>
          <a:noFill/>
        </p:spPr>
        <p:txBody>
          <a:bodyPr wrap="none" rtlCol="0">
            <a:spAutoFit/>
          </a:bodyPr>
          <a:lstStyle/>
          <a:p>
            <a:r>
              <a:rPr lang="en-US" sz="2800" b="1">
                <a:solidFill>
                  <a:schemeClr val="accent6">
                    <a:lumMod val="50000"/>
                  </a:schemeClr>
                </a:solidFill>
              </a:rPr>
              <a:t>4</a:t>
            </a:r>
            <a:r>
              <a:rPr lang="en-US" sz="2800" b="1" smtClean="0">
                <a:solidFill>
                  <a:schemeClr val="accent6">
                    <a:lumMod val="50000"/>
                  </a:schemeClr>
                </a:solidFill>
              </a:rPr>
              <a:t>. Demo</a:t>
            </a:r>
            <a:endParaRPr lang="vi-VN" sz="2800" b="1">
              <a:solidFill>
                <a:schemeClr val="accent6">
                  <a:lumMod val="50000"/>
                </a:schemeClr>
              </a:solidFill>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4270" y="1628800"/>
            <a:ext cx="1116042" cy="646981"/>
          </a:xfrm>
          <a:prstGeom prst="rect">
            <a:avLst/>
          </a:prstGeom>
        </p:spPr>
      </p:pic>
    </p:spTree>
    <p:extLst>
      <p:ext uri="{BB962C8B-B14F-4D97-AF65-F5344CB8AC3E}">
        <p14:creationId xmlns:p14="http://schemas.microsoft.com/office/powerpoint/2010/main" val="2575179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500" y="4941168"/>
            <a:ext cx="1584176" cy="1823734"/>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615092" cy="646331"/>
          </a:xfrm>
          <a:prstGeom prst="rect">
            <a:avLst/>
          </a:prstGeom>
          <a:noFill/>
        </p:spPr>
        <p:txBody>
          <a:bodyPr wrap="none" rtlCol="0">
            <a:spAutoFit/>
          </a:bodyPr>
          <a:lstStyle/>
          <a:p>
            <a:r>
              <a:rPr lang="en-US" sz="3600" b="1" smtClean="0">
                <a:solidFill>
                  <a:schemeClr val="bg1"/>
                </a:solidFill>
                <a:effectLst>
                  <a:outerShdw blurRad="38100" dist="38100" dir="2700000" algn="tl">
                    <a:srgbClr val="000000">
                      <a:alpha val="43137"/>
                    </a:srgbClr>
                  </a:outerShdw>
                </a:effectLst>
              </a:rPr>
              <a:t>1: Giới thiệu SDL2</a:t>
            </a:r>
            <a:endParaRPr lang="vi-VN" sz="3600" b="1">
              <a:solidFill>
                <a:schemeClr val="bg1"/>
              </a:solidFill>
              <a:effectLst>
                <a:outerShdw blurRad="38100" dist="38100" dir="2700000" algn="tl">
                  <a:srgbClr val="000000">
                    <a:alpha val="43137"/>
                  </a:srgbClr>
                </a:outerShdw>
              </a:effectLst>
            </a:endParaRPr>
          </a:p>
        </p:txBody>
      </p:sp>
      <p:sp>
        <p:nvSpPr>
          <p:cNvPr id="11" name="Rectangular Callout 10"/>
          <p:cNvSpPr/>
          <p:nvPr/>
        </p:nvSpPr>
        <p:spPr>
          <a:xfrm>
            <a:off x="323528" y="1052736"/>
            <a:ext cx="8568952" cy="4176464"/>
          </a:xfrm>
          <a:prstGeom prst="wedgeRectCallout">
            <a:avLst>
              <a:gd name="adj1" fmla="val -37182"/>
              <a:gd name="adj2" fmla="val 60111"/>
            </a:avLst>
          </a:prstGeom>
          <a:solidFill>
            <a:srgbClr val="EEFFE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000" b="1">
                <a:solidFill>
                  <a:schemeClr val="accent3">
                    <a:lumMod val="50000"/>
                  </a:schemeClr>
                </a:solidFill>
              </a:rPr>
              <a:t>SDL 2 </a:t>
            </a:r>
            <a:r>
              <a:rPr lang="en-US" sz="3000" smtClean="0">
                <a:solidFill>
                  <a:schemeClr val="accent3">
                    <a:lumMod val="50000"/>
                  </a:schemeClr>
                </a:solidFill>
              </a:rPr>
              <a:t>( </a:t>
            </a:r>
            <a:r>
              <a:rPr lang="en-US" sz="3000" b="1" smtClean="0">
                <a:solidFill>
                  <a:schemeClr val="accent3">
                    <a:lumMod val="50000"/>
                  </a:schemeClr>
                </a:solidFill>
              </a:rPr>
              <a:t>S</a:t>
            </a:r>
            <a:r>
              <a:rPr lang="en-US" sz="3000" smtClean="0">
                <a:solidFill>
                  <a:schemeClr val="accent3">
                    <a:lumMod val="50000"/>
                  </a:schemeClr>
                </a:solidFill>
              </a:rPr>
              <a:t>imple </a:t>
            </a:r>
            <a:r>
              <a:rPr lang="en-US" sz="3000" b="1">
                <a:solidFill>
                  <a:schemeClr val="accent3">
                    <a:lumMod val="50000"/>
                  </a:schemeClr>
                </a:solidFill>
              </a:rPr>
              <a:t>D</a:t>
            </a:r>
            <a:r>
              <a:rPr lang="en-US" sz="3000">
                <a:solidFill>
                  <a:schemeClr val="accent3">
                    <a:lumMod val="50000"/>
                  </a:schemeClr>
                </a:solidFill>
              </a:rPr>
              <a:t>irectMedia </a:t>
            </a:r>
            <a:r>
              <a:rPr lang="en-US" sz="3000" b="1">
                <a:solidFill>
                  <a:schemeClr val="accent3">
                    <a:lumMod val="50000"/>
                  </a:schemeClr>
                </a:solidFill>
              </a:rPr>
              <a:t>L</a:t>
            </a:r>
            <a:r>
              <a:rPr lang="en-US" sz="3000">
                <a:solidFill>
                  <a:schemeClr val="accent3">
                    <a:lumMod val="50000"/>
                  </a:schemeClr>
                </a:solidFill>
              </a:rPr>
              <a:t>ayer version </a:t>
            </a:r>
            <a:r>
              <a:rPr lang="en-US" sz="3000" b="1" smtClean="0">
                <a:solidFill>
                  <a:schemeClr val="accent3">
                    <a:lumMod val="50000"/>
                  </a:schemeClr>
                </a:solidFill>
              </a:rPr>
              <a:t>2</a:t>
            </a:r>
            <a:r>
              <a:rPr lang="en-US" sz="3000" smtClean="0">
                <a:solidFill>
                  <a:schemeClr val="accent3">
                    <a:lumMod val="50000"/>
                  </a:schemeClr>
                </a:solidFill>
              </a:rPr>
              <a:t> )</a:t>
            </a:r>
          </a:p>
          <a:p>
            <a:pPr algn="just"/>
            <a:endParaRPr lang="en-US">
              <a:solidFill>
                <a:schemeClr val="accent3">
                  <a:lumMod val="50000"/>
                </a:schemeClr>
              </a:solidFill>
            </a:endParaRPr>
          </a:p>
          <a:p>
            <a:pPr marL="457200" indent="-457200" algn="just">
              <a:buFont typeface="Wingdings" pitchFamily="2" charset="2"/>
              <a:buChar char="v"/>
            </a:pPr>
            <a:r>
              <a:rPr lang="en-US" sz="3000">
                <a:solidFill>
                  <a:schemeClr val="accent3">
                    <a:lumMod val="50000"/>
                  </a:schemeClr>
                </a:solidFill>
              </a:rPr>
              <a:t>Thư viện lập trình có khả năng trừu tượng hóa các phần cứng đồ họa, âm thanh, thiết bị </a:t>
            </a:r>
            <a:r>
              <a:rPr lang="en-US" sz="3000" smtClean="0">
                <a:solidFill>
                  <a:schemeClr val="accent3">
                    <a:lumMod val="50000"/>
                  </a:schemeClr>
                </a:solidFill>
              </a:rPr>
              <a:t>I/O.</a:t>
            </a:r>
          </a:p>
          <a:p>
            <a:pPr marL="457200" indent="-457200" algn="just">
              <a:buFont typeface="Wingdings" pitchFamily="2" charset="2"/>
              <a:buChar char="v"/>
            </a:pPr>
            <a:endParaRPr lang="en-US">
              <a:solidFill>
                <a:schemeClr val="accent3">
                  <a:lumMod val="50000"/>
                </a:schemeClr>
              </a:solidFill>
            </a:endParaRPr>
          </a:p>
          <a:p>
            <a:pPr marL="457200" indent="-457200" algn="just">
              <a:buFont typeface="Wingdings" pitchFamily="2" charset="2"/>
              <a:buChar char="v"/>
            </a:pPr>
            <a:r>
              <a:rPr lang="en-US" sz="3000">
                <a:solidFill>
                  <a:schemeClr val="accent3">
                    <a:lumMod val="50000"/>
                  </a:schemeClr>
                </a:solidFill>
              </a:rPr>
              <a:t>Giúp  các lập trình viên có thể xây dựng các ứng dụng giải trí, trò chơi điện tử, ứng dụng truyền thông đa phương tiện trên nhiều hệ điều hành khác </a:t>
            </a:r>
            <a:r>
              <a:rPr lang="en-US" sz="3000" smtClean="0">
                <a:solidFill>
                  <a:schemeClr val="accent3">
                    <a:lumMod val="50000"/>
                  </a:schemeClr>
                </a:solidFill>
              </a:rPr>
              <a:t>nhau.</a:t>
            </a:r>
            <a:endParaRPr lang="en-US" sz="3000">
              <a:solidFill>
                <a:schemeClr val="accent3">
                  <a:lumMod val="50000"/>
                </a:schemeClr>
              </a:solidFill>
            </a:endParaRPr>
          </a:p>
        </p:txBody>
      </p:sp>
    </p:spTree>
    <p:extLst>
      <p:ext uri="{BB962C8B-B14F-4D97-AF65-F5344CB8AC3E}">
        <p14:creationId xmlns:p14="http://schemas.microsoft.com/office/powerpoint/2010/main" val="33859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500" fill="hold">
                                          <p:stCondLst>
                                            <p:cond delay="0"/>
                                          </p:stCondLst>
                                        </p:cTn>
                                        <p:tgtEl>
                                          <p:spTgt spid="7"/>
                                        </p:tgtEl>
                                        <p:attrNameLst>
                                          <p:attrName>r</p:attrName>
                                        </p:attrNameLst>
                                      </p:cBhvr>
                                    </p:animRot>
                                    <p:animRot by="-240000">
                                      <p:cBhvr>
                                        <p:cTn id="7" dur="1000" fill="hold">
                                          <p:stCondLst>
                                            <p:cond delay="1000"/>
                                          </p:stCondLst>
                                        </p:cTn>
                                        <p:tgtEl>
                                          <p:spTgt spid="7"/>
                                        </p:tgtEl>
                                        <p:attrNameLst>
                                          <p:attrName>r</p:attrName>
                                        </p:attrNameLst>
                                      </p:cBhvr>
                                    </p:animRot>
                                    <p:animRot by="240000">
                                      <p:cBhvr>
                                        <p:cTn id="8" dur="1000" fill="hold">
                                          <p:stCondLst>
                                            <p:cond delay="2000"/>
                                          </p:stCondLst>
                                        </p:cTn>
                                        <p:tgtEl>
                                          <p:spTgt spid="7"/>
                                        </p:tgtEl>
                                        <p:attrNameLst>
                                          <p:attrName>r</p:attrName>
                                        </p:attrNameLst>
                                      </p:cBhvr>
                                    </p:animRot>
                                    <p:animRot by="-240000">
                                      <p:cBhvr>
                                        <p:cTn id="9" dur="1000" fill="hold">
                                          <p:stCondLst>
                                            <p:cond delay="3000"/>
                                          </p:stCondLst>
                                        </p:cTn>
                                        <p:tgtEl>
                                          <p:spTgt spid="7"/>
                                        </p:tgtEl>
                                        <p:attrNameLst>
                                          <p:attrName>r</p:attrName>
                                        </p:attrNameLst>
                                      </p:cBhvr>
                                    </p:animRot>
                                    <p:animRot by="120000">
                                      <p:cBhvr>
                                        <p:cTn id="10" dur="1000" fill="hold">
                                          <p:stCondLst>
                                            <p:cond delay="40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500" y="4941168"/>
            <a:ext cx="1584176" cy="1823734"/>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615092" cy="646331"/>
          </a:xfrm>
          <a:prstGeom prst="rect">
            <a:avLst/>
          </a:prstGeom>
          <a:noFill/>
        </p:spPr>
        <p:txBody>
          <a:bodyPr wrap="none" rtlCol="0">
            <a:spAutoFit/>
          </a:bodyPr>
          <a:lstStyle/>
          <a:p>
            <a:r>
              <a:rPr lang="en-US" sz="3600" b="1" smtClean="0">
                <a:solidFill>
                  <a:schemeClr val="bg1"/>
                </a:solidFill>
                <a:effectLst>
                  <a:outerShdw blurRad="38100" dist="38100" dir="2700000" algn="tl">
                    <a:srgbClr val="000000">
                      <a:alpha val="43137"/>
                    </a:srgbClr>
                  </a:outerShdw>
                </a:effectLst>
              </a:rPr>
              <a:t>1: Giới thiệu SDL2</a:t>
            </a:r>
            <a:endParaRPr lang="vi-VN" sz="3600" b="1">
              <a:solidFill>
                <a:schemeClr val="bg1"/>
              </a:solidFill>
              <a:effectLst>
                <a:outerShdw blurRad="38100" dist="38100" dir="2700000" algn="tl">
                  <a:srgbClr val="000000">
                    <a:alpha val="43137"/>
                  </a:srgbClr>
                </a:outerShdw>
              </a:effectLst>
            </a:endParaRPr>
          </a:p>
        </p:txBody>
      </p:sp>
      <p:sp>
        <p:nvSpPr>
          <p:cNvPr id="11" name="Rectangular Callout 10"/>
          <p:cNvSpPr/>
          <p:nvPr/>
        </p:nvSpPr>
        <p:spPr>
          <a:xfrm>
            <a:off x="323528" y="1052736"/>
            <a:ext cx="8568952" cy="4176464"/>
          </a:xfrm>
          <a:prstGeom prst="wedgeRectCallout">
            <a:avLst>
              <a:gd name="adj1" fmla="val -37182"/>
              <a:gd name="adj2" fmla="val 60111"/>
            </a:avLst>
          </a:prstGeom>
          <a:solidFill>
            <a:srgbClr val="EEFFE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accent3">
                    <a:lumMod val="50000"/>
                  </a:schemeClr>
                </a:solidFill>
                <a:latin typeface="+mj-lt"/>
                <a:cs typeface="Times New Roman" panose="02020603050405020304" pitchFamily="18" charset="0"/>
              </a:rPr>
              <a:t>SDL 2 có các sub system: như Video, Audio, CD-ROM, Timer…</a:t>
            </a:r>
          </a:p>
          <a:p>
            <a:r>
              <a:rPr lang="en-US" sz="2400">
                <a:solidFill>
                  <a:schemeClr val="accent3">
                    <a:lumMod val="50000"/>
                  </a:schemeClr>
                </a:solidFill>
                <a:latin typeface="+mj-lt"/>
                <a:cs typeface="Times New Roman" panose="02020603050405020304" pitchFamily="18" charset="0"/>
              </a:rPr>
              <a:t>Có các thư viện chính thức riêng biệt nhau:</a:t>
            </a:r>
          </a:p>
          <a:p>
            <a:r>
              <a:rPr lang="en-US" sz="2400" smtClean="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SDL_image:</a:t>
            </a:r>
            <a:r>
              <a:rPr lang="en-US" sz="2400">
                <a:solidFill>
                  <a:schemeClr val="accent3">
                    <a:lumMod val="50000"/>
                  </a:schemeClr>
                </a:solidFill>
                <a:latin typeface="+mj-lt"/>
                <a:cs typeface="Times New Roman" panose="02020603050405020304" pitchFamily="18" charset="0"/>
              </a:rPr>
              <a:t> cho phép đọc các định dạng ảnh phổ biến như JPEG, PNG, BMP… </a:t>
            </a:r>
          </a:p>
          <a:p>
            <a:r>
              <a:rPr lang="en-US" sz="2400" smtClean="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SDL_mixer:</a:t>
            </a:r>
            <a:r>
              <a:rPr lang="en-US" sz="2400">
                <a:solidFill>
                  <a:schemeClr val="accent3">
                    <a:lumMod val="50000"/>
                  </a:schemeClr>
                </a:solidFill>
                <a:latin typeface="+mj-lt"/>
                <a:cs typeface="Times New Roman" panose="02020603050405020304" pitchFamily="18" charset="0"/>
              </a:rPr>
              <a:t> cung cấp các hàm audio cho phép thực hiện việc hòa âm (mixing), đọc các tập tin audio như OGG, MP3…</a:t>
            </a:r>
          </a:p>
          <a:p>
            <a:r>
              <a:rPr lang="en-US" sz="240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SDL_net:</a:t>
            </a:r>
            <a:r>
              <a:rPr lang="en-US" sz="2400">
                <a:solidFill>
                  <a:schemeClr val="accent3">
                    <a:lumMod val="50000"/>
                  </a:schemeClr>
                </a:solidFill>
                <a:latin typeface="+mj-lt"/>
                <a:cs typeface="Times New Roman" panose="02020603050405020304" pitchFamily="18" charset="0"/>
              </a:rPr>
              <a:t> hỗ trợ lập trình mạng. </a:t>
            </a:r>
          </a:p>
          <a:p>
            <a:r>
              <a:rPr lang="en-US" sz="2400" smtClean="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SDL_ttf:</a:t>
            </a:r>
            <a:r>
              <a:rPr lang="en-US" sz="2400">
                <a:solidFill>
                  <a:schemeClr val="accent3">
                    <a:lumMod val="50000"/>
                  </a:schemeClr>
                </a:solidFill>
                <a:latin typeface="+mj-lt"/>
                <a:cs typeface="Times New Roman" panose="02020603050405020304" pitchFamily="18" charset="0"/>
              </a:rPr>
              <a:t> hỗ trợ sử dụng các font chữ TrueType.</a:t>
            </a:r>
          </a:p>
          <a:p>
            <a:r>
              <a:rPr lang="en-US" sz="2400">
                <a:solidFill>
                  <a:schemeClr val="accent3">
                    <a:lumMod val="50000"/>
                  </a:schemeClr>
                </a:solidFill>
                <a:latin typeface="+mj-lt"/>
                <a:cs typeface="Times New Roman" panose="02020603050405020304" pitchFamily="18" charset="0"/>
              </a:rPr>
              <a:t> - </a:t>
            </a:r>
            <a:r>
              <a:rPr lang="en-US" sz="2400" b="1">
                <a:solidFill>
                  <a:schemeClr val="accent4">
                    <a:lumMod val="75000"/>
                  </a:schemeClr>
                </a:solidFill>
                <a:latin typeface="+mj-lt"/>
                <a:cs typeface="Times New Roman" panose="02020603050405020304" pitchFamily="18" charset="0"/>
              </a:rPr>
              <a:t>SDL_rtf</a:t>
            </a:r>
            <a:r>
              <a:rPr lang="en-US" sz="2400">
                <a:solidFill>
                  <a:schemeClr val="accent3">
                    <a:lumMod val="50000"/>
                  </a:schemeClr>
                </a:solidFill>
                <a:latin typeface="+mj-lt"/>
                <a:cs typeface="Times New Roman" panose="02020603050405020304" pitchFamily="18" charset="0"/>
              </a:rPr>
              <a:t>: hỗ trợ hiển thị tài liệu dạng Rich Text Format (RTF).</a:t>
            </a:r>
          </a:p>
          <a:p>
            <a:r>
              <a:rPr lang="en-US" sz="2400">
                <a:solidFill>
                  <a:schemeClr val="accent3">
                    <a:lumMod val="50000"/>
                  </a:schemeClr>
                </a:solidFill>
                <a:latin typeface="+mj-lt"/>
                <a:cs typeface="Times New Roman" panose="02020603050405020304" pitchFamily="18" charset="0"/>
              </a:rPr>
              <a:t>Sử dụng với C,C</a:t>
            </a:r>
            <a:r>
              <a:rPr lang="en-US" sz="2400" smtClean="0">
                <a:solidFill>
                  <a:schemeClr val="accent3">
                    <a:lumMod val="50000"/>
                  </a:schemeClr>
                </a:solidFill>
                <a:latin typeface="+mj-lt"/>
                <a:cs typeface="Times New Roman" panose="02020603050405020304" pitchFamily="18" charset="0"/>
              </a:rPr>
              <a:t>++</a:t>
            </a:r>
            <a:endParaRPr lang="en-US" sz="2400">
              <a:solidFill>
                <a:schemeClr val="accent3">
                  <a:lumMod val="50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358438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500" fill="hold">
                                          <p:stCondLst>
                                            <p:cond delay="0"/>
                                          </p:stCondLst>
                                        </p:cTn>
                                        <p:tgtEl>
                                          <p:spTgt spid="7"/>
                                        </p:tgtEl>
                                        <p:attrNameLst>
                                          <p:attrName>r</p:attrName>
                                        </p:attrNameLst>
                                      </p:cBhvr>
                                    </p:animRot>
                                    <p:animRot by="-240000">
                                      <p:cBhvr>
                                        <p:cTn id="7" dur="1000" fill="hold">
                                          <p:stCondLst>
                                            <p:cond delay="1000"/>
                                          </p:stCondLst>
                                        </p:cTn>
                                        <p:tgtEl>
                                          <p:spTgt spid="7"/>
                                        </p:tgtEl>
                                        <p:attrNameLst>
                                          <p:attrName>r</p:attrName>
                                        </p:attrNameLst>
                                      </p:cBhvr>
                                    </p:animRot>
                                    <p:animRot by="240000">
                                      <p:cBhvr>
                                        <p:cTn id="8" dur="1000" fill="hold">
                                          <p:stCondLst>
                                            <p:cond delay="2000"/>
                                          </p:stCondLst>
                                        </p:cTn>
                                        <p:tgtEl>
                                          <p:spTgt spid="7"/>
                                        </p:tgtEl>
                                        <p:attrNameLst>
                                          <p:attrName>r</p:attrName>
                                        </p:attrNameLst>
                                      </p:cBhvr>
                                    </p:animRot>
                                    <p:animRot by="-240000">
                                      <p:cBhvr>
                                        <p:cTn id="9" dur="1000" fill="hold">
                                          <p:stCondLst>
                                            <p:cond delay="3000"/>
                                          </p:stCondLst>
                                        </p:cTn>
                                        <p:tgtEl>
                                          <p:spTgt spid="7"/>
                                        </p:tgtEl>
                                        <p:attrNameLst>
                                          <p:attrName>r</p:attrName>
                                        </p:attrNameLst>
                                      </p:cBhvr>
                                    </p:animRot>
                                    <p:animRot by="120000">
                                      <p:cBhvr>
                                        <p:cTn id="10" dur="1000" fill="hold">
                                          <p:stCondLst>
                                            <p:cond delay="40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17394" y="-2917886"/>
            <a:ext cx="704948" cy="6948264"/>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4067944" y="188640"/>
            <a:ext cx="3028906"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2</a:t>
            </a:r>
            <a:r>
              <a:rPr lang="en-US" sz="3600" b="1" smtClean="0">
                <a:solidFill>
                  <a:schemeClr val="bg1"/>
                </a:solidFill>
                <a:effectLst>
                  <a:outerShdw blurRad="38100" dist="38100" dir="2700000" algn="tl">
                    <a:srgbClr val="000000">
                      <a:alpha val="43137"/>
                    </a:srgbClr>
                  </a:outerShdw>
                </a:effectLst>
              </a:rPr>
              <a:t>: Cài đặt SDL2</a:t>
            </a:r>
            <a:endParaRPr lang="vi-VN" sz="3600" b="1">
              <a:solidFill>
                <a:schemeClr val="bg1"/>
              </a:solidFill>
              <a:effectLst>
                <a:outerShdw blurRad="38100" dist="38100" dir="2700000" algn="tl">
                  <a:srgbClr val="000000">
                    <a:alpha val="43137"/>
                  </a:srgbClr>
                </a:outerShdw>
              </a:effectLst>
            </a:endParaRPr>
          </a:p>
        </p:txBody>
      </p:sp>
      <p:sp>
        <p:nvSpPr>
          <p:cNvPr id="3" name="Rounded Rectangle 2"/>
          <p:cNvSpPr/>
          <p:nvPr/>
        </p:nvSpPr>
        <p:spPr>
          <a:xfrm>
            <a:off x="395536" y="1052736"/>
            <a:ext cx="7704856" cy="4896544"/>
          </a:xfrm>
          <a:prstGeom prst="roundRect">
            <a:avLst>
              <a:gd name="adj" fmla="val 341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998" y="2103350"/>
            <a:ext cx="6624735" cy="3629906"/>
          </a:xfrm>
          <a:prstGeom prst="rect">
            <a:avLst/>
          </a:prstGeom>
        </p:spPr>
      </p:pic>
      <p:sp>
        <p:nvSpPr>
          <p:cNvPr id="4" name="Rounded Rectangle 3"/>
          <p:cNvSpPr/>
          <p:nvPr/>
        </p:nvSpPr>
        <p:spPr>
          <a:xfrm>
            <a:off x="611560" y="1268760"/>
            <a:ext cx="5688632" cy="720080"/>
          </a:xfrm>
          <a:prstGeom prst="roundRect">
            <a:avLst/>
          </a:prstGeom>
          <a:solidFill>
            <a:schemeClr val="accent5">
              <a:lumMod val="20000"/>
              <a:lumOff val="80000"/>
            </a:schemeClr>
          </a:solidFill>
          <a:ln>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solidFill>
                  <a:srgbClr val="00B050"/>
                </a:solidFill>
              </a:rPr>
              <a:t>https://</a:t>
            </a:r>
            <a:r>
              <a:rPr lang="en-US" sz="2400">
                <a:solidFill>
                  <a:schemeClr val="tx1"/>
                </a:solidFill>
              </a:rPr>
              <a:t>www.libsdl.org/</a:t>
            </a:r>
            <a:r>
              <a:rPr lang="en-US" sz="2400">
                <a:solidFill>
                  <a:schemeClr val="bg1">
                    <a:lumMod val="50000"/>
                  </a:schemeClr>
                </a:solidFill>
              </a:rPr>
              <a:t>download-2.0.php</a:t>
            </a:r>
          </a:p>
        </p:txBody>
      </p:sp>
      <p:sp>
        <p:nvSpPr>
          <p:cNvPr id="12" name="Oval 11"/>
          <p:cNvSpPr/>
          <p:nvPr/>
        </p:nvSpPr>
        <p:spPr>
          <a:xfrm>
            <a:off x="6516217" y="1412776"/>
            <a:ext cx="360039" cy="360040"/>
          </a:xfrm>
          <a:prstGeom prst="ellips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3" name="Oval 12"/>
          <p:cNvSpPr/>
          <p:nvPr/>
        </p:nvSpPr>
        <p:spPr>
          <a:xfrm>
            <a:off x="6988839" y="1412776"/>
            <a:ext cx="360039" cy="360040"/>
          </a:xfrm>
          <a:prstGeom prst="ellipse">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4" name="Oval 13"/>
          <p:cNvSpPr/>
          <p:nvPr/>
        </p:nvSpPr>
        <p:spPr>
          <a:xfrm>
            <a:off x="7452321" y="1412776"/>
            <a:ext cx="360039" cy="36004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5" name="Rectangle 14"/>
          <p:cNvSpPr/>
          <p:nvPr/>
        </p:nvSpPr>
        <p:spPr>
          <a:xfrm>
            <a:off x="899592" y="3501008"/>
            <a:ext cx="5400600" cy="504056"/>
          </a:xfrm>
          <a:prstGeom prst="rect">
            <a:avLst/>
          </a:prstGeom>
          <a:noFill/>
          <a:ln w="571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7824" y="3861048"/>
            <a:ext cx="450326" cy="512440"/>
          </a:xfrm>
          <a:prstGeom prst="rect">
            <a:avLst/>
          </a:prstGeom>
        </p:spPr>
      </p:pic>
    </p:spTree>
    <p:extLst>
      <p:ext uri="{BB962C8B-B14F-4D97-AF65-F5344CB8AC3E}">
        <p14:creationId xmlns:p14="http://schemas.microsoft.com/office/powerpoint/2010/main" val="3203628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17394" y="-2917886"/>
            <a:ext cx="704948" cy="6948264"/>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4067944" y="188640"/>
            <a:ext cx="3028906"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2</a:t>
            </a:r>
            <a:r>
              <a:rPr lang="en-US" sz="3600" b="1" smtClean="0">
                <a:solidFill>
                  <a:schemeClr val="bg1"/>
                </a:solidFill>
                <a:effectLst>
                  <a:outerShdw blurRad="38100" dist="38100" dir="2700000" algn="tl">
                    <a:srgbClr val="000000">
                      <a:alpha val="43137"/>
                    </a:srgbClr>
                  </a:outerShdw>
                </a:effectLst>
              </a:rPr>
              <a:t>: Cài đặt SDL2</a:t>
            </a:r>
            <a:endParaRPr lang="vi-VN" sz="3600" b="1">
              <a:solidFill>
                <a:schemeClr val="bg1"/>
              </a:solidFill>
              <a:effectLst>
                <a:outerShdw blurRad="38100" dist="38100" dir="2700000" algn="tl">
                  <a:srgbClr val="000000">
                    <a:alpha val="43137"/>
                  </a:srgbClr>
                </a:outerShdw>
              </a:effectLst>
            </a:endParaRPr>
          </a:p>
        </p:txBody>
      </p:sp>
      <p:sp>
        <p:nvSpPr>
          <p:cNvPr id="3" name="Rounded Rectangle 2"/>
          <p:cNvSpPr/>
          <p:nvPr/>
        </p:nvSpPr>
        <p:spPr>
          <a:xfrm>
            <a:off x="395536" y="1052736"/>
            <a:ext cx="7704856" cy="4896544"/>
          </a:xfrm>
          <a:prstGeom prst="roundRect">
            <a:avLst>
              <a:gd name="adj" fmla="val 3414"/>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611560" y="1268760"/>
            <a:ext cx="5688632" cy="720080"/>
          </a:xfrm>
          <a:prstGeom prst="roundRect">
            <a:avLst/>
          </a:prstGeom>
          <a:solidFill>
            <a:schemeClr val="accent5">
              <a:lumMod val="20000"/>
              <a:lumOff val="80000"/>
            </a:schemeClr>
          </a:solidFill>
          <a:ln>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400">
              <a:solidFill>
                <a:schemeClr val="bg1">
                  <a:lumMod val="50000"/>
                </a:schemeClr>
              </a:solidFill>
            </a:endParaRPr>
          </a:p>
        </p:txBody>
      </p:sp>
      <p:sp>
        <p:nvSpPr>
          <p:cNvPr id="12" name="Oval 11"/>
          <p:cNvSpPr/>
          <p:nvPr/>
        </p:nvSpPr>
        <p:spPr>
          <a:xfrm>
            <a:off x="6516217" y="1412776"/>
            <a:ext cx="360039" cy="360040"/>
          </a:xfrm>
          <a:prstGeom prst="ellips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3" name="Oval 12"/>
          <p:cNvSpPr/>
          <p:nvPr/>
        </p:nvSpPr>
        <p:spPr>
          <a:xfrm>
            <a:off x="6988839" y="1412776"/>
            <a:ext cx="360039" cy="360040"/>
          </a:xfrm>
          <a:prstGeom prst="ellipse">
            <a:avLst/>
          </a:prstGeom>
          <a:solidFill>
            <a:srgbClr val="FFC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14" name="Oval 13"/>
          <p:cNvSpPr/>
          <p:nvPr/>
        </p:nvSpPr>
        <p:spPr>
          <a:xfrm>
            <a:off x="7452321" y="1412776"/>
            <a:ext cx="360039" cy="36004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pic>
        <p:nvPicPr>
          <p:cNvPr id="17" name="Picture 16"/>
          <p:cNvPicPr/>
          <p:nvPr/>
        </p:nvPicPr>
        <p:blipFill>
          <a:blip r:embed="rId5"/>
          <a:stretch>
            <a:fillRect/>
          </a:stretch>
        </p:blipFill>
        <p:spPr>
          <a:xfrm>
            <a:off x="611560" y="2229658"/>
            <a:ext cx="7272808" cy="3503598"/>
          </a:xfrm>
          <a:prstGeom prst="rect">
            <a:avLst/>
          </a:prstGeom>
        </p:spPr>
      </p:pic>
    </p:spTree>
    <p:extLst>
      <p:ext uri="{BB962C8B-B14F-4D97-AF65-F5344CB8AC3E}">
        <p14:creationId xmlns:p14="http://schemas.microsoft.com/office/powerpoint/2010/main" val="3510618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ctr">
              <a:buAutoNum type="alphaUcPeriod"/>
            </a:pPr>
            <a:r>
              <a:rPr lang="en-US" sz="3200" b="1" smtClean="0">
                <a:solidFill>
                  <a:srgbClr val="FF0000"/>
                </a:solidFill>
              </a:rPr>
              <a:t>Khởi tạo môi trường đồ họa</a:t>
            </a:r>
          </a:p>
          <a:p>
            <a:pPr marL="457200" indent="-457200">
              <a:buFont typeface="Wingdings" pitchFamily="2" charset="2"/>
              <a:buChar char="v"/>
            </a:pPr>
            <a:r>
              <a:rPr lang="en-US" sz="2800" b="1">
                <a:solidFill>
                  <a:srgbClr val="00B050"/>
                </a:solidFill>
              </a:rPr>
              <a:t>int SDL_Init(Uint32 flags):</a:t>
            </a:r>
          </a:p>
          <a:p>
            <a:r>
              <a:rPr lang="en-US" sz="2800">
                <a:solidFill>
                  <a:schemeClr val="tx1">
                    <a:lumMod val="75000"/>
                    <a:lumOff val="25000"/>
                  </a:schemeClr>
                </a:solidFill>
              </a:rPr>
              <a:t> </a:t>
            </a:r>
            <a:r>
              <a:rPr lang="en-US" sz="2800" smtClean="0">
                <a:solidFill>
                  <a:schemeClr val="tx1">
                    <a:lumMod val="75000"/>
                    <a:lumOff val="25000"/>
                  </a:schemeClr>
                </a:solidFill>
              </a:rPr>
              <a:t>     Khởi </a:t>
            </a:r>
            <a:r>
              <a:rPr lang="en-US" sz="2800">
                <a:solidFill>
                  <a:schemeClr val="tx1">
                    <a:lumMod val="75000"/>
                    <a:lumOff val="25000"/>
                  </a:schemeClr>
                </a:solidFill>
              </a:rPr>
              <a:t>tạo thư viện SDL 2. Hàm này thực chất sẽ thực hiện các công việc khởi tạo cho từng thư viện con ứng với giá trị nhận được từ tham số </a:t>
            </a:r>
            <a:r>
              <a:rPr lang="en-US" sz="2800" smtClean="0">
                <a:solidFill>
                  <a:schemeClr val="tx1">
                    <a:lumMod val="75000"/>
                    <a:lumOff val="25000"/>
                  </a:schemeClr>
                </a:solidFill>
              </a:rPr>
              <a:t>flags.</a:t>
            </a:r>
            <a:endParaRPr lang="en-US" sz="2800">
              <a:solidFill>
                <a:schemeClr val="tx1">
                  <a:lumMod val="75000"/>
                  <a:lumOff val="25000"/>
                </a:schemeClr>
              </a:solidFill>
            </a:endParaRPr>
          </a:p>
          <a:p>
            <a:pPr marL="457200" indent="-457200">
              <a:buFont typeface="Wingdings" pitchFamily="2" charset="2"/>
              <a:buChar char="v"/>
            </a:pPr>
            <a:r>
              <a:rPr lang="en-US" sz="2800" b="1">
                <a:solidFill>
                  <a:srgbClr val="00B050"/>
                </a:solidFill>
              </a:rPr>
              <a:t>void SDL_Quit(void):</a:t>
            </a:r>
          </a:p>
          <a:p>
            <a:r>
              <a:rPr lang="en-US" sz="2800" smtClean="0">
                <a:solidFill>
                  <a:schemeClr val="tx1">
                    <a:lumMod val="75000"/>
                    <a:lumOff val="25000"/>
                  </a:schemeClr>
                </a:solidFill>
              </a:rPr>
              <a:t>      Sử </a:t>
            </a:r>
            <a:r>
              <a:rPr lang="en-US" sz="2800">
                <a:solidFill>
                  <a:schemeClr val="tx1">
                    <a:lumMod val="75000"/>
                    <a:lumOff val="25000"/>
                  </a:schemeClr>
                </a:solidFill>
              </a:rPr>
              <a:t>dụng hàm này để dọn dẹp và thu hồi tài nguyên đã cấp phát cho các thư viện con và chấm dứt phiên làm việc với SDL 2</a:t>
            </a:r>
            <a:r>
              <a:rPr lang="en-US" sz="2800" smtClean="0">
                <a:solidFill>
                  <a:schemeClr val="tx1">
                    <a:lumMod val="75000"/>
                    <a:lumOff val="25000"/>
                  </a:schemeClr>
                </a:solidFill>
              </a:rPr>
              <a:t>.</a:t>
            </a:r>
            <a:endParaRPr lang="en-US" sz="2800">
              <a:solidFill>
                <a:schemeClr val="tx1">
                  <a:lumMod val="75000"/>
                  <a:lumOff val="25000"/>
                </a:schemeClr>
              </a:solidFill>
            </a:endParaRPr>
          </a:p>
        </p:txBody>
      </p:sp>
    </p:spTree>
    <p:extLst>
      <p:ext uri="{BB962C8B-B14F-4D97-AF65-F5344CB8AC3E}">
        <p14:creationId xmlns:p14="http://schemas.microsoft.com/office/powerpoint/2010/main" val="2546372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85384"/>
          </a:xfrm>
          <a:prstGeom prst="rect">
            <a:avLst/>
          </a:prstGeom>
        </p:spPr>
      </p:pic>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
        <p:nvSpPr>
          <p:cNvPr id="3" name="Rectangle 2"/>
          <p:cNvSpPr/>
          <p:nvPr/>
        </p:nvSpPr>
        <p:spPr>
          <a:xfrm>
            <a:off x="1043608" y="834971"/>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Rectangle 7"/>
          <p:cNvSpPr/>
          <p:nvPr/>
        </p:nvSpPr>
        <p:spPr>
          <a:xfrm>
            <a:off x="6156176" y="834970"/>
            <a:ext cx="360040" cy="649813"/>
          </a:xfrm>
          <a:prstGeom prst="rect">
            <a:avLst/>
          </a:prstGeom>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193666" y="-3005026"/>
            <a:ext cx="704948" cy="7092280"/>
          </a:xfrm>
          <a:prstGeom prst="rect">
            <a:avLst/>
          </a:prstGeom>
          <a:effectLst>
            <a:outerShdw blurRad="50800" dist="38100" dir="5400000" algn="t" rotWithShape="0">
              <a:prstClr val="black">
                <a:alpha val="40000"/>
              </a:prstClr>
            </a:outerShdw>
          </a:effectLst>
        </p:spPr>
      </p:pic>
      <p:sp>
        <p:nvSpPr>
          <p:cNvPr id="10" name="TextBox 9"/>
          <p:cNvSpPr txBox="1"/>
          <p:nvPr/>
        </p:nvSpPr>
        <p:spPr>
          <a:xfrm>
            <a:off x="884900" y="188640"/>
            <a:ext cx="3278462" cy="646331"/>
          </a:xfrm>
          <a:prstGeom prst="rect">
            <a:avLst/>
          </a:prstGeom>
          <a:noFill/>
        </p:spPr>
        <p:txBody>
          <a:bodyPr wrap="none" rtlCol="0">
            <a:spAutoFit/>
          </a:bodyPr>
          <a:lstStyle/>
          <a:p>
            <a:r>
              <a:rPr lang="en-US" sz="3600" b="1">
                <a:solidFill>
                  <a:schemeClr val="bg1"/>
                </a:solidFill>
                <a:effectLst>
                  <a:outerShdw blurRad="38100" dist="38100" dir="2700000" algn="tl">
                    <a:srgbClr val="000000">
                      <a:alpha val="43137"/>
                    </a:srgbClr>
                  </a:outerShdw>
                </a:effectLst>
              </a:rPr>
              <a:t>3</a:t>
            </a:r>
            <a:r>
              <a:rPr lang="en-US" sz="3600" b="1" smtClean="0">
                <a:solidFill>
                  <a:schemeClr val="bg1"/>
                </a:solidFill>
                <a:effectLst>
                  <a:outerShdw blurRad="38100" dist="38100" dir="2700000" algn="tl">
                    <a:srgbClr val="000000">
                      <a:alpha val="43137"/>
                    </a:srgbClr>
                  </a:outerShdw>
                </a:effectLst>
              </a:rPr>
              <a:t>: Sử dụng SDL2</a:t>
            </a:r>
            <a:endParaRPr lang="vi-VN" sz="3600" b="1">
              <a:solidFill>
                <a:schemeClr val="bg1"/>
              </a:solidFill>
              <a:effectLst>
                <a:outerShdw blurRad="38100" dist="38100" dir="2700000" algn="tl">
                  <a:srgbClr val="000000">
                    <a:alpha val="43137"/>
                  </a:srgbClr>
                </a:outerShdw>
              </a:effectLst>
            </a:endParaRPr>
          </a:p>
        </p:txBody>
      </p:sp>
      <p:sp>
        <p:nvSpPr>
          <p:cNvPr id="2" name="Rounded Rectangle 1"/>
          <p:cNvSpPr/>
          <p:nvPr/>
        </p:nvSpPr>
        <p:spPr>
          <a:xfrm>
            <a:off x="395536" y="1340768"/>
            <a:ext cx="8352928" cy="4464496"/>
          </a:xfrm>
          <a:prstGeom prst="roundRect">
            <a:avLst>
              <a:gd name="adj" fmla="val 3123"/>
            </a:avLst>
          </a:prstGeom>
          <a:solidFill>
            <a:srgbClr val="ECF1F8"/>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ctr">
              <a:buFont typeface="+mj-lt"/>
              <a:buAutoNum type="alphaUcPeriod"/>
            </a:pPr>
            <a:r>
              <a:rPr lang="en-US" sz="3200" b="1">
                <a:solidFill>
                  <a:srgbClr val="FF0000"/>
                </a:solidFill>
              </a:rPr>
              <a:t>Khởi tạo môi trường đồ </a:t>
            </a:r>
            <a:r>
              <a:rPr lang="en-US" sz="3200" b="1" smtClean="0">
                <a:solidFill>
                  <a:srgbClr val="FF0000"/>
                </a:solidFill>
              </a:rPr>
              <a:t>họa</a:t>
            </a:r>
            <a:endParaRPr lang="en-US" sz="3200" b="1" smtClean="0">
              <a:solidFill>
                <a:schemeClr val="tx1"/>
              </a:solidFill>
            </a:endParaRPr>
          </a:p>
          <a:p>
            <a:pPr marL="457200" indent="-457200">
              <a:buFont typeface="Wingdings" pitchFamily="2" charset="2"/>
              <a:buChar char="v"/>
            </a:pPr>
            <a:r>
              <a:rPr lang="en-US" sz="2800" b="1" smtClean="0">
                <a:solidFill>
                  <a:srgbClr val="00B050"/>
                </a:solidFill>
              </a:rPr>
              <a:t>SDL_Window </a:t>
            </a:r>
            <a:r>
              <a:rPr lang="en-US" sz="2800" b="1">
                <a:solidFill>
                  <a:srgbClr val="00B050"/>
                </a:solidFill>
              </a:rPr>
              <a:t>* SDL_CreateWindow( const char * title, int x, int y, int w, int h,  </a:t>
            </a:r>
            <a:r>
              <a:rPr lang="en-US" sz="2800" b="1" smtClean="0">
                <a:solidFill>
                  <a:srgbClr val="00B050"/>
                </a:solidFill>
              </a:rPr>
              <a:t>Uint32 </a:t>
            </a:r>
            <a:r>
              <a:rPr lang="en-US" sz="2800" b="1">
                <a:solidFill>
                  <a:srgbClr val="00B050"/>
                </a:solidFill>
              </a:rPr>
              <a:t>flags</a:t>
            </a:r>
            <a:r>
              <a:rPr lang="en-US" sz="2800" b="1" smtClean="0">
                <a:solidFill>
                  <a:srgbClr val="00B050"/>
                </a:solidFill>
              </a:rPr>
              <a:t>) :</a:t>
            </a:r>
            <a:endParaRPr lang="en-US" sz="2800" b="1">
              <a:solidFill>
                <a:srgbClr val="00B050"/>
              </a:solidFill>
            </a:endParaRPr>
          </a:p>
          <a:p>
            <a:r>
              <a:rPr lang="en-US" sz="2800" smtClean="0">
                <a:solidFill>
                  <a:schemeClr val="tx1"/>
                </a:solidFill>
              </a:rPr>
              <a:t>      Hàm </a:t>
            </a:r>
            <a:r>
              <a:rPr lang="en-US" sz="2800">
                <a:solidFill>
                  <a:schemeClr val="tx1"/>
                </a:solidFill>
              </a:rPr>
              <a:t>này thực hiện việc tạo ra một cửa sổ SDL </a:t>
            </a:r>
            <a:r>
              <a:rPr lang="en-US" sz="2800" smtClean="0">
                <a:solidFill>
                  <a:schemeClr val="tx1"/>
                </a:solidFill>
              </a:rPr>
              <a:t>2.</a:t>
            </a:r>
          </a:p>
          <a:p>
            <a:r>
              <a:rPr lang="en-US" sz="2800" smtClean="0">
                <a:solidFill>
                  <a:schemeClr val="tx1"/>
                </a:solidFill>
              </a:rPr>
              <a:t>      </a:t>
            </a:r>
            <a:r>
              <a:rPr lang="en-US" sz="2800" b="1" smtClean="0">
                <a:solidFill>
                  <a:schemeClr val="tx1"/>
                </a:solidFill>
              </a:rPr>
              <a:t>VD:</a:t>
            </a:r>
            <a:r>
              <a:rPr lang="en-US" sz="2800" smtClean="0">
                <a:solidFill>
                  <a:schemeClr val="tx1"/>
                </a:solidFill>
              </a:rPr>
              <a:t>  </a:t>
            </a:r>
            <a:r>
              <a:rPr lang="vi-VN" sz="2800">
                <a:solidFill>
                  <a:srgbClr val="0070C0"/>
                </a:solidFill>
              </a:rPr>
              <a:t>SDL_Window </a:t>
            </a:r>
            <a:r>
              <a:rPr lang="vi-VN" sz="2800" smtClean="0">
                <a:solidFill>
                  <a:srgbClr val="0070C0"/>
                </a:solidFill>
              </a:rPr>
              <a:t>* </a:t>
            </a:r>
            <a:r>
              <a:rPr lang="vi-VN" sz="2800" smtClean="0">
                <a:solidFill>
                  <a:schemeClr val="tx1"/>
                </a:solidFill>
              </a:rPr>
              <a:t>window;</a:t>
            </a:r>
          </a:p>
          <a:p>
            <a:r>
              <a:rPr lang="vi-VN" sz="2800">
                <a:solidFill>
                  <a:srgbClr val="0070C0"/>
                </a:solidFill>
              </a:rPr>
              <a:t>	</a:t>
            </a:r>
            <a:r>
              <a:rPr lang="vi-VN" sz="2800" smtClean="0">
                <a:solidFill>
                  <a:srgbClr val="0070C0"/>
                </a:solidFill>
              </a:rPr>
              <a:t>   </a:t>
            </a:r>
            <a:r>
              <a:rPr lang="vi-VN" sz="2800">
                <a:solidFill>
                  <a:schemeClr val="tx1"/>
                </a:solidFill>
              </a:rPr>
              <a:t>window =</a:t>
            </a:r>
            <a:r>
              <a:rPr lang="vi-VN" sz="2800">
                <a:solidFill>
                  <a:srgbClr val="0070C0"/>
                </a:solidFill>
              </a:rPr>
              <a:t> </a:t>
            </a:r>
            <a:r>
              <a:rPr lang="vi-VN" sz="2800">
                <a:solidFill>
                  <a:schemeClr val="tx1"/>
                </a:solidFill>
              </a:rPr>
              <a:t>SDL_CreateWindow(</a:t>
            </a:r>
            <a:r>
              <a:rPr lang="vi-VN" sz="2800">
                <a:solidFill>
                  <a:srgbClr val="0070C0"/>
                </a:solidFill>
              </a:rPr>
              <a:t> </a:t>
            </a:r>
            <a:r>
              <a:rPr lang="vi-VN" sz="2800" smtClean="0">
                <a:solidFill>
                  <a:schemeClr val="accent6">
                    <a:lumMod val="50000"/>
                  </a:schemeClr>
                </a:solidFill>
              </a:rPr>
              <a:t>"Green Snake"</a:t>
            </a:r>
            <a:r>
              <a:rPr lang="vi-VN" sz="2800" b="1" smtClean="0">
                <a:solidFill>
                  <a:schemeClr val="tx1"/>
                </a:solidFill>
              </a:rPr>
              <a:t>,</a:t>
            </a:r>
            <a:r>
              <a:rPr lang="vi-VN" sz="2800" smtClean="0">
                <a:solidFill>
                  <a:schemeClr val="accent6">
                    <a:lumMod val="50000"/>
                  </a:schemeClr>
                </a:solidFill>
              </a:rPr>
              <a:t> </a:t>
            </a:r>
            <a:r>
              <a:rPr lang="vi-VN" sz="2800" smtClean="0">
                <a:solidFill>
                  <a:srgbClr val="7030A0"/>
                </a:solidFill>
              </a:rPr>
              <a:t>SDL_WINDOWPOS_UNDEFINED</a:t>
            </a:r>
            <a:r>
              <a:rPr lang="vi-VN" sz="2800" b="1" smtClean="0">
                <a:solidFill>
                  <a:schemeClr val="tx1"/>
                </a:solidFill>
              </a:rPr>
              <a:t>,</a:t>
            </a:r>
            <a:r>
              <a:rPr lang="vi-VN" sz="2800" smtClean="0">
                <a:solidFill>
                  <a:srgbClr val="0070C0"/>
                </a:solidFill>
              </a:rPr>
              <a:t> </a:t>
            </a:r>
            <a:r>
              <a:rPr lang="vi-VN" sz="2800" smtClean="0">
                <a:solidFill>
                  <a:srgbClr val="7030A0"/>
                </a:solidFill>
              </a:rPr>
              <a:t>SDL_WINDOWPOS_UNDEFINED</a:t>
            </a:r>
            <a:r>
              <a:rPr lang="vi-VN" sz="2800" b="1" smtClean="0">
                <a:solidFill>
                  <a:schemeClr val="tx1"/>
                </a:solidFill>
              </a:rPr>
              <a:t>,</a:t>
            </a:r>
            <a:r>
              <a:rPr lang="vi-VN" sz="2800" smtClean="0">
                <a:solidFill>
                  <a:srgbClr val="0070C0"/>
                </a:solidFill>
              </a:rPr>
              <a:t> </a:t>
            </a:r>
            <a:r>
              <a:rPr lang="vi-VN" sz="2800" smtClean="0">
                <a:solidFill>
                  <a:schemeClr val="tx1"/>
                </a:solidFill>
              </a:rPr>
              <a:t>640</a:t>
            </a:r>
            <a:r>
              <a:rPr lang="vi-VN" sz="2800" b="1">
                <a:solidFill>
                  <a:schemeClr val="tx1"/>
                </a:solidFill>
              </a:rPr>
              <a:t>,</a:t>
            </a:r>
            <a:r>
              <a:rPr lang="vi-VN" sz="2800">
                <a:solidFill>
                  <a:srgbClr val="0070C0"/>
                </a:solidFill>
              </a:rPr>
              <a:t> </a:t>
            </a:r>
            <a:r>
              <a:rPr lang="vi-VN" sz="2800" smtClean="0">
                <a:solidFill>
                  <a:schemeClr val="tx1"/>
                </a:solidFill>
              </a:rPr>
              <a:t>480</a:t>
            </a:r>
            <a:r>
              <a:rPr lang="vi-VN" sz="2800" b="1">
                <a:solidFill>
                  <a:schemeClr val="tx1"/>
                </a:solidFill>
              </a:rPr>
              <a:t>,</a:t>
            </a:r>
            <a:r>
              <a:rPr lang="vi-VN" sz="2800">
                <a:solidFill>
                  <a:srgbClr val="0070C0"/>
                </a:solidFill>
              </a:rPr>
              <a:t> </a:t>
            </a:r>
            <a:r>
              <a:rPr lang="vi-VN" sz="2800" smtClean="0">
                <a:solidFill>
                  <a:srgbClr val="0070C0"/>
                </a:solidFill>
              </a:rPr>
              <a:t> </a:t>
            </a:r>
            <a:r>
              <a:rPr lang="vi-VN" sz="2800" smtClean="0">
                <a:solidFill>
                  <a:srgbClr val="7030A0"/>
                </a:solidFill>
              </a:rPr>
              <a:t>SDL_WINDOW_OPENGL</a:t>
            </a:r>
            <a:r>
              <a:rPr lang="vi-VN" sz="2800" smtClean="0">
                <a:solidFill>
                  <a:schemeClr val="tx1"/>
                </a:solidFill>
              </a:rPr>
              <a:t>);</a:t>
            </a:r>
            <a:endParaRPr lang="en-US" sz="2800" smtClean="0">
              <a:solidFill>
                <a:schemeClr val="tx1"/>
              </a:solidFill>
            </a:endParaRPr>
          </a:p>
          <a:p>
            <a:r>
              <a:rPr lang="en-US" sz="2800" smtClean="0">
                <a:solidFill>
                  <a:schemeClr val="tx1"/>
                </a:solidFill>
              </a:rPr>
              <a:t> </a:t>
            </a:r>
            <a:endParaRPr lang="en-US" sz="2800">
              <a:solidFill>
                <a:schemeClr val="tx1"/>
              </a:solidFill>
            </a:endParaRPr>
          </a:p>
        </p:txBody>
      </p:sp>
    </p:spTree>
    <p:extLst>
      <p:ext uri="{BB962C8B-B14F-4D97-AF65-F5344CB8AC3E}">
        <p14:creationId xmlns:p14="http://schemas.microsoft.com/office/powerpoint/2010/main" val="1331288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671</Words>
  <Application>Microsoft Office PowerPoint</Application>
  <PresentationFormat>On-screen Show (4:3)</PresentationFormat>
  <Paragraphs>82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XuanTruong</dc:creator>
  <cp:lastModifiedBy>XuanTruong</cp:lastModifiedBy>
  <cp:revision>30</cp:revision>
  <dcterms:created xsi:type="dcterms:W3CDTF">2018-06-16T06:46:34Z</dcterms:created>
  <dcterms:modified xsi:type="dcterms:W3CDTF">2018-06-18T02:22:54Z</dcterms:modified>
</cp:coreProperties>
</file>