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87" r:id="rId4"/>
    <p:sldId id="272" r:id="rId5"/>
    <p:sldId id="273" r:id="rId6"/>
    <p:sldId id="291" r:id="rId7"/>
    <p:sldId id="274" r:id="rId8"/>
    <p:sldId id="271" r:id="rId9"/>
    <p:sldId id="290" r:id="rId10"/>
    <p:sldId id="30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2" r:id="rId19"/>
    <p:sldId id="257" r:id="rId20"/>
    <p:sldId id="269" r:id="rId21"/>
    <p:sldId id="259" r:id="rId22"/>
    <p:sldId id="270" r:id="rId23"/>
    <p:sldId id="261" r:id="rId24"/>
    <p:sldId id="28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82"/>
  </p:normalViewPr>
  <p:slideViewPr>
    <p:cSldViewPr snapToGrid="0">
      <p:cViewPr varScale="1">
        <p:scale>
          <a:sx n="111" d="100"/>
          <a:sy n="111" d="100"/>
        </p:scale>
        <p:origin x="512" y="192"/>
      </p:cViewPr>
      <p:guideLst>
        <p:guide orient="horz" pos="2160"/>
        <p:guide orient="horz" pos="346"/>
        <p:guide orient="horz" pos="3974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BD77-5291-4400-961D-F042B552C9B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DC00E-B77E-4780-8EAF-86EDAB653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8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ANN2SNN</a:t>
            </a:r>
            <a:r>
              <a:rPr lang="zh-CN" altLang="en-US" dirty="0"/>
              <a:t>：</a:t>
            </a:r>
            <a:r>
              <a:rPr lang="en-US" altLang="zh-CN" dirty="0"/>
              <a:t>ANN</a:t>
            </a:r>
            <a:r>
              <a:rPr lang="zh-CN" altLang="en-US" dirty="0"/>
              <a:t>的模型到</a:t>
            </a:r>
            <a:r>
              <a:rPr lang="en-US" altLang="zh-CN" dirty="0"/>
              <a:t>SNN</a:t>
            </a:r>
            <a:r>
              <a:rPr lang="zh-CN" altLang="en-US" dirty="0"/>
              <a:t>的模型描述</a:t>
            </a:r>
            <a:endParaRPr lang="en-US" altLang="zh-CN" dirty="0"/>
          </a:p>
          <a:p>
            <a:r>
              <a:rPr lang="en-US" altLang="zh-CN" dirty="0"/>
              <a:t>SNN2CG</a:t>
            </a:r>
            <a:r>
              <a:rPr lang="zh-CN" altLang="en-US" dirty="0"/>
              <a:t>： </a:t>
            </a:r>
            <a:r>
              <a:rPr lang="en-US" altLang="zh-CN" dirty="0"/>
              <a:t>SNN</a:t>
            </a:r>
            <a:r>
              <a:rPr lang="zh-CN" altLang="en-US" dirty="0"/>
              <a:t>模型描述到</a:t>
            </a:r>
            <a:r>
              <a:rPr lang="en-US" altLang="zh-CN" dirty="0"/>
              <a:t>ANN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C00E-B77E-4780-8EAF-86EDAB653D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5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算子融合</a:t>
            </a:r>
            <a:r>
              <a:rPr lang="en-US" altLang="zh-CN" dirty="0"/>
              <a:t>(Operator fusion)</a:t>
            </a:r>
            <a:endParaRPr lang="zh-CN" altLang="en-US" dirty="0"/>
          </a:p>
          <a:p>
            <a:pPr lvl="2"/>
            <a:r>
              <a:rPr lang="zh-CN" altLang="en-US" dirty="0"/>
              <a:t>如果卷积层</a:t>
            </a:r>
            <a:r>
              <a:rPr lang="en-US" altLang="zh-CN" dirty="0"/>
              <a:t>(convolutional layer)</a:t>
            </a:r>
            <a:r>
              <a:rPr lang="zh-CN" altLang="en-US" dirty="0"/>
              <a:t>与批归一化层</a:t>
            </a:r>
            <a:r>
              <a:rPr lang="en-US" altLang="zh-CN" dirty="0"/>
              <a:t>(batch-normalization layer)</a:t>
            </a:r>
            <a:r>
              <a:rPr lang="zh-CN" altLang="en-US" dirty="0"/>
              <a:t>相邻，把批归一化融合到卷积层可以减少</a:t>
            </a:r>
            <a:r>
              <a:rPr lang="en-US" altLang="zh-CN" dirty="0"/>
              <a:t>SNN</a:t>
            </a:r>
            <a:r>
              <a:rPr lang="zh-CN" altLang="en-US" dirty="0"/>
              <a:t>转化带来的误差，并且降低计算量。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b="1" dirty="0"/>
              <a:t>Offline Analysis</a:t>
            </a:r>
            <a:endParaRPr lang="zh-CN" altLang="en-US" b="1" dirty="0"/>
          </a:p>
          <a:p>
            <a:pPr lvl="1"/>
            <a:r>
              <a:rPr lang="zh-CN" altLang="en-US" dirty="0"/>
              <a:t>激活值统计</a:t>
            </a:r>
            <a:r>
              <a:rPr lang="en-US" altLang="zh-CN" dirty="0"/>
              <a:t>(Activation statistics) </a:t>
            </a:r>
          </a:p>
          <a:p>
            <a:pPr lvl="2"/>
            <a:r>
              <a:rPr lang="en-US" altLang="zh-CN" dirty="0"/>
              <a:t>SNN</a:t>
            </a:r>
            <a:r>
              <a:rPr lang="zh-CN" altLang="en-US" dirty="0"/>
              <a:t>将激活值</a:t>
            </a:r>
            <a:r>
              <a:rPr lang="en-US" altLang="zh-CN" dirty="0"/>
              <a:t>(Activation)</a:t>
            </a:r>
            <a:r>
              <a:rPr lang="zh-CN" altLang="en-US" dirty="0"/>
              <a:t>的表示范围限制在了发射率表示范围</a:t>
            </a:r>
            <a:r>
              <a:rPr lang="en-US" altLang="zh-CN" dirty="0"/>
              <a:t>[0, 1]</a:t>
            </a:r>
            <a:r>
              <a:rPr lang="zh-CN" altLang="en-US" dirty="0"/>
              <a:t>，因此需要在不改变</a:t>
            </a:r>
            <a:r>
              <a:rPr lang="en-US" altLang="zh-CN" dirty="0"/>
              <a:t>ANN</a:t>
            </a:r>
            <a:r>
              <a:rPr lang="zh-CN" altLang="en-US" dirty="0"/>
              <a:t>精度的条件下调整权值的大小让每一层的输出激活值落在</a:t>
            </a:r>
            <a:r>
              <a:rPr lang="en-US" altLang="zh-CN" dirty="0"/>
              <a:t>[0, 1]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ANN</a:t>
            </a:r>
            <a:r>
              <a:rPr lang="zh-CN" altLang="en-US" dirty="0"/>
              <a:t>在数据集上进行前向运算获得每一层激活值的统计信息，然后根据激活值的范围对每一层的权值进行缩放。</a:t>
            </a:r>
            <a:endParaRPr lang="en-US" altLang="zh-CN" dirty="0"/>
          </a:p>
          <a:p>
            <a:pPr lvl="1"/>
            <a:r>
              <a:rPr lang="zh-CN" altLang="en-US" dirty="0"/>
              <a:t>权值统计</a:t>
            </a:r>
            <a:r>
              <a:rPr lang="en-US" altLang="zh-CN" dirty="0"/>
              <a:t>(Weight statistics)</a:t>
            </a:r>
          </a:p>
          <a:p>
            <a:pPr lvl="2"/>
            <a:r>
              <a:rPr lang="zh-CN" altLang="en-US" dirty="0"/>
              <a:t>硬件使用较低比特表示权值，需要将</a:t>
            </a:r>
            <a:r>
              <a:rPr lang="en-US" altLang="zh-CN" dirty="0"/>
              <a:t>ANN</a:t>
            </a:r>
            <a:r>
              <a:rPr lang="zh-CN" altLang="en-US" dirty="0"/>
              <a:t>的权值量化。</a:t>
            </a:r>
            <a:endParaRPr lang="en-US" altLang="zh-CN" dirty="0"/>
          </a:p>
          <a:p>
            <a:pPr lvl="2"/>
            <a:r>
              <a:rPr lang="zh-CN" altLang="en-US" dirty="0"/>
              <a:t>统计每一层的权值信息以计算最佳量化设置。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算子变换</a:t>
            </a:r>
            <a:r>
              <a:rPr lang="en-US" altLang="zh-CN" dirty="0"/>
              <a:t>(Operator replacement)</a:t>
            </a:r>
            <a:endParaRPr lang="zh-CN" altLang="en-US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ANN</a:t>
            </a:r>
            <a:r>
              <a:rPr lang="zh-CN" altLang="en-US" dirty="0"/>
              <a:t>中存在芯片不能支持或者难以支持的操作类型，需要把这些操作替换为具有相似功能的其它操作类型。</a:t>
            </a:r>
            <a:endParaRPr lang="en-US" altLang="zh-CN" dirty="0"/>
          </a:p>
          <a:p>
            <a:pPr lvl="3"/>
            <a:r>
              <a:rPr lang="zh-CN" altLang="en-US" dirty="0"/>
              <a:t>将最大池化层</a:t>
            </a:r>
            <a:r>
              <a:rPr lang="en-US" altLang="zh-CN" dirty="0"/>
              <a:t>(max-pooling layer)</a:t>
            </a:r>
            <a:r>
              <a:rPr lang="zh-CN" altLang="en-US" dirty="0"/>
              <a:t>替换为均值池化层</a:t>
            </a:r>
            <a:r>
              <a:rPr lang="en-US" altLang="zh-CN" dirty="0"/>
              <a:t>(avg-pooling layer)</a:t>
            </a:r>
            <a:r>
              <a:rPr lang="zh-CN" altLang="en-US" dirty="0"/>
              <a:t>，或者去掉池化层并将上一层卷积的步长</a:t>
            </a:r>
            <a:r>
              <a:rPr lang="en-US" altLang="zh-CN" dirty="0"/>
              <a:t>(stride)</a:t>
            </a:r>
            <a:r>
              <a:rPr lang="zh-CN" altLang="en-US" dirty="0"/>
              <a:t>调整为池化层步长。</a:t>
            </a:r>
            <a:endParaRPr lang="en-US" altLang="zh-CN" dirty="0"/>
          </a:p>
          <a:p>
            <a:pPr lvl="3"/>
            <a:r>
              <a:rPr lang="zh-CN" altLang="en-US" dirty="0"/>
              <a:t>将不支持的激活函数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PReLU</a:t>
            </a:r>
            <a:r>
              <a:rPr lang="en-US" altLang="zh-CN" dirty="0"/>
              <a:t>)</a:t>
            </a:r>
            <a:r>
              <a:rPr lang="zh-CN" altLang="en-US" dirty="0"/>
              <a:t>替换为支持的激活函数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ReLU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算子变换操作之后，网络性能可能会下降，需要对网络参数进行微调</a:t>
            </a:r>
            <a:r>
              <a:rPr lang="en-US" altLang="zh-CN" dirty="0"/>
              <a:t>(Fine-tuning)</a:t>
            </a:r>
            <a:r>
              <a:rPr lang="zh-CN" altLang="en-US" dirty="0"/>
              <a:t>训练以恢复网络性能。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C00E-B77E-4780-8EAF-86EDAB653D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4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ANN2SNN</a:t>
            </a:r>
            <a:r>
              <a:rPr lang="zh-CN" altLang="en-US" dirty="0"/>
              <a:t>：</a:t>
            </a:r>
            <a:r>
              <a:rPr lang="en-US" altLang="zh-CN" dirty="0"/>
              <a:t>ANN</a:t>
            </a:r>
            <a:r>
              <a:rPr lang="zh-CN" altLang="en-US" dirty="0"/>
              <a:t>的模型到</a:t>
            </a:r>
            <a:r>
              <a:rPr lang="en-US" altLang="zh-CN" dirty="0"/>
              <a:t>SNN</a:t>
            </a:r>
            <a:r>
              <a:rPr lang="zh-CN" altLang="en-US" dirty="0"/>
              <a:t>的模型描述</a:t>
            </a:r>
            <a:endParaRPr lang="en-US" altLang="zh-CN" dirty="0"/>
          </a:p>
          <a:p>
            <a:r>
              <a:rPr lang="en-US" altLang="zh-CN" dirty="0"/>
              <a:t>SNN2CG</a:t>
            </a:r>
            <a:r>
              <a:rPr lang="zh-CN" altLang="en-US" dirty="0"/>
              <a:t>： </a:t>
            </a:r>
            <a:r>
              <a:rPr lang="en-US" altLang="zh-CN" dirty="0"/>
              <a:t>SNN</a:t>
            </a:r>
            <a:r>
              <a:rPr lang="zh-CN" altLang="en-US" dirty="0"/>
              <a:t>模型描述到</a:t>
            </a:r>
            <a:r>
              <a:rPr lang="en-US" altLang="zh-CN" dirty="0"/>
              <a:t>ANN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C00E-B77E-4780-8EAF-86EDAB653D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5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ANN2SNN</a:t>
            </a:r>
            <a:r>
              <a:rPr lang="zh-CN" altLang="en-US" dirty="0"/>
              <a:t>：</a:t>
            </a:r>
            <a:r>
              <a:rPr lang="en-US" altLang="zh-CN" dirty="0"/>
              <a:t>ANN</a:t>
            </a:r>
            <a:r>
              <a:rPr lang="zh-CN" altLang="en-US" dirty="0"/>
              <a:t>的模型到</a:t>
            </a:r>
            <a:r>
              <a:rPr lang="en-US" altLang="zh-CN" dirty="0"/>
              <a:t>SNN</a:t>
            </a:r>
            <a:r>
              <a:rPr lang="zh-CN" altLang="en-US" dirty="0"/>
              <a:t>的模型描述</a:t>
            </a:r>
            <a:endParaRPr lang="en-US" altLang="zh-CN" dirty="0"/>
          </a:p>
          <a:p>
            <a:r>
              <a:rPr lang="en-US" altLang="zh-CN" dirty="0"/>
              <a:t>SNN2CG</a:t>
            </a:r>
            <a:r>
              <a:rPr lang="zh-CN" altLang="en-US" dirty="0"/>
              <a:t>： </a:t>
            </a:r>
            <a:r>
              <a:rPr lang="en-US" altLang="zh-CN" dirty="0"/>
              <a:t>SNN</a:t>
            </a:r>
            <a:r>
              <a:rPr lang="zh-CN" altLang="en-US" dirty="0"/>
              <a:t>模型描述到</a:t>
            </a:r>
            <a:r>
              <a:rPr lang="en-US" altLang="zh-CN" dirty="0"/>
              <a:t>ANN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C00E-B77E-4780-8EAF-86EDAB653D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1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40"/>
            <a:ext cx="6858000" cy="662420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3175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139700"/>
            <a:ext cx="9144000" cy="257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273300" y="3429000"/>
            <a:ext cx="6870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965621" cy="5641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31640" y="260648"/>
            <a:ext cx="345638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北京大学高能效计算与应用中心</a:t>
            </a:r>
            <a:endParaRPr lang="en-US" altLang="zh-CN" b="0" u="sng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latin typeface="Helvetica" panose="020B0604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Center for</a:t>
            </a:r>
            <a:r>
              <a:rPr lang="en-US" altLang="zh-CN" sz="1050" baseline="0" dirty="0">
                <a:latin typeface="Helvetica" panose="020B0604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Energy-efficient Computing and Applications</a:t>
            </a:r>
            <a:endParaRPr lang="zh-CN" altLang="en-US" sz="1050" dirty="0">
              <a:latin typeface="Helvetica" panose="020B060402020203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2034531" y="2690840"/>
            <a:ext cx="7113239" cy="738160"/>
          </a:xfrm>
        </p:spPr>
        <p:txBody>
          <a:bodyPr/>
          <a:lstStyle>
            <a:lvl1pPr marL="0" algn="r" defTabSz="914400" rtl="0" eaLnBrk="1" latinLnBrk="0" hangingPunct="1">
              <a:defRPr lang="zh-CN" alt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46970" y="3429000"/>
            <a:ext cx="6400800" cy="432048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zh-CN" altLang="en-US" sz="1800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English Title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277070" y="3429000"/>
            <a:ext cx="6870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5580112" y="4005064"/>
            <a:ext cx="1441450" cy="432048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180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导师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7706320" y="4005064"/>
            <a:ext cx="1441450" cy="432048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180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报告人</a:t>
            </a:r>
          </a:p>
        </p:txBody>
      </p:sp>
      <p:sp>
        <p:nvSpPr>
          <p:cNvPr id="31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5445224"/>
            <a:ext cx="3165326" cy="72008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北京大学信息科学技术学院</a:t>
            </a:r>
          </a:p>
        </p:txBody>
      </p:sp>
    </p:spTree>
    <p:extLst>
      <p:ext uri="{BB962C8B-B14F-4D97-AF65-F5344CB8AC3E}">
        <p14:creationId xmlns:p14="http://schemas.microsoft.com/office/powerpoint/2010/main" val="22848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7544" y="260648"/>
            <a:ext cx="666069" cy="664458"/>
            <a:chOff x="611187" y="261275"/>
            <a:chExt cx="666069" cy="664458"/>
          </a:xfrm>
        </p:grpSpPr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rgbClr val="0070C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2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40"/>
            <a:ext cx="6858000" cy="6624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175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9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2905" y="6356352"/>
            <a:ext cx="84582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3"/>
          </p:nvPr>
        </p:nvSpPr>
        <p:spPr>
          <a:xfrm>
            <a:off x="392906" y="1323975"/>
            <a:ext cx="8458201" cy="4852988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042087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1696F88C-1849-4784-81FC-D82C65149E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67544" y="260648"/>
            <a:ext cx="666069" cy="664458"/>
            <a:chOff x="611187" y="261275"/>
            <a:chExt cx="666069" cy="664458"/>
          </a:xfrm>
        </p:grpSpPr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rgbClr val="0070C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40"/>
            <a:ext cx="6858000" cy="6624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175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916832"/>
            <a:ext cx="4067944" cy="2945507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zh-CN" altLang="en-US" sz="199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1161" y="2859013"/>
            <a:ext cx="4527202" cy="56998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41161" y="3429000"/>
            <a:ext cx="4634145" cy="4063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7" name="椭圆 16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椭圆 17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2996952"/>
            <a:ext cx="3283550" cy="805507"/>
          </a:xfrm>
          <a:solidFill>
            <a:srgbClr val="FFFF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zh-CN" altLang="en-US" sz="36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7544" y="260648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rgbClr val="0070C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6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7544" y="260648"/>
            <a:ext cx="666069" cy="664458"/>
            <a:chOff x="611187" y="261275"/>
            <a:chExt cx="666069" cy="664458"/>
          </a:xfrm>
        </p:grpSpPr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rgbClr val="0070C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1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7544" y="260648"/>
            <a:ext cx="666069" cy="664458"/>
            <a:chOff x="611187" y="261275"/>
            <a:chExt cx="666069" cy="664458"/>
          </a:xfrm>
        </p:grpSpPr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rgbClr val="0070C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38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19574" y="260648"/>
            <a:ext cx="711323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312" y="6309320"/>
            <a:ext cx="4031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75688" y="6492875"/>
            <a:ext cx="468312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fld id="{1696F88C-1849-4784-81FC-D82C65149E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8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  <p:sldLayoutId id="2147483678" r:id="rId14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rgbClr val="00549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C5D-92AC-4FF0-8216-F863FA80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531" y="2690840"/>
            <a:ext cx="7113239" cy="738160"/>
          </a:xfrm>
        </p:spPr>
        <p:txBody>
          <a:bodyPr/>
          <a:lstStyle/>
          <a:p>
            <a:r>
              <a:rPr lang="zh-CN" altLang="en-US" dirty="0"/>
              <a:t>类脑芯片编译工具链进展汇报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3C4E7A-76FA-824B-842E-C2A5FFCE33D3}"/>
              </a:ext>
            </a:extLst>
          </p:cNvPr>
          <p:cNvSpPr txBox="1"/>
          <p:nvPr/>
        </p:nvSpPr>
        <p:spPr>
          <a:xfrm>
            <a:off x="7316256" y="3611302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2019-12-1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针对输入的</a:t>
            </a:r>
            <a:r>
              <a:rPr lang="en-US" altLang="zh-CN" dirty="0"/>
              <a:t>SNN</a:t>
            </a:r>
            <a:r>
              <a:rPr lang="zh-CN" altLang="en-US" dirty="0"/>
              <a:t>网络完成与硬件匹配的计算图的生成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/>
              <a:t>SNN</a:t>
            </a:r>
            <a:r>
              <a:rPr lang="zh-CN" altLang="en-US" dirty="0"/>
              <a:t>源代码进行解析，获取中间层次的</a:t>
            </a:r>
            <a:r>
              <a:rPr lang="en-US" altLang="zh-CN" dirty="0"/>
              <a:t>IR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/>
              <a:t>IR</a:t>
            </a:r>
            <a:r>
              <a:rPr lang="zh-CN" altLang="en-US" dirty="0"/>
              <a:t>进行转换，生成硬件匹配的计算图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0C5E4A-CFAD-49D9-B6F9-2572399725F7}"/>
              </a:ext>
            </a:extLst>
          </p:cNvPr>
          <p:cNvGrpSpPr/>
          <p:nvPr/>
        </p:nvGrpSpPr>
        <p:grpSpPr>
          <a:xfrm>
            <a:off x="1419574" y="2847571"/>
            <a:ext cx="5663168" cy="3155825"/>
            <a:chOff x="108262" y="2291413"/>
            <a:chExt cx="5663168" cy="315582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3535909-EC07-47CE-A89F-A25D35FF7D43}"/>
                </a:ext>
              </a:extLst>
            </p:cNvPr>
            <p:cNvGrpSpPr/>
            <p:nvPr/>
          </p:nvGrpSpPr>
          <p:grpSpPr>
            <a:xfrm>
              <a:off x="108262" y="2291413"/>
              <a:ext cx="5663168" cy="3155825"/>
              <a:chOff x="866389" y="1868714"/>
              <a:chExt cx="5663168" cy="315582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4F72DE7-2373-4BF4-B4DB-14F9772485DD}"/>
                  </a:ext>
                </a:extLst>
              </p:cNvPr>
              <p:cNvSpPr/>
              <p:nvPr/>
            </p:nvSpPr>
            <p:spPr>
              <a:xfrm rot="5400000">
                <a:off x="2966713" y="3040928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400" b="1" dirty="0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86A58094-7C87-49DE-99CC-DF36D5C54428}"/>
                  </a:ext>
                </a:extLst>
              </p:cNvPr>
              <p:cNvGrpSpPr/>
              <p:nvPr/>
            </p:nvGrpSpPr>
            <p:grpSpPr>
              <a:xfrm>
                <a:off x="866389" y="1868714"/>
                <a:ext cx="2513266" cy="3155825"/>
                <a:chOff x="3342889" y="1622938"/>
                <a:chExt cx="2513266" cy="3155825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9DB49C4A-8622-4A81-A3F6-3132CAF3DC07}"/>
                    </a:ext>
                  </a:extLst>
                </p:cNvPr>
                <p:cNvGrpSpPr/>
                <p:nvPr/>
              </p:nvGrpSpPr>
              <p:grpSpPr>
                <a:xfrm>
                  <a:off x="3342889" y="1622938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360E39E9-B851-4110-B3E3-916D056E8FE2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74" name="矩形: 圆角 35">
                      <a:extLst>
                        <a:ext uri="{FF2B5EF4-FFF2-40B4-BE49-F238E27FC236}">
                          <a16:creationId xmlns:a16="http://schemas.microsoft.com/office/drawing/2014/main" id="{B25EDE9B-E2BB-43D8-97F6-3C305B63F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75" name="组合 74">
                      <a:extLst>
                        <a:ext uri="{FF2B5EF4-FFF2-40B4-BE49-F238E27FC236}">
                          <a16:creationId xmlns:a16="http://schemas.microsoft.com/office/drawing/2014/main" id="{D7B8E693-54AA-46BA-A6BA-8EC4B6B7B0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76" name="矩形 75">
                        <a:extLst>
                          <a:ext uri="{FF2B5EF4-FFF2-40B4-BE49-F238E27FC236}">
                            <a16:creationId xmlns:a16="http://schemas.microsoft.com/office/drawing/2014/main" id="{A11F474F-2A9E-4B86-8294-44D2C64CD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77" name="图片 76">
                        <a:extLst>
                          <a:ext uri="{FF2B5EF4-FFF2-40B4-BE49-F238E27FC236}">
                            <a16:creationId xmlns:a16="http://schemas.microsoft.com/office/drawing/2014/main" id="{0942D50B-CF3D-4480-85FF-17AE5B00AB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8" name="文本框 77">
                        <a:extLst>
                          <a:ext uri="{FF2B5EF4-FFF2-40B4-BE49-F238E27FC236}">
                            <a16:creationId xmlns:a16="http://schemas.microsoft.com/office/drawing/2014/main" id="{92870C72-9054-4B0A-B369-FFB55D9FDB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4A60F95D-76C9-4DE5-B17F-9E771324C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60" name="箭头: 下 43">
                  <a:extLst>
                    <a:ext uri="{FF2B5EF4-FFF2-40B4-BE49-F238E27FC236}">
                      <a16:creationId xmlns:a16="http://schemas.microsoft.com/office/drawing/2014/main" id="{A5F37816-D479-4DB2-9A48-52B1F6871D27}"/>
                    </a:ext>
                  </a:extLst>
                </p:cNvPr>
                <p:cNvSpPr/>
                <p:nvPr/>
              </p:nvSpPr>
              <p:spPr>
                <a:xfrm>
                  <a:off x="4319120" y="2470494"/>
                  <a:ext cx="238125" cy="247048"/>
                </a:xfrm>
                <a:prstGeom prst="down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箭头: 下 45">
                  <a:extLst>
                    <a:ext uri="{FF2B5EF4-FFF2-40B4-BE49-F238E27FC236}">
                      <a16:creationId xmlns:a16="http://schemas.microsoft.com/office/drawing/2014/main" id="{D0DE18C7-96BE-4EF5-B24C-5137FE9EBD2E}"/>
                    </a:ext>
                  </a:extLst>
                </p:cNvPr>
                <p:cNvSpPr/>
                <p:nvPr/>
              </p:nvSpPr>
              <p:spPr>
                <a:xfrm>
                  <a:off x="4313568" y="3116893"/>
                  <a:ext cx="238125" cy="247048"/>
                </a:xfrm>
                <a:prstGeom prst="down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0A022B7E-D6E5-4C9D-9816-210A7FFAF01C}"/>
                    </a:ext>
                  </a:extLst>
                </p:cNvPr>
                <p:cNvGrpSpPr/>
                <p:nvPr/>
              </p:nvGrpSpPr>
              <p:grpSpPr>
                <a:xfrm>
                  <a:off x="3342889" y="3960833"/>
                  <a:ext cx="2513266" cy="817930"/>
                  <a:chOff x="4537891" y="2129603"/>
                  <a:chExt cx="2513266" cy="817930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78C93740-6B3D-40B4-8BD0-1C21F5A24351}"/>
                      </a:ext>
                    </a:extLst>
                  </p:cNvPr>
                  <p:cNvGrpSpPr/>
                  <p:nvPr/>
                </p:nvGrpSpPr>
                <p:grpSpPr>
                  <a:xfrm>
                    <a:off x="4537891" y="2129603"/>
                    <a:ext cx="2201553" cy="817930"/>
                    <a:chOff x="5209011" y="2835062"/>
                    <a:chExt cx="2201553" cy="817930"/>
                  </a:xfrm>
                </p:grpSpPr>
                <p:sp>
                  <p:nvSpPr>
                    <p:cNvPr id="67" name="矩形: 圆角 49">
                      <a:extLst>
                        <a:ext uri="{FF2B5EF4-FFF2-40B4-BE49-F238E27FC236}">
                          <a16:creationId xmlns:a16="http://schemas.microsoft.com/office/drawing/2014/main" id="{499C673F-0728-4762-9908-82D390DCA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9011" y="2835062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68" name="组合 67">
                      <a:extLst>
                        <a:ext uri="{FF2B5EF4-FFF2-40B4-BE49-F238E27FC236}">
                          <a16:creationId xmlns:a16="http://schemas.microsoft.com/office/drawing/2014/main" id="{473F35F4-9384-4D31-94C8-8A71974F94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3724" y="3036989"/>
                      <a:ext cx="1297767" cy="474620"/>
                      <a:chOff x="3548653" y="2927555"/>
                      <a:chExt cx="1297767" cy="474620"/>
                    </a:xfrm>
                  </p:grpSpPr>
                  <p:sp>
                    <p:nvSpPr>
                      <p:cNvPr id="69" name="矩形 68">
                        <a:extLst>
                          <a:ext uri="{FF2B5EF4-FFF2-40B4-BE49-F238E27FC236}">
                            <a16:creationId xmlns:a16="http://schemas.microsoft.com/office/drawing/2014/main" id="{F3C516D6-7D9F-4361-BC85-F01F33C8B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8653" y="29275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71" name="文本框 70">
                        <a:extLst>
                          <a:ext uri="{FF2B5EF4-FFF2-40B4-BE49-F238E27FC236}">
                            <a16:creationId xmlns:a16="http://schemas.microsoft.com/office/drawing/2014/main" id="{4D2517D6-B5AD-47D2-9765-434F291C03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904" y="2940510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676FD9E9-63D3-4E27-97ED-5944F4FBF0F9}"/>
                      </a:ext>
                    </a:extLst>
                  </p:cNvPr>
                  <p:cNvSpPr txBox="1"/>
                  <p:nvPr/>
                </p:nvSpPr>
                <p:spPr>
                  <a:xfrm>
                    <a:off x="5822047" y="2440618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CG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64" name="箭头: 下 54">
                  <a:extLst>
                    <a:ext uri="{FF2B5EF4-FFF2-40B4-BE49-F238E27FC236}">
                      <a16:creationId xmlns:a16="http://schemas.microsoft.com/office/drawing/2014/main" id="{E1792750-113F-4B12-A8A8-1BAF390A502E}"/>
                    </a:ext>
                  </a:extLst>
                </p:cNvPr>
                <p:cNvSpPr/>
                <p:nvPr/>
              </p:nvSpPr>
              <p:spPr>
                <a:xfrm>
                  <a:off x="4310908" y="3697379"/>
                  <a:ext cx="238125" cy="247048"/>
                </a:xfrm>
                <a:prstGeom prst="down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D4C89A6-E6FE-4AA5-A10A-2F3961838F96}"/>
                  </a:ext>
                </a:extLst>
              </p:cNvPr>
              <p:cNvSpPr/>
              <p:nvPr/>
            </p:nvSpPr>
            <p:spPr>
              <a:xfrm>
                <a:off x="3948282" y="2210070"/>
                <a:ext cx="2581275" cy="864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CE460885-A9AE-4B50-8ECF-B859D8901DAD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2596117" y="2210070"/>
                <a:ext cx="1352165" cy="9437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6DB583F8-AEF5-4FA0-8E99-8AA77109F86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2596117" y="3049044"/>
                <a:ext cx="1352165" cy="10474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C4D51F0-6D94-4100-935B-FA3F4FD5D227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2613011" y="3770363"/>
                <a:ext cx="1360783" cy="1340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9D5A333-874E-4832-A84E-9064B5607319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2613011" y="3770363"/>
                <a:ext cx="1335271" cy="86728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0AC31C7-1CDE-4AA5-A731-17B35A420A5A}"/>
                </a:ext>
              </a:extLst>
            </p:cNvPr>
            <p:cNvGrpSpPr/>
            <p:nvPr/>
          </p:nvGrpSpPr>
          <p:grpSpPr>
            <a:xfrm>
              <a:off x="108262" y="2291413"/>
              <a:ext cx="5663168" cy="2073074"/>
              <a:chOff x="866389" y="1868714"/>
              <a:chExt cx="5663168" cy="20730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EAFD080-C28B-448B-A6F9-0C35A462C6F2}"/>
                  </a:ext>
                </a:extLst>
              </p:cNvPr>
              <p:cNvSpPr/>
              <p:nvPr/>
            </p:nvSpPr>
            <p:spPr>
              <a:xfrm rot="5400000">
                <a:off x="2966713" y="3040928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400" b="1" dirty="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DD6F96D-455E-46C6-9981-DB4BE3A6703B}"/>
                  </a:ext>
                </a:extLst>
              </p:cNvPr>
              <p:cNvGrpSpPr/>
              <p:nvPr/>
            </p:nvGrpSpPr>
            <p:grpSpPr>
              <a:xfrm>
                <a:off x="866389" y="1868714"/>
                <a:ext cx="2201553" cy="2073074"/>
                <a:chOff x="3342889" y="1622938"/>
                <a:chExt cx="2201553" cy="2073074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14C51F81-4F63-4767-BFCF-0D0C6D95C694}"/>
                    </a:ext>
                  </a:extLst>
                </p:cNvPr>
                <p:cNvGrpSpPr/>
                <p:nvPr/>
              </p:nvGrpSpPr>
              <p:grpSpPr>
                <a:xfrm>
                  <a:off x="3342889" y="1622938"/>
                  <a:ext cx="2201553" cy="817930"/>
                  <a:chOff x="5243120" y="3120706"/>
                  <a:chExt cx="2201553" cy="817930"/>
                </a:xfrm>
              </p:grpSpPr>
              <p:sp>
                <p:nvSpPr>
                  <p:cNvPr id="40" name="矩形: 圆角 105">
                    <a:extLst>
                      <a:ext uri="{FF2B5EF4-FFF2-40B4-BE49-F238E27FC236}">
                        <a16:creationId xmlns:a16="http://schemas.microsoft.com/office/drawing/2014/main" id="{C40D63A5-608B-4ED3-AF1D-20543DF7F18C}"/>
                      </a:ext>
                    </a:extLst>
                  </p:cNvPr>
                  <p:cNvSpPr/>
                  <p:nvPr/>
                </p:nvSpPr>
                <p:spPr>
                  <a:xfrm>
                    <a:off x="5243120" y="3120706"/>
                    <a:ext cx="2201553" cy="81793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Model</a:t>
                    </a:r>
                    <a:endParaRPr lang="zh-CN" altLang="en-US" sz="1200" dirty="0"/>
                  </a:p>
                </p:txBody>
              </p:sp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671A1902-F17F-4E0D-9F1B-EACCC6CF82F5}"/>
                      </a:ext>
                    </a:extLst>
                  </p:cNvPr>
                  <p:cNvGrpSpPr/>
                  <p:nvPr/>
                </p:nvGrpSpPr>
                <p:grpSpPr>
                  <a:xfrm>
                    <a:off x="5414092" y="3298838"/>
                    <a:ext cx="1291508" cy="461665"/>
                    <a:chOff x="3589021" y="3189404"/>
                    <a:chExt cx="1291508" cy="461665"/>
                  </a:xfrm>
                </p:grpSpPr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BB163201-A221-471D-B298-0FF35B104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9021" y="3192855"/>
                      <a:ext cx="1115764" cy="458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43" name="图片 42">
                      <a:extLst>
                        <a:ext uri="{FF2B5EF4-FFF2-40B4-BE49-F238E27FC236}">
                          <a16:creationId xmlns:a16="http://schemas.microsoft.com/office/drawing/2014/main" id="{0250AE82-9FB4-459C-B224-6F21F269EB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645879" y="3315398"/>
                      <a:ext cx="594348" cy="2774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77503C49-BD2D-4816-BBAF-25F2592E84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013" y="3189404"/>
                      <a:ext cx="70651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800" b="1" dirty="0"/>
                        <a:t>ResNets</a:t>
                      </a:r>
                    </a:p>
                    <a:p>
                      <a:r>
                        <a:rPr lang="en-US" altLang="zh-CN" sz="800" dirty="0"/>
                        <a:t>  </a:t>
                      </a:r>
                      <a:r>
                        <a:rPr lang="en-US" altLang="zh-CN" sz="800" b="1" dirty="0"/>
                        <a:t>VGG</a:t>
                      </a:r>
                    </a:p>
                    <a:p>
                      <a:r>
                        <a:rPr lang="en-US" altLang="zh-CN" sz="800" b="1" dirty="0"/>
                        <a:t>     …</a:t>
                      </a:r>
                      <a:endParaRPr lang="zh-CN" altLang="en-US" sz="800" b="1" dirty="0"/>
                    </a:p>
                  </p:txBody>
                </p:sp>
              </p:grpSp>
            </p:grpSp>
            <p:sp>
              <p:nvSpPr>
                <p:cNvPr id="23" name="矩形: 圆角 88">
                  <a:extLst>
                    <a:ext uri="{FF2B5EF4-FFF2-40B4-BE49-F238E27FC236}">
                      <a16:creationId xmlns:a16="http://schemas.microsoft.com/office/drawing/2014/main" id="{5CCEA9F5-92D3-4A5E-AB08-FE0C2F43C8F8}"/>
                    </a:ext>
                  </a:extLst>
                </p:cNvPr>
                <p:cNvSpPr/>
                <p:nvPr/>
              </p:nvSpPr>
              <p:spPr>
                <a:xfrm>
                  <a:off x="3843507" y="2736584"/>
                  <a:ext cx="1229110" cy="3428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</a:rPr>
                    <a:t>Generate IR</a:t>
                  </a:r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: 圆角 89">
                  <a:extLst>
                    <a:ext uri="{FF2B5EF4-FFF2-40B4-BE49-F238E27FC236}">
                      <a16:creationId xmlns:a16="http://schemas.microsoft.com/office/drawing/2014/main" id="{A020BD38-F1C9-4625-9B9A-943E37A10403}"/>
                    </a:ext>
                  </a:extLst>
                </p:cNvPr>
                <p:cNvSpPr/>
                <p:nvPr/>
              </p:nvSpPr>
              <p:spPr>
                <a:xfrm>
                  <a:off x="3860401" y="3353161"/>
                  <a:ext cx="1229110" cy="3428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</a:rPr>
                    <a:t>Generate CG</a:t>
                  </a:r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816046B-AF28-42DE-B1A4-394D435B9BF7}"/>
                  </a:ext>
                </a:extLst>
              </p:cNvPr>
              <p:cNvSpPr/>
              <p:nvPr/>
            </p:nvSpPr>
            <p:spPr>
              <a:xfrm>
                <a:off x="3948282" y="2210070"/>
                <a:ext cx="2581275" cy="864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剖析原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SNN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网络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B35A1341-FC80-416E-B84A-141DC09B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49" y="5407740"/>
            <a:ext cx="581195" cy="425086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816046B-AF28-42DE-B1A4-394D435B9BF7}"/>
              </a:ext>
            </a:extLst>
          </p:cNvPr>
          <p:cNvSpPr/>
          <p:nvPr/>
        </p:nvSpPr>
        <p:spPr>
          <a:xfrm>
            <a:off x="4520659" y="4762625"/>
            <a:ext cx="2581275" cy="8644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浮点数转定点数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Neuron</a:t>
            </a:r>
            <a:r>
              <a:rPr lang="zh-CN" altLang="en-US" dirty="0">
                <a:solidFill>
                  <a:schemeClr val="tx1"/>
                </a:solidFill>
              </a:rPr>
              <a:t>和边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生成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311" y="966252"/>
            <a:ext cx="8703186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</a:rPr>
              <a:t>IR</a:t>
            </a:r>
            <a:r>
              <a:rPr lang="zh-CN" altLang="en-US" sz="2400" dirty="0">
                <a:solidFill>
                  <a:prstClr val="black"/>
                </a:solidFill>
              </a:rPr>
              <a:t>定义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初始</a:t>
            </a:r>
            <a:r>
              <a:rPr lang="en-US" altLang="zh-CN" sz="2000" dirty="0">
                <a:solidFill>
                  <a:srgbClr val="005490"/>
                </a:solidFill>
              </a:rPr>
              <a:t>SNN</a:t>
            </a:r>
            <a:r>
              <a:rPr lang="zh-CN" altLang="en-US" sz="2000" dirty="0">
                <a:solidFill>
                  <a:srgbClr val="005490"/>
                </a:solidFill>
              </a:rPr>
              <a:t>网络中，每一层的信息（输入、输出维度等）和层间的连接关系。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</a:rPr>
              <a:t>基于剖析的方法</a:t>
            </a: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调用</a:t>
            </a:r>
            <a:r>
              <a:rPr lang="en-US" altLang="zh-CN" sz="2000" dirty="0">
                <a:solidFill>
                  <a:srgbClr val="005490"/>
                </a:solidFill>
              </a:rPr>
              <a:t>SNN</a:t>
            </a:r>
            <a:r>
              <a:rPr lang="zh-CN" altLang="en-US" sz="2000" dirty="0">
                <a:solidFill>
                  <a:srgbClr val="005490"/>
                </a:solidFill>
              </a:rPr>
              <a:t>网络，在网络运行过程中将进行信息提取，获得网络的每个</a:t>
            </a:r>
            <a:r>
              <a:rPr lang="en-US" altLang="zh-CN" sz="2000" dirty="0">
                <a:solidFill>
                  <a:srgbClr val="005490"/>
                </a:solidFill>
              </a:rPr>
              <a:t>SNN</a:t>
            </a:r>
            <a:r>
              <a:rPr lang="zh-CN" altLang="en-US" sz="2000" dirty="0">
                <a:solidFill>
                  <a:srgbClr val="005490"/>
                </a:solidFill>
              </a:rPr>
              <a:t>节点信息和网络整体拓扑结构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-1" b="59272"/>
          <a:stretch/>
        </p:blipFill>
        <p:spPr>
          <a:xfrm>
            <a:off x="461517" y="3838058"/>
            <a:ext cx="1788392" cy="1369157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33F0F0-8C26-496D-B486-127C96F3D178}"/>
              </a:ext>
            </a:extLst>
          </p:cNvPr>
          <p:cNvCxnSpPr/>
          <p:nvPr/>
        </p:nvCxnSpPr>
        <p:spPr>
          <a:xfrm flipV="1">
            <a:off x="2012443" y="3285550"/>
            <a:ext cx="2473088" cy="586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C33F0F0-8C26-496D-B486-127C96F3D178}"/>
              </a:ext>
            </a:extLst>
          </p:cNvPr>
          <p:cNvCxnSpPr/>
          <p:nvPr/>
        </p:nvCxnSpPr>
        <p:spPr>
          <a:xfrm>
            <a:off x="2012443" y="4366414"/>
            <a:ext cx="2473088" cy="443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C33F0F0-8C26-496D-B486-127C96F3D178}"/>
              </a:ext>
            </a:extLst>
          </p:cNvPr>
          <p:cNvCxnSpPr/>
          <p:nvPr/>
        </p:nvCxnSpPr>
        <p:spPr>
          <a:xfrm flipV="1">
            <a:off x="2249909" y="5188920"/>
            <a:ext cx="2283645" cy="759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C33F0F0-8C26-496D-B486-127C96F3D178}"/>
              </a:ext>
            </a:extLst>
          </p:cNvPr>
          <p:cNvCxnSpPr/>
          <p:nvPr/>
        </p:nvCxnSpPr>
        <p:spPr>
          <a:xfrm>
            <a:off x="2249909" y="5788931"/>
            <a:ext cx="2283645" cy="7933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-1" t="81800" r="295"/>
          <a:stretch/>
        </p:blipFill>
        <p:spPr>
          <a:xfrm>
            <a:off x="466780" y="5208993"/>
            <a:ext cx="1783129" cy="61181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320726" y="3871807"/>
            <a:ext cx="1718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Level</a:t>
            </a:r>
            <a:r>
              <a:rPr lang="zh-CN" altLang="en-US" dirty="0"/>
              <a:t>代表网络中的第几层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b="18651"/>
          <a:stretch/>
        </p:blipFill>
        <p:spPr>
          <a:xfrm>
            <a:off x="4485531" y="3257395"/>
            <a:ext cx="2693566" cy="1584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554" y="5189285"/>
            <a:ext cx="2645543" cy="1393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8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</a:t>
            </a:r>
            <a:r>
              <a:rPr lang="zh-CN" altLang="en-US" dirty="0"/>
              <a:t>生成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3143" y="1052713"/>
            <a:ext cx="69328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</a:rPr>
              <a:t>概述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将</a:t>
            </a:r>
            <a:r>
              <a:rPr lang="en-US" altLang="zh-CN" sz="2000" dirty="0">
                <a:solidFill>
                  <a:srgbClr val="005490"/>
                </a:solidFill>
              </a:rPr>
              <a:t>IR</a:t>
            </a:r>
            <a:r>
              <a:rPr lang="zh-CN" altLang="en-US" sz="2000" dirty="0">
                <a:solidFill>
                  <a:srgbClr val="005490"/>
                </a:solidFill>
              </a:rPr>
              <a:t>中的初始计算图转换为一系列的</a:t>
            </a:r>
            <a:r>
              <a:rPr lang="en-US" altLang="zh-CN" sz="2000" dirty="0">
                <a:solidFill>
                  <a:srgbClr val="005490"/>
                </a:solidFill>
              </a:rPr>
              <a:t>neuron</a:t>
            </a: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每个</a:t>
            </a:r>
            <a:r>
              <a:rPr lang="en-US" altLang="zh-CN" sz="2000" dirty="0">
                <a:solidFill>
                  <a:srgbClr val="005490"/>
                </a:solidFill>
              </a:rPr>
              <a:t>neuron</a:t>
            </a:r>
            <a:r>
              <a:rPr lang="zh-CN" altLang="en-US" sz="2000" dirty="0">
                <a:solidFill>
                  <a:srgbClr val="005490"/>
                </a:solidFill>
              </a:rPr>
              <a:t>代表一个硬件上的</a:t>
            </a:r>
            <a:r>
              <a:rPr lang="en-US" altLang="zh-CN" sz="2000" dirty="0">
                <a:solidFill>
                  <a:srgbClr val="005490"/>
                </a:solidFill>
              </a:rPr>
              <a:t>neuron</a:t>
            </a:r>
            <a:r>
              <a:rPr lang="zh-CN" altLang="en-US" sz="2000" dirty="0">
                <a:solidFill>
                  <a:srgbClr val="005490"/>
                </a:solidFill>
              </a:rPr>
              <a:t>应该执行的计算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rgbClr val="005490"/>
                </a:solidFill>
              </a:rPr>
              <a:t>neuron</a:t>
            </a:r>
            <a:r>
              <a:rPr lang="zh-CN" altLang="en-US" sz="2000" dirty="0">
                <a:solidFill>
                  <a:srgbClr val="005490"/>
                </a:solidFill>
              </a:rPr>
              <a:t>之间的有向边代表数据的流向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D63438-4557-A846-BF39-A31A085E0B59}"/>
              </a:ext>
            </a:extLst>
          </p:cNvPr>
          <p:cNvSpPr>
            <a:spLocks noChangeAspect="1"/>
          </p:cNvSpPr>
          <p:nvPr/>
        </p:nvSpPr>
        <p:spPr>
          <a:xfrm>
            <a:off x="5280957" y="3741057"/>
            <a:ext cx="676895" cy="6768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  <a:endParaRPr kumimoji="1" lang="zh-CN" altLang="en-US" sz="20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B8CD531-3A2A-9648-9D7E-86AED8073738}"/>
              </a:ext>
            </a:extLst>
          </p:cNvPr>
          <p:cNvSpPr>
            <a:spLocks noChangeAspect="1"/>
          </p:cNvSpPr>
          <p:nvPr/>
        </p:nvSpPr>
        <p:spPr>
          <a:xfrm>
            <a:off x="6453065" y="3684298"/>
            <a:ext cx="676895" cy="6768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  <a:endParaRPr kumimoji="1" lang="zh-CN" altLang="en-US" sz="20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AE2928-369E-684F-84CB-74E95B24D6C8}"/>
              </a:ext>
            </a:extLst>
          </p:cNvPr>
          <p:cNvSpPr>
            <a:spLocks noChangeAspect="1"/>
          </p:cNvSpPr>
          <p:nvPr/>
        </p:nvSpPr>
        <p:spPr>
          <a:xfrm>
            <a:off x="7734183" y="3741056"/>
            <a:ext cx="676895" cy="6768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kumimoji="1" lang="zh-CN" altLang="en-US" sz="20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28826" y="3933113"/>
            <a:ext cx="1407886" cy="391886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728826" y="5287070"/>
            <a:ext cx="1407886" cy="39188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1201563" y="4488527"/>
            <a:ext cx="432966" cy="66773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线箭头连接符 38">
            <a:extLst>
              <a:ext uri="{FF2B5EF4-FFF2-40B4-BE49-F238E27FC236}">
                <a16:creationId xmlns:a16="http://schemas.microsoft.com/office/drawing/2014/main" id="{68DA2E0F-5984-3849-90C0-105F5F166F8D}"/>
              </a:ext>
            </a:extLst>
          </p:cNvPr>
          <p:cNvCxnSpPr>
            <a:stCxn id="9" idx="4"/>
            <a:endCxn id="53" idx="0"/>
          </p:cNvCxnSpPr>
          <p:nvPr/>
        </p:nvCxnSpPr>
        <p:spPr>
          <a:xfrm>
            <a:off x="5619405" y="4417952"/>
            <a:ext cx="604222" cy="738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8">
            <a:extLst>
              <a:ext uri="{FF2B5EF4-FFF2-40B4-BE49-F238E27FC236}">
                <a16:creationId xmlns:a16="http://schemas.microsoft.com/office/drawing/2014/main" id="{68DA2E0F-5984-3849-90C0-105F5F166F8D}"/>
              </a:ext>
            </a:extLst>
          </p:cNvPr>
          <p:cNvCxnSpPr>
            <a:stCxn id="10" idx="4"/>
            <a:endCxn id="53" idx="0"/>
          </p:cNvCxnSpPr>
          <p:nvPr/>
        </p:nvCxnSpPr>
        <p:spPr>
          <a:xfrm flipH="1">
            <a:off x="6223627" y="4361193"/>
            <a:ext cx="567886" cy="79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38">
            <a:extLst>
              <a:ext uri="{FF2B5EF4-FFF2-40B4-BE49-F238E27FC236}">
                <a16:creationId xmlns:a16="http://schemas.microsoft.com/office/drawing/2014/main" id="{68DA2E0F-5984-3849-90C0-105F5F166F8D}"/>
              </a:ext>
            </a:extLst>
          </p:cNvPr>
          <p:cNvCxnSpPr>
            <a:stCxn id="9" idx="4"/>
            <a:endCxn id="62" idx="0"/>
          </p:cNvCxnSpPr>
          <p:nvPr/>
        </p:nvCxnSpPr>
        <p:spPr>
          <a:xfrm>
            <a:off x="5619405" y="4417952"/>
            <a:ext cx="1849003" cy="740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38">
            <a:extLst>
              <a:ext uri="{FF2B5EF4-FFF2-40B4-BE49-F238E27FC236}">
                <a16:creationId xmlns:a16="http://schemas.microsoft.com/office/drawing/2014/main" id="{68DA2E0F-5984-3849-90C0-105F5F166F8D}"/>
              </a:ext>
            </a:extLst>
          </p:cNvPr>
          <p:cNvCxnSpPr>
            <a:stCxn id="10" idx="4"/>
            <a:endCxn id="62" idx="0"/>
          </p:cNvCxnSpPr>
          <p:nvPr/>
        </p:nvCxnSpPr>
        <p:spPr>
          <a:xfrm>
            <a:off x="6791513" y="4361193"/>
            <a:ext cx="676895" cy="797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38">
            <a:extLst>
              <a:ext uri="{FF2B5EF4-FFF2-40B4-BE49-F238E27FC236}">
                <a16:creationId xmlns:a16="http://schemas.microsoft.com/office/drawing/2014/main" id="{68DA2E0F-5984-3849-90C0-105F5F166F8D}"/>
              </a:ext>
            </a:extLst>
          </p:cNvPr>
          <p:cNvCxnSpPr>
            <a:stCxn id="11" idx="4"/>
            <a:endCxn id="53" idx="0"/>
          </p:cNvCxnSpPr>
          <p:nvPr/>
        </p:nvCxnSpPr>
        <p:spPr>
          <a:xfrm flipH="1">
            <a:off x="6223627" y="4417951"/>
            <a:ext cx="1849004" cy="738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38">
            <a:extLst>
              <a:ext uri="{FF2B5EF4-FFF2-40B4-BE49-F238E27FC236}">
                <a16:creationId xmlns:a16="http://schemas.microsoft.com/office/drawing/2014/main" id="{68DA2E0F-5984-3849-90C0-105F5F166F8D}"/>
              </a:ext>
            </a:extLst>
          </p:cNvPr>
          <p:cNvCxnSpPr>
            <a:stCxn id="11" idx="4"/>
            <a:endCxn id="62" idx="0"/>
          </p:cNvCxnSpPr>
          <p:nvPr/>
        </p:nvCxnSpPr>
        <p:spPr>
          <a:xfrm flipH="1">
            <a:off x="7468408" y="4417951"/>
            <a:ext cx="604223" cy="740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40D63438-4557-A846-BF39-A31A085E0B59}"/>
              </a:ext>
            </a:extLst>
          </p:cNvPr>
          <p:cNvSpPr>
            <a:spLocks noChangeAspect="1"/>
          </p:cNvSpPr>
          <p:nvPr/>
        </p:nvSpPr>
        <p:spPr>
          <a:xfrm>
            <a:off x="5885179" y="5156261"/>
            <a:ext cx="676895" cy="67689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  <a:endParaRPr kumimoji="1" lang="zh-CN" altLang="en-US" sz="20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0D63438-4557-A846-BF39-A31A085E0B59}"/>
              </a:ext>
            </a:extLst>
          </p:cNvPr>
          <p:cNvSpPr>
            <a:spLocks noChangeAspect="1"/>
          </p:cNvSpPr>
          <p:nvPr/>
        </p:nvSpPr>
        <p:spPr>
          <a:xfrm>
            <a:off x="7129960" y="5158697"/>
            <a:ext cx="676895" cy="67689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N5</a:t>
            </a:r>
            <a:endParaRPr kumimoji="1" lang="zh-CN" altLang="en-US" sz="20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燕尾形箭头 69"/>
          <p:cNvSpPr/>
          <p:nvPr/>
        </p:nvSpPr>
        <p:spPr>
          <a:xfrm>
            <a:off x="3175760" y="4652316"/>
            <a:ext cx="1330036" cy="473909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B274-EF90-410B-BF16-FA178715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2717-D7EA-4783-BA7D-31BAC39C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4546A"/>
              </a:buClr>
            </a:pPr>
            <a:r>
              <a:rPr lang="zh-CN" altLang="en-US" dirty="0"/>
              <a:t>转换流程</a:t>
            </a:r>
            <a:endParaRPr lang="en-US" altLang="zh-CN" dirty="0"/>
          </a:p>
          <a:p>
            <a:pPr lvl="1">
              <a:buClr>
                <a:srgbClr val="44546A"/>
              </a:buClr>
            </a:pPr>
            <a:r>
              <a:rPr lang="zh-CN" altLang="en-US" dirty="0"/>
              <a:t>浮点转定点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将网络中的浮点数转换为定点数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权重转换为</a:t>
            </a:r>
            <a:r>
              <a:rPr lang="en-US" altLang="zh-CN" dirty="0"/>
              <a:t>11bit</a:t>
            </a:r>
            <a:r>
              <a:rPr lang="zh-CN" altLang="en-US" dirty="0"/>
              <a:t>定点数，膜电平转换为</a:t>
            </a:r>
            <a:r>
              <a:rPr lang="en-US" altLang="zh-CN" dirty="0"/>
              <a:t>19bit</a:t>
            </a:r>
            <a:r>
              <a:rPr lang="zh-CN" altLang="en-US" dirty="0"/>
              <a:t>定点数</a:t>
            </a:r>
            <a:endParaRPr lang="en-US" altLang="zh-CN" dirty="0"/>
          </a:p>
          <a:p>
            <a:pPr lvl="1">
              <a:buClr>
                <a:srgbClr val="44546A"/>
              </a:buClr>
            </a:pPr>
            <a:r>
              <a:rPr lang="en-US" altLang="zh-CN" dirty="0"/>
              <a:t>neuron</a:t>
            </a:r>
            <a:r>
              <a:rPr lang="zh-CN" altLang="en-US" dirty="0"/>
              <a:t>生成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初始每个</a:t>
            </a:r>
            <a:r>
              <a:rPr lang="en-US" altLang="zh-CN" dirty="0"/>
              <a:t>neuron</a:t>
            </a:r>
            <a:r>
              <a:rPr lang="zh-CN" altLang="en-US" dirty="0"/>
              <a:t>负责网络一层的一个输出通道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选择合适的</a:t>
            </a:r>
            <a:r>
              <a:rPr lang="en-US" altLang="zh-CN" dirty="0"/>
              <a:t>neuron</a:t>
            </a:r>
            <a:r>
              <a:rPr lang="zh-CN" altLang="en-US" dirty="0"/>
              <a:t>计算量</a:t>
            </a:r>
            <a:r>
              <a:rPr lang="en-US" altLang="zh-CN" dirty="0"/>
              <a:t>C</a:t>
            </a:r>
            <a:r>
              <a:rPr lang="zh-CN" altLang="en-US" dirty="0"/>
              <a:t>，对同一层</a:t>
            </a:r>
            <a:r>
              <a:rPr lang="en-US" altLang="zh-CN" dirty="0"/>
              <a:t>neuron</a:t>
            </a:r>
            <a:r>
              <a:rPr lang="zh-CN" altLang="en-US" dirty="0"/>
              <a:t>进行合并，尽可能保证每个</a:t>
            </a:r>
            <a:r>
              <a:rPr lang="en-US" altLang="zh-CN" dirty="0"/>
              <a:t>neuron</a:t>
            </a:r>
            <a:r>
              <a:rPr lang="zh-CN" altLang="en-US" dirty="0"/>
              <a:t>的计算量在</a:t>
            </a:r>
            <a:r>
              <a:rPr lang="en-US" altLang="zh-CN" dirty="0"/>
              <a:t>[C * (1 – p), C * (1 + p)] </a:t>
            </a:r>
            <a:r>
              <a:rPr lang="zh-CN" altLang="en-US" dirty="0"/>
              <a:t>之间</a:t>
            </a:r>
            <a:endParaRPr lang="en-US" altLang="zh-CN" dirty="0"/>
          </a:p>
          <a:p>
            <a:pPr lvl="1">
              <a:buClr>
                <a:srgbClr val="44546A"/>
              </a:buClr>
            </a:pPr>
            <a:r>
              <a:rPr lang="en-US" altLang="zh-CN" dirty="0"/>
              <a:t>batch</a:t>
            </a:r>
            <a:r>
              <a:rPr lang="zh-CN" altLang="en-US" dirty="0"/>
              <a:t>拆分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将多个</a:t>
            </a:r>
            <a:r>
              <a:rPr lang="en-US" altLang="zh-CN" dirty="0"/>
              <a:t>batch</a:t>
            </a:r>
            <a:r>
              <a:rPr lang="zh-CN" altLang="en-US" dirty="0"/>
              <a:t>的输入拆分为单</a:t>
            </a:r>
            <a:r>
              <a:rPr lang="en-US" altLang="zh-CN" dirty="0"/>
              <a:t>batch</a:t>
            </a:r>
            <a:r>
              <a:rPr lang="zh-CN" altLang="en-US" dirty="0"/>
              <a:t>输入到网络中，让网络中的</a:t>
            </a:r>
            <a:r>
              <a:rPr lang="en-US" altLang="zh-CN" dirty="0"/>
              <a:t>neuron</a:t>
            </a:r>
            <a:r>
              <a:rPr lang="zh-CN" altLang="en-US" dirty="0"/>
              <a:t>流水化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endParaRPr lang="en-US" altLang="zh-CN" dirty="0"/>
          </a:p>
          <a:p>
            <a:pPr lvl="2">
              <a:buClr>
                <a:srgbClr val="44546A"/>
              </a:buClr>
            </a:pPr>
            <a:endParaRPr lang="en-US" altLang="zh-CN" dirty="0">
              <a:solidFill>
                <a:srgbClr val="005490"/>
              </a:solidFill>
            </a:endParaRPr>
          </a:p>
          <a:p>
            <a:pPr lvl="2">
              <a:buClr>
                <a:srgbClr val="44546A"/>
              </a:buClr>
            </a:pPr>
            <a:endParaRPr lang="en-US" altLang="zh-CN" dirty="0"/>
          </a:p>
          <a:p>
            <a:pPr lvl="2">
              <a:buClr>
                <a:srgbClr val="44546A"/>
              </a:buClr>
            </a:pPr>
            <a:endParaRPr lang="en-US" altLang="zh-CN" dirty="0"/>
          </a:p>
          <a:p>
            <a:pPr lvl="1">
              <a:buClr>
                <a:srgbClr val="44546A"/>
              </a:buClr>
            </a:pPr>
            <a:endParaRPr lang="en-US" altLang="zh-CN" dirty="0"/>
          </a:p>
          <a:p>
            <a:pPr marL="4000500" lvl="8" indent="-342900">
              <a:buClr>
                <a:srgbClr val="44546A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0">
              <a:buClr>
                <a:srgbClr val="44546A"/>
              </a:buClr>
            </a:pPr>
            <a:endParaRPr lang="en-US" altLang="zh-CN" sz="2000" dirty="0">
              <a:solidFill>
                <a:srgbClr val="005490"/>
              </a:solidFill>
            </a:endParaRPr>
          </a:p>
          <a:p>
            <a:pPr lvl="1">
              <a:buClr>
                <a:srgbClr val="44546A"/>
              </a:buClr>
            </a:pPr>
            <a:endParaRPr lang="en-US" altLang="zh-CN" dirty="0"/>
          </a:p>
          <a:p>
            <a:pPr lvl="1">
              <a:buClr>
                <a:srgbClr val="44546A"/>
              </a:buClr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8C3C7-3709-40F5-BE5C-8B94326F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DA9B-C1EA-45B9-A443-01B5A37E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87604-F6B8-4754-A679-195E6328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转换验证</a:t>
            </a:r>
            <a:endParaRPr lang="en-US" altLang="zh-CN" dirty="0"/>
          </a:p>
          <a:p>
            <a:pPr lvl="1"/>
            <a:r>
              <a:rPr lang="zh-CN" altLang="en-US" dirty="0"/>
              <a:t>逐层检测</a:t>
            </a:r>
            <a:endParaRPr lang="en-US" altLang="zh-CN" dirty="0"/>
          </a:p>
          <a:p>
            <a:pPr lvl="2"/>
            <a:r>
              <a:rPr lang="zh-CN" altLang="en-US" dirty="0"/>
              <a:t>因为每一层的输出都是</a:t>
            </a:r>
            <a:r>
              <a:rPr lang="en-US" altLang="zh-CN" dirty="0" err="1"/>
              <a:t>spikeTensor</a:t>
            </a:r>
            <a:r>
              <a:rPr lang="zh-CN" altLang="en-US" dirty="0"/>
              <a:t>，内部为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串，仅仅通过输出没有办法判定误差的大小</a:t>
            </a:r>
            <a:endParaRPr lang="en-US" altLang="zh-CN" dirty="0"/>
          </a:p>
          <a:p>
            <a:pPr lvl="2"/>
            <a:r>
              <a:rPr lang="zh-CN" altLang="en-US" dirty="0"/>
              <a:t>通过每一层的膜电平判断误差</a:t>
            </a:r>
            <a:endParaRPr lang="en-US" altLang="zh-CN" dirty="0"/>
          </a:p>
          <a:p>
            <a:pPr lvl="1">
              <a:buClr>
                <a:srgbClr val="44546A"/>
              </a:buClr>
            </a:pPr>
            <a:r>
              <a:rPr lang="zh-CN" altLang="en-US" dirty="0"/>
              <a:t>检测结果（</a:t>
            </a:r>
            <a:r>
              <a:rPr lang="en-US" altLang="zh-CN" dirty="0" err="1"/>
              <a:t>timesteps</a:t>
            </a:r>
            <a:r>
              <a:rPr lang="zh-CN" altLang="en-US" dirty="0"/>
              <a:t>不大时）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每一层随机生成正太分布的权重进行检测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每一层输出的信号均没有错误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因为信号是离散值，每一层的误差不大时层间的误差并不会累积</a:t>
            </a:r>
            <a:endParaRPr lang="en-US" altLang="zh-CN" dirty="0"/>
          </a:p>
          <a:p>
            <a:pPr lvl="2">
              <a:buClr>
                <a:srgbClr val="44546A"/>
              </a:buClr>
            </a:pPr>
            <a:r>
              <a:rPr lang="zh-CN" altLang="en-US" dirty="0"/>
              <a:t>最大误差值的量级大体在</a:t>
            </a:r>
            <a:r>
              <a:rPr lang="en-US" altLang="zh-CN" dirty="0"/>
              <a:t>10</a:t>
            </a:r>
            <a:r>
              <a:rPr lang="en-US" altLang="zh-CN" baseline="30000" dirty="0"/>
              <a:t>-3</a:t>
            </a:r>
            <a:r>
              <a:rPr lang="en-US" altLang="zh-CN" dirty="0"/>
              <a:t>~10</a:t>
            </a:r>
            <a:r>
              <a:rPr lang="en-US" altLang="zh-CN" baseline="30000" dirty="0"/>
              <a:t>-1</a:t>
            </a:r>
          </a:p>
          <a:p>
            <a:pPr lvl="2">
              <a:buClr>
                <a:srgbClr val="44546A"/>
              </a:buClr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87874-8853-482B-BB84-63C56901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VGG</a:t>
            </a:r>
            <a:r>
              <a:rPr lang="zh-CN" altLang="en-US" dirty="0"/>
              <a:t>的结果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转换后</a:t>
            </a:r>
            <a:r>
              <a:rPr lang="en-US" altLang="zh-CN" dirty="0"/>
              <a:t>neuron</a:t>
            </a:r>
            <a:r>
              <a:rPr lang="zh-CN" altLang="en-US" dirty="0"/>
              <a:t>共</a:t>
            </a:r>
            <a:r>
              <a:rPr lang="en-US" altLang="zh-CN" dirty="0"/>
              <a:t>20</a:t>
            </a:r>
            <a:r>
              <a:rPr lang="zh-CN" altLang="en-US" dirty="0"/>
              <a:t>层，</a:t>
            </a:r>
            <a:endParaRPr lang="en-US" altLang="zh-CN" dirty="0"/>
          </a:p>
          <a:p>
            <a:pPr lvl="1"/>
            <a:r>
              <a:rPr lang="zh-CN" altLang="en-US" dirty="0"/>
              <a:t>转换后的</a:t>
            </a:r>
            <a:r>
              <a:rPr lang="en-US" altLang="zh-CN" dirty="0"/>
              <a:t>neuron</a:t>
            </a:r>
            <a:r>
              <a:rPr lang="zh-CN" altLang="en-US" dirty="0"/>
              <a:t>数目</a:t>
            </a:r>
            <a:r>
              <a:rPr lang="en-US" altLang="zh-CN" dirty="0"/>
              <a:t>4488</a:t>
            </a:r>
          </a:p>
          <a:p>
            <a:pPr lvl="1"/>
            <a:r>
              <a:rPr lang="zh-CN" altLang="en-US" dirty="0"/>
              <a:t>转换后的</a:t>
            </a:r>
            <a:r>
              <a:rPr lang="en-US" altLang="zh-CN" dirty="0"/>
              <a:t>neuron</a:t>
            </a:r>
            <a:r>
              <a:rPr lang="zh-CN" altLang="en-US" dirty="0"/>
              <a:t>之间边数</a:t>
            </a:r>
            <a:r>
              <a:rPr lang="en-US" altLang="zh-CN" dirty="0"/>
              <a:t>128.5w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8" y="1865119"/>
            <a:ext cx="4502104" cy="1724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4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6704" y="1052713"/>
            <a:ext cx="84872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IR</a:t>
            </a:r>
            <a:r>
              <a:rPr lang="zh-CN" altLang="en-US" sz="2000" dirty="0"/>
              <a:t>生成</a:t>
            </a:r>
            <a:endParaRPr lang="en-US" altLang="zh-CN" sz="2000" dirty="0"/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支持更多的计算操作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对于初始的</a:t>
            </a:r>
            <a:r>
              <a:rPr lang="en-US" altLang="zh-CN" sz="2000" dirty="0">
                <a:solidFill>
                  <a:srgbClr val="005490"/>
                </a:solidFill>
              </a:rPr>
              <a:t>SNN</a:t>
            </a:r>
            <a:r>
              <a:rPr lang="zh-CN" altLang="en-US" sz="2000" dirty="0">
                <a:solidFill>
                  <a:srgbClr val="005490"/>
                </a:solidFill>
              </a:rPr>
              <a:t>计算图进行初步的优化，完成算子之间的合并等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prstClr val="black"/>
                </a:solidFill>
              </a:rPr>
              <a:t>CG</a:t>
            </a:r>
            <a:r>
              <a:rPr lang="zh-CN" altLang="en-US" sz="2000" dirty="0">
                <a:solidFill>
                  <a:prstClr val="black"/>
                </a:solidFill>
              </a:rPr>
              <a:t>生成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采用更加鲁棒的浮点转定点的方法，通过</a:t>
            </a:r>
            <a:r>
              <a:rPr lang="en-US" altLang="zh-CN" sz="2000" dirty="0">
                <a:solidFill>
                  <a:srgbClr val="005490"/>
                </a:solidFill>
              </a:rPr>
              <a:t>EM</a:t>
            </a:r>
            <a:r>
              <a:rPr lang="zh-CN" altLang="en-US" sz="2000" dirty="0">
                <a:solidFill>
                  <a:srgbClr val="005490"/>
                </a:solidFill>
              </a:rPr>
              <a:t>、聚类等算法减小网络的误差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r>
              <a:rPr lang="zh-CN" altLang="en-US" sz="2000" dirty="0">
                <a:solidFill>
                  <a:srgbClr val="005490"/>
                </a:solidFill>
              </a:rPr>
              <a:t>对</a:t>
            </a:r>
            <a:r>
              <a:rPr lang="en-US" altLang="zh-CN" sz="2000" dirty="0">
                <a:solidFill>
                  <a:srgbClr val="005490"/>
                </a:solidFill>
              </a:rPr>
              <a:t>neuron</a:t>
            </a:r>
            <a:r>
              <a:rPr lang="zh-CN" altLang="en-US" sz="2000" dirty="0">
                <a:solidFill>
                  <a:srgbClr val="005490"/>
                </a:solidFill>
              </a:rPr>
              <a:t>进行更细致的划分</a:t>
            </a:r>
            <a:endParaRPr lang="en-US" altLang="zh-CN" sz="2000" dirty="0">
              <a:solidFill>
                <a:srgbClr val="00549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lvl="0" indent="-342900">
              <a:spcBef>
                <a:spcPct val="20000"/>
              </a:spcBef>
              <a:buClr>
                <a:srgbClr val="44546A"/>
              </a:buCl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44546A"/>
              </a:buClr>
              <a:buFont typeface="Arial" panose="020B0604020202020204" pitchFamily="34" charset="0"/>
              <a:buChar char="–"/>
            </a:pPr>
            <a:endParaRPr lang="en-US" altLang="zh-CN" sz="2000" dirty="0">
              <a:solidFill>
                <a:srgbClr val="0054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EC204-E01B-4388-A260-7C410497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4BBA1-470A-4901-BA30-9467B674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760DDF7-F09F-4E73-B22A-1366DA8551F5}"/>
              </a:ext>
            </a:extLst>
          </p:cNvPr>
          <p:cNvGrpSpPr/>
          <p:nvPr/>
        </p:nvGrpSpPr>
        <p:grpSpPr>
          <a:xfrm>
            <a:off x="-6926" y="1048246"/>
            <a:ext cx="9018153" cy="3553144"/>
            <a:chOff x="46855" y="2790974"/>
            <a:chExt cx="9018153" cy="3553144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1E5E5FED-FF5C-4943-80F8-F73641AD2A39}"/>
                </a:ext>
              </a:extLst>
            </p:cNvPr>
            <p:cNvGrpSpPr/>
            <p:nvPr/>
          </p:nvGrpSpPr>
          <p:grpSpPr>
            <a:xfrm>
              <a:off x="46855" y="2790974"/>
              <a:ext cx="2891761" cy="3553144"/>
              <a:chOff x="1802261" y="1923247"/>
              <a:chExt cx="2891761" cy="3553144"/>
            </a:xfrm>
          </p:grpSpPr>
          <p:sp>
            <p:nvSpPr>
              <p:cNvPr id="182" name="矩形: 剪去单角 181">
                <a:extLst>
                  <a:ext uri="{FF2B5EF4-FFF2-40B4-BE49-F238E27FC236}">
                    <a16:creationId xmlns:a16="http://schemas.microsoft.com/office/drawing/2014/main" id="{4148BC1B-0E3A-4DFA-A0C6-70354F1EDAE2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ANN2SNN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B446351A-D30F-40FA-8041-71FFC423B0F2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2C24082B-B56E-405F-B653-142DFD622485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AB6C4BCE-58D7-4479-9ABB-C33EAAF8E4A2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86" name="箭头: 下 185">
                  <a:extLst>
                    <a:ext uri="{FF2B5EF4-FFF2-40B4-BE49-F238E27FC236}">
                      <a16:creationId xmlns:a16="http://schemas.microsoft.com/office/drawing/2014/main" id="{E6D2B577-4784-494D-82B3-427C9AA59B79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9073ECF-6D64-4B04-953A-374E164EA7BA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14BFCAB1-FDD1-4C3D-B178-0DB293A9D7D1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98" name="组合 197">
                    <a:extLst>
                      <a:ext uri="{FF2B5EF4-FFF2-40B4-BE49-F238E27FC236}">
                        <a16:creationId xmlns:a16="http://schemas.microsoft.com/office/drawing/2014/main" id="{E5FAA155-2769-49EF-8E6C-AC959A207239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200" name="矩形: 圆角 199">
                      <a:extLst>
                        <a:ext uri="{FF2B5EF4-FFF2-40B4-BE49-F238E27FC236}">
                          <a16:creationId xmlns:a16="http://schemas.microsoft.com/office/drawing/2014/main" id="{5EAE1B38-C0D7-4C2A-BDF3-438EFBB10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201" name="组合 200">
                      <a:extLst>
                        <a:ext uri="{FF2B5EF4-FFF2-40B4-BE49-F238E27FC236}">
                          <a16:creationId xmlns:a16="http://schemas.microsoft.com/office/drawing/2014/main" id="{50A128F0-64A5-4011-8C25-4F2AD3883F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B0AF5FC0-76DB-4457-B9D4-CDC79F89C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203" name="图片 202">
                        <a:extLst>
                          <a:ext uri="{FF2B5EF4-FFF2-40B4-BE49-F238E27FC236}">
                            <a16:creationId xmlns:a16="http://schemas.microsoft.com/office/drawing/2014/main" id="{BB58FD69-79FF-4075-A4CC-6440321308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4" name="文本框 203">
                        <a:extLst>
                          <a:ext uri="{FF2B5EF4-FFF2-40B4-BE49-F238E27FC236}">
                            <a16:creationId xmlns:a16="http://schemas.microsoft.com/office/drawing/2014/main" id="{DF857FB3-069E-42CE-B096-E718D8460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C85DEDE2-505C-4F02-89F0-FE524B8AF427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/>
                      <a:t>SNN  Model     </a:t>
                    </a:r>
                    <a:endParaRPr lang="en-US" altLang="zh-CN" sz="1050" b="1" dirty="0"/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E51DAFD9-BFCC-4727-AFDA-2DB14D844D29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91" name="组合 190">
                    <a:extLst>
                      <a:ext uri="{FF2B5EF4-FFF2-40B4-BE49-F238E27FC236}">
                        <a16:creationId xmlns:a16="http://schemas.microsoft.com/office/drawing/2014/main" id="{CD3F0701-AF40-4E62-B401-FD742A307AEB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93" name="矩形: 圆角 192">
                      <a:extLst>
                        <a:ext uri="{FF2B5EF4-FFF2-40B4-BE49-F238E27FC236}">
                          <a16:creationId xmlns:a16="http://schemas.microsoft.com/office/drawing/2014/main" id="{A988F505-7CC8-4696-B4C7-E889BAF65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E22946F1-DD44-4AE2-A410-AC50598C54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EFFD22DD-488A-4810-9FCF-03A3DD1D7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196" name="图片 195">
                        <a:extLst>
                          <a:ext uri="{FF2B5EF4-FFF2-40B4-BE49-F238E27FC236}">
                            <a16:creationId xmlns:a16="http://schemas.microsoft.com/office/drawing/2014/main" id="{387C3CEE-5E3D-4439-AC6C-E2C3104E7D1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97" name="文本框 196">
                        <a:extLst>
                          <a:ext uri="{FF2B5EF4-FFF2-40B4-BE49-F238E27FC236}">
                            <a16:creationId xmlns:a16="http://schemas.microsoft.com/office/drawing/2014/main" id="{9A119F43-5C69-4EB9-B057-872A39B2A9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E7C5F7DE-0CA8-41A6-A73B-D19CCBEE64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ANN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0459642E-5594-4A2D-9489-78FB2FA2FE03}"/>
                    </a:ext>
                  </a:extLst>
                </p:cNvPr>
                <p:cNvSpPr/>
                <p:nvPr/>
              </p:nvSpPr>
              <p:spPr>
                <a:xfrm rot="5400000">
                  <a:off x="3613310" y="4332398"/>
                  <a:ext cx="168135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Conversion Tools</a:t>
                  </a:r>
                  <a:endParaRPr lang="zh-CN" altLang="en-US" sz="1400" b="1" dirty="0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7B768B-312B-4BA3-AE8E-DD28BBBDFF01}"/>
                </a:ext>
              </a:extLst>
            </p:cNvPr>
            <p:cNvGrpSpPr/>
            <p:nvPr/>
          </p:nvGrpSpPr>
          <p:grpSpPr>
            <a:xfrm>
              <a:off x="3121273" y="2790974"/>
              <a:ext cx="2891761" cy="3553144"/>
              <a:chOff x="1802261" y="1923247"/>
              <a:chExt cx="2891761" cy="3553144"/>
            </a:xfrm>
          </p:grpSpPr>
          <p:sp>
            <p:nvSpPr>
              <p:cNvPr id="160" name="矩形: 剪去单角 159">
                <a:extLst>
                  <a:ext uri="{FF2B5EF4-FFF2-40B4-BE49-F238E27FC236}">
                    <a16:creationId xmlns:a16="http://schemas.microsoft.com/office/drawing/2014/main" id="{E05673AD-141E-4812-BA1B-6FA822FB5BF7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SNN2CG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68577F9A-6E9D-4F93-A4B5-0C9E99C3DA0E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A0219FB7-4A06-475D-9D2C-D2B0FE7D6C8A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35AE403D-B6D4-4F1D-8D96-39FE3B37AE77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64" name="箭头: 下 163">
                  <a:extLst>
                    <a:ext uri="{FF2B5EF4-FFF2-40B4-BE49-F238E27FC236}">
                      <a16:creationId xmlns:a16="http://schemas.microsoft.com/office/drawing/2014/main" id="{FDEE7B9F-0259-479F-919B-97F5B11F51A9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1D70182F-D9D5-489B-86F1-41BE7076F95E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43B849A3-4639-439B-8C44-52893C68A2EF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B38CE0B6-5FDC-46E1-9FFF-BA35C0314263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78" name="矩形: 圆角 177">
                      <a:extLst>
                        <a:ext uri="{FF2B5EF4-FFF2-40B4-BE49-F238E27FC236}">
                          <a16:creationId xmlns:a16="http://schemas.microsoft.com/office/drawing/2014/main" id="{6EDE73B5-FA45-44A3-BBCE-CF06002D5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D9F0E7FE-81D9-488D-92EE-EB9BAAF59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80" name="矩形 179">
                        <a:extLst>
                          <a:ext uri="{FF2B5EF4-FFF2-40B4-BE49-F238E27FC236}">
                            <a16:creationId xmlns:a16="http://schemas.microsoft.com/office/drawing/2014/main" id="{BBE6B52C-6F20-4D9E-8554-E84093813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81" name="文本框 180">
                        <a:extLst>
                          <a:ext uri="{FF2B5EF4-FFF2-40B4-BE49-F238E27FC236}">
                            <a16:creationId xmlns:a16="http://schemas.microsoft.com/office/drawing/2014/main" id="{A174DBA1-DEFA-4CB4-BD4C-9B9E72A5C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27FB2CD2-314B-4048-859D-5F2B066AF429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CG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FA7B4044-642D-4902-B4AB-F67EB52FF3C6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69" name="组合 168">
                    <a:extLst>
                      <a:ext uri="{FF2B5EF4-FFF2-40B4-BE49-F238E27FC236}">
                        <a16:creationId xmlns:a16="http://schemas.microsoft.com/office/drawing/2014/main" id="{B02653BD-5CE0-4534-B2CA-F14C8707182F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71" name="矩形: 圆角 170">
                      <a:extLst>
                        <a:ext uri="{FF2B5EF4-FFF2-40B4-BE49-F238E27FC236}">
                          <a16:creationId xmlns:a16="http://schemas.microsoft.com/office/drawing/2014/main" id="{FD5EB4BC-41F0-4193-A736-AAC42F7F0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72" name="组合 171">
                      <a:extLst>
                        <a:ext uri="{FF2B5EF4-FFF2-40B4-BE49-F238E27FC236}">
                          <a16:creationId xmlns:a16="http://schemas.microsoft.com/office/drawing/2014/main" id="{D3ED71A6-6CA3-4785-852B-547C1DB82D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73" name="矩形 172">
                        <a:extLst>
                          <a:ext uri="{FF2B5EF4-FFF2-40B4-BE49-F238E27FC236}">
                            <a16:creationId xmlns:a16="http://schemas.microsoft.com/office/drawing/2014/main" id="{EF87E0DC-7BB9-4EB3-91FA-6994BC272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174" name="图片 173">
                        <a:extLst>
                          <a:ext uri="{FF2B5EF4-FFF2-40B4-BE49-F238E27FC236}">
                            <a16:creationId xmlns:a16="http://schemas.microsoft.com/office/drawing/2014/main" id="{F57FE19D-16D9-4FDB-86F0-9DCB76D32FE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5" name="文本框 174">
                        <a:extLst>
                          <a:ext uri="{FF2B5EF4-FFF2-40B4-BE49-F238E27FC236}">
                            <a16:creationId xmlns:a16="http://schemas.microsoft.com/office/drawing/2014/main" id="{59657C81-5422-4513-B4FD-176B352EEE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70" name="文本框 169">
                    <a:extLst>
                      <a:ext uri="{FF2B5EF4-FFF2-40B4-BE49-F238E27FC236}">
                        <a16:creationId xmlns:a16="http://schemas.microsoft.com/office/drawing/2014/main" id="{6B97FBE2-A5FE-4546-B3BB-1E3665EC003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998DBE53-454A-4A2A-81BE-870D8AA152E5}"/>
                    </a:ext>
                  </a:extLst>
                </p:cNvPr>
                <p:cNvSpPr/>
                <p:nvPr/>
              </p:nvSpPr>
              <p:spPr>
                <a:xfrm rot="5400000">
                  <a:off x="3613310" y="4332398"/>
                  <a:ext cx="168135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Conversion Tools</a:t>
                  </a:r>
                  <a:endParaRPr lang="zh-CN" altLang="en-US" sz="1400" b="1" dirty="0"/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BF2952C-2962-4A63-8334-668C301EE620}"/>
                </a:ext>
              </a:extLst>
            </p:cNvPr>
            <p:cNvGrpSpPr/>
            <p:nvPr/>
          </p:nvGrpSpPr>
          <p:grpSpPr>
            <a:xfrm>
              <a:off x="6173247" y="2790974"/>
              <a:ext cx="2891761" cy="3553144"/>
              <a:chOff x="1802261" y="1923247"/>
              <a:chExt cx="2891761" cy="3553144"/>
            </a:xfrm>
          </p:grpSpPr>
          <p:sp>
            <p:nvSpPr>
              <p:cNvPr id="139" name="矩形: 剪去单角 138">
                <a:extLst>
                  <a:ext uri="{FF2B5EF4-FFF2-40B4-BE49-F238E27FC236}">
                    <a16:creationId xmlns:a16="http://schemas.microsoft.com/office/drawing/2014/main" id="{42338800-6B0F-45EB-BDC7-E3F6B858C0FD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CG2NoC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C56EE8AB-6809-4652-9207-4671269256AE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59D834F-5FA7-4248-B82B-A526F7988DAF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A14A1FA5-7F8A-41D2-A698-A2B7B0708248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43" name="箭头: 下 142">
                  <a:extLst>
                    <a:ext uri="{FF2B5EF4-FFF2-40B4-BE49-F238E27FC236}">
                      <a16:creationId xmlns:a16="http://schemas.microsoft.com/office/drawing/2014/main" id="{43EF2252-507B-40E6-93C0-C7232CDAF25A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F8BC819D-2A4A-46A0-BB43-693B20FD1F01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D79B0B7B-129D-4ADE-BC64-17F83EFFBFEC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54" name="组合 153">
                    <a:extLst>
                      <a:ext uri="{FF2B5EF4-FFF2-40B4-BE49-F238E27FC236}">
                        <a16:creationId xmlns:a16="http://schemas.microsoft.com/office/drawing/2014/main" id="{059F9157-1267-4431-91F5-F6B00A201ED8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56" name="矩形: 圆角 155">
                      <a:extLst>
                        <a:ext uri="{FF2B5EF4-FFF2-40B4-BE49-F238E27FC236}">
                          <a16:creationId xmlns:a16="http://schemas.microsoft.com/office/drawing/2014/main" id="{3908922F-858C-4845-8F8D-68D383730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57" name="组合 156">
                      <a:extLst>
                        <a:ext uri="{FF2B5EF4-FFF2-40B4-BE49-F238E27FC236}">
                          <a16:creationId xmlns:a16="http://schemas.microsoft.com/office/drawing/2014/main" id="{CFA18ECC-DA42-4C69-AA36-18C697D91E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58" name="矩形 157">
                        <a:extLst>
                          <a:ext uri="{FF2B5EF4-FFF2-40B4-BE49-F238E27FC236}">
                            <a16:creationId xmlns:a16="http://schemas.microsoft.com/office/drawing/2014/main" id="{DDB9E8A2-4D5F-4DD1-B1DD-15912216B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59" name="文本框 158">
                        <a:extLst>
                          <a:ext uri="{FF2B5EF4-FFF2-40B4-BE49-F238E27FC236}">
                            <a16:creationId xmlns:a16="http://schemas.microsoft.com/office/drawing/2014/main" id="{28D1022A-6191-4DF0-B6CC-1E0E54E23B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55" name="文本框 154">
                    <a:extLst>
                      <a:ext uri="{FF2B5EF4-FFF2-40B4-BE49-F238E27FC236}">
                        <a16:creationId xmlns:a16="http://schemas.microsoft.com/office/drawing/2014/main" id="{8B56D7D8-09D5-4F93-817B-46A60624F1A1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 err="1"/>
                      <a:t>NoC</a:t>
                    </a:r>
                    <a:r>
                      <a:rPr lang="en-US" altLang="zh-CN" sz="1050" b="1" dirty="0"/>
                      <a:t> chip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AB1774C4-68C8-44D9-A9AE-DC2A4412DDF8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857A30B0-2B73-40A1-A70E-A24FCC9E40D4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50" name="矩形: 圆角 149">
                      <a:extLst>
                        <a:ext uri="{FF2B5EF4-FFF2-40B4-BE49-F238E27FC236}">
                          <a16:creationId xmlns:a16="http://schemas.microsoft.com/office/drawing/2014/main" id="{B276DCCB-B10A-484D-AE30-5ACCE8DC5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51" name="组合 150">
                      <a:extLst>
                        <a:ext uri="{FF2B5EF4-FFF2-40B4-BE49-F238E27FC236}">
                          <a16:creationId xmlns:a16="http://schemas.microsoft.com/office/drawing/2014/main" id="{10FEF393-491B-4CDB-B8D9-539AD19217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52" name="矩形 151">
                        <a:extLst>
                          <a:ext uri="{FF2B5EF4-FFF2-40B4-BE49-F238E27FC236}">
                            <a16:creationId xmlns:a16="http://schemas.microsoft.com/office/drawing/2014/main" id="{8F85F99B-F26B-4786-98C5-13436FA9F3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53" name="文本框 152">
                        <a:extLst>
                          <a:ext uri="{FF2B5EF4-FFF2-40B4-BE49-F238E27FC236}">
                            <a16:creationId xmlns:a16="http://schemas.microsoft.com/office/drawing/2014/main" id="{E57525B6-91E3-46C6-BDD0-44DCCD4513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D5E349-DDF5-42E6-A604-CF369721DA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CG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F4161B74-A976-480A-B898-3F0E74E1187F}"/>
                    </a:ext>
                  </a:extLst>
                </p:cNvPr>
                <p:cNvSpPr/>
                <p:nvPr/>
              </p:nvSpPr>
              <p:spPr>
                <a:xfrm rot="5400000">
                  <a:off x="3738345" y="4332398"/>
                  <a:ext cx="14312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Mapping Tools</a:t>
                  </a:r>
                  <a:endParaRPr lang="zh-CN" altLang="en-US" sz="1400" b="1" dirty="0"/>
                </a:p>
              </p:txBody>
            </p:sp>
          </p:grpSp>
        </p:grpSp>
        <p:sp>
          <p:nvSpPr>
            <p:cNvPr id="134" name="箭头: 右 133">
              <a:extLst>
                <a:ext uri="{FF2B5EF4-FFF2-40B4-BE49-F238E27FC236}">
                  <a16:creationId xmlns:a16="http://schemas.microsoft.com/office/drawing/2014/main" id="{D809E6EA-64F4-4E98-88D0-6796CF9A2CC3}"/>
                </a:ext>
              </a:extLst>
            </p:cNvPr>
            <p:cNvSpPr/>
            <p:nvPr/>
          </p:nvSpPr>
          <p:spPr>
            <a:xfrm>
              <a:off x="2580558" y="3074465"/>
              <a:ext cx="590564" cy="2605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055AD61C-24C7-43AA-A944-CD8366D244F6}"/>
                </a:ext>
              </a:extLst>
            </p:cNvPr>
            <p:cNvSpPr/>
            <p:nvPr/>
          </p:nvSpPr>
          <p:spPr>
            <a:xfrm>
              <a:off x="5676375" y="3081657"/>
              <a:ext cx="590564" cy="2605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7544C1DD-FEC8-4628-B09A-5C7005FCA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107" t="26179" r="20659" b="25439"/>
            <a:stretch/>
          </p:blipFill>
          <p:spPr>
            <a:xfrm>
              <a:off x="6491138" y="5691543"/>
              <a:ext cx="454774" cy="291620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B35A1341-FC80-416E-B84A-141DC09B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9488" y="5632041"/>
              <a:ext cx="581195" cy="425086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BB4FE9FB-0A12-4A9C-B87C-0D93099F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2339" y="4644949"/>
              <a:ext cx="581195" cy="425086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5CF1BFE-58F0-47D1-8DFD-49F54959D812}"/>
              </a:ext>
            </a:extLst>
          </p:cNvPr>
          <p:cNvSpPr/>
          <p:nvPr/>
        </p:nvSpPr>
        <p:spPr>
          <a:xfrm>
            <a:off x="73706" y="4687990"/>
            <a:ext cx="2755768" cy="19802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03A786-D8E3-4079-8EE1-2CBAFB4C1194}"/>
              </a:ext>
            </a:extLst>
          </p:cNvPr>
          <p:cNvSpPr txBox="1"/>
          <p:nvPr/>
        </p:nvSpPr>
        <p:spPr>
          <a:xfrm>
            <a:off x="42923" y="4675312"/>
            <a:ext cx="27557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目前支持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ANN</a:t>
            </a:r>
            <a:r>
              <a:rPr lang="zh-CN" altLang="en-US" sz="1400" dirty="0"/>
              <a:t>到</a:t>
            </a:r>
            <a:r>
              <a:rPr lang="en-US" altLang="zh-CN" sz="1400" dirty="0"/>
              <a:t>SNN</a:t>
            </a:r>
            <a:r>
              <a:rPr lang="zh-CN" altLang="en-US" sz="1400" dirty="0"/>
              <a:t>的转换工具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ANN</a:t>
            </a:r>
            <a:r>
              <a:rPr lang="zh-CN" altLang="en-US" sz="1400" dirty="0"/>
              <a:t>常用算子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SNN</a:t>
            </a:r>
            <a:r>
              <a:rPr lang="zh-CN" altLang="en-US" sz="1400" dirty="0"/>
              <a:t>的</a:t>
            </a:r>
            <a:r>
              <a:rPr lang="en-US" altLang="zh-CN" sz="1400" dirty="0"/>
              <a:t>LIF/IF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转化的误差分析工具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定量分析模型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单层误差分析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整体误差分析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6186C-7280-7C4C-BEDB-4D057BD6B417}"/>
              </a:ext>
            </a:extLst>
          </p:cNvPr>
          <p:cNvGrpSpPr/>
          <p:nvPr/>
        </p:nvGrpSpPr>
        <p:grpSpPr>
          <a:xfrm>
            <a:off x="6154076" y="4675312"/>
            <a:ext cx="2755768" cy="2081448"/>
            <a:chOff x="6154076" y="4675312"/>
            <a:chExt cx="2755768" cy="2081448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C741710-31CA-4D35-AFD1-D32540A6DEDC}"/>
                </a:ext>
              </a:extLst>
            </p:cNvPr>
            <p:cNvSpPr/>
            <p:nvPr/>
          </p:nvSpPr>
          <p:spPr>
            <a:xfrm>
              <a:off x="6154076" y="4675312"/>
              <a:ext cx="2755768" cy="1980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ABA7D9E2-4844-4CAA-BA2C-0EC5B543E319}"/>
                </a:ext>
              </a:extLst>
            </p:cNvPr>
            <p:cNvSpPr txBox="1"/>
            <p:nvPr/>
          </p:nvSpPr>
          <p:spPr>
            <a:xfrm>
              <a:off x="6213663" y="4694657"/>
              <a:ext cx="24847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目前支持</a:t>
              </a:r>
              <a:r>
                <a:rPr lang="en-US" altLang="zh-CN" dirty="0"/>
                <a:t>:</a:t>
              </a:r>
            </a:p>
            <a:p>
              <a:r>
                <a:rPr lang="zh-CN" altLang="en-US" sz="1200" dirty="0"/>
                <a:t>根据底层计算图生成映射方案</a:t>
              </a:r>
              <a:endParaRPr lang="en-US" altLang="zh-CN" sz="1200" dirty="0"/>
            </a:p>
            <a:p>
              <a:r>
                <a:rPr lang="zh-CN" altLang="en-US" sz="1200" dirty="0"/>
                <a:t>      输入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SNN</a:t>
              </a:r>
              <a:r>
                <a:rPr lang="zh-CN" altLang="en-US" sz="1200" dirty="0"/>
                <a:t>计算图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NoC</a:t>
              </a:r>
              <a:r>
                <a:rPr lang="zh-CN" altLang="en-US" sz="1200" dirty="0"/>
                <a:t>芯片互连结构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硬件参数 （计算延迟等）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目标函数（能耗等）</a:t>
              </a:r>
              <a:endParaRPr lang="en-US" altLang="zh-CN" sz="1200" dirty="0"/>
            </a:p>
            <a:p>
              <a:r>
                <a:rPr lang="zh-CN" altLang="en-US" sz="1200" dirty="0"/>
                <a:t>       输出</a:t>
              </a:r>
              <a:endParaRPr lang="en-US" altLang="zh-CN" sz="12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CN" sz="1200" dirty="0"/>
                <a:t>SNN</a:t>
              </a:r>
              <a:r>
                <a:rPr kumimoji="1" lang="zh-CN" altLang="en-US" sz="1200" dirty="0"/>
                <a:t> 映射方案（坐标）</a:t>
              </a:r>
            </a:p>
            <a:p>
              <a:endParaRPr lang="zh-CN" altLang="en-US" sz="14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41C406-5B60-7048-B218-044CC90BB321}"/>
              </a:ext>
            </a:extLst>
          </p:cNvPr>
          <p:cNvGrpSpPr/>
          <p:nvPr/>
        </p:nvGrpSpPr>
        <p:grpSpPr>
          <a:xfrm>
            <a:off x="3113891" y="4687137"/>
            <a:ext cx="4572000" cy="1980208"/>
            <a:chOff x="3113891" y="4687137"/>
            <a:chExt cx="4572000" cy="19802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C50EC5C-5E87-47E2-A98B-7615F4A4F46D}"/>
                </a:ext>
              </a:extLst>
            </p:cNvPr>
            <p:cNvSpPr/>
            <p:nvPr/>
          </p:nvSpPr>
          <p:spPr>
            <a:xfrm>
              <a:off x="3113891" y="4687137"/>
              <a:ext cx="2755768" cy="1980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B61B2F-4A56-40E0-9D8F-B2FE22BB2F0E}"/>
                </a:ext>
              </a:extLst>
            </p:cNvPr>
            <p:cNvSpPr/>
            <p:nvPr/>
          </p:nvSpPr>
          <p:spPr>
            <a:xfrm>
              <a:off x="3113891" y="4698414"/>
              <a:ext cx="4572000" cy="12311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/>
                <a:t>目前支持</a:t>
              </a:r>
              <a:r>
                <a:rPr lang="en-US" altLang="zh-CN" dirty="0"/>
                <a:t>:</a:t>
              </a:r>
            </a:p>
            <a:p>
              <a:r>
                <a:rPr lang="en-US" altLang="zh-CN" sz="1400" dirty="0"/>
                <a:t>SNN</a:t>
              </a:r>
              <a:r>
                <a:rPr lang="zh-CN" altLang="en-US" sz="1400" dirty="0"/>
                <a:t>上层描述到底层计算图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输入</a:t>
              </a:r>
              <a:r>
                <a:rPr lang="en-US" altLang="zh-CN" sz="1400" dirty="0"/>
                <a:t>SNN</a:t>
              </a:r>
              <a:r>
                <a:rPr lang="zh-CN" altLang="en-US" sz="1400" dirty="0"/>
                <a:t>的上层描述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输出底层计算图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转换正确性验证工具</a:t>
              </a:r>
              <a:endParaRPr lang="en-US" altLang="zh-CN" sz="1400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5CF0509-83DF-C045-A920-A94CD3294831}"/>
              </a:ext>
            </a:extLst>
          </p:cNvPr>
          <p:cNvSpPr/>
          <p:nvPr/>
        </p:nvSpPr>
        <p:spPr>
          <a:xfrm>
            <a:off x="6006410" y="749902"/>
            <a:ext cx="3094097" cy="610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SNN</a:t>
            </a:r>
            <a:r>
              <a:rPr lang="zh-CN" altLang="en-US" dirty="0"/>
              <a:t> 计算图映射问题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B06863-4D7E-B742-BFCA-FB3694C4577D}"/>
              </a:ext>
            </a:extLst>
          </p:cNvPr>
          <p:cNvGrpSpPr/>
          <p:nvPr/>
        </p:nvGrpSpPr>
        <p:grpSpPr>
          <a:xfrm>
            <a:off x="5255849" y="2783984"/>
            <a:ext cx="2689544" cy="2640627"/>
            <a:chOff x="736829" y="1887628"/>
            <a:chExt cx="3586058" cy="35208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9EF9622-B701-A44A-B9A0-9E4A902FB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829" y="1887628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C1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F19A18A-61AB-6E4A-8C5C-668D0CB15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829" y="3288046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C4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4D4A4686-3FDF-EA40-BA8E-46F9C469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829" y="4688464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C7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97C592E-3FAD-0145-8B8E-C251D9928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9858" y="1887628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C2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B93B5395-C212-B847-82F6-F0A3EE313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9858" y="3288046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C5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5FDD7813-4BDC-6E41-9132-AE5C2F7E9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9858" y="4688464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C8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2CF527F-6D7E-8D4F-8616-0693A3EE7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887" y="1887628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C3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D6BEB462-5549-204E-AC48-5623F4312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887" y="3288046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C6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8DB3A44B-E6D3-8C4B-8559-200FFCB07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887" y="4688464"/>
              <a:ext cx="720000" cy="720000"/>
            </a:xfrm>
            <a:prstGeom prst="round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C9</a:t>
              </a:r>
              <a:endParaRPr kumimoji="1"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185997F-5C81-8343-ABB1-7AD64D9C5933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1456829" y="2247628"/>
              <a:ext cx="71302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38B2F346-EB18-D841-9885-13FB508DDEE4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1456829" y="3648046"/>
              <a:ext cx="71302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9ACDC94-3395-3A42-BB83-DFCB593FC93E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1456829" y="5048464"/>
              <a:ext cx="71302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7408DF8-910E-1D4D-91BA-D0A264CAD740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2889858" y="2247628"/>
              <a:ext cx="71302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7B47C16-4749-ED46-AE1F-412AB210E390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2889858" y="3648046"/>
              <a:ext cx="71302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A866BDE-A32D-FD4F-BD5A-7C711DEAB596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2889858" y="5048464"/>
              <a:ext cx="71302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997FD35-0842-5D46-8BC9-A3B2279B230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096829" y="2607628"/>
              <a:ext cx="0" cy="68041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D2F0AAB-B22F-1C4F-BFA4-77B9018B325C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1096829" y="4008046"/>
              <a:ext cx="0" cy="68041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E934B8E-830B-AA48-9233-4AF0373863EF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2529858" y="2607628"/>
              <a:ext cx="0" cy="68041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9789ABD-4F48-0245-A513-0364540A08C7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2529858" y="4008046"/>
              <a:ext cx="0" cy="68041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CC3F29C-6954-D24B-B0C5-26F70334155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3962887" y="2607628"/>
              <a:ext cx="0" cy="68041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CF10647-699C-6D4F-8559-E31C50C28777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3962887" y="4008046"/>
              <a:ext cx="0" cy="68041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90ABE5B-8EB2-564D-8497-6F93038505B4}"/>
              </a:ext>
            </a:extLst>
          </p:cNvPr>
          <p:cNvGrpSpPr/>
          <p:nvPr/>
        </p:nvGrpSpPr>
        <p:grpSpPr>
          <a:xfrm>
            <a:off x="574525" y="2816314"/>
            <a:ext cx="3400211" cy="2608298"/>
            <a:chOff x="766941" y="2284188"/>
            <a:chExt cx="4533614" cy="347773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0D63438-4557-A846-BF39-A31A085E0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6941" y="2284188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N1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B8CD531-3A2A-9648-9D7E-86AED8073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6942" y="3684606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N2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7AE2928-369E-684F-84CB-74E95B24D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6942" y="5085024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N3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748E026-719E-E944-82FE-0E1D642DB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0562" y="2716875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N4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2A73C2-3041-C54B-9B89-5F9D39330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513" y="4577353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N5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F0C40C-824B-B84A-ACAB-0A5A8327C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3660" y="2714565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N6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3C9B3D9-F058-1140-BB14-DF7D90E486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3661" y="4570831"/>
              <a:ext cx="676895" cy="6768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dirty="0">
                  <a:solidFill>
                    <a:srgbClr val="40404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N7</a:t>
              </a:r>
              <a:endParaRPr kumimoji="1" lang="zh-CN" alt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68DA2E0F-5984-3849-90C0-105F5F166F8D}"/>
                </a:ext>
              </a:extLst>
            </p:cNvPr>
            <p:cNvCxnSpPr>
              <a:stCxn id="29" idx="6"/>
              <a:endCxn id="32" idx="2"/>
            </p:cNvCxnSpPr>
            <p:nvPr/>
          </p:nvCxnSpPr>
          <p:spPr>
            <a:xfrm>
              <a:off x="1893836" y="2622636"/>
              <a:ext cx="916726" cy="43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98EC1484-248A-1F44-8554-11C8D5B95D2E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1893836" y="2622636"/>
              <a:ext cx="922677" cy="229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59CBEF7-91AF-3148-982E-31AEB542A81C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1893837" y="3055323"/>
              <a:ext cx="916725" cy="967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99416BB-1E13-8E42-B396-EC0D95893F75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>
              <a:off x="1893837" y="4023054"/>
              <a:ext cx="922676" cy="892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88C38640-58BD-9047-B7AA-7E399C812B71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1893837" y="3055323"/>
              <a:ext cx="916725" cy="2368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C0DC68E5-9F1C-2C44-8950-FEE27D691CD2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893837" y="4915801"/>
              <a:ext cx="922676" cy="50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01E803AB-8F37-ED4E-9A20-0ED2C27D1A33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3487457" y="3053013"/>
              <a:ext cx="686203" cy="2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1BBFC03-1CF8-5940-8128-13537AC5C236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>
            <a:xfrm flipV="1">
              <a:off x="3493408" y="4909279"/>
              <a:ext cx="680253" cy="6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7F9CC080-088F-994E-8553-6872BA0FF3B5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 flipV="1">
              <a:off x="4850555" y="3053012"/>
              <a:ext cx="450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B91D1197-5842-B942-9ED3-8C28910ED24B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 flipV="1">
              <a:off x="4850556" y="4909278"/>
              <a:ext cx="44999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ABB4ED1-36F7-7A45-B27D-3CBB41F2FEC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766941" y="2622636"/>
              <a:ext cx="45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896598EE-60FC-9143-8DF8-DB889E5143D5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766941" y="4023054"/>
              <a:ext cx="4500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53A503C5-AD73-1742-A88F-72A9C928CDD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766941" y="5423471"/>
              <a:ext cx="4500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08F71497-DF7A-D942-88BE-9B8E4178766C}"/>
              </a:ext>
            </a:extLst>
          </p:cNvPr>
          <p:cNvSpPr/>
          <p:nvPr/>
        </p:nvSpPr>
        <p:spPr>
          <a:xfrm>
            <a:off x="506681" y="2275824"/>
            <a:ext cx="3578013" cy="3275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SNN</a:t>
            </a:r>
            <a:r>
              <a:rPr kumimoji="1" lang="zh-CN" altLang="en-US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计算图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DA9044F-9D53-D444-B7F5-666B9F2BFA46}"/>
              </a:ext>
            </a:extLst>
          </p:cNvPr>
          <p:cNvSpPr/>
          <p:nvPr/>
        </p:nvSpPr>
        <p:spPr>
          <a:xfrm>
            <a:off x="4997709" y="2275824"/>
            <a:ext cx="3234266" cy="3275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NoC</a:t>
            </a:r>
            <a:r>
              <a:rPr kumimoji="1" lang="zh-CN" altLang="en-US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连接关系图</a:t>
            </a:r>
          </a:p>
        </p:txBody>
      </p:sp>
      <p:cxnSp>
        <p:nvCxnSpPr>
          <p:cNvPr id="97" name="曲线连接符 96">
            <a:extLst>
              <a:ext uri="{FF2B5EF4-FFF2-40B4-BE49-F238E27FC236}">
                <a16:creationId xmlns:a16="http://schemas.microsoft.com/office/drawing/2014/main" id="{2B85CC17-FB3E-1442-9E99-A8A9E642F329}"/>
              </a:ext>
            </a:extLst>
          </p:cNvPr>
          <p:cNvCxnSpPr>
            <a:stCxn id="29" idx="0"/>
            <a:endCxn id="8" idx="0"/>
          </p:cNvCxnSpPr>
          <p:nvPr/>
        </p:nvCxnSpPr>
        <p:spPr>
          <a:xfrm rot="5400000" flipH="1" flipV="1">
            <a:off x="3329691" y="620155"/>
            <a:ext cx="32329" cy="4359989"/>
          </a:xfrm>
          <a:prstGeom prst="curvedConnector3">
            <a:avLst>
              <a:gd name="adj1" fmla="val 63033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EEB266ED-591C-8E48-BB96-559AFEF610C8}"/>
              </a:ext>
            </a:extLst>
          </p:cNvPr>
          <p:cNvCxnSpPr>
            <a:cxnSpLocks/>
            <a:stCxn id="30" idx="0"/>
            <a:endCxn id="9" idx="0"/>
          </p:cNvCxnSpPr>
          <p:nvPr/>
        </p:nvCxnSpPr>
        <p:spPr>
          <a:xfrm rot="5400000" flipH="1" flipV="1">
            <a:off x="3329691" y="1670469"/>
            <a:ext cx="32329" cy="4359988"/>
          </a:xfrm>
          <a:prstGeom prst="curvedConnector3">
            <a:avLst>
              <a:gd name="adj1" fmla="val 63033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B7F74E75-C031-DA4A-A981-96EA4904700C}"/>
              </a:ext>
            </a:extLst>
          </p:cNvPr>
          <p:cNvCxnSpPr>
            <a:cxnSpLocks/>
            <a:stCxn id="31" idx="4"/>
            <a:endCxn id="10" idx="2"/>
          </p:cNvCxnSpPr>
          <p:nvPr/>
        </p:nvCxnSpPr>
        <p:spPr>
          <a:xfrm rot="16200000" flipH="1">
            <a:off x="3345855" y="3244617"/>
            <a:ext cx="9525" cy="4359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0DF2947E-0A91-8E4F-ADCE-7B1D54E6C12F}"/>
              </a:ext>
            </a:extLst>
          </p:cNvPr>
          <p:cNvCxnSpPr>
            <a:cxnSpLocks/>
            <a:stCxn id="33" idx="0"/>
            <a:endCxn id="13" idx="0"/>
          </p:cNvCxnSpPr>
          <p:nvPr/>
        </p:nvCxnSpPr>
        <p:spPr>
          <a:xfrm rot="16200000" flipH="1">
            <a:off x="4308868" y="2592859"/>
            <a:ext cx="348425" cy="4235081"/>
          </a:xfrm>
          <a:prstGeom prst="curvedConnector3">
            <a:avLst>
              <a:gd name="adj1" fmla="val -4920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C1C40C4C-B7CF-7444-BFA1-79FA752A70D0}"/>
              </a:ext>
            </a:extLst>
          </p:cNvPr>
          <p:cNvCxnSpPr>
            <a:cxnSpLocks/>
            <a:stCxn id="35" idx="4"/>
            <a:endCxn id="13" idx="2"/>
          </p:cNvCxnSpPr>
          <p:nvPr/>
        </p:nvCxnSpPr>
        <p:spPr>
          <a:xfrm rot="16200000" flipH="1">
            <a:off x="4799189" y="3623179"/>
            <a:ext cx="385645" cy="3217220"/>
          </a:xfrm>
          <a:prstGeom prst="curvedConnector3">
            <a:avLst>
              <a:gd name="adj1" fmla="val 14445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4A941B14-10C4-DF41-9156-CE164DE2B0C7}"/>
              </a:ext>
            </a:extLst>
          </p:cNvPr>
          <p:cNvCxnSpPr>
            <a:cxnSpLocks/>
            <a:stCxn id="34" idx="0"/>
            <a:endCxn id="12" idx="0"/>
          </p:cNvCxnSpPr>
          <p:nvPr/>
        </p:nvCxnSpPr>
        <p:spPr>
          <a:xfrm rot="16200000" flipH="1">
            <a:off x="4644410" y="1878086"/>
            <a:ext cx="695202" cy="3217221"/>
          </a:xfrm>
          <a:prstGeom prst="curvedConnector3">
            <a:avLst>
              <a:gd name="adj1" fmla="val 480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>
            <a:extLst>
              <a:ext uri="{FF2B5EF4-FFF2-40B4-BE49-F238E27FC236}">
                <a16:creationId xmlns:a16="http://schemas.microsoft.com/office/drawing/2014/main" id="{A673E703-4809-A342-8E1A-2C1D3026ABCA}"/>
              </a:ext>
            </a:extLst>
          </p:cNvPr>
          <p:cNvCxnSpPr>
            <a:cxnSpLocks/>
            <a:stCxn id="32" idx="0"/>
            <a:endCxn id="15" idx="0"/>
          </p:cNvCxnSpPr>
          <p:nvPr/>
        </p:nvCxnSpPr>
        <p:spPr>
          <a:xfrm rot="16200000" flipH="1">
            <a:off x="4671499" y="830406"/>
            <a:ext cx="693470" cy="5314316"/>
          </a:xfrm>
          <a:prstGeom prst="curvedConnector3">
            <a:avLst>
              <a:gd name="adj1" fmla="val -2472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705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B37D4-4985-3045-8D82-4D1FA27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r>
              <a:rPr kumimoji="1" lang="zh-CN" altLang="en-US" dirty="0"/>
              <a:t> 优化目标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C1AA5-F421-E74C-9D5E-EE59DF8F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41D5AC0-92F6-9B44-9951-72C1578AD32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2905" y="1850231"/>
                <a:ext cx="4980818" cy="36397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500" dirty="0"/>
                  <a:t>最小化延迟</a:t>
                </a:r>
                <a:endParaRPr lang="en-US" altLang="zh-CN" sz="1500" dirty="0"/>
              </a:p>
              <a:p>
                <a:endParaRPr lang="en-US" altLang="zh-CN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5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zh-CN" sz="1500" dirty="0"/>
              </a:p>
              <a:p>
                <a:endParaRPr lang="zh-CN" altLang="zh-CN" sz="1500" dirty="0"/>
              </a:p>
              <a:p>
                <a:r>
                  <a:rPr lang="zh-CN" altLang="en-US" sz="1500" dirty="0"/>
                  <a:t>或最小化能耗</a:t>
                </a:r>
                <a:endParaRPr lang="en-US" altLang="zh-CN" sz="1500" dirty="0"/>
              </a:p>
              <a:p>
                <a:endParaRPr lang="en-US" altLang="zh-CN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zh-CN" altLang="zh-CN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500" dirty="0"/>
              </a:p>
              <a:p>
                <a:pPr lvl="1"/>
                <a:endParaRPr lang="zh-CN" altLang="zh-CN" sz="12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41D5AC0-92F6-9B44-9951-72C1578AD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2905" y="1850231"/>
                <a:ext cx="4980818" cy="3639741"/>
              </a:xfrm>
              <a:blipFill>
                <a:blip r:embed="rId2"/>
                <a:stretch>
                  <a:fillRect l="-367" t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E513ED-31CC-834E-88BB-E00494D86B42}"/>
                  </a:ext>
                </a:extLst>
              </p:cNvPr>
              <p:cNvSpPr txBox="1"/>
              <p:nvPr/>
            </p:nvSpPr>
            <p:spPr>
              <a:xfrm>
                <a:off x="5373724" y="1850230"/>
                <a:ext cx="3477383" cy="395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  <a:lvl2pPr marL="557213" lvl="1" indent="-214313" defTabSz="342900">
                  <a:spcBef>
                    <a:spcPts val="750"/>
                  </a:spcBef>
                  <a:buClr>
                    <a:srgbClr val="549E39"/>
                  </a:buClr>
                  <a:buFont typeface="Arial" panose="020B0604020202020204" pitchFamily="34" charset="0"/>
                  <a:buChar char="–"/>
                  <a:defRPr sz="2000" i="1">
                    <a:solidFill>
                      <a:srgbClr val="404040"/>
                    </a:solidFill>
                    <a:latin typeface="Cambria Math" panose="02040503050406030204" pitchFamily="18" charset="0"/>
                  </a:defRPr>
                </a:lvl2pPr>
              </a:lstStyle>
              <a:p>
                <a:r>
                  <a:rPr lang="zh-CN" altLang="en-US" sz="1350" dirty="0">
                    <a:latin typeface="Cambria Math" panose="02040503050406030204" pitchFamily="18" charset="0"/>
                  </a:rPr>
                  <a:t>常量</a:t>
                </a:r>
                <a:endParaRPr lang="zh-CN" altLang="zh-CN" sz="1350" dirty="0">
                  <a:latin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1350" dirty="0" err="1">
                    <a:ea typeface="Cambria Math" panose="02040503050406030204" pitchFamily="18" charset="0"/>
                  </a:rPr>
                  <a:t>NoC</a:t>
                </a:r>
                <a:r>
                  <a:rPr lang="zh-CN" altLang="en-US" sz="1350" dirty="0"/>
                  <a:t> 的宽度</a:t>
                </a:r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1350" dirty="0" err="1">
                    <a:ea typeface="Cambria Math" panose="02040503050406030204" pitchFamily="18" charset="0"/>
                  </a:rPr>
                  <a:t>NoC</a:t>
                </a:r>
                <a:r>
                  <a:rPr lang="zh-CN" altLang="en-US" sz="1350" dirty="0"/>
                  <a:t> 的高度</a:t>
                </a:r>
                <a:endParaRPr lang="zh-CN" altLang="zh-CN" sz="1350" dirty="0"/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:r>
                  <a:rPr lang="zh-CN" altLang="en-US" sz="1350" dirty="0"/>
                  <a:t>一个 </a:t>
                </a:r>
                <a:r>
                  <a:rPr lang="en-US" altLang="zh-CN" sz="1350" dirty="0">
                    <a:ea typeface="Cambria Math" panose="02040503050406030204" pitchFamily="18" charset="0"/>
                  </a:rPr>
                  <a:t>core</a:t>
                </a:r>
                <a:r>
                  <a:rPr lang="zh-CN" altLang="en-US" sz="1350" dirty="0"/>
                  <a:t> 的容量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350" dirty="0"/>
                  <a:t> 的坐标</a:t>
                </a:r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neuron</a:t>
                </a:r>
                <a:r>
                  <a:rPr lang="zh-CN" altLang="en-US" sz="1350" dirty="0"/>
                  <a:t> 的总数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sz="1350" dirty="0"/>
                  <a:t>的延迟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到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350" dirty="0"/>
                  <a:t> 的数据传输量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r>
                  <a:rPr lang="zh-CN" altLang="en-US" sz="1350" dirty="0">
                    <a:latin typeface="Cambria Math" panose="02040503050406030204" pitchFamily="18" charset="0"/>
                  </a:rPr>
                  <a:t>变量</a:t>
                </a:r>
                <a:endParaRPr lang="en-US" altLang="zh-CN" sz="135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是否被映射到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sz="1350" dirty="0"/>
                  <a:t>上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计算结束的时刻，单位 </a:t>
                </a:r>
                <a:r>
                  <a:rPr lang="en-US" altLang="zh-CN" sz="1350" dirty="0" err="1"/>
                  <a:t>Clk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到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350" dirty="0"/>
                  <a:t> 的数据传输时间</a:t>
                </a:r>
                <a:endParaRPr lang="zh-CN" altLang="zh-CN" sz="135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E513ED-31CC-834E-88BB-E00494D8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24" y="1850230"/>
                <a:ext cx="3477383" cy="3959802"/>
              </a:xfrm>
              <a:prstGeom prst="rect">
                <a:avLst/>
              </a:prstGeom>
              <a:blipFill>
                <a:blip r:embed="rId3"/>
                <a:stretch>
                  <a:fillRect l="-526" t="-462" b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130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EC204-E01B-4388-A260-7C410497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4BBA1-470A-4901-BA30-9467B674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760DDF7-F09F-4E73-B22A-1366DA8551F5}"/>
              </a:ext>
            </a:extLst>
          </p:cNvPr>
          <p:cNvGrpSpPr/>
          <p:nvPr/>
        </p:nvGrpSpPr>
        <p:grpSpPr>
          <a:xfrm>
            <a:off x="-6926" y="1048246"/>
            <a:ext cx="9018153" cy="3553144"/>
            <a:chOff x="46855" y="2790974"/>
            <a:chExt cx="9018153" cy="3553144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1E5E5FED-FF5C-4943-80F8-F73641AD2A39}"/>
                </a:ext>
              </a:extLst>
            </p:cNvPr>
            <p:cNvGrpSpPr/>
            <p:nvPr/>
          </p:nvGrpSpPr>
          <p:grpSpPr>
            <a:xfrm>
              <a:off x="46855" y="2790974"/>
              <a:ext cx="2891761" cy="3553144"/>
              <a:chOff x="1802261" y="1923247"/>
              <a:chExt cx="2891761" cy="3553144"/>
            </a:xfrm>
          </p:grpSpPr>
          <p:sp>
            <p:nvSpPr>
              <p:cNvPr id="182" name="矩形: 剪去单角 181">
                <a:extLst>
                  <a:ext uri="{FF2B5EF4-FFF2-40B4-BE49-F238E27FC236}">
                    <a16:creationId xmlns:a16="http://schemas.microsoft.com/office/drawing/2014/main" id="{4148BC1B-0E3A-4DFA-A0C6-70354F1EDAE2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ANN2SNN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B446351A-D30F-40FA-8041-71FFC423B0F2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2C24082B-B56E-405F-B653-142DFD622485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AB6C4BCE-58D7-4479-9ABB-C33EAAF8E4A2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86" name="箭头: 下 185">
                  <a:extLst>
                    <a:ext uri="{FF2B5EF4-FFF2-40B4-BE49-F238E27FC236}">
                      <a16:creationId xmlns:a16="http://schemas.microsoft.com/office/drawing/2014/main" id="{E6D2B577-4784-494D-82B3-427C9AA59B79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9073ECF-6D64-4B04-953A-374E164EA7BA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14BFCAB1-FDD1-4C3D-B178-0DB293A9D7D1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98" name="组合 197">
                    <a:extLst>
                      <a:ext uri="{FF2B5EF4-FFF2-40B4-BE49-F238E27FC236}">
                        <a16:creationId xmlns:a16="http://schemas.microsoft.com/office/drawing/2014/main" id="{E5FAA155-2769-49EF-8E6C-AC959A207239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200" name="矩形: 圆角 199">
                      <a:extLst>
                        <a:ext uri="{FF2B5EF4-FFF2-40B4-BE49-F238E27FC236}">
                          <a16:creationId xmlns:a16="http://schemas.microsoft.com/office/drawing/2014/main" id="{5EAE1B38-C0D7-4C2A-BDF3-438EFBB10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201" name="组合 200">
                      <a:extLst>
                        <a:ext uri="{FF2B5EF4-FFF2-40B4-BE49-F238E27FC236}">
                          <a16:creationId xmlns:a16="http://schemas.microsoft.com/office/drawing/2014/main" id="{50A128F0-64A5-4011-8C25-4F2AD3883F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B0AF5FC0-76DB-4457-B9D4-CDC79F89C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203" name="图片 202">
                        <a:extLst>
                          <a:ext uri="{FF2B5EF4-FFF2-40B4-BE49-F238E27FC236}">
                            <a16:creationId xmlns:a16="http://schemas.microsoft.com/office/drawing/2014/main" id="{BB58FD69-79FF-4075-A4CC-6440321308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4" name="文本框 203">
                        <a:extLst>
                          <a:ext uri="{FF2B5EF4-FFF2-40B4-BE49-F238E27FC236}">
                            <a16:creationId xmlns:a16="http://schemas.microsoft.com/office/drawing/2014/main" id="{DF857FB3-069E-42CE-B096-E718D8460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C85DEDE2-505C-4F02-89F0-FE524B8AF427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/>
                      <a:t>SNN  Model     </a:t>
                    </a:r>
                    <a:endParaRPr lang="en-US" altLang="zh-CN" sz="1050" b="1" dirty="0"/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E51DAFD9-BFCC-4727-AFDA-2DB14D844D29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91" name="组合 190">
                    <a:extLst>
                      <a:ext uri="{FF2B5EF4-FFF2-40B4-BE49-F238E27FC236}">
                        <a16:creationId xmlns:a16="http://schemas.microsoft.com/office/drawing/2014/main" id="{CD3F0701-AF40-4E62-B401-FD742A307AEB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93" name="矩形: 圆角 192">
                      <a:extLst>
                        <a:ext uri="{FF2B5EF4-FFF2-40B4-BE49-F238E27FC236}">
                          <a16:creationId xmlns:a16="http://schemas.microsoft.com/office/drawing/2014/main" id="{A988F505-7CC8-4696-B4C7-E889BAF65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E22946F1-DD44-4AE2-A410-AC50598C54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EFFD22DD-488A-4810-9FCF-03A3DD1D7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196" name="图片 195">
                        <a:extLst>
                          <a:ext uri="{FF2B5EF4-FFF2-40B4-BE49-F238E27FC236}">
                            <a16:creationId xmlns:a16="http://schemas.microsoft.com/office/drawing/2014/main" id="{387C3CEE-5E3D-4439-AC6C-E2C3104E7D1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97" name="文本框 196">
                        <a:extLst>
                          <a:ext uri="{FF2B5EF4-FFF2-40B4-BE49-F238E27FC236}">
                            <a16:creationId xmlns:a16="http://schemas.microsoft.com/office/drawing/2014/main" id="{9A119F43-5C69-4EB9-B057-872A39B2A9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E7C5F7DE-0CA8-41A6-A73B-D19CCBEE64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ANN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0459642E-5594-4A2D-9489-78FB2FA2FE03}"/>
                    </a:ext>
                  </a:extLst>
                </p:cNvPr>
                <p:cNvSpPr/>
                <p:nvPr/>
              </p:nvSpPr>
              <p:spPr>
                <a:xfrm rot="5400000">
                  <a:off x="3613310" y="4332398"/>
                  <a:ext cx="168135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Conversion Tools</a:t>
                  </a:r>
                  <a:endParaRPr lang="zh-CN" altLang="en-US" sz="1400" b="1" dirty="0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7B768B-312B-4BA3-AE8E-DD28BBBDFF01}"/>
                </a:ext>
              </a:extLst>
            </p:cNvPr>
            <p:cNvGrpSpPr/>
            <p:nvPr/>
          </p:nvGrpSpPr>
          <p:grpSpPr>
            <a:xfrm>
              <a:off x="3121273" y="2790974"/>
              <a:ext cx="2891761" cy="3553144"/>
              <a:chOff x="1802261" y="1923247"/>
              <a:chExt cx="2891761" cy="3553144"/>
            </a:xfrm>
          </p:grpSpPr>
          <p:sp>
            <p:nvSpPr>
              <p:cNvPr id="160" name="矩形: 剪去单角 159">
                <a:extLst>
                  <a:ext uri="{FF2B5EF4-FFF2-40B4-BE49-F238E27FC236}">
                    <a16:creationId xmlns:a16="http://schemas.microsoft.com/office/drawing/2014/main" id="{E05673AD-141E-4812-BA1B-6FA822FB5BF7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SNN2CG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68577F9A-6E9D-4F93-A4B5-0C9E99C3DA0E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A0219FB7-4A06-475D-9D2C-D2B0FE7D6C8A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35AE403D-B6D4-4F1D-8D96-39FE3B37AE77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64" name="箭头: 下 163">
                  <a:extLst>
                    <a:ext uri="{FF2B5EF4-FFF2-40B4-BE49-F238E27FC236}">
                      <a16:creationId xmlns:a16="http://schemas.microsoft.com/office/drawing/2014/main" id="{FDEE7B9F-0259-479F-919B-97F5B11F51A9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1D70182F-D9D5-489B-86F1-41BE7076F95E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43B849A3-4639-439B-8C44-52893C68A2EF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B38CE0B6-5FDC-46E1-9FFF-BA35C0314263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78" name="矩形: 圆角 177">
                      <a:extLst>
                        <a:ext uri="{FF2B5EF4-FFF2-40B4-BE49-F238E27FC236}">
                          <a16:creationId xmlns:a16="http://schemas.microsoft.com/office/drawing/2014/main" id="{6EDE73B5-FA45-44A3-BBCE-CF06002D5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D9F0E7FE-81D9-488D-92EE-EB9BAAF59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80" name="矩形 179">
                        <a:extLst>
                          <a:ext uri="{FF2B5EF4-FFF2-40B4-BE49-F238E27FC236}">
                            <a16:creationId xmlns:a16="http://schemas.microsoft.com/office/drawing/2014/main" id="{BBE6B52C-6F20-4D9E-8554-E84093813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81" name="文本框 180">
                        <a:extLst>
                          <a:ext uri="{FF2B5EF4-FFF2-40B4-BE49-F238E27FC236}">
                            <a16:creationId xmlns:a16="http://schemas.microsoft.com/office/drawing/2014/main" id="{A174DBA1-DEFA-4CB4-BD4C-9B9E72A5C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27FB2CD2-314B-4048-859D-5F2B066AF429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CG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FA7B4044-642D-4902-B4AB-F67EB52FF3C6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69" name="组合 168">
                    <a:extLst>
                      <a:ext uri="{FF2B5EF4-FFF2-40B4-BE49-F238E27FC236}">
                        <a16:creationId xmlns:a16="http://schemas.microsoft.com/office/drawing/2014/main" id="{B02653BD-5CE0-4534-B2CA-F14C8707182F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71" name="矩形: 圆角 170">
                      <a:extLst>
                        <a:ext uri="{FF2B5EF4-FFF2-40B4-BE49-F238E27FC236}">
                          <a16:creationId xmlns:a16="http://schemas.microsoft.com/office/drawing/2014/main" id="{FD5EB4BC-41F0-4193-A736-AAC42F7F0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72" name="组合 171">
                      <a:extLst>
                        <a:ext uri="{FF2B5EF4-FFF2-40B4-BE49-F238E27FC236}">
                          <a16:creationId xmlns:a16="http://schemas.microsoft.com/office/drawing/2014/main" id="{D3ED71A6-6CA3-4785-852B-547C1DB82D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73" name="矩形 172">
                        <a:extLst>
                          <a:ext uri="{FF2B5EF4-FFF2-40B4-BE49-F238E27FC236}">
                            <a16:creationId xmlns:a16="http://schemas.microsoft.com/office/drawing/2014/main" id="{EF87E0DC-7BB9-4EB3-91FA-6994BC272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174" name="图片 173">
                        <a:extLst>
                          <a:ext uri="{FF2B5EF4-FFF2-40B4-BE49-F238E27FC236}">
                            <a16:creationId xmlns:a16="http://schemas.microsoft.com/office/drawing/2014/main" id="{F57FE19D-16D9-4FDB-86F0-9DCB76D32FE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5" name="文本框 174">
                        <a:extLst>
                          <a:ext uri="{FF2B5EF4-FFF2-40B4-BE49-F238E27FC236}">
                            <a16:creationId xmlns:a16="http://schemas.microsoft.com/office/drawing/2014/main" id="{59657C81-5422-4513-B4FD-176B352EEE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70" name="文本框 169">
                    <a:extLst>
                      <a:ext uri="{FF2B5EF4-FFF2-40B4-BE49-F238E27FC236}">
                        <a16:creationId xmlns:a16="http://schemas.microsoft.com/office/drawing/2014/main" id="{6B97FBE2-A5FE-4546-B3BB-1E3665EC003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998DBE53-454A-4A2A-81BE-870D8AA152E5}"/>
                    </a:ext>
                  </a:extLst>
                </p:cNvPr>
                <p:cNvSpPr/>
                <p:nvPr/>
              </p:nvSpPr>
              <p:spPr>
                <a:xfrm rot="5400000">
                  <a:off x="3613310" y="4332398"/>
                  <a:ext cx="168135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Conversion Tools</a:t>
                  </a:r>
                  <a:endParaRPr lang="zh-CN" altLang="en-US" sz="1400" b="1" dirty="0"/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BF2952C-2962-4A63-8334-668C301EE620}"/>
                </a:ext>
              </a:extLst>
            </p:cNvPr>
            <p:cNvGrpSpPr/>
            <p:nvPr/>
          </p:nvGrpSpPr>
          <p:grpSpPr>
            <a:xfrm>
              <a:off x="6173247" y="2790974"/>
              <a:ext cx="2891761" cy="3553144"/>
              <a:chOff x="1802261" y="1923247"/>
              <a:chExt cx="2891761" cy="3553144"/>
            </a:xfrm>
          </p:grpSpPr>
          <p:sp>
            <p:nvSpPr>
              <p:cNvPr id="139" name="矩形: 剪去单角 138">
                <a:extLst>
                  <a:ext uri="{FF2B5EF4-FFF2-40B4-BE49-F238E27FC236}">
                    <a16:creationId xmlns:a16="http://schemas.microsoft.com/office/drawing/2014/main" id="{42338800-6B0F-45EB-BDC7-E3F6B858C0FD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CG2NoC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C56EE8AB-6809-4652-9207-4671269256AE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59D834F-5FA7-4248-B82B-A526F7988DAF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A14A1FA5-7F8A-41D2-A698-A2B7B0708248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43" name="箭头: 下 142">
                  <a:extLst>
                    <a:ext uri="{FF2B5EF4-FFF2-40B4-BE49-F238E27FC236}">
                      <a16:creationId xmlns:a16="http://schemas.microsoft.com/office/drawing/2014/main" id="{43EF2252-507B-40E6-93C0-C7232CDAF25A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F8BC819D-2A4A-46A0-BB43-693B20FD1F01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D79B0B7B-129D-4ADE-BC64-17F83EFFBFEC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54" name="组合 153">
                    <a:extLst>
                      <a:ext uri="{FF2B5EF4-FFF2-40B4-BE49-F238E27FC236}">
                        <a16:creationId xmlns:a16="http://schemas.microsoft.com/office/drawing/2014/main" id="{059F9157-1267-4431-91F5-F6B00A201ED8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56" name="矩形: 圆角 155">
                      <a:extLst>
                        <a:ext uri="{FF2B5EF4-FFF2-40B4-BE49-F238E27FC236}">
                          <a16:creationId xmlns:a16="http://schemas.microsoft.com/office/drawing/2014/main" id="{3908922F-858C-4845-8F8D-68D383730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57" name="组合 156">
                      <a:extLst>
                        <a:ext uri="{FF2B5EF4-FFF2-40B4-BE49-F238E27FC236}">
                          <a16:creationId xmlns:a16="http://schemas.microsoft.com/office/drawing/2014/main" id="{CFA18ECC-DA42-4C69-AA36-18C697D91E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58" name="矩形 157">
                        <a:extLst>
                          <a:ext uri="{FF2B5EF4-FFF2-40B4-BE49-F238E27FC236}">
                            <a16:creationId xmlns:a16="http://schemas.microsoft.com/office/drawing/2014/main" id="{DDB9E8A2-4D5F-4DD1-B1DD-15912216B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59" name="文本框 158">
                        <a:extLst>
                          <a:ext uri="{FF2B5EF4-FFF2-40B4-BE49-F238E27FC236}">
                            <a16:creationId xmlns:a16="http://schemas.microsoft.com/office/drawing/2014/main" id="{28D1022A-6191-4DF0-B6CC-1E0E54E23B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55" name="文本框 154">
                    <a:extLst>
                      <a:ext uri="{FF2B5EF4-FFF2-40B4-BE49-F238E27FC236}">
                        <a16:creationId xmlns:a16="http://schemas.microsoft.com/office/drawing/2014/main" id="{8B56D7D8-09D5-4F93-817B-46A60624F1A1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 err="1"/>
                      <a:t>NoC</a:t>
                    </a:r>
                    <a:r>
                      <a:rPr lang="en-US" altLang="zh-CN" sz="1050" b="1" dirty="0"/>
                      <a:t> chip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AB1774C4-68C8-44D9-A9AE-DC2A4412DDF8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857A30B0-2B73-40A1-A70E-A24FCC9E40D4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50" name="矩形: 圆角 149">
                      <a:extLst>
                        <a:ext uri="{FF2B5EF4-FFF2-40B4-BE49-F238E27FC236}">
                          <a16:creationId xmlns:a16="http://schemas.microsoft.com/office/drawing/2014/main" id="{B276DCCB-B10A-484D-AE30-5ACCE8DC5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51" name="组合 150">
                      <a:extLst>
                        <a:ext uri="{FF2B5EF4-FFF2-40B4-BE49-F238E27FC236}">
                          <a16:creationId xmlns:a16="http://schemas.microsoft.com/office/drawing/2014/main" id="{10FEF393-491B-4CDB-B8D9-539AD19217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52" name="矩形 151">
                        <a:extLst>
                          <a:ext uri="{FF2B5EF4-FFF2-40B4-BE49-F238E27FC236}">
                            <a16:creationId xmlns:a16="http://schemas.microsoft.com/office/drawing/2014/main" id="{8F85F99B-F26B-4786-98C5-13436FA9F3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53" name="文本框 152">
                        <a:extLst>
                          <a:ext uri="{FF2B5EF4-FFF2-40B4-BE49-F238E27FC236}">
                            <a16:creationId xmlns:a16="http://schemas.microsoft.com/office/drawing/2014/main" id="{E57525B6-91E3-46C6-BDD0-44DCCD4513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D5E349-DDF5-42E6-A604-CF369721DA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CG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F4161B74-A976-480A-B898-3F0E74E1187F}"/>
                    </a:ext>
                  </a:extLst>
                </p:cNvPr>
                <p:cNvSpPr/>
                <p:nvPr/>
              </p:nvSpPr>
              <p:spPr>
                <a:xfrm rot="5400000">
                  <a:off x="3738345" y="4332398"/>
                  <a:ext cx="14312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Mapping Tools</a:t>
                  </a:r>
                  <a:endParaRPr lang="zh-CN" altLang="en-US" sz="1400" b="1" dirty="0"/>
                </a:p>
              </p:txBody>
            </p:sp>
          </p:grpSp>
        </p:grpSp>
        <p:sp>
          <p:nvSpPr>
            <p:cNvPr id="134" name="箭头: 右 133">
              <a:extLst>
                <a:ext uri="{FF2B5EF4-FFF2-40B4-BE49-F238E27FC236}">
                  <a16:creationId xmlns:a16="http://schemas.microsoft.com/office/drawing/2014/main" id="{D809E6EA-64F4-4E98-88D0-6796CF9A2CC3}"/>
                </a:ext>
              </a:extLst>
            </p:cNvPr>
            <p:cNvSpPr/>
            <p:nvPr/>
          </p:nvSpPr>
          <p:spPr>
            <a:xfrm>
              <a:off x="2580558" y="3074465"/>
              <a:ext cx="590564" cy="2605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055AD61C-24C7-43AA-A944-CD8366D244F6}"/>
                </a:ext>
              </a:extLst>
            </p:cNvPr>
            <p:cNvSpPr/>
            <p:nvPr/>
          </p:nvSpPr>
          <p:spPr>
            <a:xfrm>
              <a:off x="5676375" y="3081657"/>
              <a:ext cx="590564" cy="2605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7544C1DD-FEC8-4628-B09A-5C7005FCA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107" t="26179" r="20659" b="25439"/>
            <a:stretch/>
          </p:blipFill>
          <p:spPr>
            <a:xfrm>
              <a:off x="6491138" y="5691543"/>
              <a:ext cx="454774" cy="291620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B35A1341-FC80-416E-B84A-141DC09B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9488" y="5632041"/>
              <a:ext cx="581195" cy="425086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BB4FE9FB-0A12-4A9C-B87C-0D93099F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2339" y="4644949"/>
              <a:ext cx="581195" cy="425086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5CF1BFE-58F0-47D1-8DFD-49F54959D812}"/>
              </a:ext>
            </a:extLst>
          </p:cNvPr>
          <p:cNvSpPr/>
          <p:nvPr/>
        </p:nvSpPr>
        <p:spPr>
          <a:xfrm>
            <a:off x="73706" y="4687990"/>
            <a:ext cx="2755768" cy="19802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03A786-D8E3-4079-8EE1-2CBAFB4C1194}"/>
              </a:ext>
            </a:extLst>
          </p:cNvPr>
          <p:cNvSpPr txBox="1"/>
          <p:nvPr/>
        </p:nvSpPr>
        <p:spPr>
          <a:xfrm>
            <a:off x="42923" y="4675312"/>
            <a:ext cx="27557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目前支持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ANN</a:t>
            </a:r>
            <a:r>
              <a:rPr lang="zh-CN" altLang="en-US" sz="1400" dirty="0"/>
              <a:t>到</a:t>
            </a:r>
            <a:r>
              <a:rPr lang="en-US" altLang="zh-CN" sz="1400" dirty="0"/>
              <a:t>SNN</a:t>
            </a:r>
            <a:r>
              <a:rPr lang="zh-CN" altLang="en-US" sz="1400" dirty="0"/>
              <a:t>的转换工具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ANN</a:t>
            </a:r>
            <a:r>
              <a:rPr lang="zh-CN" altLang="en-US" sz="1400" dirty="0"/>
              <a:t>常用算子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SNN</a:t>
            </a:r>
            <a:r>
              <a:rPr lang="zh-CN" altLang="en-US" sz="1400" dirty="0"/>
              <a:t>的</a:t>
            </a:r>
            <a:r>
              <a:rPr lang="en-US" altLang="zh-CN" sz="1400" dirty="0"/>
              <a:t>LIF/IF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转化的误差分析工具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定量分析模型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单层误差分析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整体误差分析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6186C-7280-7C4C-BEDB-4D057BD6B417}"/>
              </a:ext>
            </a:extLst>
          </p:cNvPr>
          <p:cNvGrpSpPr/>
          <p:nvPr/>
        </p:nvGrpSpPr>
        <p:grpSpPr>
          <a:xfrm>
            <a:off x="6154076" y="4675312"/>
            <a:ext cx="2755768" cy="2081448"/>
            <a:chOff x="6154076" y="4675312"/>
            <a:chExt cx="2755768" cy="2081448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C741710-31CA-4D35-AFD1-D32540A6DEDC}"/>
                </a:ext>
              </a:extLst>
            </p:cNvPr>
            <p:cNvSpPr/>
            <p:nvPr/>
          </p:nvSpPr>
          <p:spPr>
            <a:xfrm>
              <a:off x="6154076" y="4675312"/>
              <a:ext cx="2755768" cy="1980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ABA7D9E2-4844-4CAA-BA2C-0EC5B543E319}"/>
                </a:ext>
              </a:extLst>
            </p:cNvPr>
            <p:cNvSpPr txBox="1"/>
            <p:nvPr/>
          </p:nvSpPr>
          <p:spPr>
            <a:xfrm>
              <a:off x="6213663" y="4694657"/>
              <a:ext cx="24847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目前支持</a:t>
              </a:r>
              <a:r>
                <a:rPr lang="en-US" altLang="zh-CN" dirty="0"/>
                <a:t>:</a:t>
              </a:r>
            </a:p>
            <a:p>
              <a:r>
                <a:rPr lang="zh-CN" altLang="en-US" sz="1200" dirty="0"/>
                <a:t>根据底层计算图生成映射方案</a:t>
              </a:r>
              <a:endParaRPr lang="en-US" altLang="zh-CN" sz="1200" dirty="0"/>
            </a:p>
            <a:p>
              <a:r>
                <a:rPr lang="zh-CN" altLang="en-US" sz="1200" dirty="0"/>
                <a:t>      输入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SNN</a:t>
              </a:r>
              <a:r>
                <a:rPr lang="zh-CN" altLang="en-US" sz="1200" dirty="0"/>
                <a:t>计算图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NoC</a:t>
              </a:r>
              <a:r>
                <a:rPr lang="zh-CN" altLang="en-US" sz="1200" dirty="0"/>
                <a:t>芯片互连结构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硬件参数 （计算延迟等）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目标函数（能耗等）</a:t>
              </a:r>
              <a:endParaRPr lang="en-US" altLang="zh-CN" sz="1200" dirty="0"/>
            </a:p>
            <a:p>
              <a:r>
                <a:rPr lang="zh-CN" altLang="en-US" sz="1200" dirty="0"/>
                <a:t>       输出</a:t>
              </a:r>
              <a:endParaRPr lang="en-US" altLang="zh-CN" sz="12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CN" sz="1200" dirty="0"/>
                <a:t>SNN</a:t>
              </a:r>
              <a:r>
                <a:rPr kumimoji="1" lang="zh-CN" altLang="en-US" sz="1200" dirty="0"/>
                <a:t> 映射方案（坐标）</a:t>
              </a:r>
            </a:p>
            <a:p>
              <a:endParaRPr lang="zh-CN" altLang="en-US" sz="14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41C406-5B60-7048-B218-044CC90BB321}"/>
              </a:ext>
            </a:extLst>
          </p:cNvPr>
          <p:cNvGrpSpPr/>
          <p:nvPr/>
        </p:nvGrpSpPr>
        <p:grpSpPr>
          <a:xfrm>
            <a:off x="3113891" y="4687137"/>
            <a:ext cx="4572000" cy="1980208"/>
            <a:chOff x="3113891" y="4687137"/>
            <a:chExt cx="4572000" cy="19802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C50EC5C-5E87-47E2-A98B-7615F4A4F46D}"/>
                </a:ext>
              </a:extLst>
            </p:cNvPr>
            <p:cNvSpPr/>
            <p:nvPr/>
          </p:nvSpPr>
          <p:spPr>
            <a:xfrm>
              <a:off x="3113891" y="4687137"/>
              <a:ext cx="2755768" cy="1980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B61B2F-4A56-40E0-9D8F-B2FE22BB2F0E}"/>
                </a:ext>
              </a:extLst>
            </p:cNvPr>
            <p:cNvSpPr/>
            <p:nvPr/>
          </p:nvSpPr>
          <p:spPr>
            <a:xfrm>
              <a:off x="3113891" y="4698414"/>
              <a:ext cx="4572000" cy="12311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/>
                <a:t>目前支持</a:t>
              </a:r>
              <a:r>
                <a:rPr lang="en-US" altLang="zh-CN" dirty="0"/>
                <a:t>:</a:t>
              </a:r>
            </a:p>
            <a:p>
              <a:r>
                <a:rPr lang="en-US" altLang="zh-CN" sz="1400" dirty="0"/>
                <a:t>SNN</a:t>
              </a:r>
              <a:r>
                <a:rPr lang="zh-CN" altLang="en-US" sz="1400" dirty="0"/>
                <a:t>上层描述到底层计算图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输入</a:t>
              </a:r>
              <a:r>
                <a:rPr lang="en-US" altLang="zh-CN" sz="1400" dirty="0"/>
                <a:t>SNN</a:t>
              </a:r>
              <a:r>
                <a:rPr lang="zh-CN" altLang="en-US" sz="1400" dirty="0"/>
                <a:t>的上层描述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输出底层计算图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转换正确性验证工具</a:t>
              </a:r>
              <a:endParaRPr lang="en-US" altLang="zh-CN" sz="1400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5CF0509-83DF-C045-A920-A94CD3294831}"/>
              </a:ext>
            </a:extLst>
          </p:cNvPr>
          <p:cNvSpPr/>
          <p:nvPr/>
        </p:nvSpPr>
        <p:spPr>
          <a:xfrm>
            <a:off x="-104172" y="836712"/>
            <a:ext cx="3094097" cy="610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2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78AC-C439-6742-B12E-396C030F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r>
              <a:rPr kumimoji="1" lang="zh-CN" altLang="en-US" dirty="0"/>
              <a:t> 限制条件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6422C-3160-A744-A756-1EA1D621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4E785D7-C79E-0142-8586-0054357BC56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2906" y="1850231"/>
                <a:ext cx="4980818" cy="4048126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1500" dirty="0"/>
                  <a:t>一个 </a:t>
                </a:r>
                <a:r>
                  <a:rPr kumimoji="1" lang="en-US" altLang="zh-CN" sz="1500" dirty="0"/>
                  <a:t>core</a:t>
                </a:r>
                <a:r>
                  <a:rPr kumimoji="1" lang="zh-CN" altLang="en-US" sz="1500" dirty="0"/>
                  <a:t> 上的 </a:t>
                </a:r>
                <a:r>
                  <a:rPr kumimoji="1" lang="en-US" altLang="zh-CN" sz="1500" dirty="0"/>
                  <a:t>neuron</a:t>
                </a:r>
                <a:r>
                  <a:rPr kumimoji="1" lang="zh-CN" altLang="en-US" sz="1500" dirty="0"/>
                  <a:t> 不超过 </a:t>
                </a:r>
                <a:r>
                  <a:rPr kumimoji="1" lang="en-US" altLang="zh-CN" sz="1500" dirty="0"/>
                  <a:t>C</a:t>
                </a:r>
                <a:r>
                  <a:rPr kumimoji="1" lang="zh-CN" altLang="en-US" sz="1500" dirty="0"/>
                  <a:t> 个</a:t>
                </a:r>
                <a:endParaRPr kumimoji="1" lang="en-US" altLang="zh-CN" sz="1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≤1    ∀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𝑊𝐻</m:t>
                    </m:r>
                  </m:oMath>
                </a14:m>
                <a:endParaRPr lang="zh-CN" altLang="zh-CN" sz="135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𝑊𝐻</m:t>
                    </m:r>
                  </m:oMath>
                </a14:m>
                <a:endParaRPr lang="zh-CN" altLang="zh-CN" sz="1350" dirty="0"/>
              </a:p>
              <a:p>
                <a:r>
                  <a:rPr kumimoji="1" lang="zh-CN" altLang="en-US" sz="1500" dirty="0"/>
                  <a:t>一个 </a:t>
                </a:r>
                <a:r>
                  <a:rPr kumimoji="1" lang="en-US" altLang="zh-CN" sz="1500" dirty="0"/>
                  <a:t>neuron</a:t>
                </a:r>
                <a:r>
                  <a:rPr kumimoji="1" lang="zh-CN" altLang="en-US" sz="1500" dirty="0"/>
                  <a:t> 只能放在一个 </a:t>
                </a:r>
                <a:r>
                  <a:rPr kumimoji="1" lang="en-US" altLang="zh-CN" sz="1500" dirty="0"/>
                  <a:t>core</a:t>
                </a:r>
                <a:r>
                  <a:rPr kumimoji="1" lang="zh-CN" altLang="en-US" sz="1500" dirty="0"/>
                  <a:t> 上</a:t>
                </a:r>
                <a:endParaRPr kumimoji="1" lang="en-US" altLang="zh-CN" sz="15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𝑊𝐻</m:t>
                        </m:r>
                      </m:sup>
                      <m:e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=1    ∀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350" dirty="0"/>
              </a:p>
              <a:p>
                <a:r>
                  <a:rPr lang="zh-CN" altLang="en-US" sz="1500" dirty="0"/>
                  <a:t>一个 </a:t>
                </a:r>
                <a:r>
                  <a:rPr lang="en-US" altLang="zh-CN" sz="1500" dirty="0"/>
                  <a:t>core</a:t>
                </a:r>
                <a:r>
                  <a:rPr lang="zh-CN" altLang="en-US" sz="1500" dirty="0"/>
                  <a:t> 上的 </a:t>
                </a:r>
                <a:r>
                  <a:rPr lang="en-US" altLang="zh-CN" sz="1500" dirty="0"/>
                  <a:t>neuron</a:t>
                </a:r>
                <a:r>
                  <a:rPr lang="zh-CN" altLang="en-US" sz="1500" dirty="0"/>
                  <a:t> 需要串行执行</a:t>
                </a:r>
                <a:endParaRPr lang="zh-CN" altLang="zh-CN" sz="15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    ∀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sz="1350" dirty="0"/>
                  <a:t> </a:t>
                </a:r>
                <a:endParaRPr lang="en-US" altLang="zh-CN" sz="1350" dirty="0"/>
              </a:p>
              <a:p>
                <a:r>
                  <a:rPr lang="zh-CN" altLang="en-US" sz="1500" dirty="0"/>
                  <a:t>数据传输时间与数据量和传输距离成正比</a:t>
                </a:r>
                <a:endParaRPr lang="en-US" altLang="zh-CN" sz="15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zh-CN" sz="1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35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35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zh-CN" sz="1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35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35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1350" dirty="0"/>
                  <a:t> </a:t>
                </a:r>
                <a:endParaRPr lang="en-US" altLang="zh-CN" sz="1350" dirty="0"/>
              </a:p>
              <a:p>
                <a:r>
                  <a:rPr lang="zh-CN" altLang="en-US" sz="1500" dirty="0"/>
                  <a:t>计算图中连边的 </a:t>
                </a:r>
                <a:r>
                  <a:rPr lang="en-US" altLang="zh-CN" sz="1500" dirty="0"/>
                  <a:t>neuron</a:t>
                </a:r>
                <a:r>
                  <a:rPr lang="zh-CN" altLang="en-US" sz="1500" dirty="0"/>
                  <a:t> 需要顺序执行</a:t>
                </a:r>
                <a:endParaRPr lang="en-US" altLang="zh-CN" sz="15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+2⋅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+1024⋅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   ∀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1350" dirty="0"/>
              </a:p>
              <a:p>
                <a:pPr lvl="1"/>
                <a:endParaRPr kumimoji="1" lang="zh-CN" altLang="en-US" sz="135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4E785D7-C79E-0142-8586-0054357BC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2906" y="1850231"/>
                <a:ext cx="4980818" cy="4048126"/>
              </a:xfrm>
              <a:blipFill>
                <a:blip r:embed="rId2"/>
                <a:stretch>
                  <a:fillRect l="-367" t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173EF0-0E79-5E48-B363-027E1F135379}"/>
                  </a:ext>
                </a:extLst>
              </p:cNvPr>
              <p:cNvSpPr txBox="1"/>
              <p:nvPr/>
            </p:nvSpPr>
            <p:spPr>
              <a:xfrm>
                <a:off x="5373724" y="1850230"/>
                <a:ext cx="3477383" cy="395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40404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  <a:lvl2pPr marL="557213" lvl="1" indent="-214313" defTabSz="342900">
                  <a:spcBef>
                    <a:spcPts val="750"/>
                  </a:spcBef>
                  <a:buClr>
                    <a:srgbClr val="549E39"/>
                  </a:buClr>
                  <a:buFont typeface="Arial" panose="020B0604020202020204" pitchFamily="34" charset="0"/>
                  <a:buChar char="–"/>
                  <a:defRPr sz="2000" i="1">
                    <a:solidFill>
                      <a:srgbClr val="404040"/>
                    </a:solidFill>
                    <a:latin typeface="Cambria Math" panose="02040503050406030204" pitchFamily="18" charset="0"/>
                  </a:defRPr>
                </a:lvl2pPr>
              </a:lstStyle>
              <a:p>
                <a:r>
                  <a:rPr lang="zh-CN" altLang="en-US" sz="1350" dirty="0">
                    <a:latin typeface="Cambria Math" panose="02040503050406030204" pitchFamily="18" charset="0"/>
                  </a:rPr>
                  <a:t>常量</a:t>
                </a:r>
                <a:endParaRPr lang="zh-CN" altLang="zh-CN" sz="1350" dirty="0">
                  <a:latin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1350" dirty="0" err="1">
                    <a:ea typeface="Cambria Math" panose="02040503050406030204" pitchFamily="18" charset="0"/>
                  </a:rPr>
                  <a:t>NoC</a:t>
                </a:r>
                <a:r>
                  <a:rPr lang="zh-CN" altLang="en-US" sz="1350" dirty="0"/>
                  <a:t> 的宽度</a:t>
                </a:r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1350" dirty="0" err="1">
                    <a:ea typeface="Cambria Math" panose="02040503050406030204" pitchFamily="18" charset="0"/>
                  </a:rPr>
                  <a:t>NoC</a:t>
                </a:r>
                <a:r>
                  <a:rPr lang="zh-CN" altLang="en-US" sz="1350" dirty="0"/>
                  <a:t> 的高度</a:t>
                </a:r>
                <a:endParaRPr lang="zh-CN" altLang="zh-CN" sz="1350" dirty="0"/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:r>
                  <a:rPr lang="zh-CN" altLang="en-US" sz="1350" dirty="0"/>
                  <a:t>一个 </a:t>
                </a:r>
                <a:r>
                  <a:rPr lang="en-US" altLang="zh-CN" sz="1350" dirty="0">
                    <a:ea typeface="Cambria Math" panose="02040503050406030204" pitchFamily="18" charset="0"/>
                  </a:rPr>
                  <a:t>core</a:t>
                </a:r>
                <a:r>
                  <a:rPr lang="zh-CN" altLang="en-US" sz="1350" dirty="0"/>
                  <a:t> 的容量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350" dirty="0"/>
                  <a:t> 的坐标</a:t>
                </a:r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neuron</a:t>
                </a:r>
                <a:r>
                  <a:rPr lang="zh-CN" altLang="en-US" sz="1350" dirty="0"/>
                  <a:t> 的总数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sz="1350" dirty="0"/>
                  <a:t>的延迟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到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350" dirty="0"/>
                  <a:t> 的数据传输量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r>
                  <a:rPr lang="zh-CN" altLang="en-US" sz="1350" dirty="0">
                    <a:latin typeface="Cambria Math" panose="02040503050406030204" pitchFamily="18" charset="0"/>
                  </a:rPr>
                  <a:t>变量</a:t>
                </a:r>
                <a:endParaRPr lang="en-US" altLang="zh-CN" sz="135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是否被映射到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sz="1350" dirty="0"/>
                  <a:t>上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计算结束的时刻，单位 </a:t>
                </a:r>
                <a:r>
                  <a:rPr lang="en-US" altLang="zh-CN" sz="1350" dirty="0" err="1"/>
                  <a:t>Clk</a:t>
                </a:r>
                <a:endParaRPr lang="en-US" altLang="zh-CN" sz="1350" dirty="0">
                  <a:ea typeface="Cambria Math" panose="020405030504060302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35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350" dirty="0"/>
                  <a:t> 到 </a:t>
                </a:r>
                <a14:m>
                  <m:oMath xmlns:m="http://schemas.openxmlformats.org/officeDocument/2006/math">
                    <m:r>
                      <a:rPr lang="en-US" altLang="zh-CN" sz="13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𝑛𝑒𝑢𝑟𝑜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3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350" dirty="0"/>
                  <a:t> 的数据传输时间</a:t>
                </a:r>
                <a:endParaRPr lang="zh-CN" altLang="zh-CN" sz="135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173EF0-0E79-5E48-B363-027E1F13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24" y="1850230"/>
                <a:ext cx="3477383" cy="3959802"/>
              </a:xfrm>
              <a:prstGeom prst="rect">
                <a:avLst/>
              </a:prstGeom>
              <a:blipFill>
                <a:blip r:embed="rId3"/>
                <a:stretch>
                  <a:fillRect l="-526" t="-462" b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3265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19729-6F75-2947-BFA1-542F9620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7" y="243870"/>
            <a:ext cx="7113239" cy="576064"/>
          </a:xfrm>
        </p:spPr>
        <p:txBody>
          <a:bodyPr/>
          <a:lstStyle/>
          <a:p>
            <a:r>
              <a:rPr kumimoji="1" lang="en-US" altLang="zh-CN" dirty="0"/>
              <a:t>ILP</a:t>
            </a:r>
            <a:r>
              <a:rPr kumimoji="1" lang="zh-CN" altLang="en-US" dirty="0"/>
              <a:t> 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01E2F-03B3-B842-9B97-78DE9DF5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594CE3-8E29-0D4D-AAB1-1B687D3FEC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1500" dirty="0"/>
              <a:t>将同一层的多个 </a:t>
            </a:r>
            <a:r>
              <a:rPr kumimoji="1" lang="en-US" altLang="zh-CN" sz="1500" dirty="0"/>
              <a:t>neuron</a:t>
            </a:r>
            <a:r>
              <a:rPr kumimoji="1" lang="zh-CN" altLang="en-US" sz="1500" dirty="0"/>
              <a:t> 合并，减少计算图规模</a:t>
            </a:r>
            <a:endParaRPr kumimoji="1" lang="en-US" altLang="zh-CN" sz="1500" dirty="0"/>
          </a:p>
          <a:p>
            <a:pPr lvl="1"/>
            <a:r>
              <a:rPr kumimoji="1" lang="zh-CN" altLang="en-US" sz="1350" dirty="0"/>
              <a:t>在 </a:t>
            </a:r>
            <a:r>
              <a:rPr kumimoji="1" lang="en-US" altLang="zh-CN" sz="1350" dirty="0"/>
              <a:t>VGG</a:t>
            </a:r>
            <a:r>
              <a:rPr kumimoji="1" lang="zh-CN" altLang="en-US" sz="1350" dirty="0"/>
              <a:t> 中，同一层的每 </a:t>
            </a:r>
            <a:r>
              <a:rPr kumimoji="1" lang="en-US" altLang="zh-CN" sz="1350" dirty="0"/>
              <a:t>64</a:t>
            </a:r>
            <a:r>
              <a:rPr kumimoji="1" lang="zh-CN" altLang="en-US" sz="1350" dirty="0"/>
              <a:t> 个 </a:t>
            </a:r>
            <a:r>
              <a:rPr kumimoji="1" lang="en-US" altLang="zh-CN" sz="1350" dirty="0"/>
              <a:t>neuron</a:t>
            </a:r>
            <a:r>
              <a:rPr kumimoji="1" lang="zh-CN" altLang="en-US" sz="1350" dirty="0"/>
              <a:t> 合并成一个新节点，新图共 </a:t>
            </a:r>
            <a:r>
              <a:rPr kumimoji="1" lang="en-US" altLang="zh-CN" sz="1350" dirty="0"/>
              <a:t>76</a:t>
            </a:r>
            <a:r>
              <a:rPr kumimoji="1" lang="zh-CN" altLang="en-US" sz="1350" dirty="0"/>
              <a:t> 个节点</a:t>
            </a:r>
            <a:endParaRPr kumimoji="1" lang="en-US" altLang="zh-CN" sz="1350" dirty="0"/>
          </a:p>
          <a:p>
            <a:r>
              <a:rPr kumimoji="1" lang="zh-CN" altLang="en-US" sz="1500" dirty="0"/>
              <a:t>添加先验条件，减小搜索空间</a:t>
            </a:r>
            <a:endParaRPr kumimoji="1" lang="en-US" altLang="zh-CN" sz="1500" dirty="0"/>
          </a:p>
          <a:p>
            <a:pPr lvl="1"/>
            <a:r>
              <a:rPr kumimoji="1" lang="zh-CN" altLang="en-US" sz="1350" dirty="0"/>
              <a:t>在 </a:t>
            </a:r>
            <a:r>
              <a:rPr kumimoji="1" lang="en-US" altLang="zh-CN" sz="1350" dirty="0"/>
              <a:t>VGG</a:t>
            </a:r>
            <a:r>
              <a:rPr kumimoji="1" lang="zh-CN" altLang="en-US" sz="1350" dirty="0"/>
              <a:t> 中，相邻两层 </a:t>
            </a:r>
            <a:r>
              <a:rPr kumimoji="1" lang="en-US" altLang="zh-CN" sz="1350" dirty="0"/>
              <a:t>neuron</a:t>
            </a:r>
            <a:r>
              <a:rPr kumimoji="1" lang="zh-CN" altLang="en-US" sz="1350" dirty="0"/>
              <a:t> 之间的距离不超过 </a:t>
            </a:r>
            <a:r>
              <a:rPr kumimoji="1" lang="en-US" altLang="zh-CN" sz="1350" dirty="0"/>
              <a:t>4</a:t>
            </a:r>
          </a:p>
          <a:p>
            <a:r>
              <a:rPr kumimoji="1" lang="zh-CN" altLang="en-US" sz="1500" dirty="0"/>
              <a:t>添加终止条件，控制算法运行时间</a:t>
            </a:r>
            <a:endParaRPr kumimoji="1" lang="en-US" altLang="zh-CN" sz="1500" dirty="0"/>
          </a:p>
          <a:p>
            <a:pPr lvl="1"/>
            <a:r>
              <a:rPr kumimoji="1" lang="zh-CN" altLang="en-US" sz="1350" dirty="0"/>
              <a:t>在 </a:t>
            </a:r>
            <a:r>
              <a:rPr kumimoji="1" lang="en-US" altLang="zh-CN" sz="1350" dirty="0"/>
              <a:t>VGG</a:t>
            </a:r>
            <a:r>
              <a:rPr kumimoji="1" lang="zh-CN" altLang="en-US" sz="1350" dirty="0"/>
              <a:t> 中，设定最大运行时间为 </a:t>
            </a:r>
            <a:r>
              <a:rPr kumimoji="1" lang="en-US" altLang="zh-CN" sz="1350" dirty="0"/>
              <a:t>10h</a:t>
            </a:r>
            <a:r>
              <a:rPr kumimoji="1" lang="zh-CN" altLang="en-US" sz="1350" dirty="0"/>
              <a:t>，或优化上下界差距不超过 </a:t>
            </a:r>
            <a:r>
              <a:rPr kumimoji="1" lang="en-US" altLang="zh-CN" sz="1350" dirty="0"/>
              <a:t>10%</a:t>
            </a:r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588658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0EE22-2073-EC40-9F21-DA7957F5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05" y="342986"/>
            <a:ext cx="7113239" cy="576064"/>
          </a:xfrm>
        </p:spPr>
        <p:txBody>
          <a:bodyPr/>
          <a:lstStyle/>
          <a:p>
            <a:r>
              <a:rPr kumimoji="1" lang="en-US" altLang="zh-CN" dirty="0"/>
              <a:t>ILP</a:t>
            </a:r>
            <a:r>
              <a:rPr kumimoji="1" lang="zh-CN" altLang="en-US" dirty="0"/>
              <a:t> 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159D8-823C-1E49-97B5-D4C2D3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3EC44-9462-2741-A605-32CFFCFB18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1500" dirty="0"/>
              <a:t>运行时间：</a:t>
            </a:r>
            <a:r>
              <a:rPr kumimoji="1" lang="en-US" altLang="zh-CN" sz="1500" dirty="0"/>
              <a:t>4+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h</a:t>
            </a:r>
          </a:p>
          <a:p>
            <a:r>
              <a:rPr kumimoji="1" lang="zh-CN" altLang="en-US" sz="1500" dirty="0"/>
              <a:t>上下界差距：</a:t>
            </a:r>
            <a:r>
              <a:rPr kumimoji="1" lang="en-US" altLang="zh-CN" sz="1500" dirty="0"/>
              <a:t>13.7%</a:t>
            </a:r>
          </a:p>
          <a:p>
            <a:r>
              <a:rPr kumimoji="1" lang="zh-CN" altLang="en-US" sz="1500" dirty="0"/>
              <a:t>总延迟：</a:t>
            </a:r>
            <a:r>
              <a:rPr kumimoji="1" lang="en-US" altLang="zh-CN" sz="1500" dirty="0"/>
              <a:t>2145472 </a:t>
            </a:r>
            <a:r>
              <a:rPr kumimoji="1" lang="en-US" altLang="zh-CN" sz="1500" dirty="0" err="1"/>
              <a:t>Clk</a:t>
            </a:r>
            <a:endParaRPr kumimoji="1" lang="en-US" altLang="zh-CN" sz="15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FA169A-95CC-A448-BA77-F6E1B3BA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82" y="2994959"/>
            <a:ext cx="3686071" cy="27770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9239FA-A5B7-B242-B02A-DD492F9AB6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5995" y="1850231"/>
            <a:ext cx="1240727" cy="3207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C1A5EF-06D0-E641-82FD-B967759818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0550" y="1850231"/>
            <a:ext cx="1469201" cy="3207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C67AD2-2323-7A4F-B4C8-C4BE15F713D5}"/>
              </a:ext>
            </a:extLst>
          </p:cNvPr>
          <p:cNvSpPr txBox="1"/>
          <p:nvPr/>
        </p:nvSpPr>
        <p:spPr>
          <a:xfrm>
            <a:off x="4779404" y="5179012"/>
            <a:ext cx="165390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节点坐标 </a:t>
            </a:r>
            <a:r>
              <a:rPr kumimoji="1"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i,j</a:t>
            </a:r>
            <a:r>
              <a:rPr kumimoji="1"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]</a:t>
            </a:r>
          </a:p>
          <a:p>
            <a:pPr algn="ctr"/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i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：节点编号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 (1-76)</a:t>
            </a:r>
          </a:p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j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core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编号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 (1-64)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ABE43B-01CA-E849-BC10-EA398B7F4D9C}"/>
              </a:ext>
            </a:extLst>
          </p:cNvPr>
          <p:cNvSpPr txBox="1"/>
          <p:nvPr/>
        </p:nvSpPr>
        <p:spPr>
          <a:xfrm>
            <a:off x="6712082" y="5183182"/>
            <a:ext cx="19261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节点计算结束的时刻 </a:t>
            </a:r>
            <a:r>
              <a:rPr kumimoji="1"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f[</a:t>
            </a:r>
            <a:r>
              <a:rPr kumimoji="1"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]</a:t>
            </a:r>
          </a:p>
          <a:p>
            <a:pPr algn="ctr"/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单位：</a:t>
            </a:r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Clk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i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：节点编号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微软雅黑" panose="020B0503020204020204" pitchFamily="34" charset="-122"/>
              </a:rPr>
              <a:t> (1-76)</a:t>
            </a:r>
          </a:p>
        </p:txBody>
      </p:sp>
    </p:spTree>
    <p:extLst>
      <p:ext uri="{BB962C8B-B14F-4D97-AF65-F5344CB8AC3E}">
        <p14:creationId xmlns:p14="http://schemas.microsoft.com/office/powerpoint/2010/main" val="24493287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F880-FBCA-4371-8162-2B4B4179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41" y="431999"/>
            <a:ext cx="7113239" cy="576064"/>
          </a:xfrm>
        </p:spPr>
        <p:txBody>
          <a:bodyPr/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950B9A-6D5F-4CFA-B951-11B5ABC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94E91-BFE7-4CC2-AE2B-06FB8E8DD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1500" dirty="0"/>
              <a:t>加速 </a:t>
            </a:r>
            <a:r>
              <a:rPr kumimoji="1" lang="en-US" altLang="zh-CN" sz="1500" dirty="0"/>
              <a:t>ILP</a:t>
            </a:r>
          </a:p>
          <a:p>
            <a:pPr lvl="1"/>
            <a:r>
              <a:rPr kumimoji="1" lang="zh-CN" altLang="en-US" sz="1500" dirty="0"/>
              <a:t>加入更多的先验条件，减小搜索空间</a:t>
            </a:r>
            <a:endParaRPr kumimoji="1" lang="en-US" altLang="zh-CN" sz="1500" dirty="0"/>
          </a:p>
          <a:p>
            <a:pPr lvl="1"/>
            <a:r>
              <a:rPr kumimoji="1" lang="en-US" altLang="zh-CN" sz="1500" dirty="0"/>
              <a:t>……</a:t>
            </a:r>
          </a:p>
          <a:p>
            <a:r>
              <a:rPr kumimoji="1" lang="zh-CN" altLang="en-US" sz="1500" dirty="0"/>
              <a:t>尝试更多算法</a:t>
            </a:r>
            <a:endParaRPr kumimoji="1" lang="en-US" altLang="zh-CN" sz="1500" dirty="0"/>
          </a:p>
          <a:p>
            <a:pPr lvl="1"/>
            <a:r>
              <a:rPr kumimoji="1" lang="zh-CN" altLang="en-US" sz="1500" dirty="0"/>
              <a:t>模拟退火</a:t>
            </a:r>
            <a:endParaRPr kumimoji="1" lang="en-US" altLang="zh-CN" sz="1500" dirty="0"/>
          </a:p>
          <a:p>
            <a:pPr lvl="1"/>
            <a:r>
              <a:rPr kumimoji="1" lang="zh-CN" altLang="en-US" sz="1500" dirty="0"/>
              <a:t>非线性优化</a:t>
            </a:r>
            <a:endParaRPr kumimoji="1" lang="en-US" altLang="zh-CN" sz="1500" dirty="0"/>
          </a:p>
          <a:p>
            <a:pPr lvl="1"/>
            <a:r>
              <a:rPr kumimoji="1" lang="en-US" altLang="zh-CN" sz="1500" dirty="0"/>
              <a:t>……</a:t>
            </a:r>
            <a:endParaRPr kumimoji="1" lang="zh-CN" altLang="en-US" sz="1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9533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4E8E-AEF7-4988-8487-99636A42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ANN2SNN</a:t>
            </a:r>
            <a:r>
              <a:rPr lang="zh-CN" altLang="en-US" dirty="0"/>
              <a:t>模块简介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3FF6D-BD98-4BFF-8315-0C39CB1D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建立软件工具链将已有的</a:t>
            </a:r>
            <a:r>
              <a:rPr lang="en-US" altLang="zh-CN" dirty="0"/>
              <a:t>ANN</a:t>
            </a:r>
            <a:r>
              <a:rPr lang="zh-CN" altLang="en-US" dirty="0"/>
              <a:t>模型转化</a:t>
            </a:r>
            <a:r>
              <a:rPr lang="en-US" altLang="zh-CN" dirty="0"/>
              <a:t>SNN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2"/>
            <a:r>
              <a:rPr lang="zh-CN" altLang="en-US" dirty="0"/>
              <a:t>支持常用的</a:t>
            </a:r>
            <a:r>
              <a:rPr lang="en-US" altLang="zh-CN" dirty="0"/>
              <a:t>ANN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SNN</a:t>
            </a:r>
            <a:r>
              <a:rPr lang="zh-CN" altLang="en-US" dirty="0"/>
              <a:t>的各种动力学方程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LIF</a:t>
            </a:r>
            <a:r>
              <a:rPr lang="zh-CN" altLang="en-US" dirty="0"/>
              <a:t>，</a:t>
            </a:r>
            <a:r>
              <a:rPr lang="en-US" altLang="zh-CN" dirty="0"/>
              <a:t>IF)  </a:t>
            </a:r>
          </a:p>
          <a:p>
            <a:pPr lvl="1"/>
            <a:r>
              <a:rPr lang="zh-CN" altLang="en-US" dirty="0"/>
              <a:t>转化的误差分析工具</a:t>
            </a:r>
            <a:endParaRPr lang="en-US" altLang="zh-CN" dirty="0"/>
          </a:p>
          <a:p>
            <a:pPr lvl="1"/>
            <a:r>
              <a:rPr lang="en-US" altLang="zh-CN" dirty="0"/>
              <a:t>SNN</a:t>
            </a:r>
            <a:r>
              <a:rPr lang="zh-CN" altLang="en-US" dirty="0"/>
              <a:t>模型的微调工具</a:t>
            </a:r>
            <a:endParaRPr lang="en-US" altLang="zh-CN" dirty="0"/>
          </a:p>
          <a:p>
            <a:r>
              <a:rPr lang="zh-CN" altLang="en-US" dirty="0"/>
              <a:t>目前的进展</a:t>
            </a:r>
            <a:endParaRPr lang="en-US" altLang="zh-CN" dirty="0"/>
          </a:p>
          <a:p>
            <a:pPr lvl="1"/>
            <a:r>
              <a:rPr lang="zh-CN" altLang="en-US" dirty="0"/>
              <a:t>基本的转化工具（目前工具是基于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框架）</a:t>
            </a:r>
            <a:endParaRPr lang="en-US" altLang="zh-CN" dirty="0"/>
          </a:p>
          <a:p>
            <a:pPr lvl="1"/>
            <a:r>
              <a:rPr lang="zh-CN" altLang="en-US" dirty="0"/>
              <a:t>误差分析</a:t>
            </a:r>
            <a:endParaRPr lang="en-US" altLang="zh-CN" dirty="0"/>
          </a:p>
          <a:p>
            <a:pPr lvl="2"/>
            <a:r>
              <a:rPr lang="zh-CN" altLang="en-US" dirty="0"/>
              <a:t>定量的误差分析模型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实际误差的验证工具</a:t>
            </a:r>
            <a:endParaRPr lang="en-US" altLang="zh-CN" dirty="0"/>
          </a:p>
          <a:p>
            <a:pPr lvl="1"/>
            <a:r>
              <a:rPr lang="zh-CN" altLang="en-US" dirty="0"/>
              <a:t>已经成功转化</a:t>
            </a:r>
            <a:endParaRPr lang="en-US" altLang="zh-CN" dirty="0"/>
          </a:p>
          <a:p>
            <a:pPr lvl="2"/>
            <a:r>
              <a:rPr lang="zh-CN" altLang="en-US" dirty="0"/>
              <a:t>自己设计的六层</a:t>
            </a:r>
            <a:r>
              <a:rPr lang="en-US" altLang="zh-CN" dirty="0"/>
              <a:t>CNN</a:t>
            </a:r>
          </a:p>
          <a:p>
            <a:pPr lvl="2"/>
            <a:r>
              <a:rPr lang="en-US" altLang="zh-CN" dirty="0"/>
              <a:t>VGG16/19 </a:t>
            </a:r>
            <a:r>
              <a:rPr lang="zh-CN" altLang="en-US" dirty="0"/>
              <a:t>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1D45E-02BE-4B97-A95A-CAFD55EF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5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DF52-8423-483C-8795-3D924B92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1807-30EC-47DC-AD1E-E190EBBA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932510"/>
            <a:ext cx="8229600" cy="5073427"/>
          </a:xfrm>
        </p:spPr>
        <p:txBody>
          <a:bodyPr/>
          <a:lstStyle/>
          <a:p>
            <a:r>
              <a:rPr lang="zh-CN" altLang="en-US" dirty="0"/>
              <a:t>模块概览</a:t>
            </a:r>
            <a:endParaRPr lang="en-US" altLang="zh-CN" dirty="0"/>
          </a:p>
          <a:p>
            <a:pPr lvl="1"/>
            <a:r>
              <a:rPr lang="en-US" altLang="zh-CN" dirty="0"/>
              <a:t>ANN</a:t>
            </a:r>
            <a:r>
              <a:rPr lang="zh-CN" altLang="en-US" dirty="0"/>
              <a:t>结构以及权重预处理 </a:t>
            </a:r>
            <a:r>
              <a:rPr lang="en-US" altLang="zh-CN" dirty="0"/>
              <a:t>(ANN preprocess)</a:t>
            </a:r>
          </a:p>
          <a:p>
            <a:pPr lvl="1"/>
            <a:r>
              <a:rPr lang="en-US" altLang="zh-CN" dirty="0"/>
              <a:t>ANN</a:t>
            </a:r>
            <a:r>
              <a:rPr lang="zh-CN" altLang="en-US" dirty="0"/>
              <a:t>统计特征线下分析</a:t>
            </a:r>
            <a:r>
              <a:rPr lang="en-US" altLang="zh-CN" dirty="0"/>
              <a:t>(Offline analysis)</a:t>
            </a:r>
          </a:p>
          <a:p>
            <a:pPr lvl="1"/>
            <a:r>
              <a:rPr lang="en-US" altLang="zh-CN" dirty="0"/>
              <a:t>SNN</a:t>
            </a:r>
            <a:r>
              <a:rPr lang="zh-CN" altLang="en-US" dirty="0"/>
              <a:t>模型生成 </a:t>
            </a:r>
            <a:r>
              <a:rPr lang="en-US" altLang="zh-CN" dirty="0"/>
              <a:t>(SNN generation)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7294A-1E5B-4923-B1FF-56DB80D9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85EA970-528F-4F85-B11D-7A2CF87D631B}"/>
              </a:ext>
            </a:extLst>
          </p:cNvPr>
          <p:cNvGrpSpPr/>
          <p:nvPr/>
        </p:nvGrpSpPr>
        <p:grpSpPr>
          <a:xfrm>
            <a:off x="43114" y="2660266"/>
            <a:ext cx="5677963" cy="3441469"/>
            <a:chOff x="1584637" y="1596088"/>
            <a:chExt cx="5677963" cy="3441469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A0C5E4A-CFAD-49D9-B6F9-2572399725F7}"/>
                </a:ext>
              </a:extLst>
            </p:cNvPr>
            <p:cNvGrpSpPr/>
            <p:nvPr/>
          </p:nvGrpSpPr>
          <p:grpSpPr>
            <a:xfrm>
              <a:off x="1584637" y="1596088"/>
              <a:ext cx="5677963" cy="3441469"/>
              <a:chOff x="108262" y="2291413"/>
              <a:chExt cx="5677963" cy="3441469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A3535909-EC07-47CE-A89F-A25D35FF7D43}"/>
                  </a:ext>
                </a:extLst>
              </p:cNvPr>
              <p:cNvGrpSpPr/>
              <p:nvPr/>
            </p:nvGrpSpPr>
            <p:grpSpPr>
              <a:xfrm>
                <a:off x="108262" y="2291413"/>
                <a:ext cx="5677963" cy="3441469"/>
                <a:chOff x="866389" y="1868714"/>
                <a:chExt cx="5677963" cy="3441469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4F72DE7-2373-4BF4-B4DB-14F9772485DD}"/>
                    </a:ext>
                  </a:extLst>
                </p:cNvPr>
                <p:cNvSpPr/>
                <p:nvPr/>
              </p:nvSpPr>
              <p:spPr>
                <a:xfrm rot="5400000">
                  <a:off x="2966713" y="3040928"/>
                  <a:ext cx="18473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zh-CN" altLang="en-US" sz="1400" b="1" dirty="0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86A58094-7C87-49DE-99CC-DF36D5C54428}"/>
                    </a:ext>
                  </a:extLst>
                </p:cNvPr>
                <p:cNvGrpSpPr/>
                <p:nvPr/>
              </p:nvGrpSpPr>
              <p:grpSpPr>
                <a:xfrm>
                  <a:off x="866389" y="1868714"/>
                  <a:ext cx="2539362" cy="3441469"/>
                  <a:chOff x="3342889" y="1622938"/>
                  <a:chExt cx="2539362" cy="3441469"/>
                </a:xfrm>
              </p:grpSpPr>
              <p:grpSp>
                <p:nvGrpSpPr>
                  <p:cNvPr id="33" name="组合 32">
                    <a:extLst>
                      <a:ext uri="{FF2B5EF4-FFF2-40B4-BE49-F238E27FC236}">
                        <a16:creationId xmlns:a16="http://schemas.microsoft.com/office/drawing/2014/main" id="{9DB49C4A-8622-4A81-A3F6-3132CAF3DC07}"/>
                      </a:ext>
                    </a:extLst>
                  </p:cNvPr>
                  <p:cNvGrpSpPr/>
                  <p:nvPr/>
                </p:nvGrpSpPr>
                <p:grpSpPr>
                  <a:xfrm>
                    <a:off x="3342889" y="1622938"/>
                    <a:ext cx="2505253" cy="817930"/>
                    <a:chOff x="4572000" y="2415247"/>
                    <a:chExt cx="2505253" cy="817930"/>
                  </a:xfrm>
                </p:grpSpPr>
                <p:grpSp>
                  <p:nvGrpSpPr>
                    <p:cNvPr id="34" name="组合 33">
                      <a:extLst>
                        <a:ext uri="{FF2B5EF4-FFF2-40B4-BE49-F238E27FC236}">
                          <a16:creationId xmlns:a16="http://schemas.microsoft.com/office/drawing/2014/main" id="{360E39E9-B851-4110-B3E3-916D056E8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2000" y="2415247"/>
                      <a:ext cx="2201553" cy="817930"/>
                      <a:chOff x="5243120" y="3120706"/>
                      <a:chExt cx="2201553" cy="817930"/>
                    </a:xfrm>
                  </p:grpSpPr>
                  <p:sp>
                    <p:nvSpPr>
                      <p:cNvPr id="36" name="矩形: 圆角 35">
                        <a:extLst>
                          <a:ext uri="{FF2B5EF4-FFF2-40B4-BE49-F238E27FC236}">
                            <a16:creationId xmlns:a16="http://schemas.microsoft.com/office/drawing/2014/main" id="{B25EDE9B-E2BB-43D8-97F6-3C305B63F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120" y="3120706"/>
                        <a:ext cx="2201553" cy="81793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Model</a:t>
                        </a:r>
                        <a:endParaRPr lang="zh-CN" altLang="en-US" sz="1200" dirty="0"/>
                      </a:p>
                    </p:txBody>
                  </p:sp>
                  <p:grpSp>
                    <p:nvGrpSpPr>
                      <p:cNvPr id="37" name="组合 36">
                        <a:extLst>
                          <a:ext uri="{FF2B5EF4-FFF2-40B4-BE49-F238E27FC236}">
                            <a16:creationId xmlns:a16="http://schemas.microsoft.com/office/drawing/2014/main" id="{D7B8E693-54AA-46BA-A6BA-8EC4B6B7B0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4092" y="3298838"/>
                        <a:ext cx="1291508" cy="461665"/>
                        <a:chOff x="3589021" y="3189404"/>
                        <a:chExt cx="1291508" cy="461665"/>
                      </a:xfrm>
                    </p:grpSpPr>
                    <p:sp>
                      <p:nvSpPr>
                        <p:cNvPr id="38" name="矩形 37">
                          <a:extLst>
                            <a:ext uri="{FF2B5EF4-FFF2-40B4-BE49-F238E27FC236}">
                              <a16:creationId xmlns:a16="http://schemas.microsoft.com/office/drawing/2014/main" id="{A11F474F-2A9E-4B86-8294-44D2C64CD5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89021" y="3192855"/>
                          <a:ext cx="1115764" cy="45821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pic>
                      <p:nvPicPr>
                        <p:cNvPr id="39" name="图片 38">
                          <a:extLst>
                            <a:ext uri="{FF2B5EF4-FFF2-40B4-BE49-F238E27FC236}">
                              <a16:creationId xmlns:a16="http://schemas.microsoft.com/office/drawing/2014/main" id="{0942D50B-CF3D-4480-85FF-17AE5B00AB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45879" y="3315398"/>
                          <a:ext cx="594348" cy="27746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0" name="文本框 39">
                          <a:extLst>
                            <a:ext uri="{FF2B5EF4-FFF2-40B4-BE49-F238E27FC236}">
                              <a16:creationId xmlns:a16="http://schemas.microsoft.com/office/drawing/2014/main" id="{92870C72-9054-4B0A-B369-FFB55D9FDB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74013" y="3189404"/>
                          <a:ext cx="70651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800" b="1" dirty="0"/>
                            <a:t>ResNets</a:t>
                          </a:r>
                        </a:p>
                        <a:p>
                          <a:r>
                            <a:rPr lang="en-US" altLang="zh-CN" sz="800" dirty="0"/>
                            <a:t>  </a:t>
                          </a:r>
                          <a:r>
                            <a:rPr lang="en-US" altLang="zh-CN" sz="800" b="1" dirty="0"/>
                            <a:t>VGG</a:t>
                          </a:r>
                        </a:p>
                        <a:p>
                          <a:r>
                            <a:rPr lang="en-US" altLang="zh-CN" sz="800" b="1" dirty="0"/>
                            <a:t>     …</a:t>
                          </a:r>
                          <a:endParaRPr lang="zh-CN" altLang="en-US" sz="800" b="1" dirty="0"/>
                        </a:p>
                      </p:txBody>
                    </p:sp>
                  </p:grpSp>
                </p:grpSp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4A60F95D-76C9-4DE5-B17F-9E771324C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143" y="2682577"/>
                      <a:ext cx="122911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b="1" dirty="0"/>
                        <a:t>ANN  Model     </a:t>
                      </a:r>
                    </a:p>
                    <a:p>
                      <a:r>
                        <a:rPr lang="en-US" altLang="zh-CN" sz="1050" b="1" dirty="0"/>
                        <a:t> </a:t>
                      </a:r>
                      <a:endParaRPr lang="zh-CN" altLang="en-US" sz="1050" b="1" dirty="0"/>
                    </a:p>
                  </p:txBody>
                </p:sp>
              </p:grpSp>
              <p:sp>
                <p:nvSpPr>
                  <p:cNvPr id="41" name="矩形: 圆角 40">
                    <a:extLst>
                      <a:ext uri="{FF2B5EF4-FFF2-40B4-BE49-F238E27FC236}">
                        <a16:creationId xmlns:a16="http://schemas.microsoft.com/office/drawing/2014/main" id="{17B32FEB-B699-4F2D-B8DD-F16CAA95D425}"/>
                      </a:ext>
                    </a:extLst>
                  </p:cNvPr>
                  <p:cNvSpPr/>
                  <p:nvPr/>
                </p:nvSpPr>
                <p:spPr>
                  <a:xfrm>
                    <a:off x="3814040" y="2630280"/>
                    <a:ext cx="1229110" cy="342851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 dirty="0">
                        <a:solidFill>
                          <a:schemeClr val="tx1"/>
                        </a:solidFill>
                      </a:rPr>
                      <a:t>Pre-process ANN</a:t>
                    </a:r>
                    <a:endParaRPr lang="zh-CN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矩形: 圆角 41">
                    <a:extLst>
                      <a:ext uri="{FF2B5EF4-FFF2-40B4-BE49-F238E27FC236}">
                        <a16:creationId xmlns:a16="http://schemas.microsoft.com/office/drawing/2014/main" id="{A344AF64-7A46-4D08-AFF2-86BBD1A82462}"/>
                      </a:ext>
                    </a:extLst>
                  </p:cNvPr>
                  <p:cNvSpPr/>
                  <p:nvPr/>
                </p:nvSpPr>
                <p:spPr>
                  <a:xfrm>
                    <a:off x="3853428" y="3735992"/>
                    <a:ext cx="1229110" cy="342851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 dirty="0">
                        <a:solidFill>
                          <a:schemeClr val="tx1"/>
                        </a:solidFill>
                      </a:rPr>
                      <a:t>Graph transformation</a:t>
                    </a:r>
                    <a:endParaRPr lang="zh-CN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BB6958F9-DBDD-4AA5-84E3-8ED42207341B}"/>
                      </a:ext>
                    </a:extLst>
                  </p:cNvPr>
                  <p:cNvSpPr/>
                  <p:nvPr/>
                </p:nvSpPr>
                <p:spPr>
                  <a:xfrm>
                    <a:off x="3847040" y="3189155"/>
                    <a:ext cx="1229110" cy="342851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 dirty="0">
                        <a:solidFill>
                          <a:schemeClr val="tx1"/>
                        </a:solidFill>
                      </a:rPr>
                      <a:t>Runtime Analysis</a:t>
                    </a:r>
                    <a:endParaRPr lang="zh-CN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箭头: 下 43">
                    <a:extLst>
                      <a:ext uri="{FF2B5EF4-FFF2-40B4-BE49-F238E27FC236}">
                        <a16:creationId xmlns:a16="http://schemas.microsoft.com/office/drawing/2014/main" id="{A5F37816-D479-4DB2-9A48-52B1F6871D27}"/>
                      </a:ext>
                    </a:extLst>
                  </p:cNvPr>
                  <p:cNvSpPr/>
                  <p:nvPr/>
                </p:nvSpPr>
                <p:spPr>
                  <a:xfrm>
                    <a:off x="4333875" y="2409546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箭头: 下 44">
                    <a:extLst>
                      <a:ext uri="{FF2B5EF4-FFF2-40B4-BE49-F238E27FC236}">
                        <a16:creationId xmlns:a16="http://schemas.microsoft.com/office/drawing/2014/main" id="{C1503B51-4AC5-4FB2-B114-3E69DD34DE55}"/>
                      </a:ext>
                    </a:extLst>
                  </p:cNvPr>
                  <p:cNvSpPr/>
                  <p:nvPr/>
                </p:nvSpPr>
                <p:spPr>
                  <a:xfrm>
                    <a:off x="4348921" y="2976400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箭头: 下 45">
                    <a:extLst>
                      <a:ext uri="{FF2B5EF4-FFF2-40B4-BE49-F238E27FC236}">
                        <a16:creationId xmlns:a16="http://schemas.microsoft.com/office/drawing/2014/main" id="{D0DE18C7-96BE-4EF5-B24C-5137FE9EBD2E}"/>
                      </a:ext>
                    </a:extLst>
                  </p:cNvPr>
                  <p:cNvSpPr/>
                  <p:nvPr/>
                </p:nvSpPr>
                <p:spPr>
                  <a:xfrm>
                    <a:off x="4357391" y="3518571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0A022B7E-D6E5-4C9D-9816-210A7FFAF01C}"/>
                      </a:ext>
                    </a:extLst>
                  </p:cNvPr>
                  <p:cNvGrpSpPr/>
                  <p:nvPr/>
                </p:nvGrpSpPr>
                <p:grpSpPr>
                  <a:xfrm>
                    <a:off x="3376998" y="4246477"/>
                    <a:ext cx="2505253" cy="817930"/>
                    <a:chOff x="4572000" y="2415247"/>
                    <a:chExt cx="2505253" cy="817930"/>
                  </a:xfrm>
                </p:grpSpPr>
                <p:grpSp>
                  <p:nvGrpSpPr>
                    <p:cNvPr id="48" name="组合 47">
                      <a:extLst>
                        <a:ext uri="{FF2B5EF4-FFF2-40B4-BE49-F238E27FC236}">
                          <a16:creationId xmlns:a16="http://schemas.microsoft.com/office/drawing/2014/main" id="{78C93740-6B3D-40B4-8BD0-1C21F5A243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2000" y="2415247"/>
                      <a:ext cx="2201553" cy="817930"/>
                      <a:chOff x="5243120" y="3120706"/>
                      <a:chExt cx="2201553" cy="817930"/>
                    </a:xfrm>
                  </p:grpSpPr>
                  <p:sp>
                    <p:nvSpPr>
                      <p:cNvPr id="50" name="矩形: 圆角 49">
                        <a:extLst>
                          <a:ext uri="{FF2B5EF4-FFF2-40B4-BE49-F238E27FC236}">
                            <a16:creationId xmlns:a16="http://schemas.microsoft.com/office/drawing/2014/main" id="{499C673F-0728-4762-9908-82D390DCA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120" y="3120706"/>
                        <a:ext cx="2201553" cy="81793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Model</a:t>
                        </a:r>
                        <a:endParaRPr lang="zh-CN" altLang="en-US" sz="1200" dirty="0"/>
                      </a:p>
                    </p:txBody>
                  </p:sp>
                  <p:grpSp>
                    <p:nvGrpSpPr>
                      <p:cNvPr id="51" name="组合 50">
                        <a:extLst>
                          <a:ext uri="{FF2B5EF4-FFF2-40B4-BE49-F238E27FC236}">
                            <a16:creationId xmlns:a16="http://schemas.microsoft.com/office/drawing/2014/main" id="{473F35F4-9384-4D31-94C8-8A71974F94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4092" y="3298838"/>
                        <a:ext cx="1291508" cy="461665"/>
                        <a:chOff x="3589021" y="3189404"/>
                        <a:chExt cx="1291508" cy="461665"/>
                      </a:xfrm>
                    </p:grpSpPr>
                    <p:sp>
                      <p:nvSpPr>
                        <p:cNvPr id="52" name="矩形 51">
                          <a:extLst>
                            <a:ext uri="{FF2B5EF4-FFF2-40B4-BE49-F238E27FC236}">
                              <a16:creationId xmlns:a16="http://schemas.microsoft.com/office/drawing/2014/main" id="{F3C516D6-7D9F-4361-BC85-F01F33C8B6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89021" y="3192855"/>
                          <a:ext cx="1115764" cy="45821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pic>
                      <p:nvPicPr>
                        <p:cNvPr id="53" name="图片 52">
                          <a:extLst>
                            <a:ext uri="{FF2B5EF4-FFF2-40B4-BE49-F238E27FC236}">
                              <a16:creationId xmlns:a16="http://schemas.microsoft.com/office/drawing/2014/main" id="{D9C725DD-97E5-4100-A148-A405D2E98A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45879" y="3315398"/>
                          <a:ext cx="594348" cy="27746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4" name="文本框 53">
                          <a:extLst>
                            <a:ext uri="{FF2B5EF4-FFF2-40B4-BE49-F238E27FC236}">
                              <a16:creationId xmlns:a16="http://schemas.microsoft.com/office/drawing/2014/main" id="{4D2517D6-B5AD-47D2-9765-434F291C03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74013" y="3189404"/>
                          <a:ext cx="70651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800" b="1" dirty="0"/>
                            <a:t>ResNets</a:t>
                          </a:r>
                        </a:p>
                        <a:p>
                          <a:r>
                            <a:rPr lang="en-US" altLang="zh-CN" sz="800" dirty="0"/>
                            <a:t>  </a:t>
                          </a:r>
                          <a:r>
                            <a:rPr lang="en-US" altLang="zh-CN" sz="800" b="1" dirty="0"/>
                            <a:t>VGG</a:t>
                          </a:r>
                        </a:p>
                        <a:p>
                          <a:r>
                            <a:rPr lang="en-US" altLang="zh-CN" sz="800" b="1" dirty="0"/>
                            <a:t>     …</a:t>
                          </a:r>
                          <a:endParaRPr lang="zh-CN" altLang="en-US" sz="800" b="1" dirty="0"/>
                        </a:p>
                      </p:txBody>
                    </p:sp>
                  </p:grpSp>
                </p:grpSp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676FD9E9-63D3-4E27-97ED-5944F4FBF0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143" y="2682577"/>
                      <a:ext cx="122911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b="1"/>
                        <a:t>SNN  Model     </a:t>
                      </a:r>
                      <a:endParaRPr lang="en-US" altLang="zh-CN" sz="1050" b="1" dirty="0"/>
                    </a:p>
                    <a:p>
                      <a:r>
                        <a:rPr lang="en-US" altLang="zh-CN" sz="1050" b="1" dirty="0"/>
                        <a:t> </a:t>
                      </a:r>
                      <a:endParaRPr lang="zh-CN" altLang="en-US" sz="1050" b="1" dirty="0"/>
                    </a:p>
                  </p:txBody>
                </p:sp>
              </p:grpSp>
              <p:sp>
                <p:nvSpPr>
                  <p:cNvPr id="55" name="箭头: 下 54">
                    <a:extLst>
                      <a:ext uri="{FF2B5EF4-FFF2-40B4-BE49-F238E27FC236}">
                        <a16:creationId xmlns:a16="http://schemas.microsoft.com/office/drawing/2014/main" id="{E1792750-113F-4B12-A8A8-1BAF390A502E}"/>
                      </a:ext>
                    </a:extLst>
                  </p:cNvPr>
                  <p:cNvSpPr/>
                  <p:nvPr/>
                </p:nvSpPr>
                <p:spPr>
                  <a:xfrm>
                    <a:off x="4348328" y="4062178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D4C89A6-E6FE-4AA5-A10A-2F3961838F96}"/>
                    </a:ext>
                  </a:extLst>
                </p:cNvPr>
                <p:cNvSpPr/>
                <p:nvPr/>
              </p:nvSpPr>
              <p:spPr>
                <a:xfrm>
                  <a:off x="3948282" y="2210070"/>
                  <a:ext cx="2581275" cy="864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63093C4-F49F-41A2-9584-134C9056419E}"/>
                    </a:ext>
                  </a:extLst>
                </p:cNvPr>
                <p:cNvSpPr/>
                <p:nvPr/>
              </p:nvSpPr>
              <p:spPr>
                <a:xfrm>
                  <a:off x="3963077" y="3151650"/>
                  <a:ext cx="2581275" cy="864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CF3A897-69F9-40EA-9972-6F92A32048AC}"/>
                    </a:ext>
                  </a:extLst>
                </p:cNvPr>
                <p:cNvSpPr/>
                <p:nvPr/>
              </p:nvSpPr>
              <p:spPr>
                <a:xfrm>
                  <a:off x="3963077" y="4102883"/>
                  <a:ext cx="2581275" cy="864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E460885-A9AE-4B50-8ECF-B859D8901DAD}"/>
                    </a:ext>
                  </a:extLst>
                </p:cNvPr>
                <p:cNvCxnSpPr/>
                <p:nvPr/>
              </p:nvCxnSpPr>
              <p:spPr>
                <a:xfrm flipV="1">
                  <a:off x="2566650" y="2210070"/>
                  <a:ext cx="1381632" cy="69230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6DB583F8-AEF5-4FA0-8E99-8AA77109F86A}"/>
                    </a:ext>
                  </a:extLst>
                </p:cNvPr>
                <p:cNvCxnSpPr/>
                <p:nvPr/>
              </p:nvCxnSpPr>
              <p:spPr>
                <a:xfrm flipV="1">
                  <a:off x="2546396" y="3049044"/>
                  <a:ext cx="1401886" cy="145772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AC4D51F0-6D94-4100-935B-FA3F4FD5D227}"/>
                    </a:ext>
                  </a:extLst>
                </p:cNvPr>
                <p:cNvCxnSpPr/>
                <p:nvPr/>
              </p:nvCxnSpPr>
              <p:spPr>
                <a:xfrm flipV="1">
                  <a:off x="2606038" y="3151650"/>
                  <a:ext cx="1357039" cy="31757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29D5A333-874E-4832-A84E-9064B5607319}"/>
                    </a:ext>
                  </a:extLst>
                </p:cNvPr>
                <p:cNvCxnSpPr/>
                <p:nvPr/>
              </p:nvCxnSpPr>
              <p:spPr>
                <a:xfrm>
                  <a:off x="2566650" y="3730930"/>
                  <a:ext cx="1396427" cy="25315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09C116D-59B5-4FED-AE85-65240543C301}"/>
                    </a:ext>
                  </a:extLst>
                </p:cNvPr>
                <p:cNvCxnSpPr/>
                <p:nvPr/>
              </p:nvCxnSpPr>
              <p:spPr>
                <a:xfrm>
                  <a:off x="2606038" y="3977003"/>
                  <a:ext cx="1350628" cy="158197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FEF3913A-3C12-4187-817B-6316990F68FE}"/>
                    </a:ext>
                  </a:extLst>
                </p:cNvPr>
                <p:cNvCxnSpPr/>
                <p:nvPr/>
              </p:nvCxnSpPr>
              <p:spPr>
                <a:xfrm>
                  <a:off x="2620833" y="4307954"/>
                  <a:ext cx="1381632" cy="65937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0AC31C7-1CDE-4AA5-A731-17B35A420A5A}"/>
                  </a:ext>
                </a:extLst>
              </p:cNvPr>
              <p:cNvGrpSpPr/>
              <p:nvPr/>
            </p:nvGrpSpPr>
            <p:grpSpPr>
              <a:xfrm>
                <a:off x="108262" y="2291413"/>
                <a:ext cx="5677963" cy="3441469"/>
                <a:chOff x="866389" y="1868714"/>
                <a:chExt cx="5677963" cy="3441469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9EAFD080-C28B-448B-A6F9-0C35A462C6F2}"/>
                    </a:ext>
                  </a:extLst>
                </p:cNvPr>
                <p:cNvSpPr/>
                <p:nvPr/>
              </p:nvSpPr>
              <p:spPr>
                <a:xfrm rot="5400000">
                  <a:off x="2966713" y="3040928"/>
                  <a:ext cx="18473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zh-CN" altLang="en-US" sz="1400" b="1" dirty="0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ADD6F96D-455E-46C6-9981-DB4BE3A6703B}"/>
                    </a:ext>
                  </a:extLst>
                </p:cNvPr>
                <p:cNvGrpSpPr/>
                <p:nvPr/>
              </p:nvGrpSpPr>
              <p:grpSpPr>
                <a:xfrm>
                  <a:off x="866389" y="1868714"/>
                  <a:ext cx="2539362" cy="3441469"/>
                  <a:chOff x="3342889" y="1622938"/>
                  <a:chExt cx="2539362" cy="3441469"/>
                </a:xfrm>
              </p:grpSpPr>
              <p:grpSp>
                <p:nvGrpSpPr>
                  <p:cNvPr id="88" name="组合 87">
                    <a:extLst>
                      <a:ext uri="{FF2B5EF4-FFF2-40B4-BE49-F238E27FC236}">
                        <a16:creationId xmlns:a16="http://schemas.microsoft.com/office/drawing/2014/main" id="{ED31BFCD-4684-4C4A-87AF-9D132E43BF5D}"/>
                      </a:ext>
                    </a:extLst>
                  </p:cNvPr>
                  <p:cNvGrpSpPr/>
                  <p:nvPr/>
                </p:nvGrpSpPr>
                <p:grpSpPr>
                  <a:xfrm>
                    <a:off x="3342889" y="1622938"/>
                    <a:ext cx="2505253" cy="817930"/>
                    <a:chOff x="4572000" y="2415247"/>
                    <a:chExt cx="2505253" cy="81793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14C51F81-4F63-4767-BFCF-0D0C6D95C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2000" y="2415247"/>
                      <a:ext cx="2201553" cy="817930"/>
                      <a:chOff x="5243120" y="3120706"/>
                      <a:chExt cx="2201553" cy="817930"/>
                    </a:xfrm>
                  </p:grpSpPr>
                  <p:sp>
                    <p:nvSpPr>
                      <p:cNvPr id="106" name="矩形: 圆角 105">
                        <a:extLst>
                          <a:ext uri="{FF2B5EF4-FFF2-40B4-BE49-F238E27FC236}">
                            <a16:creationId xmlns:a16="http://schemas.microsoft.com/office/drawing/2014/main" id="{C40D63A5-608B-4ED3-AF1D-20543DF7F1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120" y="3120706"/>
                        <a:ext cx="2201553" cy="81793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Model</a:t>
                        </a:r>
                        <a:endParaRPr lang="zh-CN" altLang="en-US" sz="1200" dirty="0"/>
                      </a:p>
                    </p:txBody>
                  </p:sp>
                  <p:grpSp>
                    <p:nvGrpSpPr>
                      <p:cNvPr id="107" name="组合 106">
                        <a:extLst>
                          <a:ext uri="{FF2B5EF4-FFF2-40B4-BE49-F238E27FC236}">
                            <a16:creationId xmlns:a16="http://schemas.microsoft.com/office/drawing/2014/main" id="{671A1902-F17F-4E0D-9F1B-EACCC6CF82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4092" y="3298838"/>
                        <a:ext cx="1291508" cy="461665"/>
                        <a:chOff x="3589021" y="3189404"/>
                        <a:chExt cx="1291508" cy="461665"/>
                      </a:xfrm>
                    </p:grpSpPr>
                    <p:sp>
                      <p:nvSpPr>
                        <p:cNvPr id="108" name="矩形 107">
                          <a:extLst>
                            <a:ext uri="{FF2B5EF4-FFF2-40B4-BE49-F238E27FC236}">
                              <a16:creationId xmlns:a16="http://schemas.microsoft.com/office/drawing/2014/main" id="{BB163201-A221-471D-B298-0FF35B104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89021" y="3192855"/>
                          <a:ext cx="1115764" cy="45821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pic>
                      <p:nvPicPr>
                        <p:cNvPr id="109" name="图片 108">
                          <a:extLst>
                            <a:ext uri="{FF2B5EF4-FFF2-40B4-BE49-F238E27FC236}">
                              <a16:creationId xmlns:a16="http://schemas.microsoft.com/office/drawing/2014/main" id="{0250AE82-9FB4-459C-B224-6F21F269EB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45879" y="3315398"/>
                          <a:ext cx="594348" cy="27746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10" name="文本框 109">
                          <a:extLst>
                            <a:ext uri="{FF2B5EF4-FFF2-40B4-BE49-F238E27FC236}">
                              <a16:creationId xmlns:a16="http://schemas.microsoft.com/office/drawing/2014/main" id="{77503C49-BD2D-4816-BBAF-25F2592E84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74013" y="3189404"/>
                          <a:ext cx="70651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800" b="1" dirty="0"/>
                            <a:t>ResNets</a:t>
                          </a:r>
                        </a:p>
                        <a:p>
                          <a:r>
                            <a:rPr lang="en-US" altLang="zh-CN" sz="800" dirty="0"/>
                            <a:t>  </a:t>
                          </a:r>
                          <a:r>
                            <a:rPr lang="en-US" altLang="zh-CN" sz="800" b="1" dirty="0"/>
                            <a:t>VGG</a:t>
                          </a:r>
                        </a:p>
                        <a:p>
                          <a:r>
                            <a:rPr lang="en-US" altLang="zh-CN" sz="800" b="1" dirty="0"/>
                            <a:t>     …</a:t>
                          </a:r>
                          <a:endParaRPr lang="zh-CN" altLang="en-US" sz="800" b="1" dirty="0"/>
                        </a:p>
                      </p:txBody>
                    </p:sp>
                  </p:grpSp>
                </p:grpSp>
                <p:sp>
                  <p:nvSpPr>
                    <p:cNvPr id="105" name="文本框 104">
                      <a:extLst>
                        <a:ext uri="{FF2B5EF4-FFF2-40B4-BE49-F238E27FC236}">
                          <a16:creationId xmlns:a16="http://schemas.microsoft.com/office/drawing/2014/main" id="{2E715090-D9A4-45C7-8529-D8E6BA4C06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143" y="2682577"/>
                      <a:ext cx="122911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b="1" dirty="0"/>
                        <a:t>ANN  Model     </a:t>
                      </a:r>
                    </a:p>
                    <a:p>
                      <a:r>
                        <a:rPr lang="en-US" altLang="zh-CN" sz="1050" b="1" dirty="0"/>
                        <a:t> </a:t>
                      </a:r>
                      <a:endParaRPr lang="zh-CN" altLang="en-US" sz="1050" b="1" dirty="0"/>
                    </a:p>
                  </p:txBody>
                </p:sp>
              </p:grpSp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CCEA9F5-92D3-4A5E-AB08-FE0C2F43C8F8}"/>
                      </a:ext>
                    </a:extLst>
                  </p:cNvPr>
                  <p:cNvSpPr/>
                  <p:nvPr/>
                </p:nvSpPr>
                <p:spPr>
                  <a:xfrm>
                    <a:off x="3814040" y="2630280"/>
                    <a:ext cx="1229110" cy="342851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 dirty="0">
                        <a:solidFill>
                          <a:schemeClr val="tx1"/>
                        </a:solidFill>
                      </a:rPr>
                      <a:t>Pre-process ANN</a:t>
                    </a:r>
                    <a:endParaRPr lang="zh-CN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A020BD38-F1C9-4625-9B9A-943E37A10403}"/>
                      </a:ext>
                    </a:extLst>
                  </p:cNvPr>
                  <p:cNvSpPr/>
                  <p:nvPr/>
                </p:nvSpPr>
                <p:spPr>
                  <a:xfrm>
                    <a:off x="3853428" y="3735992"/>
                    <a:ext cx="1229110" cy="342851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 dirty="0">
                        <a:solidFill>
                          <a:schemeClr val="tx1"/>
                        </a:solidFill>
                      </a:rPr>
                      <a:t>SNN graph Generation</a:t>
                    </a:r>
                    <a:endParaRPr lang="zh-CN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矩形: 圆角 90">
                    <a:extLst>
                      <a:ext uri="{FF2B5EF4-FFF2-40B4-BE49-F238E27FC236}">
                        <a16:creationId xmlns:a16="http://schemas.microsoft.com/office/drawing/2014/main" id="{163EDBD0-F88E-49CD-94D7-87CB7E8EEA1B}"/>
                      </a:ext>
                    </a:extLst>
                  </p:cNvPr>
                  <p:cNvSpPr/>
                  <p:nvPr/>
                </p:nvSpPr>
                <p:spPr>
                  <a:xfrm>
                    <a:off x="3847040" y="3189155"/>
                    <a:ext cx="1229110" cy="342851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 dirty="0">
                        <a:solidFill>
                          <a:schemeClr val="tx1"/>
                        </a:solidFill>
                      </a:rPr>
                      <a:t>Offline Analysis</a:t>
                    </a:r>
                    <a:endParaRPr lang="zh-CN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箭头: 下 91">
                    <a:extLst>
                      <a:ext uri="{FF2B5EF4-FFF2-40B4-BE49-F238E27FC236}">
                        <a16:creationId xmlns:a16="http://schemas.microsoft.com/office/drawing/2014/main" id="{ABFAB7F0-339F-4C55-B2F5-DC81771908BD}"/>
                      </a:ext>
                    </a:extLst>
                  </p:cNvPr>
                  <p:cNvSpPr/>
                  <p:nvPr/>
                </p:nvSpPr>
                <p:spPr>
                  <a:xfrm>
                    <a:off x="4333875" y="2409546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箭头: 下 92">
                    <a:extLst>
                      <a:ext uri="{FF2B5EF4-FFF2-40B4-BE49-F238E27FC236}">
                        <a16:creationId xmlns:a16="http://schemas.microsoft.com/office/drawing/2014/main" id="{61F95865-F55C-4AA4-9F96-85172BBADF75}"/>
                      </a:ext>
                    </a:extLst>
                  </p:cNvPr>
                  <p:cNvSpPr/>
                  <p:nvPr/>
                </p:nvSpPr>
                <p:spPr>
                  <a:xfrm>
                    <a:off x="4348921" y="2976400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箭头: 下 93">
                    <a:extLst>
                      <a:ext uri="{FF2B5EF4-FFF2-40B4-BE49-F238E27FC236}">
                        <a16:creationId xmlns:a16="http://schemas.microsoft.com/office/drawing/2014/main" id="{E3A918B2-CF4D-4DFD-88C8-328056B550EA}"/>
                      </a:ext>
                    </a:extLst>
                  </p:cNvPr>
                  <p:cNvSpPr/>
                  <p:nvPr/>
                </p:nvSpPr>
                <p:spPr>
                  <a:xfrm>
                    <a:off x="4357391" y="3518571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B0F221D-C73D-4745-A052-F2891B08A38D}"/>
                      </a:ext>
                    </a:extLst>
                  </p:cNvPr>
                  <p:cNvGrpSpPr/>
                  <p:nvPr/>
                </p:nvGrpSpPr>
                <p:grpSpPr>
                  <a:xfrm>
                    <a:off x="3376998" y="4246477"/>
                    <a:ext cx="2505253" cy="817930"/>
                    <a:chOff x="4572000" y="2415247"/>
                    <a:chExt cx="2505253" cy="817930"/>
                  </a:xfrm>
                </p:grpSpPr>
                <p:grpSp>
                  <p:nvGrpSpPr>
                    <p:cNvPr id="97" name="组合 96">
                      <a:extLst>
                        <a:ext uri="{FF2B5EF4-FFF2-40B4-BE49-F238E27FC236}">
                          <a16:creationId xmlns:a16="http://schemas.microsoft.com/office/drawing/2014/main" id="{A81C60B0-26EB-4961-8429-02DB9686C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2000" y="2415247"/>
                      <a:ext cx="2201553" cy="817930"/>
                      <a:chOff x="5243120" y="3120706"/>
                      <a:chExt cx="2201553" cy="817930"/>
                    </a:xfrm>
                  </p:grpSpPr>
                  <p:sp>
                    <p:nvSpPr>
                      <p:cNvPr id="99" name="矩形: 圆角 98">
                        <a:extLst>
                          <a:ext uri="{FF2B5EF4-FFF2-40B4-BE49-F238E27FC236}">
                            <a16:creationId xmlns:a16="http://schemas.microsoft.com/office/drawing/2014/main" id="{3C77A72A-4C2F-480C-B787-6E458FBF3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120" y="3120706"/>
                        <a:ext cx="2201553" cy="81793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/>
                          <a:t>Model</a:t>
                        </a:r>
                        <a:endParaRPr lang="zh-CN" altLang="en-US" sz="1200" dirty="0"/>
                      </a:p>
                    </p:txBody>
                  </p:sp>
                  <p:grpSp>
                    <p:nvGrpSpPr>
                      <p:cNvPr id="100" name="组合 99">
                        <a:extLst>
                          <a:ext uri="{FF2B5EF4-FFF2-40B4-BE49-F238E27FC236}">
                            <a16:creationId xmlns:a16="http://schemas.microsoft.com/office/drawing/2014/main" id="{4F34F5DC-FCBA-4DF0-89BC-A3159055DD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4092" y="3298838"/>
                        <a:ext cx="1291508" cy="461665"/>
                        <a:chOff x="3589021" y="3189404"/>
                        <a:chExt cx="1291508" cy="461665"/>
                      </a:xfrm>
                    </p:grpSpPr>
                    <p:sp>
                      <p:nvSpPr>
                        <p:cNvPr id="101" name="矩形 100">
                          <a:extLst>
                            <a:ext uri="{FF2B5EF4-FFF2-40B4-BE49-F238E27FC236}">
                              <a16:creationId xmlns:a16="http://schemas.microsoft.com/office/drawing/2014/main" id="{88457BD6-D751-4B0F-960C-C81655C689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89021" y="3192855"/>
                          <a:ext cx="1115764" cy="45821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pic>
                      <p:nvPicPr>
                        <p:cNvPr id="102" name="图片 101">
                          <a:extLst>
                            <a:ext uri="{FF2B5EF4-FFF2-40B4-BE49-F238E27FC236}">
                              <a16:creationId xmlns:a16="http://schemas.microsoft.com/office/drawing/2014/main" id="{5C91A0CB-B0D4-4A21-B181-7EEF233DD1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45879" y="3315398"/>
                          <a:ext cx="594348" cy="27746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03" name="文本框 102">
                          <a:extLst>
                            <a:ext uri="{FF2B5EF4-FFF2-40B4-BE49-F238E27FC236}">
                              <a16:creationId xmlns:a16="http://schemas.microsoft.com/office/drawing/2014/main" id="{11CB1CB2-83BA-48FA-9EF2-259959CF98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74013" y="3189404"/>
                          <a:ext cx="70651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800" b="1" dirty="0"/>
                            <a:t>ResNets</a:t>
                          </a:r>
                        </a:p>
                        <a:p>
                          <a:r>
                            <a:rPr lang="en-US" altLang="zh-CN" sz="800" dirty="0"/>
                            <a:t>  </a:t>
                          </a:r>
                          <a:r>
                            <a:rPr lang="en-US" altLang="zh-CN" sz="800" b="1" dirty="0"/>
                            <a:t>VGG</a:t>
                          </a:r>
                        </a:p>
                        <a:p>
                          <a:r>
                            <a:rPr lang="en-US" altLang="zh-CN" sz="800" b="1" dirty="0"/>
                            <a:t>     …</a:t>
                          </a:r>
                          <a:endParaRPr lang="zh-CN" altLang="en-US" sz="800" b="1" dirty="0"/>
                        </a:p>
                      </p:txBody>
                    </p:sp>
                  </p:grpSp>
                </p:grp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09B2EE30-DFE4-4BF4-8A52-A32298B8A5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143" y="2682577"/>
                      <a:ext cx="122911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b="1"/>
                        <a:t>SNN  Model     </a:t>
                      </a:r>
                      <a:endParaRPr lang="en-US" altLang="zh-CN" sz="1050" b="1" dirty="0"/>
                    </a:p>
                    <a:p>
                      <a:r>
                        <a:rPr lang="en-US" altLang="zh-CN" sz="1050" b="1" dirty="0"/>
                        <a:t> </a:t>
                      </a:r>
                      <a:endParaRPr lang="zh-CN" altLang="en-US" sz="1050" b="1" dirty="0"/>
                    </a:p>
                  </p:txBody>
                </p:sp>
              </p:grpSp>
              <p:sp>
                <p:nvSpPr>
                  <p:cNvPr id="96" name="箭头: 下 95">
                    <a:extLst>
                      <a:ext uri="{FF2B5EF4-FFF2-40B4-BE49-F238E27FC236}">
                        <a16:creationId xmlns:a16="http://schemas.microsoft.com/office/drawing/2014/main" id="{1546096B-B6F6-4BF2-9F46-EFA916185B37}"/>
                      </a:ext>
                    </a:extLst>
                  </p:cNvPr>
                  <p:cNvSpPr/>
                  <p:nvPr/>
                </p:nvSpPr>
                <p:spPr>
                  <a:xfrm>
                    <a:off x="4348328" y="4062178"/>
                    <a:ext cx="238125" cy="247048"/>
                  </a:xfrm>
                  <a:prstGeom prst="down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F816046B-AF28-42DE-B1A4-394D435B9BF7}"/>
                    </a:ext>
                  </a:extLst>
                </p:cNvPr>
                <p:cNvSpPr/>
                <p:nvPr/>
              </p:nvSpPr>
              <p:spPr>
                <a:xfrm>
                  <a:off x="3948282" y="2210070"/>
                  <a:ext cx="2581275" cy="864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算子融合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(Operator fusion) 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算子替换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(Operator replacement)</a:t>
                  </a: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1A0BE1D-C1D0-4C1C-9033-4D6128673B5D}"/>
                    </a:ext>
                  </a:extLst>
                </p:cNvPr>
                <p:cNvSpPr/>
                <p:nvPr/>
              </p:nvSpPr>
              <p:spPr>
                <a:xfrm>
                  <a:off x="3963077" y="3151650"/>
                  <a:ext cx="2581275" cy="864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CN" sz="11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/>
                      </a:solidFill>
                    </a:rPr>
                    <a:t>激活值统计</a:t>
                  </a:r>
                  <a:r>
                    <a:rPr lang="en-US" altLang="zh-CN" sz="1100" dirty="0">
                      <a:solidFill>
                        <a:schemeClr val="tx1"/>
                      </a:solidFill>
                    </a:rPr>
                    <a:t>(Activation statistics)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/>
                      </a:solidFill>
                    </a:rPr>
                    <a:t>权值统计</a:t>
                  </a:r>
                  <a:r>
                    <a:rPr lang="en-US" altLang="zh-CN" sz="1100" dirty="0">
                      <a:solidFill>
                        <a:schemeClr val="tx1"/>
                      </a:solidFill>
                    </a:rPr>
                    <a:t>(Weight statistics)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1AFF2F8-9F06-4F16-A180-2A675E8DCFCC}"/>
                    </a:ext>
                  </a:extLst>
                </p:cNvPr>
                <p:cNvSpPr/>
                <p:nvPr/>
              </p:nvSpPr>
              <p:spPr>
                <a:xfrm>
                  <a:off x="3963077" y="4102883"/>
                  <a:ext cx="2581275" cy="864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建立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SNN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计算图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加载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SNN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权值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误差分析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(Error analysis) 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5C33F0F0-8C26-496D-B486-127C96F3D178}"/>
                    </a:ext>
                  </a:extLst>
                </p:cNvPr>
                <p:cNvCxnSpPr/>
                <p:nvPr/>
              </p:nvCxnSpPr>
              <p:spPr>
                <a:xfrm flipV="1">
                  <a:off x="2566650" y="2210070"/>
                  <a:ext cx="1381632" cy="69230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A9D627B9-062F-4FD4-AD75-1B46EDCD58BD}"/>
                    </a:ext>
                  </a:extLst>
                </p:cNvPr>
                <p:cNvCxnSpPr/>
                <p:nvPr/>
              </p:nvCxnSpPr>
              <p:spPr>
                <a:xfrm flipV="1">
                  <a:off x="2546396" y="3049044"/>
                  <a:ext cx="1401886" cy="145772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0AE05C2D-3858-44ED-A3E8-350C8D73237F}"/>
                    </a:ext>
                  </a:extLst>
                </p:cNvPr>
                <p:cNvCxnSpPr/>
                <p:nvPr/>
              </p:nvCxnSpPr>
              <p:spPr>
                <a:xfrm flipV="1">
                  <a:off x="2606038" y="3151650"/>
                  <a:ext cx="1357039" cy="31757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64EB0EE6-5CD9-4432-8BF5-9B91A3D23C11}"/>
                    </a:ext>
                  </a:extLst>
                </p:cNvPr>
                <p:cNvCxnSpPr/>
                <p:nvPr/>
              </p:nvCxnSpPr>
              <p:spPr>
                <a:xfrm>
                  <a:off x="2566650" y="3730930"/>
                  <a:ext cx="1396427" cy="25315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B2DCAE8E-CE22-49E3-A9B6-90606D6AAFFA}"/>
                    </a:ext>
                  </a:extLst>
                </p:cNvPr>
                <p:cNvCxnSpPr/>
                <p:nvPr/>
              </p:nvCxnSpPr>
              <p:spPr>
                <a:xfrm>
                  <a:off x="2606038" y="3977003"/>
                  <a:ext cx="1350628" cy="158197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90EC2BB0-B2FD-47E6-8640-E86054CF922C}"/>
                    </a:ext>
                  </a:extLst>
                </p:cNvPr>
                <p:cNvCxnSpPr/>
                <p:nvPr/>
              </p:nvCxnSpPr>
              <p:spPr>
                <a:xfrm>
                  <a:off x="2620833" y="4307954"/>
                  <a:ext cx="1381632" cy="65937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图片 114">
                <a:extLst>
                  <a:ext uri="{FF2B5EF4-FFF2-40B4-BE49-F238E27FC236}">
                    <a16:creationId xmlns:a16="http://schemas.microsoft.com/office/drawing/2014/main" id="{6D60209F-AC8E-41C6-A9D6-1FE2097EF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5454" y="2734272"/>
                <a:ext cx="2400635" cy="223984"/>
              </a:xfrm>
              <a:prstGeom prst="rect">
                <a:avLst/>
              </a:prstGeom>
            </p:spPr>
          </p:pic>
        </p:grp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5270797E-D547-4A23-AC15-B3FFB9860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08" y="3839271"/>
              <a:ext cx="2333098" cy="239342"/>
            </a:xfrm>
            <a:prstGeom prst="rect">
              <a:avLst/>
            </a:prstGeom>
          </p:spPr>
        </p:pic>
      </p:grpSp>
      <p:pic>
        <p:nvPicPr>
          <p:cNvPr id="128" name="图片 127">
            <a:extLst>
              <a:ext uri="{FF2B5EF4-FFF2-40B4-BE49-F238E27FC236}">
                <a16:creationId xmlns:a16="http://schemas.microsoft.com/office/drawing/2014/main" id="{FA4DA3E5-1B5F-4309-9818-2AE4A8D15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1" y="3343093"/>
            <a:ext cx="3098921" cy="2118844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D8A81806-5E07-4C11-A922-A50DE074C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00" y="4010459"/>
            <a:ext cx="2468497" cy="2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351DE-185E-493C-B82E-7F2F56D8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5365C-FF63-4BD1-AE9A-BCCACBE33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理论误差模型 （目前只考虑激活函数为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的网络）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层的误差分析模型（考虑单个神经元）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)/(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thr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/>
                  <a:t>ANN</a:t>
                </a:r>
                <a:r>
                  <a:rPr lang="zh-CN" altLang="en-US" dirty="0"/>
                  <a:t>的输出，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转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换</m:t>
                    </m:r>
                  </m:oMath>
                </a14:m>
                <a:r>
                  <a:rPr lang="zh-CN" altLang="en-US" dirty="0"/>
                  <a:t>过后</a:t>
                </a:r>
                <a:r>
                  <a:rPr lang="en-US" altLang="zh-CN" dirty="0"/>
                  <a:t>SNN</a:t>
                </a:r>
                <a:r>
                  <a:rPr lang="zh-CN" altLang="en-US" dirty="0"/>
                  <a:t>的输出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膜电位阈值，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timesteps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实际误差验证</a:t>
                </a:r>
                <a:r>
                  <a:rPr lang="en-US" altLang="zh-CN" dirty="0"/>
                  <a:t>(6</a:t>
                </a:r>
                <a:r>
                  <a:rPr lang="zh-CN" altLang="en-US" dirty="0"/>
                  <a:t>层卷积网络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T=64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128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256</a:t>
                </a:r>
              </a:p>
              <a:p>
                <a:pPr lvl="1"/>
                <a:r>
                  <a:rPr lang="zh-CN" altLang="en-US" dirty="0"/>
                  <a:t>误差随着层数增加而增加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随着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增加而减少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5365C-FF63-4BD1-AE9A-BCCACBE33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8553E-88C3-4E5A-BED8-9385AF60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79FCD8-0196-4002-A987-16537E77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272" y="3416393"/>
            <a:ext cx="4166947" cy="30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28EC-9B4A-4162-99CF-57E25B7D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整体精度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C0F2-8F6A-47CD-AE8A-D8FCA812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我们将三个卷积神经网络上转化为</a:t>
            </a:r>
            <a:r>
              <a:rPr lang="en-US" altLang="zh-CN" dirty="0"/>
              <a:t>SNN</a:t>
            </a:r>
            <a:r>
              <a:rPr lang="zh-CN" altLang="en-US" dirty="0"/>
              <a:t>，并在</a:t>
            </a:r>
            <a:r>
              <a:rPr lang="en-US" altLang="zh-CN" dirty="0"/>
              <a:t>CIFAR10</a:t>
            </a:r>
            <a:r>
              <a:rPr lang="zh-CN" altLang="en-US" dirty="0"/>
              <a:t>数据集上测试性能如下：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3DDB4-7F7D-430C-B110-8DC47B27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396BD6-9951-454D-88D5-D406C667476C}"/>
              </a:ext>
            </a:extLst>
          </p:cNvPr>
          <p:cNvSpPr/>
          <p:nvPr/>
        </p:nvSpPr>
        <p:spPr>
          <a:xfrm>
            <a:off x="525703" y="489263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三层卷积</a:t>
            </a:r>
            <a:r>
              <a:rPr lang="en-US" altLang="zh-CN" dirty="0"/>
              <a:t>+</a:t>
            </a:r>
            <a:r>
              <a:rPr lang="zh-CN" altLang="en-US" dirty="0"/>
              <a:t>全连接网络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E05DC7-E6F9-4045-96BA-1718E660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5" y="2815043"/>
            <a:ext cx="2840374" cy="20462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D30BD6-81F6-4257-812C-B7293A67DF42}"/>
              </a:ext>
            </a:extLst>
          </p:cNvPr>
          <p:cNvSpPr/>
          <p:nvPr/>
        </p:nvSpPr>
        <p:spPr>
          <a:xfrm>
            <a:off x="3677668" y="4846912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六层卷积</a:t>
            </a:r>
            <a:r>
              <a:rPr lang="en-US" altLang="zh-CN" dirty="0"/>
              <a:t>+</a:t>
            </a:r>
            <a:r>
              <a:rPr lang="zh-CN" altLang="en-US" dirty="0"/>
              <a:t>全连接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C4215-EC49-4E59-A323-3009B1F3977E}"/>
              </a:ext>
            </a:extLst>
          </p:cNvPr>
          <p:cNvSpPr/>
          <p:nvPr/>
        </p:nvSpPr>
        <p:spPr>
          <a:xfrm>
            <a:off x="7212280" y="4833878"/>
            <a:ext cx="86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VGG16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74C34E-CB71-40D5-B7A8-6AA2001B83AE}"/>
              </a:ext>
            </a:extLst>
          </p:cNvPr>
          <p:cNvGrpSpPr/>
          <p:nvPr/>
        </p:nvGrpSpPr>
        <p:grpSpPr>
          <a:xfrm>
            <a:off x="5976423" y="2750427"/>
            <a:ext cx="2840374" cy="2097795"/>
            <a:chOff x="5978543" y="2891833"/>
            <a:chExt cx="2840374" cy="20424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4AFB373-0953-4701-94CC-75A3D7C79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543" y="2891833"/>
              <a:ext cx="2840374" cy="2042433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9F7CDFE-D72F-4096-B39A-EAFF6EF50636}"/>
                </a:ext>
              </a:extLst>
            </p:cNvPr>
            <p:cNvCxnSpPr/>
            <p:nvPr/>
          </p:nvCxnSpPr>
          <p:spPr>
            <a:xfrm>
              <a:off x="6412992" y="2950464"/>
              <a:ext cx="226269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7240037-A6B4-40D2-A6D2-7644A5580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2276"/>
            <a:stretch/>
          </p:blipFill>
          <p:spPr>
            <a:xfrm>
              <a:off x="8077200" y="4222218"/>
              <a:ext cx="610680" cy="305128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EE88E947-A613-4AD4-8CA1-27119554F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66" y="2750428"/>
            <a:ext cx="2862244" cy="20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354D-7D05-4C0C-9C20-A2C95851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目前功能汇总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84C3-DDC0-4236-A1DC-B47F21AF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700398"/>
            <a:ext cx="8229600" cy="507342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支持的算子</a:t>
            </a:r>
            <a:endParaRPr lang="en-US" altLang="zh-CN" dirty="0"/>
          </a:p>
          <a:p>
            <a:pPr lvl="1"/>
            <a:r>
              <a:rPr lang="en-US" altLang="zh-CN" dirty="0"/>
              <a:t>YES: </a:t>
            </a:r>
            <a:r>
              <a:rPr lang="zh-CN" altLang="en-US" dirty="0"/>
              <a:t>目前已经支持</a:t>
            </a:r>
            <a:endParaRPr lang="en-US" altLang="zh-CN" dirty="0"/>
          </a:p>
          <a:p>
            <a:pPr lvl="1"/>
            <a:r>
              <a:rPr lang="en-US" altLang="zh-CN" dirty="0"/>
              <a:t>TBD: </a:t>
            </a:r>
            <a:r>
              <a:rPr lang="zh-CN" altLang="en-US" dirty="0"/>
              <a:t>可选功能</a:t>
            </a:r>
            <a:endParaRPr lang="en-US" altLang="zh-CN" dirty="0"/>
          </a:p>
          <a:p>
            <a:pPr lvl="1"/>
            <a:r>
              <a:rPr lang="en-US" altLang="zh-CN" dirty="0"/>
              <a:t>Error analysis:</a:t>
            </a:r>
            <a:r>
              <a:rPr lang="zh-CN" altLang="en-US" dirty="0"/>
              <a:t> 包含误差分析的工具以及是否已经验证误差可控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5F414-DC98-490D-B689-A0FC94B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C318F-D41A-4D5D-8F69-9941E92F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2622427"/>
            <a:ext cx="5524273" cy="40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DD14-CC41-4953-94A8-A6403F4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69753-3649-4047-961D-0AAF9D2F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支持更多的网络结构和操作</a:t>
            </a:r>
            <a:endParaRPr lang="en-US" altLang="zh-CN" dirty="0"/>
          </a:p>
          <a:p>
            <a:pPr lvl="1"/>
            <a:r>
              <a:rPr lang="zh-CN" altLang="en-US" dirty="0"/>
              <a:t>支持残差（</a:t>
            </a:r>
            <a:r>
              <a:rPr lang="en-US" altLang="zh-CN" dirty="0" err="1"/>
              <a:t>ResNET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比如针对物体检测的</a:t>
            </a:r>
            <a:r>
              <a:rPr lang="en-US" altLang="zh-CN" dirty="0"/>
              <a:t>ROI-pooling</a:t>
            </a:r>
            <a:r>
              <a:rPr lang="zh-CN" altLang="en-US" dirty="0"/>
              <a:t>，</a:t>
            </a:r>
            <a:r>
              <a:rPr lang="en-US" altLang="zh-CN" dirty="0"/>
              <a:t>ROI-align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加入模型微调功能</a:t>
            </a:r>
            <a:endParaRPr lang="en-US" altLang="zh-CN" dirty="0"/>
          </a:p>
          <a:p>
            <a:pPr lvl="1"/>
            <a:r>
              <a:rPr lang="zh-CN" altLang="en-US" dirty="0"/>
              <a:t>目标：提高转化正确率</a:t>
            </a:r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: </a:t>
            </a:r>
            <a:r>
              <a:rPr lang="zh-CN" altLang="en-US" dirty="0"/>
              <a:t>实现脉冲神经元的反向传播方案</a:t>
            </a:r>
            <a:endParaRPr lang="en-US" altLang="zh-CN" dirty="0"/>
          </a:p>
          <a:p>
            <a:r>
              <a:rPr lang="zh-CN" altLang="en-US" dirty="0"/>
              <a:t>对不同的常用算子进行转换误差分析</a:t>
            </a:r>
            <a:endParaRPr lang="en-US" altLang="zh-CN" dirty="0"/>
          </a:p>
          <a:p>
            <a:pPr lvl="1"/>
            <a:r>
              <a:rPr lang="zh-CN" altLang="en-US" dirty="0"/>
              <a:t>根据误差分析结果构建异构网络</a:t>
            </a:r>
            <a:endParaRPr lang="en-US" altLang="zh-CN" dirty="0"/>
          </a:p>
          <a:p>
            <a:pPr lvl="1"/>
            <a:r>
              <a:rPr lang="en-US" altLang="zh-CN" dirty="0"/>
              <a:t>SNN+DNN+CPU?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6C56F-8D0F-4E89-B427-5337C6AC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1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EC204-E01B-4388-A260-7C410497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4BBA1-470A-4901-BA30-9467B674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F88C-1849-4784-81FC-D82C65149E9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760DDF7-F09F-4E73-B22A-1366DA8551F5}"/>
              </a:ext>
            </a:extLst>
          </p:cNvPr>
          <p:cNvGrpSpPr/>
          <p:nvPr/>
        </p:nvGrpSpPr>
        <p:grpSpPr>
          <a:xfrm>
            <a:off x="-6926" y="1048246"/>
            <a:ext cx="9018153" cy="3553144"/>
            <a:chOff x="46855" y="2790974"/>
            <a:chExt cx="9018153" cy="3553144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1E5E5FED-FF5C-4943-80F8-F73641AD2A39}"/>
                </a:ext>
              </a:extLst>
            </p:cNvPr>
            <p:cNvGrpSpPr/>
            <p:nvPr/>
          </p:nvGrpSpPr>
          <p:grpSpPr>
            <a:xfrm>
              <a:off x="46855" y="2790974"/>
              <a:ext cx="2891761" cy="3553144"/>
              <a:chOff x="1802261" y="1923247"/>
              <a:chExt cx="2891761" cy="3553144"/>
            </a:xfrm>
          </p:grpSpPr>
          <p:sp>
            <p:nvSpPr>
              <p:cNvPr id="182" name="矩形: 剪去单角 181">
                <a:extLst>
                  <a:ext uri="{FF2B5EF4-FFF2-40B4-BE49-F238E27FC236}">
                    <a16:creationId xmlns:a16="http://schemas.microsoft.com/office/drawing/2014/main" id="{4148BC1B-0E3A-4DFA-A0C6-70354F1EDAE2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ANN2SNN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B446351A-D30F-40FA-8041-71FFC423B0F2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2C24082B-B56E-405F-B653-142DFD622485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AB6C4BCE-58D7-4479-9ABB-C33EAAF8E4A2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86" name="箭头: 下 185">
                  <a:extLst>
                    <a:ext uri="{FF2B5EF4-FFF2-40B4-BE49-F238E27FC236}">
                      <a16:creationId xmlns:a16="http://schemas.microsoft.com/office/drawing/2014/main" id="{E6D2B577-4784-494D-82B3-427C9AA59B79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9073ECF-6D64-4B04-953A-374E164EA7BA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14BFCAB1-FDD1-4C3D-B178-0DB293A9D7D1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98" name="组合 197">
                    <a:extLst>
                      <a:ext uri="{FF2B5EF4-FFF2-40B4-BE49-F238E27FC236}">
                        <a16:creationId xmlns:a16="http://schemas.microsoft.com/office/drawing/2014/main" id="{E5FAA155-2769-49EF-8E6C-AC959A207239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200" name="矩形: 圆角 199">
                      <a:extLst>
                        <a:ext uri="{FF2B5EF4-FFF2-40B4-BE49-F238E27FC236}">
                          <a16:creationId xmlns:a16="http://schemas.microsoft.com/office/drawing/2014/main" id="{5EAE1B38-C0D7-4C2A-BDF3-438EFBB10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201" name="组合 200">
                      <a:extLst>
                        <a:ext uri="{FF2B5EF4-FFF2-40B4-BE49-F238E27FC236}">
                          <a16:creationId xmlns:a16="http://schemas.microsoft.com/office/drawing/2014/main" id="{50A128F0-64A5-4011-8C25-4F2AD3883F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B0AF5FC0-76DB-4457-B9D4-CDC79F89C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203" name="图片 202">
                        <a:extLst>
                          <a:ext uri="{FF2B5EF4-FFF2-40B4-BE49-F238E27FC236}">
                            <a16:creationId xmlns:a16="http://schemas.microsoft.com/office/drawing/2014/main" id="{BB58FD69-79FF-4075-A4CC-6440321308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4" name="文本框 203">
                        <a:extLst>
                          <a:ext uri="{FF2B5EF4-FFF2-40B4-BE49-F238E27FC236}">
                            <a16:creationId xmlns:a16="http://schemas.microsoft.com/office/drawing/2014/main" id="{DF857FB3-069E-42CE-B096-E718D8460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C85DEDE2-505C-4F02-89F0-FE524B8AF427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/>
                      <a:t>SNN  Model     </a:t>
                    </a:r>
                    <a:endParaRPr lang="en-US" altLang="zh-CN" sz="1050" b="1" dirty="0"/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E51DAFD9-BFCC-4727-AFDA-2DB14D844D29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91" name="组合 190">
                    <a:extLst>
                      <a:ext uri="{FF2B5EF4-FFF2-40B4-BE49-F238E27FC236}">
                        <a16:creationId xmlns:a16="http://schemas.microsoft.com/office/drawing/2014/main" id="{CD3F0701-AF40-4E62-B401-FD742A307AEB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93" name="矩形: 圆角 192">
                      <a:extLst>
                        <a:ext uri="{FF2B5EF4-FFF2-40B4-BE49-F238E27FC236}">
                          <a16:creationId xmlns:a16="http://schemas.microsoft.com/office/drawing/2014/main" id="{A988F505-7CC8-4696-B4C7-E889BAF65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E22946F1-DD44-4AE2-A410-AC50598C54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EFFD22DD-488A-4810-9FCF-03A3DD1D7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196" name="图片 195">
                        <a:extLst>
                          <a:ext uri="{FF2B5EF4-FFF2-40B4-BE49-F238E27FC236}">
                            <a16:creationId xmlns:a16="http://schemas.microsoft.com/office/drawing/2014/main" id="{387C3CEE-5E3D-4439-AC6C-E2C3104E7D1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97" name="文本框 196">
                        <a:extLst>
                          <a:ext uri="{FF2B5EF4-FFF2-40B4-BE49-F238E27FC236}">
                            <a16:creationId xmlns:a16="http://schemas.microsoft.com/office/drawing/2014/main" id="{9A119F43-5C69-4EB9-B057-872A39B2A9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E7C5F7DE-0CA8-41A6-A73B-D19CCBEE64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ANN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0459642E-5594-4A2D-9489-78FB2FA2FE03}"/>
                    </a:ext>
                  </a:extLst>
                </p:cNvPr>
                <p:cNvSpPr/>
                <p:nvPr/>
              </p:nvSpPr>
              <p:spPr>
                <a:xfrm rot="5400000">
                  <a:off x="3613310" y="4332398"/>
                  <a:ext cx="168135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Conversion Tools</a:t>
                  </a:r>
                  <a:endParaRPr lang="zh-CN" altLang="en-US" sz="1400" b="1" dirty="0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7B768B-312B-4BA3-AE8E-DD28BBBDFF01}"/>
                </a:ext>
              </a:extLst>
            </p:cNvPr>
            <p:cNvGrpSpPr/>
            <p:nvPr/>
          </p:nvGrpSpPr>
          <p:grpSpPr>
            <a:xfrm>
              <a:off x="3121273" y="2790974"/>
              <a:ext cx="2891761" cy="3553144"/>
              <a:chOff x="1802261" y="1923247"/>
              <a:chExt cx="2891761" cy="3553144"/>
            </a:xfrm>
          </p:grpSpPr>
          <p:sp>
            <p:nvSpPr>
              <p:cNvPr id="160" name="矩形: 剪去单角 159">
                <a:extLst>
                  <a:ext uri="{FF2B5EF4-FFF2-40B4-BE49-F238E27FC236}">
                    <a16:creationId xmlns:a16="http://schemas.microsoft.com/office/drawing/2014/main" id="{E05673AD-141E-4812-BA1B-6FA822FB5BF7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SNN2CG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68577F9A-6E9D-4F93-A4B5-0C9E99C3DA0E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A0219FB7-4A06-475D-9D2C-D2B0FE7D6C8A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35AE403D-B6D4-4F1D-8D96-39FE3B37AE77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64" name="箭头: 下 163">
                  <a:extLst>
                    <a:ext uri="{FF2B5EF4-FFF2-40B4-BE49-F238E27FC236}">
                      <a16:creationId xmlns:a16="http://schemas.microsoft.com/office/drawing/2014/main" id="{FDEE7B9F-0259-479F-919B-97F5B11F51A9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1D70182F-D9D5-489B-86F1-41BE7076F95E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43B849A3-4639-439B-8C44-52893C68A2EF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B38CE0B6-5FDC-46E1-9FFF-BA35C0314263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78" name="矩形: 圆角 177">
                      <a:extLst>
                        <a:ext uri="{FF2B5EF4-FFF2-40B4-BE49-F238E27FC236}">
                          <a16:creationId xmlns:a16="http://schemas.microsoft.com/office/drawing/2014/main" id="{6EDE73B5-FA45-44A3-BBCE-CF06002D5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D9F0E7FE-81D9-488D-92EE-EB9BAAF59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80" name="矩形 179">
                        <a:extLst>
                          <a:ext uri="{FF2B5EF4-FFF2-40B4-BE49-F238E27FC236}">
                            <a16:creationId xmlns:a16="http://schemas.microsoft.com/office/drawing/2014/main" id="{BBE6B52C-6F20-4D9E-8554-E84093813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81" name="文本框 180">
                        <a:extLst>
                          <a:ext uri="{FF2B5EF4-FFF2-40B4-BE49-F238E27FC236}">
                            <a16:creationId xmlns:a16="http://schemas.microsoft.com/office/drawing/2014/main" id="{A174DBA1-DEFA-4CB4-BD4C-9B9E72A5C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27FB2CD2-314B-4048-859D-5F2B066AF429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CG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FA7B4044-642D-4902-B4AB-F67EB52FF3C6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69" name="组合 168">
                    <a:extLst>
                      <a:ext uri="{FF2B5EF4-FFF2-40B4-BE49-F238E27FC236}">
                        <a16:creationId xmlns:a16="http://schemas.microsoft.com/office/drawing/2014/main" id="{B02653BD-5CE0-4534-B2CA-F14C8707182F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71" name="矩形: 圆角 170">
                      <a:extLst>
                        <a:ext uri="{FF2B5EF4-FFF2-40B4-BE49-F238E27FC236}">
                          <a16:creationId xmlns:a16="http://schemas.microsoft.com/office/drawing/2014/main" id="{FD5EB4BC-41F0-4193-A736-AAC42F7F0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72" name="组合 171">
                      <a:extLst>
                        <a:ext uri="{FF2B5EF4-FFF2-40B4-BE49-F238E27FC236}">
                          <a16:creationId xmlns:a16="http://schemas.microsoft.com/office/drawing/2014/main" id="{D3ED71A6-6CA3-4785-852B-547C1DB82D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73" name="矩形 172">
                        <a:extLst>
                          <a:ext uri="{FF2B5EF4-FFF2-40B4-BE49-F238E27FC236}">
                            <a16:creationId xmlns:a16="http://schemas.microsoft.com/office/drawing/2014/main" id="{EF87E0DC-7BB9-4EB3-91FA-6994BC272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pic>
                    <p:nvPicPr>
                      <p:cNvPr id="174" name="图片 173">
                        <a:extLst>
                          <a:ext uri="{FF2B5EF4-FFF2-40B4-BE49-F238E27FC236}">
                            <a16:creationId xmlns:a16="http://schemas.microsoft.com/office/drawing/2014/main" id="{F57FE19D-16D9-4FDB-86F0-9DCB76D32FE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5879" y="3315398"/>
                        <a:ext cx="594348" cy="2774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5" name="文本框 174">
                        <a:extLst>
                          <a:ext uri="{FF2B5EF4-FFF2-40B4-BE49-F238E27FC236}">
                            <a16:creationId xmlns:a16="http://schemas.microsoft.com/office/drawing/2014/main" id="{59657C81-5422-4513-B4FD-176B352EEE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70" name="文本框 169">
                    <a:extLst>
                      <a:ext uri="{FF2B5EF4-FFF2-40B4-BE49-F238E27FC236}">
                        <a16:creationId xmlns:a16="http://schemas.microsoft.com/office/drawing/2014/main" id="{6B97FBE2-A5FE-4546-B3BB-1E3665EC003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 Model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998DBE53-454A-4A2A-81BE-870D8AA152E5}"/>
                    </a:ext>
                  </a:extLst>
                </p:cNvPr>
                <p:cNvSpPr/>
                <p:nvPr/>
              </p:nvSpPr>
              <p:spPr>
                <a:xfrm rot="5400000">
                  <a:off x="3613310" y="4332398"/>
                  <a:ext cx="168135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Conversion Tools</a:t>
                  </a:r>
                  <a:endParaRPr lang="zh-CN" altLang="en-US" sz="1400" b="1" dirty="0"/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BF2952C-2962-4A63-8334-668C301EE620}"/>
                </a:ext>
              </a:extLst>
            </p:cNvPr>
            <p:cNvGrpSpPr/>
            <p:nvPr/>
          </p:nvGrpSpPr>
          <p:grpSpPr>
            <a:xfrm>
              <a:off x="6173247" y="2790974"/>
              <a:ext cx="2891761" cy="3553144"/>
              <a:chOff x="1802261" y="1923247"/>
              <a:chExt cx="2891761" cy="3553144"/>
            </a:xfrm>
          </p:grpSpPr>
          <p:sp>
            <p:nvSpPr>
              <p:cNvPr id="139" name="矩形: 剪去单角 138">
                <a:extLst>
                  <a:ext uri="{FF2B5EF4-FFF2-40B4-BE49-F238E27FC236}">
                    <a16:creationId xmlns:a16="http://schemas.microsoft.com/office/drawing/2014/main" id="{42338800-6B0F-45EB-BDC7-E3F6B858C0FD}"/>
                  </a:ext>
                </a:extLst>
              </p:cNvPr>
              <p:cNvSpPr/>
              <p:nvPr/>
            </p:nvSpPr>
            <p:spPr>
              <a:xfrm>
                <a:off x="2205508" y="1923247"/>
                <a:ext cx="1694576" cy="755007"/>
              </a:xfrm>
              <a:prstGeom prst="snip1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CG2NoC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C56EE8AB-6809-4652-9207-4671269256AE}"/>
                  </a:ext>
                </a:extLst>
              </p:cNvPr>
              <p:cNvCxnSpPr/>
              <p:nvPr/>
            </p:nvCxnSpPr>
            <p:spPr>
              <a:xfrm flipH="1">
                <a:off x="1802261" y="2678252"/>
                <a:ext cx="403247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59D834F-5FA7-4248-B82B-A526F7988DAF}"/>
                  </a:ext>
                </a:extLst>
              </p:cNvPr>
              <p:cNvCxnSpPr/>
              <p:nvPr/>
            </p:nvCxnSpPr>
            <p:spPr>
              <a:xfrm>
                <a:off x="3900084" y="2678252"/>
                <a:ext cx="793938" cy="81793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A14A1FA5-7F8A-41D2-A698-A2B7B0708248}"/>
                  </a:ext>
                </a:extLst>
              </p:cNvPr>
              <p:cNvGrpSpPr/>
              <p:nvPr/>
            </p:nvGrpSpPr>
            <p:grpSpPr>
              <a:xfrm>
                <a:off x="1802262" y="3496183"/>
                <a:ext cx="2891760" cy="1980208"/>
                <a:chOff x="1802262" y="3496183"/>
                <a:chExt cx="2891760" cy="1980208"/>
              </a:xfrm>
            </p:grpSpPr>
            <p:sp>
              <p:nvSpPr>
                <p:cNvPr id="143" name="箭头: 下 142">
                  <a:extLst>
                    <a:ext uri="{FF2B5EF4-FFF2-40B4-BE49-F238E27FC236}">
                      <a16:creationId xmlns:a16="http://schemas.microsoft.com/office/drawing/2014/main" id="{43EF2252-507B-40E6-93C0-C7232CDAF25A}"/>
                    </a:ext>
                  </a:extLst>
                </p:cNvPr>
                <p:cNvSpPr/>
                <p:nvPr/>
              </p:nvSpPr>
              <p:spPr>
                <a:xfrm>
                  <a:off x="2906273" y="4423622"/>
                  <a:ext cx="113288" cy="122558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F8BC819D-2A4A-46A0-BB43-693B20FD1F01}"/>
                    </a:ext>
                  </a:extLst>
                </p:cNvPr>
                <p:cNvSpPr/>
                <p:nvPr/>
              </p:nvSpPr>
              <p:spPr>
                <a:xfrm>
                  <a:off x="1802262" y="3496183"/>
                  <a:ext cx="2891760" cy="19802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D79B0B7B-129D-4ADE-BC64-17F83EFFBFEC}"/>
                    </a:ext>
                  </a:extLst>
                </p:cNvPr>
                <p:cNvGrpSpPr/>
                <p:nvPr/>
              </p:nvGrpSpPr>
              <p:grpSpPr>
                <a:xfrm>
                  <a:off x="1852110" y="4566167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54" name="组合 153">
                    <a:extLst>
                      <a:ext uri="{FF2B5EF4-FFF2-40B4-BE49-F238E27FC236}">
                        <a16:creationId xmlns:a16="http://schemas.microsoft.com/office/drawing/2014/main" id="{059F9157-1267-4431-91F5-F6B00A201ED8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56" name="矩形: 圆角 155">
                      <a:extLst>
                        <a:ext uri="{FF2B5EF4-FFF2-40B4-BE49-F238E27FC236}">
                          <a16:creationId xmlns:a16="http://schemas.microsoft.com/office/drawing/2014/main" id="{3908922F-858C-4845-8F8D-68D383730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57" name="组合 156">
                      <a:extLst>
                        <a:ext uri="{FF2B5EF4-FFF2-40B4-BE49-F238E27FC236}">
                          <a16:creationId xmlns:a16="http://schemas.microsoft.com/office/drawing/2014/main" id="{CFA18ECC-DA42-4C69-AA36-18C697D91E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58" name="矩形 157">
                        <a:extLst>
                          <a:ext uri="{FF2B5EF4-FFF2-40B4-BE49-F238E27FC236}">
                            <a16:creationId xmlns:a16="http://schemas.microsoft.com/office/drawing/2014/main" id="{DDB9E8A2-4D5F-4DD1-B1DD-15912216B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59" name="文本框 158">
                        <a:extLst>
                          <a:ext uri="{FF2B5EF4-FFF2-40B4-BE49-F238E27FC236}">
                            <a16:creationId xmlns:a16="http://schemas.microsoft.com/office/drawing/2014/main" id="{28D1022A-6191-4DF0-B6CC-1E0E54E23B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55" name="文本框 154">
                    <a:extLst>
                      <a:ext uri="{FF2B5EF4-FFF2-40B4-BE49-F238E27FC236}">
                        <a16:creationId xmlns:a16="http://schemas.microsoft.com/office/drawing/2014/main" id="{8B56D7D8-09D5-4F93-817B-46A60624F1A1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 err="1"/>
                      <a:t>NoC</a:t>
                    </a:r>
                    <a:r>
                      <a:rPr lang="en-US" altLang="zh-CN" sz="1050" b="1" dirty="0"/>
                      <a:t> chip     </a:t>
                    </a:r>
                  </a:p>
                  <a:p>
                    <a:r>
                      <a:rPr lang="en-US" altLang="zh-CN" sz="1050" b="1" dirty="0"/>
                      <a:t> </a:t>
                    </a:r>
                    <a:endParaRPr lang="zh-CN" altLang="en-US" sz="1050" b="1" dirty="0"/>
                  </a:p>
                </p:txBody>
              </p: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AB1774C4-68C8-44D9-A9AE-DC2A4412DDF8}"/>
                    </a:ext>
                  </a:extLst>
                </p:cNvPr>
                <p:cNvGrpSpPr/>
                <p:nvPr/>
              </p:nvGrpSpPr>
              <p:grpSpPr>
                <a:xfrm>
                  <a:off x="1852110" y="3570105"/>
                  <a:ext cx="2505253" cy="817930"/>
                  <a:chOff x="4572000" y="2415247"/>
                  <a:chExt cx="2505253" cy="817930"/>
                </a:xfrm>
              </p:grpSpPr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857A30B0-2B73-40A1-A70E-A24FCC9E40D4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0" y="2415247"/>
                    <a:ext cx="2201553" cy="817930"/>
                    <a:chOff x="5243120" y="3120706"/>
                    <a:chExt cx="2201553" cy="817930"/>
                  </a:xfrm>
                </p:grpSpPr>
                <p:sp>
                  <p:nvSpPr>
                    <p:cNvPr id="150" name="矩形: 圆角 149">
                      <a:extLst>
                        <a:ext uri="{FF2B5EF4-FFF2-40B4-BE49-F238E27FC236}">
                          <a16:creationId xmlns:a16="http://schemas.microsoft.com/office/drawing/2014/main" id="{B276DCCB-B10A-484D-AE30-5ACCE8DC5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120" y="3120706"/>
                      <a:ext cx="2201553" cy="81793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Model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51" name="组合 150">
                      <a:extLst>
                        <a:ext uri="{FF2B5EF4-FFF2-40B4-BE49-F238E27FC236}">
                          <a16:creationId xmlns:a16="http://schemas.microsoft.com/office/drawing/2014/main" id="{10FEF393-491B-4CDB-B8D9-539AD19217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092" y="3298838"/>
                      <a:ext cx="1291508" cy="461665"/>
                      <a:chOff x="3589021" y="3189404"/>
                      <a:chExt cx="1291508" cy="461665"/>
                    </a:xfrm>
                  </p:grpSpPr>
                  <p:sp>
                    <p:nvSpPr>
                      <p:cNvPr id="152" name="矩形 151">
                        <a:extLst>
                          <a:ext uri="{FF2B5EF4-FFF2-40B4-BE49-F238E27FC236}">
                            <a16:creationId xmlns:a16="http://schemas.microsoft.com/office/drawing/2014/main" id="{8F85F99B-F26B-4786-98C5-13436FA9F3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021" y="3192855"/>
                        <a:ext cx="1115764" cy="4582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53" name="文本框 152">
                        <a:extLst>
                          <a:ext uri="{FF2B5EF4-FFF2-40B4-BE49-F238E27FC236}">
                            <a16:creationId xmlns:a16="http://schemas.microsoft.com/office/drawing/2014/main" id="{E57525B6-91E3-46C6-BDD0-44DCCD4513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4013" y="3189404"/>
                        <a:ext cx="7065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800" b="1" dirty="0"/>
                          <a:t>ResNets</a:t>
                        </a:r>
                      </a:p>
                      <a:p>
                        <a:r>
                          <a:rPr lang="en-US" altLang="zh-CN" sz="800" dirty="0"/>
                          <a:t>  </a:t>
                        </a:r>
                        <a:r>
                          <a:rPr lang="en-US" altLang="zh-CN" sz="800" b="1" dirty="0"/>
                          <a:t>VGG</a:t>
                        </a:r>
                      </a:p>
                      <a:p>
                        <a:r>
                          <a:rPr lang="en-US" altLang="zh-CN" sz="800" b="1" dirty="0"/>
                          <a:t>     …</a:t>
                        </a:r>
                        <a:endParaRPr lang="zh-CN" altLang="en-US" sz="800" b="1" dirty="0"/>
                      </a:p>
                    </p:txBody>
                  </p:sp>
                </p:grpSp>
              </p:grpSp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D5E349-DDF5-42E6-A604-CF369721DA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143" y="2682577"/>
                    <a:ext cx="122911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b="1" dirty="0"/>
                      <a:t>SNN CG</a:t>
                    </a:r>
                    <a:endParaRPr lang="zh-CN" altLang="en-US" sz="1050" b="1" dirty="0"/>
                  </a:p>
                </p:txBody>
              </p:sp>
            </p:grp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F4161B74-A976-480A-B898-3F0E74E1187F}"/>
                    </a:ext>
                  </a:extLst>
                </p:cNvPr>
                <p:cNvSpPr/>
                <p:nvPr/>
              </p:nvSpPr>
              <p:spPr>
                <a:xfrm rot="5400000">
                  <a:off x="3738345" y="4332398"/>
                  <a:ext cx="14312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/>
                    <a:t>Mapping Tools</a:t>
                  </a:r>
                  <a:endParaRPr lang="zh-CN" altLang="en-US" sz="1400" b="1" dirty="0"/>
                </a:p>
              </p:txBody>
            </p:sp>
          </p:grpSp>
        </p:grpSp>
        <p:sp>
          <p:nvSpPr>
            <p:cNvPr id="134" name="箭头: 右 133">
              <a:extLst>
                <a:ext uri="{FF2B5EF4-FFF2-40B4-BE49-F238E27FC236}">
                  <a16:creationId xmlns:a16="http://schemas.microsoft.com/office/drawing/2014/main" id="{D809E6EA-64F4-4E98-88D0-6796CF9A2CC3}"/>
                </a:ext>
              </a:extLst>
            </p:cNvPr>
            <p:cNvSpPr/>
            <p:nvPr/>
          </p:nvSpPr>
          <p:spPr>
            <a:xfrm>
              <a:off x="2580558" y="3074465"/>
              <a:ext cx="590564" cy="2605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055AD61C-24C7-43AA-A944-CD8366D244F6}"/>
                </a:ext>
              </a:extLst>
            </p:cNvPr>
            <p:cNvSpPr/>
            <p:nvPr/>
          </p:nvSpPr>
          <p:spPr>
            <a:xfrm>
              <a:off x="5676375" y="3081657"/>
              <a:ext cx="590564" cy="2605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7544C1DD-FEC8-4628-B09A-5C7005FCA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107" t="26179" r="20659" b="25439"/>
            <a:stretch/>
          </p:blipFill>
          <p:spPr>
            <a:xfrm>
              <a:off x="6491138" y="5691543"/>
              <a:ext cx="454774" cy="291620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B35A1341-FC80-416E-B84A-141DC09B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9488" y="5632041"/>
              <a:ext cx="581195" cy="425086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BB4FE9FB-0A12-4A9C-B87C-0D93099F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2339" y="4644949"/>
              <a:ext cx="581195" cy="425086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5CF1BFE-58F0-47D1-8DFD-49F54959D812}"/>
              </a:ext>
            </a:extLst>
          </p:cNvPr>
          <p:cNvSpPr/>
          <p:nvPr/>
        </p:nvSpPr>
        <p:spPr>
          <a:xfrm>
            <a:off x="73706" y="4687990"/>
            <a:ext cx="2755768" cy="19802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03A786-D8E3-4079-8EE1-2CBAFB4C1194}"/>
              </a:ext>
            </a:extLst>
          </p:cNvPr>
          <p:cNvSpPr txBox="1"/>
          <p:nvPr/>
        </p:nvSpPr>
        <p:spPr>
          <a:xfrm>
            <a:off x="42923" y="4675312"/>
            <a:ext cx="27557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目前支持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ANN</a:t>
            </a:r>
            <a:r>
              <a:rPr lang="zh-CN" altLang="en-US" sz="1400" dirty="0"/>
              <a:t>到</a:t>
            </a:r>
            <a:r>
              <a:rPr lang="en-US" altLang="zh-CN" sz="1400" dirty="0"/>
              <a:t>SNN</a:t>
            </a:r>
            <a:r>
              <a:rPr lang="zh-CN" altLang="en-US" sz="1400" dirty="0"/>
              <a:t>的转换工具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ANN</a:t>
            </a:r>
            <a:r>
              <a:rPr lang="zh-CN" altLang="en-US" sz="1400" dirty="0"/>
              <a:t>常用算子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SNN</a:t>
            </a:r>
            <a:r>
              <a:rPr lang="zh-CN" altLang="en-US" sz="1400" dirty="0"/>
              <a:t>的</a:t>
            </a:r>
            <a:r>
              <a:rPr lang="en-US" altLang="zh-CN" sz="1400" dirty="0"/>
              <a:t>LIF/IF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转化的误差分析工具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定量分析模型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单层误差分析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整体误差分析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6186C-7280-7C4C-BEDB-4D057BD6B417}"/>
              </a:ext>
            </a:extLst>
          </p:cNvPr>
          <p:cNvGrpSpPr/>
          <p:nvPr/>
        </p:nvGrpSpPr>
        <p:grpSpPr>
          <a:xfrm>
            <a:off x="6154076" y="4675312"/>
            <a:ext cx="2755768" cy="2081448"/>
            <a:chOff x="6154076" y="4675312"/>
            <a:chExt cx="2755768" cy="2081448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C741710-31CA-4D35-AFD1-D32540A6DEDC}"/>
                </a:ext>
              </a:extLst>
            </p:cNvPr>
            <p:cNvSpPr/>
            <p:nvPr/>
          </p:nvSpPr>
          <p:spPr>
            <a:xfrm>
              <a:off x="6154076" y="4675312"/>
              <a:ext cx="2755768" cy="1980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ABA7D9E2-4844-4CAA-BA2C-0EC5B543E319}"/>
                </a:ext>
              </a:extLst>
            </p:cNvPr>
            <p:cNvSpPr txBox="1"/>
            <p:nvPr/>
          </p:nvSpPr>
          <p:spPr>
            <a:xfrm>
              <a:off x="6213663" y="4694657"/>
              <a:ext cx="24847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目前支持</a:t>
              </a:r>
              <a:r>
                <a:rPr lang="en-US" altLang="zh-CN" dirty="0"/>
                <a:t>:</a:t>
              </a:r>
            </a:p>
            <a:p>
              <a:r>
                <a:rPr lang="zh-CN" altLang="en-US" sz="1200" dirty="0"/>
                <a:t>根据底层计算图生成映射方案</a:t>
              </a:r>
              <a:endParaRPr lang="en-US" altLang="zh-CN" sz="1200" dirty="0"/>
            </a:p>
            <a:p>
              <a:r>
                <a:rPr lang="zh-CN" altLang="en-US" sz="1200" dirty="0"/>
                <a:t>      输入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SNN</a:t>
              </a:r>
              <a:r>
                <a:rPr lang="zh-CN" altLang="en-US" sz="1200" dirty="0"/>
                <a:t>计算图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NoC</a:t>
              </a:r>
              <a:r>
                <a:rPr lang="zh-CN" altLang="en-US" sz="1200" dirty="0"/>
                <a:t>芯片互连结构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硬件参数 （计算延迟等）</a:t>
              </a:r>
              <a:endParaRPr lang="en-US" altLang="zh-CN" sz="12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目标函数（能耗等）</a:t>
              </a:r>
              <a:endParaRPr lang="en-US" altLang="zh-CN" sz="1200" dirty="0"/>
            </a:p>
            <a:p>
              <a:r>
                <a:rPr lang="zh-CN" altLang="en-US" sz="1200" dirty="0"/>
                <a:t>       输出</a:t>
              </a:r>
              <a:endParaRPr lang="en-US" altLang="zh-CN" sz="12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CN" sz="1200" dirty="0"/>
                <a:t>SNN</a:t>
              </a:r>
              <a:r>
                <a:rPr kumimoji="1" lang="zh-CN" altLang="en-US" sz="1200" dirty="0"/>
                <a:t> 映射方案（坐标）</a:t>
              </a:r>
            </a:p>
            <a:p>
              <a:endParaRPr lang="zh-CN" altLang="en-US" sz="14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41C406-5B60-7048-B218-044CC90BB321}"/>
              </a:ext>
            </a:extLst>
          </p:cNvPr>
          <p:cNvGrpSpPr/>
          <p:nvPr/>
        </p:nvGrpSpPr>
        <p:grpSpPr>
          <a:xfrm>
            <a:off x="3113891" y="4687137"/>
            <a:ext cx="4572000" cy="1980208"/>
            <a:chOff x="3113891" y="4687137"/>
            <a:chExt cx="4572000" cy="19802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C50EC5C-5E87-47E2-A98B-7615F4A4F46D}"/>
                </a:ext>
              </a:extLst>
            </p:cNvPr>
            <p:cNvSpPr/>
            <p:nvPr/>
          </p:nvSpPr>
          <p:spPr>
            <a:xfrm>
              <a:off x="3113891" y="4687137"/>
              <a:ext cx="2755768" cy="1980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B61B2F-4A56-40E0-9D8F-B2FE22BB2F0E}"/>
                </a:ext>
              </a:extLst>
            </p:cNvPr>
            <p:cNvSpPr/>
            <p:nvPr/>
          </p:nvSpPr>
          <p:spPr>
            <a:xfrm>
              <a:off x="3113891" y="4698414"/>
              <a:ext cx="4572000" cy="12311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/>
                <a:t>目前支持</a:t>
              </a:r>
              <a:r>
                <a:rPr lang="en-US" altLang="zh-CN" dirty="0"/>
                <a:t>:</a:t>
              </a:r>
            </a:p>
            <a:p>
              <a:r>
                <a:rPr lang="en-US" altLang="zh-CN" sz="1400" dirty="0"/>
                <a:t>SNN</a:t>
              </a:r>
              <a:r>
                <a:rPr lang="zh-CN" altLang="en-US" sz="1400" dirty="0"/>
                <a:t>上层描述到底层计算图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输入</a:t>
              </a:r>
              <a:r>
                <a:rPr lang="en-US" altLang="zh-CN" sz="1400" dirty="0"/>
                <a:t>SNN</a:t>
              </a:r>
              <a:r>
                <a:rPr lang="zh-CN" altLang="en-US" sz="1400" dirty="0"/>
                <a:t>的上层描述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输出底层计算图</a:t>
              </a:r>
              <a:endParaRPr lang="en-US" altLang="zh-CN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转换正确性验证工具</a:t>
              </a:r>
              <a:endParaRPr lang="en-US" altLang="zh-CN" sz="1400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5CF0509-83DF-C045-A920-A94CD3294831}"/>
              </a:ext>
            </a:extLst>
          </p:cNvPr>
          <p:cNvSpPr/>
          <p:nvPr/>
        </p:nvSpPr>
        <p:spPr>
          <a:xfrm>
            <a:off x="2939225" y="712778"/>
            <a:ext cx="3094097" cy="610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3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CECA_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CA_new" id="{85EB6AC2-C60D-42FB-BEBF-E4EB13083569}" vid="{AABA3A3A-C3AA-40F6-A4A9-16245B6E9895}"/>
    </a:ext>
  </a:extLst>
</a:theme>
</file>

<file path=ppt/theme/theme2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开题报告</Template>
  <TotalTime>4602</TotalTime>
  <Words>2317</Words>
  <Application>Microsoft Macintosh PowerPoint</Application>
  <PresentationFormat>全屏显示(4:3)</PresentationFormat>
  <Paragraphs>522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华文新魏</vt:lpstr>
      <vt:lpstr>微软雅黑</vt:lpstr>
      <vt:lpstr>Arial</vt:lpstr>
      <vt:lpstr>Calibri</vt:lpstr>
      <vt:lpstr>Cambria Math</vt:lpstr>
      <vt:lpstr>Helvetica</vt:lpstr>
      <vt:lpstr>Times New Roman</vt:lpstr>
      <vt:lpstr>Wingdings</vt:lpstr>
      <vt:lpstr>CECA_new</vt:lpstr>
      <vt:lpstr>Office 主题</vt:lpstr>
      <vt:lpstr>类脑芯片编译工具链进展汇报</vt:lpstr>
      <vt:lpstr>概览</vt:lpstr>
      <vt:lpstr>ANN2SNN模块简介</vt:lpstr>
      <vt:lpstr>工具介绍</vt:lpstr>
      <vt:lpstr>误差分析</vt:lpstr>
      <vt:lpstr>整体精度</vt:lpstr>
      <vt:lpstr>目前功能汇总</vt:lpstr>
      <vt:lpstr>下一步工作</vt:lpstr>
      <vt:lpstr>概览</vt:lpstr>
      <vt:lpstr>概述</vt:lpstr>
      <vt:lpstr>IR生成</vt:lpstr>
      <vt:lpstr>CG生成</vt:lpstr>
      <vt:lpstr>CG生成</vt:lpstr>
      <vt:lpstr>CG生成</vt:lpstr>
      <vt:lpstr>CG生成</vt:lpstr>
      <vt:lpstr>下一步工作</vt:lpstr>
      <vt:lpstr>概览</vt:lpstr>
      <vt:lpstr>SNN 计算图映射问题</vt:lpstr>
      <vt:lpstr>ILP 优化目标 </vt:lpstr>
      <vt:lpstr>ILP 限制条件</vt:lpstr>
      <vt:lpstr>ILP 优化</vt:lpstr>
      <vt:lpstr>ILP 输出</vt:lpstr>
      <vt:lpstr>下一步工作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类脑芯片编译工具链介绍</dc:title>
  <dc:creator>wu bingzhe</dc:creator>
  <cp:lastModifiedBy>Microsoft Office User</cp:lastModifiedBy>
  <cp:revision>144</cp:revision>
  <dcterms:created xsi:type="dcterms:W3CDTF">2019-11-25T09:38:12Z</dcterms:created>
  <dcterms:modified xsi:type="dcterms:W3CDTF">2019-11-30T15:42:41Z</dcterms:modified>
</cp:coreProperties>
</file>