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406" r:id="rId3"/>
    <p:sldId id="295" r:id="rId4"/>
    <p:sldId id="296" r:id="rId5"/>
    <p:sldId id="297" r:id="rId6"/>
    <p:sldId id="299" r:id="rId7"/>
    <p:sldId id="300" r:id="rId8"/>
    <p:sldId id="293" r:id="rId9"/>
    <p:sldId id="304" r:id="rId10"/>
    <p:sldId id="303" r:id="rId11"/>
    <p:sldId id="305" r:id="rId12"/>
    <p:sldId id="306" r:id="rId13"/>
    <p:sldId id="307" r:id="rId14"/>
    <p:sldId id="577" r:id="rId15"/>
    <p:sldId id="578" r:id="rId16"/>
    <p:sldId id="332" r:id="rId17"/>
    <p:sldId id="333" r:id="rId18"/>
    <p:sldId id="334" r:id="rId19"/>
    <p:sldId id="302" r:id="rId20"/>
    <p:sldId id="608" r:id="rId21"/>
    <p:sldId id="291" r:id="rId22"/>
    <p:sldId id="322" r:id="rId23"/>
    <p:sldId id="323" r:id="rId24"/>
    <p:sldId id="324" r:id="rId25"/>
    <p:sldId id="3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88F5-B989-86C3-43E2-55CB1CC82E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42BD38-05E0-CD41-B61D-E1053A027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6ACB9C-0625-B966-400B-A1D119EDCFA3}"/>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56B2BEF2-2F17-E4D2-B0CA-587D7791E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58F15-4C81-6449-C5FB-6EAF20171CFF}"/>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1551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6093-E189-1B18-36B1-686EBDE3D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B81F18-53F1-1287-7991-7601D4EC76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AB404-3B36-DFC1-3D32-347C108696B0}"/>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8A989B21-D97C-57E1-13CE-D07B31ED2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F6236-8BED-BD64-AE59-29D3DF8F1766}"/>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87129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8DC1F9-7396-D3F6-5111-0E9421A1A0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050B3B-ED7E-5712-9471-3358BAF29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16E04-6EE3-D954-83E8-66E32EB880C0}"/>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7B817F03-B111-E805-56C2-BFC208E1B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52CD1-E5BF-8446-4B5E-1FD6B1B2E625}"/>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0783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1A29-2F66-0B35-EDEE-6D59765588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24C0A-73F3-B146-EA9C-73578E0D9B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A6E5F-0174-7C89-CCE6-4AE72B559062}"/>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273DC0D9-1345-1396-C09C-ADA63C15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8AC07-875E-2ACC-36D2-9BA6DCBEDD1A}"/>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41833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E8A7-29EF-B138-EF01-B896A5F89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9F25F-7F7F-039F-EEC5-228A71DD2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6F901-4F21-E039-85FD-7A1A9C2666B1}"/>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D6035A13-ADD3-C767-77DF-8AC98EF1F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AA88-C7F7-4D7C-9783-BCC977DEBAA5}"/>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611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4677-AE11-C60C-7A63-D13BA933F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B7930-EC18-7863-0A9B-772EE37B1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3E5D2-7984-B502-F950-717BA1D71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3D3759-6B61-39F5-DFD2-B5FC5A7979D0}"/>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6" name="Footer Placeholder 5">
            <a:extLst>
              <a:ext uri="{FF2B5EF4-FFF2-40B4-BE49-F238E27FC236}">
                <a16:creationId xmlns:a16="http://schemas.microsoft.com/office/drawing/2014/main" id="{F05AA623-5E74-97C5-BFF2-3EB2CB75F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B2E61-3BD8-9223-4252-27E27084A383}"/>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4398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C337-24C4-393C-8DA8-1A6B67C295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B566D-EA0D-2E29-9BC6-8053AD2DA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C29D1-3DCF-AA82-662E-CDDD5C001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CB074-44E7-A553-1D8E-CE4355EA3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360112-E9C5-71F5-959E-517ED87B5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37FEB-A727-1CE7-925B-871C2602A14E}"/>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8" name="Footer Placeholder 7">
            <a:extLst>
              <a:ext uri="{FF2B5EF4-FFF2-40B4-BE49-F238E27FC236}">
                <a16:creationId xmlns:a16="http://schemas.microsoft.com/office/drawing/2014/main" id="{6D7449A8-C31A-C010-63F2-A4FFFF063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106D8-D58D-6121-A62A-C2B4E75C1E2A}"/>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57988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06BF-AB94-5BEB-B1DA-CD9A07E1E3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91CF4-757A-97D4-1214-5C6A3BBBA1D1}"/>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4" name="Footer Placeholder 3">
            <a:extLst>
              <a:ext uri="{FF2B5EF4-FFF2-40B4-BE49-F238E27FC236}">
                <a16:creationId xmlns:a16="http://schemas.microsoft.com/office/drawing/2014/main" id="{04B14E83-57B9-BE04-F4B5-FE933857F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17CD9-C88C-6365-F7A3-5E6EE1C898FE}"/>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42404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0008A-BEC5-4A4D-7B1C-5FD30A674747}"/>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3" name="Footer Placeholder 2">
            <a:extLst>
              <a:ext uri="{FF2B5EF4-FFF2-40B4-BE49-F238E27FC236}">
                <a16:creationId xmlns:a16="http://schemas.microsoft.com/office/drawing/2014/main" id="{B67A1420-3EF8-C20C-A7DE-5ED8CAB9B1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FC6752-346E-56B0-793D-FF2E74350687}"/>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30524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9A13-9B02-2DB2-E19B-07CB5E90C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8006CD-B161-98AB-C0E5-4B694D6C6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D7B7DD-5236-6892-47EB-9B46650AD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6448A-C321-05CF-0F11-DE922F7D6764}"/>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6" name="Footer Placeholder 5">
            <a:extLst>
              <a:ext uri="{FF2B5EF4-FFF2-40B4-BE49-F238E27FC236}">
                <a16:creationId xmlns:a16="http://schemas.microsoft.com/office/drawing/2014/main" id="{3E34C372-0890-CBC9-C4E4-346FB6944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19C4-8208-D046-FBA8-F17BD8990DE3}"/>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24022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90BD-7510-53AC-75CC-74FB1BD57F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30770-7297-99A1-D0AC-558915D740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C11669-88E4-11E4-6A6B-14223F91E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46311-CBDD-C715-F00D-8C559185A081}"/>
              </a:ext>
            </a:extLst>
          </p:cNvPr>
          <p:cNvSpPr>
            <a:spLocks noGrp="1"/>
          </p:cNvSpPr>
          <p:nvPr>
            <p:ph type="dt" sz="half" idx="10"/>
          </p:nvPr>
        </p:nvSpPr>
        <p:spPr/>
        <p:txBody>
          <a:bodyPr/>
          <a:lstStyle/>
          <a:p>
            <a:fld id="{502D325B-7ED3-48AC-8975-647FA2ECA9D3}" type="datetimeFigureOut">
              <a:rPr lang="en-US" smtClean="0"/>
              <a:t>28/9/2022</a:t>
            </a:fld>
            <a:endParaRPr lang="en-US"/>
          </a:p>
        </p:txBody>
      </p:sp>
      <p:sp>
        <p:nvSpPr>
          <p:cNvPr id="6" name="Footer Placeholder 5">
            <a:extLst>
              <a:ext uri="{FF2B5EF4-FFF2-40B4-BE49-F238E27FC236}">
                <a16:creationId xmlns:a16="http://schemas.microsoft.com/office/drawing/2014/main" id="{6363C6BC-5FC0-A38A-7806-53648C964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C5B41-5CAC-5455-9D28-96D417EF5E4D}"/>
              </a:ext>
            </a:extLst>
          </p:cNvPr>
          <p:cNvSpPr>
            <a:spLocks noGrp="1"/>
          </p:cNvSpPr>
          <p:nvPr>
            <p:ph type="sldNum" sz="quarter" idx="12"/>
          </p:nvPr>
        </p:nvSpPr>
        <p:spPr/>
        <p:txBody>
          <a:bodyPr/>
          <a:lstStyle/>
          <a:p>
            <a:fld id="{AC7ADFCF-001B-4706-8F56-385A4795356A}" type="slidenum">
              <a:rPr lang="en-US" smtClean="0"/>
              <a:t>‹#›</a:t>
            </a:fld>
            <a:endParaRPr lang="en-US"/>
          </a:p>
        </p:txBody>
      </p:sp>
    </p:spTree>
    <p:extLst>
      <p:ext uri="{BB962C8B-B14F-4D97-AF65-F5344CB8AC3E}">
        <p14:creationId xmlns:p14="http://schemas.microsoft.com/office/powerpoint/2010/main" val="408004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9BC7F-39BA-4F2F-A055-4A1F9A377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CC5EEE-BD87-A28C-8994-B886CA6AB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CA06C-13E7-1CBD-D950-CF89B898A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D325B-7ED3-48AC-8975-647FA2ECA9D3}" type="datetimeFigureOut">
              <a:rPr lang="en-US" smtClean="0"/>
              <a:t>28/9/2022</a:t>
            </a:fld>
            <a:endParaRPr lang="en-US"/>
          </a:p>
        </p:txBody>
      </p:sp>
      <p:sp>
        <p:nvSpPr>
          <p:cNvPr id="5" name="Footer Placeholder 4">
            <a:extLst>
              <a:ext uri="{FF2B5EF4-FFF2-40B4-BE49-F238E27FC236}">
                <a16:creationId xmlns:a16="http://schemas.microsoft.com/office/drawing/2014/main" id="{E61B1FE5-BC11-28E3-E5D1-A0BAAB2B3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EA12D0-0394-EFE0-713E-5BED521C5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ADFCF-001B-4706-8F56-385A4795356A}" type="slidenum">
              <a:rPr lang="en-US" smtClean="0"/>
              <a:t>‹#›</a:t>
            </a:fld>
            <a:endParaRPr lang="en-US"/>
          </a:p>
        </p:txBody>
      </p:sp>
    </p:spTree>
    <p:extLst>
      <p:ext uri="{BB962C8B-B14F-4D97-AF65-F5344CB8AC3E}">
        <p14:creationId xmlns:p14="http://schemas.microsoft.com/office/powerpoint/2010/main" val="3740791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4.wdp"/><Relationship Id="rId7" Type="http://schemas.microsoft.com/office/2007/relationships/hdphoto" Target="../media/hdphoto16.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5.wdp"/><Relationship Id="rId10" Type="http://schemas.openxmlformats.org/officeDocument/2006/relationships/image" Target="../media/image10.png"/><Relationship Id="rId4" Type="http://schemas.openxmlformats.org/officeDocument/2006/relationships/image" Target="../media/image22.png"/><Relationship Id="rId9" Type="http://schemas.microsoft.com/office/2007/relationships/hdphoto" Target="../media/hdphoto17.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18.wdp"/><Relationship Id="rId7" Type="http://schemas.microsoft.com/office/2007/relationships/hdphoto" Target="../media/hdphoto20.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9.wdp"/><Relationship Id="rId4" Type="http://schemas.openxmlformats.org/officeDocument/2006/relationships/image" Target="../media/image26.png"/><Relationship Id="rId9" Type="http://schemas.microsoft.com/office/2007/relationships/hdphoto" Target="../media/hdphoto21.wdp"/></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microsoft.com/office/2007/relationships/hdphoto" Target="../media/hdphoto22.wdp"/><Relationship Id="rId7" Type="http://schemas.microsoft.com/office/2007/relationships/hdphoto" Target="../media/hdphoto24.wdp"/><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11" Type="http://schemas.microsoft.com/office/2007/relationships/hdphoto" Target="../media/hdphoto21.wdp"/><Relationship Id="rId5" Type="http://schemas.microsoft.com/office/2007/relationships/hdphoto" Target="../media/hdphoto23.wdp"/><Relationship Id="rId10" Type="http://schemas.openxmlformats.org/officeDocument/2006/relationships/image" Target="../media/image28.png"/><Relationship Id="rId4" Type="http://schemas.openxmlformats.org/officeDocument/2006/relationships/image" Target="../media/image30.png"/><Relationship Id="rId9" Type="http://schemas.microsoft.com/office/2007/relationships/hdphoto" Target="../media/hdphoto20.wdp"/></Relationships>
</file>

<file path=ppt/slides/_rels/slide14.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27.wdp"/><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microsoft.com/office/2007/relationships/hdphoto" Target="../media/hdphoto28.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9.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0.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microsoft.com/office/2007/relationships/hdphoto" Target="../media/hdphoto4.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2.wdp"/><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767-BD2C-4081-B907-F047A48A3C6A}"/>
              </a:ext>
            </a:extLst>
          </p:cNvPr>
          <p:cNvSpPr>
            <a:spLocks noGrp="1"/>
          </p:cNvSpPr>
          <p:nvPr>
            <p:ph type="title"/>
          </p:nvPr>
        </p:nvSpPr>
        <p:spPr>
          <a:xfrm>
            <a:off x="1524000" y="2766219"/>
            <a:ext cx="9144000" cy="1325563"/>
          </a:xfrm>
        </p:spPr>
        <p:txBody>
          <a:bodyPr>
            <a:normAutofit/>
          </a:bodyPr>
          <a:lstStyle/>
          <a:p>
            <a:pPr algn="ctr"/>
            <a:r>
              <a:rPr lang="en-US" sz="6000" b="1" dirty="0">
                <a:solidFill>
                  <a:srgbClr val="7030A0"/>
                </a:solidFill>
                <a:latin typeface="Tahoma" panose="020B0604030504040204" pitchFamily="34" charset="0"/>
                <a:ea typeface="Tahoma" panose="020B0604030504040204" pitchFamily="34" charset="0"/>
                <a:cs typeface="Tahoma" panose="020B0604030504040204" pitchFamily="34" charset="0"/>
              </a:rPr>
              <a:t>IPv4</a:t>
            </a:r>
          </a:p>
        </p:txBody>
      </p:sp>
    </p:spTree>
    <p:extLst>
      <p:ext uri="{BB962C8B-B14F-4D97-AF65-F5344CB8AC3E}">
        <p14:creationId xmlns:p14="http://schemas.microsoft.com/office/powerpoint/2010/main" val="75654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3B327B-ED59-4DDC-B4E9-DE173D845948}"/>
              </a:ext>
            </a:extLst>
          </p:cNvPr>
          <p:cNvSpPr txBox="1"/>
          <p:nvPr/>
        </p:nvSpPr>
        <p:spPr>
          <a:xfrm>
            <a:off x="1524000" y="141905"/>
            <a:ext cx="6364514" cy="45140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a:solidFill>
                  <a:srgbClr val="7030A0"/>
                </a:solidFill>
                <a:latin typeface="Tahoma" panose="020B0604030504040204" pitchFamily="34" charset="0"/>
                <a:ea typeface="Tahoma" panose="020B0604030504040204" pitchFamily="34" charset="0"/>
                <a:cs typeface="Tahoma" panose="020B0604030504040204" pitchFamily="34" charset="0"/>
              </a:rPr>
              <a:t>Chuyển đổi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Prefix Length </a:t>
            </a:r>
            <a:r>
              <a:rPr lang="en-US">
                <a:solidFill>
                  <a:srgbClr val="7030A0"/>
                </a:solidFill>
                <a:latin typeface="Tahoma" panose="020B0604030504040204" pitchFamily="34" charset="0"/>
                <a:ea typeface="Tahoma" panose="020B0604030504040204" pitchFamily="34" charset="0"/>
                <a:cs typeface="Tahoma" panose="020B0604030504040204" pitchFamily="34" charset="0"/>
              </a:rPr>
              <a:t>thành </a:t>
            </a: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Subnet Mask</a:t>
            </a:r>
          </a:p>
        </p:txBody>
      </p:sp>
      <p:pic>
        <p:nvPicPr>
          <p:cNvPr id="14" name="Picture 13">
            <a:extLst>
              <a:ext uri="{FF2B5EF4-FFF2-40B4-BE49-F238E27FC236}">
                <a16:creationId xmlns:a16="http://schemas.microsoft.com/office/drawing/2014/main" id="{0A79CDA7-EBB0-44E7-84E9-E182EB67719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531127" y="757387"/>
            <a:ext cx="5449060" cy="1105054"/>
          </a:xfrm>
          <a:prstGeom prst="rect">
            <a:avLst/>
          </a:prstGeom>
        </p:spPr>
      </p:pic>
      <p:pic>
        <p:nvPicPr>
          <p:cNvPr id="16" name="Picture 15">
            <a:extLst>
              <a:ext uri="{FF2B5EF4-FFF2-40B4-BE49-F238E27FC236}">
                <a16:creationId xmlns:a16="http://schemas.microsoft.com/office/drawing/2014/main" id="{EAB391B6-88D5-4569-93DB-B30FBF3F8FA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254599" y="2026518"/>
            <a:ext cx="8002117" cy="371527"/>
          </a:xfrm>
          <a:prstGeom prst="rect">
            <a:avLst/>
          </a:prstGeom>
        </p:spPr>
      </p:pic>
      <p:pic>
        <p:nvPicPr>
          <p:cNvPr id="20" name="Picture 19">
            <a:extLst>
              <a:ext uri="{FF2B5EF4-FFF2-40B4-BE49-F238E27FC236}">
                <a16:creationId xmlns:a16="http://schemas.microsoft.com/office/drawing/2014/main" id="{0E7E6E26-75DC-4924-AA1A-6E67F1B993C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3531127" y="2726196"/>
            <a:ext cx="5449824" cy="1103280"/>
          </a:xfrm>
          <a:prstGeom prst="rect">
            <a:avLst/>
          </a:prstGeom>
        </p:spPr>
      </p:pic>
      <p:pic>
        <p:nvPicPr>
          <p:cNvPr id="22" name="Picture 21">
            <a:extLst>
              <a:ext uri="{FF2B5EF4-FFF2-40B4-BE49-F238E27FC236}">
                <a16:creationId xmlns:a16="http://schemas.microsoft.com/office/drawing/2014/main" id="{8535B62F-DD3E-448F-AA9B-B718D874052A}"/>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Lst>
          </a:blip>
          <a:stretch>
            <a:fillRect/>
          </a:stretch>
        </p:blipFill>
        <p:spPr>
          <a:xfrm>
            <a:off x="2254599" y="4021747"/>
            <a:ext cx="8002117" cy="438211"/>
          </a:xfrm>
          <a:prstGeom prst="rect">
            <a:avLst/>
          </a:prstGeom>
        </p:spPr>
      </p:pic>
      <p:pic>
        <p:nvPicPr>
          <p:cNvPr id="3" name="Picture 2">
            <a:extLst>
              <a:ext uri="{FF2B5EF4-FFF2-40B4-BE49-F238E27FC236}">
                <a16:creationId xmlns:a16="http://schemas.microsoft.com/office/drawing/2014/main" id="{4047B5FA-0F26-4E9C-AC16-47FBDAE56042}"/>
              </a:ext>
            </a:extLst>
          </p:cNvPr>
          <p:cNvPicPr>
            <a:picLocks noChangeAspect="1"/>
          </p:cNvPicPr>
          <p:nvPr/>
        </p:nvPicPr>
        <p:blipFill>
          <a:blip r:embed="rId10"/>
          <a:stretch>
            <a:fillRect/>
          </a:stretch>
        </p:blipFill>
        <p:spPr>
          <a:xfrm>
            <a:off x="2147338" y="4980470"/>
            <a:ext cx="7897327" cy="1705213"/>
          </a:xfrm>
          <a:prstGeom prst="rect">
            <a:avLst/>
          </a:prstGeom>
        </p:spPr>
      </p:pic>
    </p:spTree>
    <p:extLst>
      <p:ext uri="{BB962C8B-B14F-4D97-AF65-F5344CB8AC3E}">
        <p14:creationId xmlns:p14="http://schemas.microsoft.com/office/powerpoint/2010/main" val="15860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par>
                                <p:cTn id="13" presetID="2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767-BD2C-4081-B907-F047A48A3C6A}"/>
              </a:ext>
            </a:extLst>
          </p:cNvPr>
          <p:cNvSpPr>
            <a:spLocks noGrp="1"/>
          </p:cNvSpPr>
          <p:nvPr>
            <p:ph type="title"/>
          </p:nvPr>
        </p:nvSpPr>
        <p:spPr>
          <a:xfrm>
            <a:off x="1524000" y="2544548"/>
            <a:ext cx="9144000" cy="1325563"/>
          </a:xfrm>
        </p:spPr>
        <p:txBody>
          <a:bodyPr/>
          <a:lstStyle/>
          <a:p>
            <a:pPr algn="ctr"/>
            <a:r>
              <a:rPr lang="en-US" b="1">
                <a:solidFill>
                  <a:srgbClr val="7030A0"/>
                </a:solidFill>
                <a:latin typeface="Tahoma" panose="020B0604030504040204" pitchFamily="34" charset="0"/>
                <a:ea typeface="Tahoma" panose="020B0604030504040204" pitchFamily="34" charset="0"/>
                <a:cs typeface="Tahoma" panose="020B0604030504040204" pitchFamily="34" charset="0"/>
              </a:rPr>
              <a:t>Decimal &amp; Binary</a:t>
            </a:r>
          </a:p>
        </p:txBody>
      </p:sp>
    </p:spTree>
    <p:extLst>
      <p:ext uri="{BB962C8B-B14F-4D97-AF65-F5344CB8AC3E}">
        <p14:creationId xmlns:p14="http://schemas.microsoft.com/office/powerpoint/2010/main" val="60140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841A9C-2F00-4D4D-94AB-A174E270012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36063" y="213930"/>
            <a:ext cx="8116433" cy="3400900"/>
          </a:xfrm>
          <a:prstGeom prst="rect">
            <a:avLst/>
          </a:prstGeom>
        </p:spPr>
      </p:pic>
      <p:pic>
        <p:nvPicPr>
          <p:cNvPr id="8" name="Picture 7">
            <a:extLst>
              <a:ext uri="{FF2B5EF4-FFF2-40B4-BE49-F238E27FC236}">
                <a16:creationId xmlns:a16="http://schemas.microsoft.com/office/drawing/2014/main" id="{CB1387CD-11E7-40E9-B70B-EFB5CF8BD54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032623" y="3802601"/>
            <a:ext cx="8119872" cy="251330"/>
          </a:xfrm>
          <a:prstGeom prst="rect">
            <a:avLst/>
          </a:prstGeom>
        </p:spPr>
      </p:pic>
      <p:grpSp>
        <p:nvGrpSpPr>
          <p:cNvPr id="4" name="Group 3">
            <a:extLst>
              <a:ext uri="{FF2B5EF4-FFF2-40B4-BE49-F238E27FC236}">
                <a16:creationId xmlns:a16="http://schemas.microsoft.com/office/drawing/2014/main" id="{2DF81FA7-EE1B-4037-8B0D-31F95CB1A368}"/>
              </a:ext>
            </a:extLst>
          </p:cNvPr>
          <p:cNvGrpSpPr/>
          <p:nvPr/>
        </p:nvGrpSpPr>
        <p:grpSpPr>
          <a:xfrm>
            <a:off x="2371725" y="4668522"/>
            <a:ext cx="7448550" cy="1683258"/>
            <a:chOff x="855714" y="4432994"/>
            <a:chExt cx="7448550" cy="1683258"/>
          </a:xfrm>
        </p:grpSpPr>
        <p:pic>
          <p:nvPicPr>
            <p:cNvPr id="5" name="Picture 4">
              <a:extLst>
                <a:ext uri="{FF2B5EF4-FFF2-40B4-BE49-F238E27FC236}">
                  <a16:creationId xmlns:a16="http://schemas.microsoft.com/office/drawing/2014/main" id="{B95261CB-6291-45B8-939F-D4C3957EA35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950964" y="5116127"/>
              <a:ext cx="7353300" cy="1000125"/>
            </a:xfrm>
            <a:prstGeom prst="rect">
              <a:avLst/>
            </a:prstGeom>
          </p:spPr>
        </p:pic>
        <p:pic>
          <p:nvPicPr>
            <p:cNvPr id="7" name="Picture 6">
              <a:extLst>
                <a:ext uri="{FF2B5EF4-FFF2-40B4-BE49-F238E27FC236}">
                  <a16:creationId xmlns:a16="http://schemas.microsoft.com/office/drawing/2014/main" id="{CF384107-5514-40E8-9F54-F78AFEA05B2E}"/>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Lst>
            </a:blip>
            <a:stretch>
              <a:fillRect/>
            </a:stretch>
          </p:blipFill>
          <p:spPr>
            <a:xfrm>
              <a:off x="855714" y="4432994"/>
              <a:ext cx="7448550" cy="400050"/>
            </a:xfrm>
            <a:prstGeom prst="rect">
              <a:avLst/>
            </a:prstGeom>
          </p:spPr>
        </p:pic>
      </p:grpSp>
    </p:spTree>
    <p:extLst>
      <p:ext uri="{BB962C8B-B14F-4D97-AF65-F5344CB8AC3E}">
        <p14:creationId xmlns:p14="http://schemas.microsoft.com/office/powerpoint/2010/main" val="1622165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93897-030C-40D3-85FF-A8C74747D27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842494" y="741749"/>
            <a:ext cx="8507012" cy="962159"/>
          </a:xfrm>
          <a:prstGeom prst="rect">
            <a:avLst/>
          </a:prstGeom>
        </p:spPr>
      </p:pic>
      <p:pic>
        <p:nvPicPr>
          <p:cNvPr id="5" name="Picture 4">
            <a:extLst>
              <a:ext uri="{FF2B5EF4-FFF2-40B4-BE49-F238E27FC236}">
                <a16:creationId xmlns:a16="http://schemas.microsoft.com/office/drawing/2014/main" id="{16715C86-43F2-411C-ACD7-C7083901485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427339" y="2034426"/>
            <a:ext cx="7335274" cy="390580"/>
          </a:xfrm>
          <a:prstGeom prst="rect">
            <a:avLst/>
          </a:prstGeom>
        </p:spPr>
      </p:pic>
      <p:pic>
        <p:nvPicPr>
          <p:cNvPr id="7" name="Picture 6">
            <a:extLst>
              <a:ext uri="{FF2B5EF4-FFF2-40B4-BE49-F238E27FC236}">
                <a16:creationId xmlns:a16="http://schemas.microsoft.com/office/drawing/2014/main" id="{822949C8-7D2E-428F-8EC7-25B3D1BB2CA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2427339" y="2924175"/>
            <a:ext cx="7334250" cy="1009650"/>
          </a:xfrm>
          <a:prstGeom prst="rect">
            <a:avLst/>
          </a:prstGeom>
        </p:spPr>
      </p:pic>
      <p:grpSp>
        <p:nvGrpSpPr>
          <p:cNvPr id="2" name="Group 1">
            <a:extLst>
              <a:ext uri="{FF2B5EF4-FFF2-40B4-BE49-F238E27FC236}">
                <a16:creationId xmlns:a16="http://schemas.microsoft.com/office/drawing/2014/main" id="{63FACE11-4866-44D3-B130-37F68FAE5D39}"/>
              </a:ext>
            </a:extLst>
          </p:cNvPr>
          <p:cNvGrpSpPr/>
          <p:nvPr/>
        </p:nvGrpSpPr>
        <p:grpSpPr>
          <a:xfrm>
            <a:off x="2379714" y="4432994"/>
            <a:ext cx="7448550" cy="1683258"/>
            <a:chOff x="855714" y="4432994"/>
            <a:chExt cx="7448550" cy="1683258"/>
          </a:xfrm>
        </p:grpSpPr>
        <p:pic>
          <p:nvPicPr>
            <p:cNvPr id="9" name="Picture 8">
              <a:extLst>
                <a:ext uri="{FF2B5EF4-FFF2-40B4-BE49-F238E27FC236}">
                  <a16:creationId xmlns:a16="http://schemas.microsoft.com/office/drawing/2014/main" id="{97C2B3BF-0E4E-4AAA-AE13-C8F17C8402AC}"/>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Lst>
            </a:blip>
            <a:stretch>
              <a:fillRect/>
            </a:stretch>
          </p:blipFill>
          <p:spPr>
            <a:xfrm>
              <a:off x="950964" y="5116127"/>
              <a:ext cx="7353300" cy="1000125"/>
            </a:xfrm>
            <a:prstGeom prst="rect">
              <a:avLst/>
            </a:prstGeom>
          </p:spPr>
        </p:pic>
        <p:pic>
          <p:nvPicPr>
            <p:cNvPr id="11" name="Picture 10">
              <a:extLst>
                <a:ext uri="{FF2B5EF4-FFF2-40B4-BE49-F238E27FC236}">
                  <a16:creationId xmlns:a16="http://schemas.microsoft.com/office/drawing/2014/main" id="{90F62CD6-3251-4CD0-8650-A0F8D6997D05}"/>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5000"/>
                      </a14:imgEffect>
                    </a14:imgLayer>
                  </a14:imgProps>
                </a:ext>
              </a:extLst>
            </a:blip>
            <a:stretch>
              <a:fillRect/>
            </a:stretch>
          </p:blipFill>
          <p:spPr>
            <a:xfrm>
              <a:off x="855714" y="4432994"/>
              <a:ext cx="7448550" cy="400050"/>
            </a:xfrm>
            <a:prstGeom prst="rect">
              <a:avLst/>
            </a:prstGeom>
          </p:spPr>
        </p:pic>
      </p:grpSp>
    </p:spTree>
    <p:extLst>
      <p:ext uri="{BB962C8B-B14F-4D97-AF65-F5344CB8AC3E}">
        <p14:creationId xmlns:p14="http://schemas.microsoft.com/office/powerpoint/2010/main" val="28733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A7DC1-60DD-4CC7-8667-B2BD3BD7F6DB}"/>
              </a:ext>
            </a:extLst>
          </p:cNvPr>
          <p:cNvSpPr>
            <a:spLocks noGrp="1"/>
          </p:cNvSpPr>
          <p:nvPr>
            <p:ph idx="1"/>
          </p:nvPr>
        </p:nvSpPr>
        <p:spPr>
          <a:xfrm>
            <a:off x="1972541" y="398606"/>
            <a:ext cx="7886700" cy="2095212"/>
          </a:xfrm>
        </p:spPr>
        <p:txBody>
          <a:bodyPr>
            <a:normAutofit/>
          </a:bodyPr>
          <a:lstStyle/>
          <a:p>
            <a:pPr marL="0" indent="0">
              <a:buNone/>
            </a:pPr>
            <a:r>
              <a:rPr lang="en-US" sz="2400" b="1" dirty="0" err="1">
                <a:solidFill>
                  <a:srgbClr val="222222"/>
                </a:solidFill>
                <a:latin typeface="Tahoma" panose="020B0604030504040204" pitchFamily="34" charset="0"/>
                <a:ea typeface="Tahoma" panose="020B0604030504040204" pitchFamily="34" charset="0"/>
                <a:cs typeface="Tahoma" panose="020B0604030504040204" pitchFamily="34" charset="0"/>
              </a:rPr>
              <a:t>Cách</a:t>
            </a:r>
            <a:r>
              <a:rPr lang="en-US" sz="2400" b="1" dirty="0">
                <a:solidFill>
                  <a:srgbClr val="222222"/>
                </a:solidFill>
                <a:latin typeface="Tahoma" panose="020B0604030504040204" pitchFamily="34" charset="0"/>
                <a:ea typeface="Tahoma" panose="020B0604030504040204" pitchFamily="34" charset="0"/>
                <a:cs typeface="Tahoma" panose="020B0604030504040204" pitchFamily="34" charset="0"/>
              </a:rPr>
              <a:t> chia </a:t>
            </a:r>
            <a:r>
              <a:rPr lang="en-US" sz="2400" b="1" dirty="0" err="1">
                <a:solidFill>
                  <a:srgbClr val="222222"/>
                </a:solidFill>
                <a:latin typeface="Tahoma" panose="020B0604030504040204" pitchFamily="34" charset="0"/>
                <a:ea typeface="Tahoma" panose="020B0604030504040204" pitchFamily="34" charset="0"/>
                <a:cs typeface="Tahoma" panose="020B0604030504040204" pitchFamily="34" charset="0"/>
              </a:rPr>
              <a:t>tính</a:t>
            </a:r>
            <a:r>
              <a:rPr lang="en-US" sz="2400" b="1" dirty="0">
                <a:solidFill>
                  <a:srgbClr val="222222"/>
                </a:solidFill>
                <a:latin typeface="Tahoma" panose="020B0604030504040204" pitchFamily="34" charset="0"/>
                <a:ea typeface="Tahoma" panose="020B0604030504040204" pitchFamily="34" charset="0"/>
                <a:cs typeface="Tahoma" panose="020B0604030504040204" pitchFamily="34" charset="0"/>
              </a:rPr>
              <a:t> IP</a:t>
            </a:r>
            <a:endParaRPr lang="vi-VN" sz="2400" dirty="0">
              <a:solidFill>
                <a:srgbClr val="222222"/>
              </a:solidFill>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vi-VN" sz="1800" dirty="0">
                <a:solidFill>
                  <a:srgbClr val="222222"/>
                </a:solidFill>
                <a:latin typeface="Tahoma" panose="020B0604030504040204" pitchFamily="34" charset="0"/>
                <a:ea typeface="Tahoma" panose="020B0604030504040204" pitchFamily="34" charset="0"/>
                <a:cs typeface="Tahoma" panose="020B0604030504040204" pitchFamily="34" charset="0"/>
              </a:rPr>
              <a:t>Số subnet có công thức sau: </a:t>
            </a:r>
            <a:r>
              <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rPr>
              <a:t>2</a:t>
            </a:r>
            <a:r>
              <a:rPr lang="vi-VN" sz="1800" baseline="30000" dirty="0">
                <a:solidFill>
                  <a:srgbClr val="FF0000"/>
                </a:solidFill>
                <a:latin typeface="Tahoma" panose="020B0604030504040204" pitchFamily="34" charset="0"/>
                <a:ea typeface="Tahoma" panose="020B0604030504040204" pitchFamily="34" charset="0"/>
                <a:cs typeface="Tahoma" panose="020B0604030504040204" pitchFamily="34" charset="0"/>
              </a:rPr>
              <a:t>n</a:t>
            </a:r>
            <a:endPar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vi-VN" sz="1800" dirty="0">
                <a:solidFill>
                  <a:srgbClr val="222222"/>
                </a:solidFill>
                <a:latin typeface="Tahoma" panose="020B0604030504040204" pitchFamily="34" charset="0"/>
                <a:ea typeface="Tahoma" panose="020B0604030504040204" pitchFamily="34" charset="0"/>
                <a:cs typeface="Tahoma" panose="020B0604030504040204" pitchFamily="34" charset="0"/>
              </a:rPr>
              <a:t>Số host trên một subnet: </a:t>
            </a:r>
            <a:r>
              <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rPr>
              <a:t>2</a:t>
            </a:r>
            <a:r>
              <a:rPr lang="vi-VN" sz="1800" baseline="30000" dirty="0">
                <a:solidFill>
                  <a:srgbClr val="FF0000"/>
                </a:solidFill>
                <a:latin typeface="Tahoma" panose="020B0604030504040204" pitchFamily="34" charset="0"/>
                <a:ea typeface="Tahoma" panose="020B0604030504040204" pitchFamily="34" charset="0"/>
                <a:cs typeface="Tahoma" panose="020B0604030504040204" pitchFamily="34" charset="0"/>
              </a:rPr>
              <a:t>m </a:t>
            </a:r>
            <a:r>
              <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rPr>
              <a:t>– 2</a:t>
            </a:r>
            <a:r>
              <a:rPr lang="en-US" sz="18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rgbClr val="FF0000"/>
                </a:solidFill>
                <a:latin typeface="Tahoma" panose="020B0604030504040204" pitchFamily="34" charset="0"/>
                <a:ea typeface="Tahoma" panose="020B0604030504040204" pitchFamily="34" charset="0"/>
                <a:cs typeface="Tahoma" panose="020B0604030504040204" pitchFamily="34" charset="0"/>
              </a:rPr>
              <a:t>với</a:t>
            </a:r>
            <a:r>
              <a:rPr lang="en-US" sz="1800" dirty="0">
                <a:solidFill>
                  <a:srgbClr val="FF0000"/>
                </a:solidFill>
                <a:latin typeface="Tahoma" panose="020B0604030504040204" pitchFamily="34" charset="0"/>
                <a:ea typeface="Tahoma" panose="020B0604030504040204" pitchFamily="34" charset="0"/>
                <a:cs typeface="Tahoma" panose="020B0604030504040204" pitchFamily="34" charset="0"/>
              </a:rPr>
              <a:t> m = 32 – n - </a:t>
            </a:r>
            <a:r>
              <a:rPr lang="en-US" sz="1800" noProof="1">
                <a:solidFill>
                  <a:srgbClr val="FF0000"/>
                </a:solidFill>
                <a:latin typeface="Tahoma" panose="020B0604030504040204" pitchFamily="34" charset="0"/>
                <a:ea typeface="Tahoma" panose="020B0604030504040204" pitchFamily="34" charset="0"/>
                <a:cs typeface="Tahoma" panose="020B0604030504040204" pitchFamily="34" charset="0"/>
              </a:rPr>
              <a:t>subnetmask</a:t>
            </a:r>
          </a:p>
          <a:p>
            <a:pPr algn="l">
              <a:buFont typeface="Arial" panose="020B0604020202020204" pitchFamily="34" charset="0"/>
              <a:buChar char="•"/>
            </a:pPr>
            <a:r>
              <a:rPr lang="vi-VN" sz="1800" dirty="0">
                <a:solidFill>
                  <a:srgbClr val="222222"/>
                </a:solidFill>
                <a:latin typeface="Tahoma" panose="020B0604030504040204" pitchFamily="34" charset="0"/>
                <a:ea typeface="Tahoma" panose="020B0604030504040204" pitchFamily="34" charset="0"/>
                <a:cs typeface="Tahoma" panose="020B0604030504040204" pitchFamily="34" charset="0"/>
              </a:rPr>
              <a:t>Bước nhảy = </a:t>
            </a:r>
            <a:r>
              <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rPr>
              <a:t>2</a:t>
            </a:r>
            <a:r>
              <a:rPr lang="en-US" sz="1800" baseline="30000" dirty="0">
                <a:solidFill>
                  <a:srgbClr val="FF0000"/>
                </a:solidFill>
                <a:latin typeface="Tahoma" panose="020B0604030504040204" pitchFamily="34" charset="0"/>
                <a:ea typeface="Tahoma" panose="020B0604030504040204" pitchFamily="34" charset="0"/>
                <a:cs typeface="Tahoma" panose="020B0604030504040204" pitchFamily="34" charset="0"/>
              </a:rPr>
              <a:t>8-n</a:t>
            </a:r>
            <a:endParaRPr lang="vi-VN" sz="18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548E886D-0A6A-45A6-9436-C5FCA929840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775293" y="2060111"/>
            <a:ext cx="8641415" cy="1052946"/>
          </a:xfrm>
          <a:prstGeom prst="rect">
            <a:avLst/>
          </a:prstGeom>
        </p:spPr>
      </p:pic>
      <p:sp>
        <p:nvSpPr>
          <p:cNvPr id="7" name="TextBox 6">
            <a:extLst>
              <a:ext uri="{FF2B5EF4-FFF2-40B4-BE49-F238E27FC236}">
                <a16:creationId xmlns:a16="http://schemas.microsoft.com/office/drawing/2014/main" id="{58E09BC9-E897-47D9-93DF-F0D5E72A324B}"/>
              </a:ext>
            </a:extLst>
          </p:cNvPr>
          <p:cNvSpPr txBox="1"/>
          <p:nvPr/>
        </p:nvSpPr>
        <p:spPr>
          <a:xfrm>
            <a:off x="2300810" y="3274152"/>
            <a:ext cx="8367190" cy="3000821"/>
          </a:xfrm>
          <a:prstGeom prst="rect">
            <a:avLst/>
          </a:prstGeom>
          <a:noFill/>
        </p:spPr>
        <p:txBody>
          <a:bodyPr wrap="square">
            <a:spAutoFit/>
          </a:bodyPr>
          <a:lstStyle/>
          <a:p>
            <a:r>
              <a:rPr lang="vi-VN" dirty="0">
                <a:latin typeface="Tahoma" panose="020B0604030504040204" pitchFamily="34" charset="0"/>
                <a:ea typeface="Tahoma" panose="020B0604030504040204" pitchFamily="34" charset="0"/>
                <a:cs typeface="Tahoma" panose="020B0604030504040204" pitchFamily="34" charset="0"/>
              </a:rPr>
              <a:t>Ví dụ Thực hiện chia mạng </a:t>
            </a:r>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192.168.1.0/24</a:t>
            </a:r>
            <a:r>
              <a:rPr lang="vi-VN" dirty="0">
                <a:latin typeface="Tahoma" panose="020B0604030504040204" pitchFamily="34" charset="0"/>
                <a:ea typeface="Tahoma" panose="020B0604030504040204" pitchFamily="34" charset="0"/>
                <a:cs typeface="Tahoma" panose="020B0604030504040204" pitchFamily="34" charset="0"/>
              </a:rPr>
              <a:t> thành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5</a:t>
            </a:r>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 subnet </a:t>
            </a:r>
            <a:endParaRPr lang="en-US" b="1" dirty="0">
              <a:solidFill>
                <a:srgbClr val="00B050"/>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lvl="6"/>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2^n &gt;= 5 =&gt; n = 3</a:t>
            </a:r>
            <a:endParaRPr lang="en-US" b="1" baseline="300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Số bit mượn</a:t>
            </a:r>
            <a:r>
              <a:rPr lang="en-US" dirty="0">
                <a:latin typeface="Tahoma" panose="020B0604030504040204" pitchFamily="34" charset="0"/>
                <a:ea typeface="Tahoma" panose="020B0604030504040204" pitchFamily="34" charset="0"/>
                <a:cs typeface="Tahoma" panose="020B0604030504040204" pitchFamily="34" charset="0"/>
              </a:rPr>
              <a:t> (</a:t>
            </a:r>
            <a:r>
              <a:rPr lang="en-US" noProof="1">
                <a:latin typeface="Tahoma" panose="020B0604030504040204" pitchFamily="34" charset="0"/>
                <a:ea typeface="Tahoma" panose="020B0604030504040204" pitchFamily="34" charset="0"/>
                <a:cs typeface="Tahoma" panose="020B0604030504040204" pitchFamily="34" charset="0"/>
              </a:rPr>
              <a:t>subnetmask</a:t>
            </a:r>
            <a:r>
              <a:rPr lang="en-US" dirty="0">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n</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3 =&gt; 24 + 3 = 27</a:t>
            </a: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Số bit host: </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m</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32 - 27 = 5</a:t>
            </a:r>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Số host trên một subnet:</a:t>
            </a:r>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2</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^m</a:t>
            </a:r>
            <a:r>
              <a:rPr lang="vi-VN"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2^5 = 32 host </a:t>
            </a:r>
            <a:r>
              <a:rPr lang="en-US" dirty="0" err="1">
                <a:solidFill>
                  <a:srgbClr val="222222"/>
                </a:solidFill>
                <a:latin typeface="Tahoma" panose="020B0604030504040204" pitchFamily="34" charset="0"/>
                <a:ea typeface="Tahoma" panose="020B0604030504040204" pitchFamily="34" charset="0"/>
                <a:cs typeface="Tahoma" panose="020B0604030504040204" pitchFamily="34" charset="0"/>
              </a:rPr>
              <a:t>Sử</a:t>
            </a:r>
            <a:r>
              <a:rPr lang="en-US"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222222"/>
                </a:solidFill>
                <a:latin typeface="Tahoma" panose="020B0604030504040204" pitchFamily="34" charset="0"/>
                <a:ea typeface="Tahoma" panose="020B0604030504040204" pitchFamily="34" charset="0"/>
                <a:cs typeface="Tahoma" panose="020B0604030504040204" pitchFamily="34" charset="0"/>
              </a:rPr>
              <a:t>dụng</a:t>
            </a:r>
            <a:r>
              <a:rPr lang="en-US" dirty="0">
                <a:solidFill>
                  <a:srgbClr val="222222"/>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222222"/>
                </a:solidFill>
                <a:latin typeface="Tahoma" panose="020B0604030504040204" pitchFamily="34" charset="0"/>
                <a:ea typeface="Tahoma" panose="020B0604030504040204" pitchFamily="34" charset="0"/>
                <a:cs typeface="Tahoma" panose="020B0604030504040204" pitchFamily="34" charset="0"/>
              </a:rPr>
              <a:t>được</a:t>
            </a:r>
            <a:r>
              <a:rPr lang="vi-VN" dirty="0">
                <a:solidFill>
                  <a:srgbClr val="222222"/>
                </a:solidFill>
                <a:latin typeface="Tahoma" panose="020B0604030504040204" pitchFamily="34" charset="0"/>
                <a:ea typeface="Tahoma" panose="020B0604030504040204" pitchFamily="34" charset="0"/>
                <a:cs typeface="Tahoma" panose="020B0604030504040204" pitchFamily="34" charset="0"/>
              </a:rPr>
              <a:t> = </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30 host</a:t>
            </a:r>
            <a:r>
              <a:rPr lang="en-US" b="1" baseline="30000" dirty="0">
                <a:solidFill>
                  <a:srgbClr val="FF0000"/>
                </a:solidFill>
                <a:latin typeface="Tahoma" panose="020B0604030504040204" pitchFamily="34" charset="0"/>
                <a:ea typeface="Tahoma" panose="020B0604030504040204" pitchFamily="34" charset="0"/>
                <a:cs typeface="Tahoma" panose="020B0604030504040204" pitchFamily="34" charset="0"/>
              </a:rPr>
              <a:t> </a:t>
            </a:r>
          </a:p>
          <a:p>
            <a:pPr algn="l"/>
            <a:r>
              <a:rPr lang="en-US" b="1" dirty="0" err="1">
                <a:solidFill>
                  <a:srgbClr val="FF0000"/>
                </a:solidFill>
                <a:latin typeface="Tahoma" panose="020B0604030504040204" pitchFamily="34" charset="0"/>
                <a:ea typeface="Tahoma" panose="020B0604030504040204" pitchFamily="34" charset="0"/>
                <a:cs typeface="Tahoma" panose="020B0604030504040204" pitchFamily="34" charset="0"/>
              </a:rPr>
              <a:t>Số</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rgbClr val="FF0000"/>
                </a:solidFill>
                <a:latin typeface="Tahoma" panose="020B0604030504040204" pitchFamily="34" charset="0"/>
                <a:ea typeface="Tahoma" panose="020B0604030504040204" pitchFamily="34" charset="0"/>
                <a:cs typeface="Tahoma" panose="020B0604030504040204" pitchFamily="34" charset="0"/>
              </a:rPr>
              <a:t>bước</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rgbClr val="FF0000"/>
                </a:solidFill>
                <a:latin typeface="Tahoma" panose="020B0604030504040204" pitchFamily="34" charset="0"/>
                <a:ea typeface="Tahoma" panose="020B0604030504040204" pitchFamily="34" charset="0"/>
                <a:cs typeface="Tahoma" panose="020B0604030504040204" pitchFamily="34" charset="0"/>
              </a:rPr>
              <a:t>nhảy</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rgbClr val="FF0000"/>
                </a:solidFill>
                <a:latin typeface="Tahoma" panose="020B0604030504040204" pitchFamily="34" charset="0"/>
                <a:ea typeface="Tahoma" panose="020B0604030504040204" pitchFamily="34" charset="0"/>
                <a:cs typeface="Tahoma" panose="020B0604030504040204" pitchFamily="34" charset="0"/>
              </a:rPr>
              <a:t>là</a:t>
            </a:r>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 2^5 = 32</a:t>
            </a:r>
          </a:p>
          <a:p>
            <a:pPr algn="l"/>
            <a:endParaRPr lang="vi-VN"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 =&gt; Chia được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8</a:t>
            </a:r>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 subnet mỗi subnet có </a:t>
            </a:r>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3</a:t>
            </a:r>
            <a:r>
              <a:rPr lang="vi-VN" b="1" dirty="0">
                <a:solidFill>
                  <a:srgbClr val="00B050"/>
                </a:solidFill>
                <a:latin typeface="Tahoma" panose="020B0604030504040204" pitchFamily="34" charset="0"/>
                <a:ea typeface="Tahoma" panose="020B0604030504040204" pitchFamily="34" charset="0"/>
                <a:cs typeface="Tahoma" panose="020B0604030504040204" pitchFamily="34" charset="0"/>
              </a:rPr>
              <a:t>2 host</a:t>
            </a:r>
            <a:endParaRPr lang="en-US" b="1" dirty="0">
              <a:solidFill>
                <a:srgbClr val="00B05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269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086D95-C322-4508-8877-1F5E8430FA8D}"/>
              </a:ext>
            </a:extLst>
          </p:cNvPr>
          <p:cNvSpPr txBox="1"/>
          <p:nvPr/>
        </p:nvSpPr>
        <p:spPr>
          <a:xfrm>
            <a:off x="1868031" y="6292052"/>
            <a:ext cx="8058373" cy="461665"/>
          </a:xfrm>
          <a:prstGeom prst="rect">
            <a:avLst/>
          </a:prstGeom>
          <a:noFill/>
        </p:spPr>
        <p:txBody>
          <a:bodyPr wrap="square">
            <a:spAutoFit/>
          </a:bodyPr>
          <a:lstStyle/>
          <a:p>
            <a:r>
              <a:rPr lang="en-US" sz="1200" b="1" dirty="0"/>
              <a:t>https://www.site24x7.com/tools/ipv4-subnetcalculator.html</a:t>
            </a:r>
          </a:p>
          <a:p>
            <a:r>
              <a:rPr lang="en-US" sz="1200" b="1" dirty="0"/>
              <a:t>http://jodies.de/ipcalc</a:t>
            </a:r>
          </a:p>
        </p:txBody>
      </p:sp>
      <p:pic>
        <p:nvPicPr>
          <p:cNvPr id="3" name="Picture 2">
            <a:extLst>
              <a:ext uri="{FF2B5EF4-FFF2-40B4-BE49-F238E27FC236}">
                <a16:creationId xmlns:a16="http://schemas.microsoft.com/office/drawing/2014/main" id="{B5C298AD-5947-45CE-8532-D42BDADEACD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809600" y="2059059"/>
            <a:ext cx="8572800" cy="4116455"/>
          </a:xfrm>
          <a:prstGeom prst="rect">
            <a:avLst/>
          </a:prstGeom>
        </p:spPr>
      </p:pic>
      <p:pic>
        <p:nvPicPr>
          <p:cNvPr id="6" name="Picture 5">
            <a:extLst>
              <a:ext uri="{FF2B5EF4-FFF2-40B4-BE49-F238E27FC236}">
                <a16:creationId xmlns:a16="http://schemas.microsoft.com/office/drawing/2014/main" id="{AD6DD6C3-A87E-4201-BC9B-4F245E0D6C0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843023" y="84886"/>
            <a:ext cx="4505954" cy="1857634"/>
          </a:xfrm>
          <a:prstGeom prst="rect">
            <a:avLst/>
          </a:prstGeom>
        </p:spPr>
      </p:pic>
    </p:spTree>
    <p:extLst>
      <p:ext uri="{BB962C8B-B14F-4D97-AF65-F5344CB8AC3E}">
        <p14:creationId xmlns:p14="http://schemas.microsoft.com/office/powerpoint/2010/main" val="235285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481DC7-2AEE-4B26-AED9-F29EE456E99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1731589" y="135376"/>
            <a:ext cx="8728823" cy="6404061"/>
          </a:xfrm>
          <a:prstGeom prst="rect">
            <a:avLst/>
          </a:prstGeom>
        </p:spPr>
      </p:pic>
    </p:spTree>
    <p:extLst>
      <p:ext uri="{BB962C8B-B14F-4D97-AF65-F5344CB8AC3E}">
        <p14:creationId xmlns:p14="http://schemas.microsoft.com/office/powerpoint/2010/main" val="221391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22D8DA-519A-46D0-BE71-324A5F5CB36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1212199" y="364038"/>
            <a:ext cx="9767602" cy="6129925"/>
          </a:xfrm>
          <a:prstGeom prst="rect">
            <a:avLst/>
          </a:prstGeom>
        </p:spPr>
      </p:pic>
    </p:spTree>
    <p:extLst>
      <p:ext uri="{BB962C8B-B14F-4D97-AF65-F5344CB8AC3E}">
        <p14:creationId xmlns:p14="http://schemas.microsoft.com/office/powerpoint/2010/main" val="86613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658BA-FC8A-403E-ADFB-FDE6BFE75C5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34834" y="1084611"/>
            <a:ext cx="8322332" cy="4688778"/>
          </a:xfrm>
          <a:prstGeom prst="rect">
            <a:avLst/>
          </a:prstGeom>
        </p:spPr>
      </p:pic>
    </p:spTree>
    <p:extLst>
      <p:ext uri="{BB962C8B-B14F-4D97-AF65-F5344CB8AC3E}">
        <p14:creationId xmlns:p14="http://schemas.microsoft.com/office/powerpoint/2010/main" val="1238732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767-BD2C-4081-B907-F047A48A3C6A}"/>
              </a:ext>
            </a:extLst>
          </p:cNvPr>
          <p:cNvSpPr>
            <a:spLocks noGrp="1"/>
          </p:cNvSpPr>
          <p:nvPr>
            <p:ph type="title"/>
          </p:nvPr>
        </p:nvSpPr>
        <p:spPr>
          <a:xfrm>
            <a:off x="1524000" y="2544548"/>
            <a:ext cx="9144000" cy="1325563"/>
          </a:xfrm>
        </p:spPr>
        <p:txBody>
          <a:bodyPr>
            <a:noAutofit/>
          </a:bodyPr>
          <a:lstStyle/>
          <a:p>
            <a:pPr algn="ctr"/>
            <a:r>
              <a:rPr lang="en-US" sz="6000" b="1" dirty="0">
                <a:solidFill>
                  <a:srgbClr val="7030A0"/>
                </a:solidFill>
                <a:latin typeface="Tahoma" panose="020B0604030504040204" pitchFamily="34" charset="0"/>
                <a:ea typeface="Tahoma" panose="020B0604030504040204" pitchFamily="34" charset="0"/>
                <a:cs typeface="Tahoma" panose="020B0604030504040204" pitchFamily="34" charset="0"/>
              </a:rPr>
              <a:t>VLSM</a:t>
            </a:r>
            <a:r>
              <a:rPr lang="nb-NO" sz="6000" b="1" dirty="0">
                <a:solidFill>
                  <a:srgbClr val="7030A0"/>
                </a:solidFill>
                <a:latin typeface="Tahoma" panose="020B0604030504040204" pitchFamily="34" charset="0"/>
                <a:ea typeface="Tahoma" panose="020B0604030504040204" pitchFamily="34" charset="0"/>
                <a:cs typeface="Tahoma" panose="020B0604030504040204" pitchFamily="34" charset="0"/>
              </a:rPr>
              <a:t> </a:t>
            </a:r>
            <a:br>
              <a:rPr lang="nb-NO" sz="6000" b="1" dirty="0">
                <a:solidFill>
                  <a:srgbClr val="7030A0"/>
                </a:solidFill>
                <a:latin typeface="Tahoma" panose="020B0604030504040204" pitchFamily="34" charset="0"/>
                <a:ea typeface="Tahoma" panose="020B0604030504040204" pitchFamily="34" charset="0"/>
                <a:cs typeface="Tahoma" panose="020B0604030504040204" pitchFamily="34" charset="0"/>
              </a:rPr>
            </a:br>
            <a:r>
              <a:rPr lang="nb-NO" sz="6000" b="1" dirty="0">
                <a:solidFill>
                  <a:srgbClr val="7030A0"/>
                </a:solidFill>
                <a:latin typeface="Tahoma" panose="020B0604030504040204" pitchFamily="34" charset="0"/>
                <a:ea typeface="Tahoma" panose="020B0604030504040204" pitchFamily="34" charset="0"/>
                <a:cs typeface="Tahoma" panose="020B0604030504040204" pitchFamily="34" charset="0"/>
              </a:rPr>
              <a:t>Variable length subnet mask</a:t>
            </a:r>
            <a:endParaRPr lang="en-US" sz="6000" b="1"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100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9AEE2F-DA1B-491B-A349-88EA899EA51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610166" y="709267"/>
            <a:ext cx="3921572" cy="2044670"/>
          </a:xfrm>
          <a:prstGeom prst="rect">
            <a:avLst/>
          </a:prstGeom>
        </p:spPr>
      </p:pic>
      <p:pic>
        <p:nvPicPr>
          <p:cNvPr id="10" name="Picture 9">
            <a:extLst>
              <a:ext uri="{FF2B5EF4-FFF2-40B4-BE49-F238E27FC236}">
                <a16:creationId xmlns:a16="http://schemas.microsoft.com/office/drawing/2014/main" id="{48790A16-0E93-4003-92D9-3FEC7AD17BD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7577380" y="703880"/>
            <a:ext cx="1162212" cy="266737"/>
          </a:xfrm>
          <a:prstGeom prst="rect">
            <a:avLst/>
          </a:prstGeom>
        </p:spPr>
      </p:pic>
      <p:pic>
        <p:nvPicPr>
          <p:cNvPr id="12" name="Picture 11">
            <a:extLst>
              <a:ext uri="{FF2B5EF4-FFF2-40B4-BE49-F238E27FC236}">
                <a16:creationId xmlns:a16="http://schemas.microsoft.com/office/drawing/2014/main" id="{F016EBDA-1068-48CF-A663-EE48AD0974BA}"/>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5891220" y="1217355"/>
            <a:ext cx="4534533" cy="809738"/>
          </a:xfrm>
          <a:prstGeom prst="rect">
            <a:avLst/>
          </a:prstGeom>
        </p:spPr>
      </p:pic>
      <p:pic>
        <p:nvPicPr>
          <p:cNvPr id="14" name="Picture 13">
            <a:extLst>
              <a:ext uri="{FF2B5EF4-FFF2-40B4-BE49-F238E27FC236}">
                <a16:creationId xmlns:a16="http://schemas.microsoft.com/office/drawing/2014/main" id="{D03FD6D8-FFFB-416C-8DC0-61FC68089140}"/>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Lst>
          </a:blip>
          <a:stretch>
            <a:fillRect/>
          </a:stretch>
        </p:blipFill>
        <p:spPr>
          <a:xfrm>
            <a:off x="3867537" y="2532228"/>
            <a:ext cx="5374044" cy="4023689"/>
          </a:xfrm>
          <a:prstGeom prst="rect">
            <a:avLst/>
          </a:prstGeom>
        </p:spPr>
      </p:pic>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0" y="104726"/>
            <a:ext cx="9144000"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1800" b="1">
                <a:solidFill>
                  <a:srgbClr val="7030A0"/>
                </a:solidFill>
                <a:latin typeface="Tahoma" panose="020B0604030504040204" pitchFamily="34" charset="0"/>
                <a:ea typeface="Tahoma" panose="020B0604030504040204" pitchFamily="34" charset="0"/>
                <a:cs typeface="Tahoma" panose="020B0604030504040204" pitchFamily="34" charset="0"/>
              </a:rPr>
              <a:t>Network ID &amp; Host ID</a:t>
            </a:r>
          </a:p>
        </p:txBody>
      </p:sp>
    </p:spTree>
    <p:extLst>
      <p:ext uri="{BB962C8B-B14F-4D97-AF65-F5344CB8AC3E}">
        <p14:creationId xmlns:p14="http://schemas.microsoft.com/office/powerpoint/2010/main" val="729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F3C8FD-8A70-474B-998B-0CAB0A257BC4}"/>
              </a:ext>
            </a:extLst>
          </p:cNvPr>
          <p:cNvSpPr txBox="1"/>
          <p:nvPr/>
        </p:nvSpPr>
        <p:spPr>
          <a:xfrm>
            <a:off x="1941443" y="165534"/>
            <a:ext cx="8421757" cy="1861920"/>
          </a:xfrm>
          <a:prstGeom prst="rect">
            <a:avLst/>
          </a:prstGeom>
          <a:noFill/>
        </p:spPr>
        <p:txBody>
          <a:bodyPr wrap="square">
            <a:spAutoFit/>
          </a:bodyPr>
          <a:lstStyle/>
          <a:p>
            <a:pPr marL="285750" indent="-285750">
              <a:lnSpc>
                <a:spcPct val="130000"/>
              </a:lnSpc>
              <a:buFont typeface="Wingdings" panose="05000000000000000000" pitchFamily="2" charset="2"/>
              <a:buChar char="q"/>
            </a:pPr>
            <a:r>
              <a:rPr lang="vi-VN" b="1" dirty="0">
                <a:solidFill>
                  <a:srgbClr val="002060"/>
                </a:solidFill>
                <a:latin typeface="Arial" panose="020B0604020202020204" pitchFamily="34" charset="0"/>
              </a:rPr>
              <a:t>Variable Length Subnet Masking (VLSM) </a:t>
            </a:r>
            <a:r>
              <a:rPr lang="vi-VN" dirty="0">
                <a:solidFill>
                  <a:srgbClr val="002060"/>
                </a:solidFill>
                <a:latin typeface="Arial" panose="020B0604020202020204" pitchFamily="34" charset="0"/>
              </a:rPr>
              <a:t>tương đương với việc chia subnet (mạng con).</a:t>
            </a:r>
            <a:endParaRPr lang="en-US" dirty="0">
              <a:solidFill>
                <a:srgbClr val="002060"/>
              </a:solidFill>
              <a:latin typeface="Arial" panose="020B0604020202020204" pitchFamily="34" charset="0"/>
            </a:endParaRPr>
          </a:p>
          <a:p>
            <a:pPr marL="285750" indent="-285750">
              <a:lnSpc>
                <a:spcPct val="130000"/>
              </a:lnSpc>
              <a:buFont typeface="Wingdings" panose="05000000000000000000" pitchFamily="2" charset="2"/>
              <a:buChar char="q"/>
            </a:pPr>
            <a:r>
              <a:rPr lang="vi-VN" dirty="0">
                <a:solidFill>
                  <a:srgbClr val="002060"/>
                </a:solidFill>
                <a:latin typeface="Arial" panose="020B0604020202020204" pitchFamily="34" charset="0"/>
              </a:rPr>
              <a:t>VLSM cho phép phân chia một không gian địa chỉ IP thành một hệ thống các subnet có kích thước không giống nhau, giúp tạo ra những subnet với số lượng host rất khác nhau, mà không làm lãng phí số lượng lớn địa chỉ IP.</a:t>
            </a:r>
            <a:endParaRPr lang="en-US" dirty="0"/>
          </a:p>
        </p:txBody>
      </p:sp>
    </p:spTree>
    <p:extLst>
      <p:ext uri="{BB962C8B-B14F-4D97-AF65-F5344CB8AC3E}">
        <p14:creationId xmlns:p14="http://schemas.microsoft.com/office/powerpoint/2010/main" val="189148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BCBFE1-8119-47D5-B2EB-7D21C9317693}"/>
              </a:ext>
            </a:extLst>
          </p:cNvPr>
          <p:cNvPicPr>
            <a:picLocks noChangeAspect="1"/>
          </p:cNvPicPr>
          <p:nvPr/>
        </p:nvPicPr>
        <p:blipFill>
          <a:blip r:embed="rId2"/>
          <a:stretch>
            <a:fillRect/>
          </a:stretch>
        </p:blipFill>
        <p:spPr>
          <a:xfrm>
            <a:off x="2266122" y="319294"/>
            <a:ext cx="7679482" cy="3817128"/>
          </a:xfrm>
          <a:prstGeom prst="rect">
            <a:avLst/>
          </a:prstGeom>
        </p:spPr>
      </p:pic>
      <p:sp>
        <p:nvSpPr>
          <p:cNvPr id="9" name="TextBox 8">
            <a:extLst>
              <a:ext uri="{FF2B5EF4-FFF2-40B4-BE49-F238E27FC236}">
                <a16:creationId xmlns:a16="http://schemas.microsoft.com/office/drawing/2014/main" id="{B366F3EA-6BEA-4074-9B4C-CF3EF2391F4D}"/>
              </a:ext>
            </a:extLst>
          </p:cNvPr>
          <p:cNvSpPr txBox="1"/>
          <p:nvPr/>
        </p:nvSpPr>
        <p:spPr>
          <a:xfrm>
            <a:off x="1609423" y="4136422"/>
            <a:ext cx="8209721" cy="2223814"/>
          </a:xfrm>
          <a:prstGeom prst="rect">
            <a:avLst/>
          </a:prstGeom>
          <a:noFill/>
        </p:spPr>
        <p:txBody>
          <a:bodyPr wrap="square">
            <a:spAutoFit/>
          </a:bodyPr>
          <a:lstStyle/>
          <a:p>
            <a:pPr>
              <a:lnSpc>
                <a:spcPct val="130000"/>
              </a:lnSpc>
            </a:pPr>
            <a:r>
              <a:rPr lang="vi-VN" dirty="0">
                <a:solidFill>
                  <a:srgbClr val="002060"/>
                </a:solidFill>
                <a:latin typeface="Arial" panose="020B0604020202020204" pitchFamily="34" charset="0"/>
              </a:rPr>
              <a:t>– Phân đoạn Host-D LAN cần 60 địa chỉ IP.</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Host-B LAN cần 30 địa chỉ IP.</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Host-A LAN cần 14 địa chỉ IP.</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Host-C LAN cần 6 địa chỉ IP.</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WAN Link cần 2 địa chỉ IP</a:t>
            </a:r>
            <a:r>
              <a:rPr lang="en-US" dirty="0">
                <a:solidFill>
                  <a:srgbClr val="002060"/>
                </a:solidFill>
                <a:latin typeface="Arial" panose="020B0604020202020204" pitchFamily="34" charset="0"/>
              </a:rPr>
              <a:t>.</a:t>
            </a:r>
            <a:br>
              <a:rPr lang="vi-VN" dirty="0"/>
            </a:br>
            <a:endParaRPr lang="en-US" dirty="0"/>
          </a:p>
        </p:txBody>
      </p:sp>
    </p:spTree>
    <p:extLst>
      <p:ext uri="{BB962C8B-B14F-4D97-AF65-F5344CB8AC3E}">
        <p14:creationId xmlns:p14="http://schemas.microsoft.com/office/powerpoint/2010/main" val="399783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F3C8FD-8A70-474B-998B-0CAB0A257BC4}"/>
              </a:ext>
            </a:extLst>
          </p:cNvPr>
          <p:cNvSpPr txBox="1"/>
          <p:nvPr/>
        </p:nvSpPr>
        <p:spPr>
          <a:xfrm>
            <a:off x="1941443" y="165535"/>
            <a:ext cx="8421757" cy="2623923"/>
          </a:xfrm>
          <a:prstGeom prst="rect">
            <a:avLst/>
          </a:prstGeom>
          <a:noFill/>
        </p:spPr>
        <p:txBody>
          <a:bodyPr wrap="square">
            <a:spAutoFit/>
          </a:bodyPr>
          <a:lstStyle/>
          <a:p>
            <a:pPr>
              <a:lnSpc>
                <a:spcPct val="130000"/>
              </a:lnSpc>
            </a:pPr>
            <a:r>
              <a:rPr lang="vi-VN" sz="2000" dirty="0">
                <a:solidFill>
                  <a:srgbClr val="002060"/>
                </a:solidFill>
                <a:latin typeface="Arial" panose="020B0604020202020204" pitchFamily="34" charset="0"/>
              </a:rPr>
              <a:t>Thực hiện</a:t>
            </a:r>
            <a:br>
              <a:rPr lang="vi-VN" sz="2000" dirty="0">
                <a:solidFill>
                  <a:srgbClr val="002060"/>
                </a:solidFill>
                <a:latin typeface="Arial" panose="020B0604020202020204" pitchFamily="34" charset="0"/>
              </a:rPr>
            </a:br>
            <a:r>
              <a:rPr lang="vi-VN" dirty="0">
                <a:solidFill>
                  <a:srgbClr val="002060"/>
                </a:solidFill>
                <a:latin typeface="Arial" panose="020B0604020202020204" pitchFamily="34" charset="0"/>
              </a:rPr>
              <a:t>– Ta có địa chỉ được cấp là địa chỉ lớp C (24</a:t>
            </a:r>
            <a:r>
              <a:rPr lang="en-US" dirty="0">
                <a:solidFill>
                  <a:srgbClr val="002060"/>
                </a:solidFill>
                <a:latin typeface="Arial" panose="020B0604020202020204" pitchFamily="34" charset="0"/>
              </a:rPr>
              <a:t> </a:t>
            </a:r>
            <a:r>
              <a:rPr lang="vi-VN" dirty="0">
                <a:solidFill>
                  <a:srgbClr val="002060"/>
                </a:solidFill>
                <a:latin typeface="Arial" panose="020B0604020202020204" pitchFamily="34" charset="0"/>
              </a:rPr>
              <a:t>network-bit và 8 host-bit). Bước đầu tiên, ta</a:t>
            </a:r>
            <a:r>
              <a:rPr lang="en-US" dirty="0">
                <a:solidFill>
                  <a:srgbClr val="002060"/>
                </a:solidFill>
                <a:latin typeface="Arial" panose="020B0604020202020204" pitchFamily="34" charset="0"/>
              </a:rPr>
              <a:t> </a:t>
            </a:r>
            <a:r>
              <a:rPr lang="vi-VN" dirty="0">
                <a:solidFill>
                  <a:srgbClr val="002060"/>
                </a:solidFill>
                <a:latin typeface="Arial" panose="020B0604020202020204" pitchFamily="34" charset="0"/>
              </a:rPr>
              <a:t>sẽ xác định số </a:t>
            </a:r>
            <a:r>
              <a:rPr lang="vi-VN" i="1" dirty="0">
                <a:solidFill>
                  <a:srgbClr val="002060"/>
                </a:solidFill>
                <a:latin typeface="Arial" panose="020B0604020202020204" pitchFamily="34" charset="0"/>
              </a:rPr>
              <a:t>net-bit </a:t>
            </a:r>
            <a:r>
              <a:rPr lang="vi-VN" dirty="0">
                <a:solidFill>
                  <a:srgbClr val="002060"/>
                </a:solidFill>
                <a:latin typeface="Arial" panose="020B0604020202020204" pitchFamily="34" charset="0"/>
              </a:rPr>
              <a:t>và </a:t>
            </a:r>
            <a:r>
              <a:rPr lang="vi-VN" i="1" dirty="0">
                <a:solidFill>
                  <a:srgbClr val="002060"/>
                </a:solidFill>
                <a:latin typeface="Arial" panose="020B0604020202020204" pitchFamily="34" charset="0"/>
              </a:rPr>
              <a:t>host-bit </a:t>
            </a:r>
            <a:r>
              <a:rPr lang="vi-VN" dirty="0">
                <a:solidFill>
                  <a:srgbClr val="002060"/>
                </a:solidFill>
                <a:latin typeface="Arial" panose="020B0604020202020204" pitchFamily="34" charset="0"/>
              </a:rPr>
              <a:t>(tối thiểu)</a:t>
            </a:r>
            <a:r>
              <a:rPr lang="en-US" dirty="0">
                <a:solidFill>
                  <a:srgbClr val="002060"/>
                </a:solidFill>
                <a:latin typeface="Arial" panose="020B0604020202020204" pitchFamily="34" charset="0"/>
              </a:rPr>
              <a:t> </a:t>
            </a:r>
            <a:r>
              <a:rPr lang="vi-VN" dirty="0">
                <a:solidFill>
                  <a:srgbClr val="002060"/>
                </a:solidFill>
                <a:latin typeface="Arial" panose="020B0604020202020204" pitchFamily="34" charset="0"/>
              </a:rPr>
              <a:t>cho mỗi segment.</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Gọi n là số bit dùng cho phần host thì số</a:t>
            </a:r>
            <a:r>
              <a:rPr lang="en-US" dirty="0">
                <a:solidFill>
                  <a:srgbClr val="002060"/>
                </a:solidFill>
                <a:latin typeface="Arial" panose="020B0604020202020204" pitchFamily="34" charset="0"/>
              </a:rPr>
              <a:t> </a:t>
            </a:r>
            <a:r>
              <a:rPr lang="vi-VN" dirty="0">
                <a:solidFill>
                  <a:srgbClr val="002060"/>
                </a:solidFill>
                <a:latin typeface="Arial" panose="020B0604020202020204" pitchFamily="34" charset="0"/>
              </a:rPr>
              <a:t>lượng host được tính theo công thức:</a:t>
            </a:r>
            <a:br>
              <a:rPr lang="vi-VN" dirty="0">
                <a:solidFill>
                  <a:srgbClr val="002060"/>
                </a:solidFill>
                <a:latin typeface="Arial" panose="020B0604020202020204" pitchFamily="34" charset="0"/>
              </a:rPr>
            </a:br>
            <a:r>
              <a:rPr lang="vi-VN" dirty="0">
                <a:solidFill>
                  <a:srgbClr val="002060"/>
                </a:solidFill>
                <a:latin typeface="Arial" panose="020B0604020202020204" pitchFamily="34" charset="0"/>
              </a:rPr>
              <a:t>– Số host = 2</a:t>
            </a:r>
            <a:r>
              <a:rPr lang="vi-VN" sz="1400" dirty="0">
                <a:solidFill>
                  <a:srgbClr val="002060"/>
                </a:solidFill>
                <a:latin typeface="Arial" panose="020B0604020202020204" pitchFamily="34" charset="0"/>
              </a:rPr>
              <a:t>n </a:t>
            </a:r>
            <a:r>
              <a:rPr lang="vi-VN" dirty="0">
                <a:solidFill>
                  <a:srgbClr val="002060"/>
                </a:solidFill>
                <a:latin typeface="Arial" panose="020B0604020202020204" pitchFamily="34" charset="0"/>
              </a:rPr>
              <a:t>– 2 (Bỏ đi giá trị đầu là </a:t>
            </a:r>
            <a:r>
              <a:rPr lang="vi-VN" i="1" dirty="0">
                <a:solidFill>
                  <a:srgbClr val="002060"/>
                </a:solidFill>
                <a:latin typeface="Arial" panose="020B0604020202020204" pitchFamily="34" charset="0"/>
              </a:rPr>
              <a:t>địa chỉ</a:t>
            </a:r>
            <a:r>
              <a:rPr lang="en-US" i="1" dirty="0">
                <a:solidFill>
                  <a:srgbClr val="002060"/>
                </a:solidFill>
                <a:latin typeface="Arial" panose="020B0604020202020204" pitchFamily="34" charset="0"/>
              </a:rPr>
              <a:t> </a:t>
            </a:r>
            <a:r>
              <a:rPr lang="vi-VN" i="1" dirty="0">
                <a:solidFill>
                  <a:srgbClr val="002060"/>
                </a:solidFill>
                <a:latin typeface="Arial" panose="020B0604020202020204" pitchFamily="34" charset="0"/>
              </a:rPr>
              <a:t>mạng</a:t>
            </a:r>
            <a:r>
              <a:rPr lang="vi-VN" dirty="0">
                <a:solidFill>
                  <a:srgbClr val="002060"/>
                </a:solidFill>
                <a:latin typeface="Arial" panose="020B0604020202020204" pitchFamily="34" charset="0"/>
              </a:rPr>
              <a:t>, và địa chỉ cuối là </a:t>
            </a:r>
            <a:r>
              <a:rPr lang="vi-VN" i="1" dirty="0">
                <a:solidFill>
                  <a:srgbClr val="002060"/>
                </a:solidFill>
                <a:latin typeface="Arial" panose="020B0604020202020204" pitchFamily="34" charset="0"/>
              </a:rPr>
              <a:t>địa chỉ broadcast</a:t>
            </a:r>
            <a:r>
              <a:rPr lang="vi-VN" dirty="0">
                <a:solidFill>
                  <a:srgbClr val="002060"/>
                </a:solidFill>
                <a:latin typeface="Arial" panose="020B0604020202020204" pitchFamily="34" charset="0"/>
              </a:rPr>
              <a:t>)</a:t>
            </a:r>
            <a:r>
              <a:rPr lang="vi-VN" dirty="0"/>
              <a:t> </a:t>
            </a:r>
            <a:br>
              <a:rPr lang="vi-VN" dirty="0"/>
            </a:br>
            <a:endParaRPr lang="en-US" dirty="0"/>
          </a:p>
        </p:txBody>
      </p:sp>
    </p:spTree>
    <p:extLst>
      <p:ext uri="{BB962C8B-B14F-4D97-AF65-F5344CB8AC3E}">
        <p14:creationId xmlns:p14="http://schemas.microsoft.com/office/powerpoint/2010/main" val="1720104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7CB3C-EBC2-4B37-BC3D-8782515E52F3}"/>
              </a:ext>
            </a:extLst>
          </p:cNvPr>
          <p:cNvSpPr txBox="1"/>
          <p:nvPr/>
        </p:nvSpPr>
        <p:spPr>
          <a:xfrm>
            <a:off x="1648691" y="1"/>
            <a:ext cx="8617528" cy="62683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Với subnet mask thay đổi từ </a:t>
            </a:r>
            <a:r>
              <a:rPr lang="vi-VN" b="1">
                <a:latin typeface="Tahoma" panose="020B0604030504040204" pitchFamily="34" charset="0"/>
                <a:ea typeface="Tahoma" panose="020B0604030504040204" pitchFamily="34" charset="0"/>
                <a:cs typeface="Tahoma" panose="020B0604030504040204" pitchFamily="34" charset="0"/>
              </a:rPr>
              <a:t>/16 sang /23</a:t>
            </a:r>
            <a:r>
              <a:rPr lang="vi-VN">
                <a:latin typeface="Tahoma" panose="020B0604030504040204" pitchFamily="34" charset="0"/>
                <a:ea typeface="Tahoma" panose="020B0604030504040204" pitchFamily="34" charset="0"/>
                <a:cs typeface="Tahoma" panose="020B0604030504040204" pitchFamily="34" charset="0"/>
              </a:rPr>
              <a:t>, ta tính địa chỉ dãy mạng bằng cách thay đổi 7 bit vào octect thứ 3 để làm NetID (lưu ý chỉ thay đổi 0 và 1 tối đa 7 bit từ trái sang phải tại octect thứ 3)</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A1: 10101100.00010000.0000000</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0.00000000</a:t>
            </a:r>
            <a:r>
              <a:rPr lang="vi-VN">
                <a:latin typeface="Tahoma" panose="020B0604030504040204" pitchFamily="34" charset="0"/>
                <a:ea typeface="Tahoma" panose="020B0604030504040204" pitchFamily="34" charset="0"/>
                <a:cs typeface="Tahoma" panose="020B0604030504040204" pitchFamily="34" charset="0"/>
              </a:rPr>
              <a:t> 172.16.0.0/</a:t>
            </a:r>
            <a:r>
              <a:rPr lang="vi-VN" b="1">
                <a:latin typeface="Tahoma" panose="020B0604030504040204" pitchFamily="34" charset="0"/>
                <a:ea typeface="Tahoma" panose="020B0604030504040204" pitchFamily="34" charset="0"/>
                <a:cs typeface="Tahoma" panose="020B0604030504040204" pitchFamily="34" charset="0"/>
              </a:rPr>
              <a:t>23</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A2: 10101100.00010000.0000001</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0.00000000</a:t>
            </a:r>
            <a:r>
              <a:rPr lang="vi-VN">
                <a:latin typeface="Tahoma" panose="020B0604030504040204" pitchFamily="34" charset="0"/>
                <a:ea typeface="Tahoma" panose="020B0604030504040204" pitchFamily="34" charset="0"/>
                <a:cs typeface="Tahoma" panose="020B0604030504040204" pitchFamily="34" charset="0"/>
              </a:rPr>
              <a:t> 172.16.2.0/23</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A3: 10101100.00010000.0000010</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0.00000000</a:t>
            </a:r>
            <a:r>
              <a:rPr lang="vi-VN">
                <a:latin typeface="Tahoma" panose="020B0604030504040204" pitchFamily="34" charset="0"/>
                <a:ea typeface="Tahoma" panose="020B0604030504040204" pitchFamily="34" charset="0"/>
                <a:cs typeface="Tahoma" panose="020B0604030504040204" pitchFamily="34" charset="0"/>
              </a:rPr>
              <a:t> 172.16.4.0/23</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A127: 10101100.00010000.1111110</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0.00000000</a:t>
            </a:r>
            <a:r>
              <a:rPr lang="vi-VN">
                <a:latin typeface="Tahoma" panose="020B0604030504040204" pitchFamily="34" charset="0"/>
                <a:ea typeface="Tahoma" panose="020B0604030504040204" pitchFamily="34" charset="0"/>
                <a:cs typeface="Tahoma" panose="020B0604030504040204" pitchFamily="34" charset="0"/>
              </a:rPr>
              <a:t> 172.16.252.0/23</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A128: 10101100.00010000.1111111</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0.00000000</a:t>
            </a:r>
            <a:r>
              <a:rPr lang="vi-VN">
                <a:latin typeface="Tahoma" panose="020B0604030504040204" pitchFamily="34" charset="0"/>
                <a:ea typeface="Tahoma" panose="020B0604030504040204" pitchFamily="34" charset="0"/>
                <a:cs typeface="Tahoma" panose="020B0604030504040204" pitchFamily="34" charset="0"/>
              </a:rPr>
              <a:t> 172.16.254.0/23</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Để ý thấy rằng các dãy mạng có </a:t>
            </a:r>
            <a:r>
              <a:rPr lang="vi-VN" b="1">
                <a:latin typeface="Tahoma" panose="020B0604030504040204" pitchFamily="34" charset="0"/>
                <a:ea typeface="Tahoma" panose="020B0604030504040204" pitchFamily="34" charset="0"/>
                <a:cs typeface="Tahoma" panose="020B0604030504040204" pitchFamily="34" charset="0"/>
              </a:rPr>
              <a:t>bước nhảy là 2</a:t>
            </a:r>
            <a:r>
              <a:rPr lang="vi-VN">
                <a:latin typeface="Tahoma" panose="020B0604030504040204" pitchFamily="34" charset="0"/>
                <a:ea typeface="Tahoma" panose="020B0604030504040204" pitchFamily="34" charset="0"/>
                <a:cs typeface="Tahoma" panose="020B0604030504040204" pitchFamily="34" charset="0"/>
              </a:rPr>
              <a:t>, ta sẽ </a:t>
            </a:r>
            <a:r>
              <a:rPr lang="vi-VN" b="1">
                <a:latin typeface="Tahoma" panose="020B0604030504040204" pitchFamily="34" charset="0"/>
                <a:ea typeface="Tahoma" panose="020B0604030504040204" pitchFamily="34" charset="0"/>
                <a:cs typeface="Tahoma" panose="020B0604030504040204" pitchFamily="34" charset="0"/>
              </a:rPr>
              <a:t>lấy dãy mạng đầu tiên</a:t>
            </a:r>
            <a:r>
              <a:rPr lang="en-US" b="1">
                <a:latin typeface="Tahoma" panose="020B0604030504040204" pitchFamily="34" charset="0"/>
                <a:ea typeface="Tahoma" panose="020B0604030504040204" pitchFamily="34" charset="0"/>
                <a:cs typeface="Tahoma" panose="020B0604030504040204" pitchFamily="34" charset="0"/>
              </a:rPr>
              <a:t>.</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Trong ví dụ này ta sẽ lấy dãy địa chỉ bắt đầu là </a:t>
            </a:r>
            <a:r>
              <a:rPr lang="vi-VN" b="1">
                <a:latin typeface="Tahoma" panose="020B0604030504040204" pitchFamily="34" charset="0"/>
                <a:ea typeface="Tahoma" panose="020B0604030504040204" pitchFamily="34" charset="0"/>
                <a:cs typeface="Tahoma" panose="020B0604030504040204" pitchFamily="34" charset="0"/>
              </a:rPr>
              <a:t>172.16.0.0 với subnet mask là 255.255.254.0</a:t>
            </a:r>
            <a:r>
              <a:rPr lang="vi-VN">
                <a:latin typeface="Tahoma" panose="020B0604030504040204" pitchFamily="34" charset="0"/>
                <a:ea typeface="Tahoma" panose="020B0604030504040204" pitchFamily="34" charset="0"/>
                <a:cs typeface="Tahoma" panose="020B0604030504040204" pitchFamily="34" charset="0"/>
              </a:rPr>
              <a:t>, dãy địa chỉ </a:t>
            </a:r>
            <a:r>
              <a:rPr lang="vi-VN" b="1">
                <a:latin typeface="Tahoma" panose="020B0604030504040204" pitchFamily="34" charset="0"/>
                <a:ea typeface="Tahoma" panose="020B0604030504040204" pitchFamily="34" charset="0"/>
                <a:cs typeface="Tahoma" panose="020B0604030504040204" pitchFamily="34" charset="0"/>
              </a:rPr>
              <a:t>IP khả dụng cho mạng con này là 172.16.0.1 – 172.16.1.254</a:t>
            </a:r>
            <a:r>
              <a:rPr lang="vi-VN">
                <a:latin typeface="Tahoma" panose="020B0604030504040204" pitchFamily="34" charset="0"/>
                <a:ea typeface="Tahoma" panose="020B0604030504040204" pitchFamily="34" charset="0"/>
                <a:cs typeface="Tahoma" panose="020B0604030504040204" pitchFamily="34" charset="0"/>
              </a:rPr>
              <a:t>, broadcast IP là 172.16.1.255</a:t>
            </a:r>
          </a:p>
        </p:txBody>
      </p:sp>
    </p:spTree>
    <p:extLst>
      <p:ext uri="{BB962C8B-B14F-4D97-AF65-F5344CB8AC3E}">
        <p14:creationId xmlns:p14="http://schemas.microsoft.com/office/powerpoint/2010/main" val="3854754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7CB3C-EBC2-4B37-BC3D-8782515E52F3}"/>
              </a:ext>
            </a:extLst>
          </p:cNvPr>
          <p:cNvSpPr txBox="1"/>
          <p:nvPr/>
        </p:nvSpPr>
        <p:spPr>
          <a:xfrm>
            <a:off x="1648691" y="1"/>
            <a:ext cx="8617528" cy="62683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Với dãy mạng tiếp theo </a:t>
            </a:r>
            <a:r>
              <a:rPr lang="vi-VN" b="1">
                <a:latin typeface="Tahoma" panose="020B0604030504040204" pitchFamily="34" charset="0"/>
                <a:ea typeface="Tahoma" panose="020B0604030504040204" pitchFamily="34" charset="0"/>
                <a:cs typeface="Tahoma" panose="020B0604030504040204" pitchFamily="34" charset="0"/>
              </a:rPr>
              <a:t>(mạng B 100 host) </a:t>
            </a:r>
            <a:r>
              <a:rPr lang="vi-VN">
                <a:latin typeface="Tahoma" panose="020B0604030504040204" pitchFamily="34" charset="0"/>
                <a:ea typeface="Tahoma" panose="020B0604030504040204" pitchFamily="34" charset="0"/>
                <a:cs typeface="Tahoma" panose="020B0604030504040204" pitchFamily="34" charset="0"/>
              </a:rPr>
              <a:t>ta sử dụng dãy mạng liền kề </a:t>
            </a:r>
            <a:r>
              <a:rPr lang="vi-VN" b="1">
                <a:latin typeface="Tahoma" panose="020B0604030504040204" pitchFamily="34" charset="0"/>
                <a:ea typeface="Tahoma" panose="020B0604030504040204" pitchFamily="34" charset="0"/>
                <a:cs typeface="Tahoma" panose="020B0604030504040204" pitchFamily="34" charset="0"/>
              </a:rPr>
              <a:t>A2 172.16.2.0/23 </a:t>
            </a:r>
            <a:r>
              <a:rPr lang="vi-VN">
                <a:latin typeface="Tahoma" panose="020B0604030504040204" pitchFamily="34" charset="0"/>
                <a:ea typeface="Tahoma" panose="020B0604030504040204" pitchFamily="34" charset="0"/>
                <a:cs typeface="Tahoma" panose="020B0604030504040204" pitchFamily="34" charset="0"/>
              </a:rPr>
              <a:t>để chia tiếp mạng con.</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Sử dụng công thức trên ta có n = 7 (2^n – 2 &gt;= 100) và m = 2 (32 – 23 – 7) =&gt; số subnet có thể chia là 4 và subnet mask mới là 25 (23 + 2).</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Ta thay 2 bit tiếp theo để có các dãy mạng khả dụng sau:</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A21: 10101100.00010000.00000010.0</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 </a:t>
            </a:r>
            <a:r>
              <a:rPr lang="vi-VN">
                <a:latin typeface="Tahoma" panose="020B0604030504040204" pitchFamily="34" charset="0"/>
                <a:ea typeface="Tahoma" panose="020B0604030504040204" pitchFamily="34" charset="0"/>
                <a:cs typeface="Tahoma" panose="020B0604030504040204" pitchFamily="34" charset="0"/>
              </a:rPr>
              <a:t>172.16.2.0/</a:t>
            </a:r>
            <a:r>
              <a:rPr lang="vi-VN" b="1">
                <a:latin typeface="Tahoma" panose="020B0604030504040204" pitchFamily="34" charset="0"/>
                <a:ea typeface="Tahoma" panose="020B0604030504040204" pitchFamily="34" charset="0"/>
                <a:cs typeface="Tahoma" panose="020B0604030504040204" pitchFamily="34" charset="0"/>
              </a:rPr>
              <a:t>25</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A22: 10101100.00010000.00000010.1</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a:t>
            </a:r>
            <a:r>
              <a:rPr lang="vi-VN">
                <a:latin typeface="Tahoma" panose="020B0604030504040204" pitchFamily="34" charset="0"/>
                <a:ea typeface="Tahoma" panose="020B0604030504040204" pitchFamily="34" charset="0"/>
                <a:cs typeface="Tahoma" panose="020B0604030504040204" pitchFamily="34" charset="0"/>
              </a:rPr>
              <a:t> 172.16.2.128/25</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A23: 10101100.00010000.00000011.0</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a:t>
            </a:r>
            <a:r>
              <a:rPr lang="vi-VN">
                <a:latin typeface="Tahoma" panose="020B0604030504040204" pitchFamily="34" charset="0"/>
                <a:ea typeface="Tahoma" panose="020B0604030504040204" pitchFamily="34" charset="0"/>
                <a:cs typeface="Tahoma" panose="020B0604030504040204" pitchFamily="34" charset="0"/>
              </a:rPr>
              <a:t> 172.16.3.0/25</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Mạng A24: 10101100.00010000.00000011.1</a:t>
            </a:r>
            <a:r>
              <a:rPr lang="vi-VN">
                <a:solidFill>
                  <a:srgbClr val="FF0000"/>
                </a:solidFill>
                <a:latin typeface="Tahoma" panose="020B0604030504040204" pitchFamily="34" charset="0"/>
                <a:ea typeface="Tahoma" panose="020B0604030504040204" pitchFamily="34" charset="0"/>
                <a:cs typeface="Tahoma" panose="020B0604030504040204" pitchFamily="34" charset="0"/>
              </a:rPr>
              <a:t>0000000</a:t>
            </a:r>
            <a:r>
              <a:rPr lang="vi-VN">
                <a:latin typeface="Tahoma" panose="020B0604030504040204" pitchFamily="34" charset="0"/>
                <a:ea typeface="Tahoma" panose="020B0604030504040204" pitchFamily="34" charset="0"/>
                <a:cs typeface="Tahoma" panose="020B0604030504040204" pitchFamily="34" charset="0"/>
              </a:rPr>
              <a:t> 172.16.3.128/25</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Tiếp tục ta lấy dãy </a:t>
            </a:r>
            <a:r>
              <a:rPr lang="vi-VN" b="1">
                <a:latin typeface="Tahoma" panose="020B0604030504040204" pitchFamily="34" charset="0"/>
                <a:ea typeface="Tahoma" panose="020B0604030504040204" pitchFamily="34" charset="0"/>
                <a:cs typeface="Tahoma" panose="020B0604030504040204" pitchFamily="34" charset="0"/>
              </a:rPr>
              <a:t>172.16.2.0/25</a:t>
            </a:r>
            <a:r>
              <a:rPr lang="vi-VN">
                <a:latin typeface="Tahoma" panose="020B0604030504040204" pitchFamily="34" charset="0"/>
                <a:ea typeface="Tahoma" panose="020B0604030504040204" pitchFamily="34" charset="0"/>
                <a:cs typeface="Tahoma" panose="020B0604030504040204" pitchFamily="34" charset="0"/>
              </a:rPr>
              <a:t> để làm địa chỉ mạng cho mạng </a:t>
            </a:r>
            <a:r>
              <a:rPr lang="vi-VN" b="1">
                <a:latin typeface="Tahoma" panose="020B0604030504040204" pitchFamily="34" charset="0"/>
                <a:ea typeface="Tahoma" panose="020B0604030504040204" pitchFamily="34" charset="0"/>
                <a:cs typeface="Tahoma" panose="020B0604030504040204" pitchFamily="34" charset="0"/>
              </a:rPr>
              <a:t>B 100 </a:t>
            </a:r>
            <a:r>
              <a:rPr lang="vi-VN">
                <a:latin typeface="Tahoma" panose="020B0604030504040204" pitchFamily="34" charset="0"/>
                <a:ea typeface="Tahoma" panose="020B0604030504040204" pitchFamily="34" charset="0"/>
                <a:cs typeface="Tahoma" panose="020B0604030504040204" pitchFamily="34" charset="0"/>
              </a:rPr>
              <a:t>host này</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Subnet mask: </a:t>
            </a:r>
            <a:r>
              <a:rPr lang="vi-VN" b="1">
                <a:latin typeface="Tahoma" panose="020B0604030504040204" pitchFamily="34" charset="0"/>
                <a:ea typeface="Tahoma" panose="020B0604030504040204" pitchFamily="34" charset="0"/>
                <a:cs typeface="Tahoma" panose="020B0604030504040204" pitchFamily="34" charset="0"/>
              </a:rPr>
              <a:t>255.255.255.128</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Dãy địa chỉ IP khả dụng: </a:t>
            </a:r>
            <a:r>
              <a:rPr lang="vi-VN" b="1">
                <a:latin typeface="Tahoma" panose="020B0604030504040204" pitchFamily="34" charset="0"/>
                <a:ea typeface="Tahoma" panose="020B0604030504040204" pitchFamily="34" charset="0"/>
                <a:cs typeface="Tahoma" panose="020B0604030504040204" pitchFamily="34" charset="0"/>
              </a:rPr>
              <a:t>172.16.2.1 – 172.16.2.126</a:t>
            </a:r>
          </a:p>
          <a:p>
            <a:pPr marL="285750" indent="-285750">
              <a:lnSpc>
                <a:spcPct val="150000"/>
              </a:lnSpc>
              <a:buFont typeface="Arial" panose="020B0604020202020204" pitchFamily="34" charset="0"/>
              <a:buChar char="•"/>
            </a:pPr>
            <a:r>
              <a:rPr lang="vi-VN">
                <a:latin typeface="Tahoma" panose="020B0604030504040204" pitchFamily="34" charset="0"/>
                <a:ea typeface="Tahoma" panose="020B0604030504040204" pitchFamily="34" charset="0"/>
                <a:cs typeface="Tahoma" panose="020B0604030504040204" pitchFamily="34" charset="0"/>
              </a:rPr>
              <a:t>Broadcast IP: 172.16.2.127</a:t>
            </a:r>
          </a:p>
        </p:txBody>
      </p:sp>
    </p:spTree>
    <p:extLst>
      <p:ext uri="{BB962C8B-B14F-4D97-AF65-F5344CB8AC3E}">
        <p14:creationId xmlns:p14="http://schemas.microsoft.com/office/powerpoint/2010/main" val="1813666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7CB3C-EBC2-4B37-BC3D-8782515E52F3}"/>
              </a:ext>
            </a:extLst>
          </p:cNvPr>
          <p:cNvSpPr txBox="1"/>
          <p:nvPr/>
        </p:nvSpPr>
        <p:spPr>
          <a:xfrm>
            <a:off x="1787236" y="187472"/>
            <a:ext cx="8617528" cy="6483057"/>
          </a:xfrm>
          <a:prstGeom prst="rect">
            <a:avLst/>
          </a:prstGeom>
          <a:noFill/>
        </p:spPr>
        <p:txBody>
          <a:bodyPr wrap="square">
            <a:spAutoFit/>
          </a:bodyPr>
          <a:lstStyle/>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Ta dùng tiếp dãy 172.16.2.128/25 để chia tiếp mạng C 50 host ta đc dãy mạng của C là 172.16.2.128/26</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Subnet mask: 255.255.255.192</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Dãy địa chỉ IP khả dụng: 172.16.2.129 – 172.16.2.190</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Broadcast IP: 172.16.2.191</a:t>
            </a:r>
          </a:p>
          <a:p>
            <a:pPr marL="285750" indent="-285750">
              <a:lnSpc>
                <a:spcPct val="120000"/>
              </a:lnSpc>
              <a:buFont typeface="Arial" panose="020B0604020202020204" pitchFamily="34" charset="0"/>
              <a:buChar char="•"/>
            </a:pPr>
            <a:endParaRPr lang="vi-VN" sz="1600">
              <a:latin typeface="Tahoma" panose="020B0604030504040204" pitchFamily="34" charset="0"/>
              <a:ea typeface="Tahoma" panose="020B0604030504040204" pitchFamily="34" charset="0"/>
              <a:cs typeface="Tahoma" panose="020B0604030504040204" pitchFamily="34" charset="0"/>
            </a:endParaRP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Lần lượt ta có</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172.16.2.192/29 dành cho mạng D 5 host</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Subnet mask: 255.255.255.248</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Dãy địa chỉ IP khả dụng: 172.16.2.193 – 172.16.2.198</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Broadcast IP: 172.16.2.199</a:t>
            </a:r>
          </a:p>
          <a:p>
            <a:pPr marL="285750" indent="-285750">
              <a:lnSpc>
                <a:spcPct val="120000"/>
              </a:lnSpc>
              <a:buFont typeface="Arial" panose="020B0604020202020204" pitchFamily="34" charset="0"/>
              <a:buChar char="•"/>
            </a:pPr>
            <a:endParaRPr lang="vi-VN" sz="1600">
              <a:latin typeface="Tahoma" panose="020B0604030504040204" pitchFamily="34" charset="0"/>
              <a:ea typeface="Tahoma" panose="020B0604030504040204" pitchFamily="34" charset="0"/>
              <a:cs typeface="Tahoma" panose="020B0604030504040204" pitchFamily="34" charset="0"/>
            </a:endParaRP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172.16.2.200/29 dành cho mạng E 5 host</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Subnet mask: 255.255.255.248</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Dãy địa chỉ IP khả dụng: 172.16.2.201 – 172.16.2.206</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Broadcast IP: 172.16.2.207</a:t>
            </a:r>
          </a:p>
          <a:p>
            <a:pPr marL="285750" indent="-285750">
              <a:lnSpc>
                <a:spcPct val="120000"/>
              </a:lnSpc>
              <a:buFont typeface="Arial" panose="020B0604020202020204" pitchFamily="34" charset="0"/>
              <a:buChar char="•"/>
            </a:pPr>
            <a:endParaRPr lang="vi-VN" sz="1600">
              <a:latin typeface="Tahoma" panose="020B0604030504040204" pitchFamily="34" charset="0"/>
              <a:ea typeface="Tahoma" panose="020B0604030504040204" pitchFamily="34" charset="0"/>
              <a:cs typeface="Tahoma" panose="020B0604030504040204" pitchFamily="34" charset="0"/>
            </a:endParaRP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172.16.2.208/29 dành cho mạng F 5 host</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Subnet mask: 255.255.255.248</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Dãy địa chỉ IP khả dụng: 172.16.2.209 – 172.16.2.214</a:t>
            </a:r>
          </a:p>
          <a:p>
            <a:pPr marL="285750" indent="-285750">
              <a:lnSpc>
                <a:spcPct val="120000"/>
              </a:lnSpc>
              <a:buFont typeface="Arial" panose="020B0604020202020204" pitchFamily="34" charset="0"/>
              <a:buChar char="•"/>
            </a:pPr>
            <a:r>
              <a:rPr lang="vi-VN" sz="1600">
                <a:latin typeface="Tahoma" panose="020B0604030504040204" pitchFamily="34" charset="0"/>
                <a:ea typeface="Tahoma" panose="020B0604030504040204" pitchFamily="34" charset="0"/>
                <a:cs typeface="Tahoma" panose="020B0604030504040204" pitchFamily="34" charset="0"/>
              </a:rPr>
              <a:t>Broadcast IP: 172.16.2.215</a:t>
            </a:r>
          </a:p>
        </p:txBody>
      </p:sp>
    </p:spTree>
    <p:extLst>
      <p:ext uri="{BB962C8B-B14F-4D97-AF65-F5344CB8AC3E}">
        <p14:creationId xmlns:p14="http://schemas.microsoft.com/office/powerpoint/2010/main" val="6774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0" y="104726"/>
            <a:ext cx="9144000"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1800" b="1">
                <a:solidFill>
                  <a:srgbClr val="7030A0"/>
                </a:solidFill>
                <a:latin typeface="Tahoma" panose="020B0604030504040204" pitchFamily="34" charset="0"/>
                <a:ea typeface="Tahoma" panose="020B0604030504040204" pitchFamily="34" charset="0"/>
                <a:cs typeface="Tahoma" panose="020B0604030504040204" pitchFamily="34" charset="0"/>
              </a:rPr>
              <a:t>IPv4</a:t>
            </a:r>
          </a:p>
        </p:txBody>
      </p:sp>
      <p:pic>
        <p:nvPicPr>
          <p:cNvPr id="3" name="Picture 2">
            <a:extLst>
              <a:ext uri="{FF2B5EF4-FFF2-40B4-BE49-F238E27FC236}">
                <a16:creationId xmlns:a16="http://schemas.microsoft.com/office/drawing/2014/main" id="{1C6C7406-B6B4-4F79-A930-A585A085B2CC}"/>
              </a:ext>
            </a:extLst>
          </p:cNvPr>
          <p:cNvPicPr>
            <a:picLocks noChangeAspect="1"/>
          </p:cNvPicPr>
          <p:nvPr/>
        </p:nvPicPr>
        <p:blipFill>
          <a:blip r:embed="rId2"/>
          <a:stretch>
            <a:fillRect/>
          </a:stretch>
        </p:blipFill>
        <p:spPr>
          <a:xfrm>
            <a:off x="2837996" y="280932"/>
            <a:ext cx="6516009" cy="819264"/>
          </a:xfrm>
          <a:prstGeom prst="rect">
            <a:avLst/>
          </a:prstGeom>
        </p:spPr>
      </p:pic>
      <p:pic>
        <p:nvPicPr>
          <p:cNvPr id="5" name="Picture 4">
            <a:extLst>
              <a:ext uri="{FF2B5EF4-FFF2-40B4-BE49-F238E27FC236}">
                <a16:creationId xmlns:a16="http://schemas.microsoft.com/office/drawing/2014/main" id="{4239FA8E-0631-4C99-8FCF-6F8A743EB1DC}"/>
              </a:ext>
            </a:extLst>
          </p:cNvPr>
          <p:cNvPicPr>
            <a:picLocks noChangeAspect="1"/>
          </p:cNvPicPr>
          <p:nvPr/>
        </p:nvPicPr>
        <p:blipFill>
          <a:blip r:embed="rId3"/>
          <a:stretch>
            <a:fillRect/>
          </a:stretch>
        </p:blipFill>
        <p:spPr>
          <a:xfrm>
            <a:off x="2834332" y="1529995"/>
            <a:ext cx="6519672" cy="895029"/>
          </a:xfrm>
          <a:prstGeom prst="rect">
            <a:avLst/>
          </a:prstGeom>
        </p:spPr>
      </p:pic>
      <p:pic>
        <p:nvPicPr>
          <p:cNvPr id="7" name="Picture 6">
            <a:extLst>
              <a:ext uri="{FF2B5EF4-FFF2-40B4-BE49-F238E27FC236}">
                <a16:creationId xmlns:a16="http://schemas.microsoft.com/office/drawing/2014/main" id="{0450DEE5-DFD1-47D9-8348-65DC8C5FC066}"/>
              </a:ext>
            </a:extLst>
          </p:cNvPr>
          <p:cNvPicPr>
            <a:picLocks noChangeAspect="1"/>
          </p:cNvPicPr>
          <p:nvPr/>
        </p:nvPicPr>
        <p:blipFill>
          <a:blip r:embed="rId4"/>
          <a:stretch>
            <a:fillRect/>
          </a:stretch>
        </p:blipFill>
        <p:spPr>
          <a:xfrm>
            <a:off x="3171353" y="2438879"/>
            <a:ext cx="6364224" cy="624777"/>
          </a:xfrm>
          <a:prstGeom prst="rect">
            <a:avLst/>
          </a:prstGeom>
        </p:spPr>
      </p:pic>
      <p:pic>
        <p:nvPicPr>
          <p:cNvPr id="11" name="Picture 10">
            <a:extLst>
              <a:ext uri="{FF2B5EF4-FFF2-40B4-BE49-F238E27FC236}">
                <a16:creationId xmlns:a16="http://schemas.microsoft.com/office/drawing/2014/main" id="{4B8985F8-FBFF-429B-954E-1F5B31C6912D}"/>
              </a:ext>
            </a:extLst>
          </p:cNvPr>
          <p:cNvPicPr>
            <a:picLocks noChangeAspect="1"/>
          </p:cNvPicPr>
          <p:nvPr/>
        </p:nvPicPr>
        <p:blipFill>
          <a:blip r:embed="rId5"/>
          <a:stretch>
            <a:fillRect/>
          </a:stretch>
        </p:blipFill>
        <p:spPr>
          <a:xfrm>
            <a:off x="2948247" y="3166370"/>
            <a:ext cx="6583680" cy="396824"/>
          </a:xfrm>
          <a:prstGeom prst="rect">
            <a:avLst/>
          </a:prstGeom>
        </p:spPr>
      </p:pic>
      <p:pic>
        <p:nvPicPr>
          <p:cNvPr id="16" name="Picture 15">
            <a:extLst>
              <a:ext uri="{FF2B5EF4-FFF2-40B4-BE49-F238E27FC236}">
                <a16:creationId xmlns:a16="http://schemas.microsoft.com/office/drawing/2014/main" id="{F05B71C4-E62C-4BC5-BFBE-70F373152B0B}"/>
              </a:ext>
            </a:extLst>
          </p:cNvPr>
          <p:cNvPicPr>
            <a:picLocks noChangeAspect="1"/>
          </p:cNvPicPr>
          <p:nvPr/>
        </p:nvPicPr>
        <p:blipFill>
          <a:blip r:embed="rId6"/>
          <a:stretch>
            <a:fillRect/>
          </a:stretch>
        </p:blipFill>
        <p:spPr>
          <a:xfrm>
            <a:off x="3259528" y="3805002"/>
            <a:ext cx="5669280" cy="340338"/>
          </a:xfrm>
          <a:prstGeom prst="rect">
            <a:avLst/>
          </a:prstGeom>
        </p:spPr>
      </p:pic>
      <p:pic>
        <p:nvPicPr>
          <p:cNvPr id="4" name="Picture 3">
            <a:extLst>
              <a:ext uri="{FF2B5EF4-FFF2-40B4-BE49-F238E27FC236}">
                <a16:creationId xmlns:a16="http://schemas.microsoft.com/office/drawing/2014/main" id="{CD3AE327-7614-4596-A36F-D9E183217561}"/>
              </a:ext>
            </a:extLst>
          </p:cNvPr>
          <p:cNvPicPr>
            <a:picLocks noChangeAspect="1"/>
          </p:cNvPicPr>
          <p:nvPr/>
        </p:nvPicPr>
        <p:blipFill>
          <a:blip r:embed="rId7"/>
          <a:stretch>
            <a:fillRect/>
          </a:stretch>
        </p:blipFill>
        <p:spPr>
          <a:xfrm>
            <a:off x="2291424" y="4881869"/>
            <a:ext cx="7897327" cy="1705213"/>
          </a:xfrm>
          <a:prstGeom prst="rect">
            <a:avLst/>
          </a:prstGeom>
        </p:spPr>
      </p:pic>
    </p:spTree>
    <p:extLst>
      <p:ext uri="{BB962C8B-B14F-4D97-AF65-F5344CB8AC3E}">
        <p14:creationId xmlns:p14="http://schemas.microsoft.com/office/powerpoint/2010/main" val="425991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9D5B96-8103-4D26-8DD8-08A07DEB3C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235870" y="35451"/>
            <a:ext cx="7276912" cy="3575361"/>
          </a:xfrm>
          <a:prstGeom prst="rect">
            <a:avLst/>
          </a:prstGeom>
        </p:spPr>
      </p:pic>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1" y="70682"/>
            <a:ext cx="2673927"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1800" b="1">
                <a:solidFill>
                  <a:srgbClr val="7030A0"/>
                </a:solidFill>
                <a:latin typeface="Tahoma" panose="020B0604030504040204" pitchFamily="34" charset="0"/>
                <a:ea typeface="Tahoma" panose="020B0604030504040204" pitchFamily="34" charset="0"/>
                <a:cs typeface="Tahoma" panose="020B0604030504040204" pitchFamily="34" charset="0"/>
              </a:rPr>
              <a:t>Lớp IPv4</a:t>
            </a:r>
          </a:p>
        </p:txBody>
      </p:sp>
      <p:sp>
        <p:nvSpPr>
          <p:cNvPr id="10" name="Title 1">
            <a:extLst>
              <a:ext uri="{FF2B5EF4-FFF2-40B4-BE49-F238E27FC236}">
                <a16:creationId xmlns:a16="http://schemas.microsoft.com/office/drawing/2014/main" id="{ED6FE72B-0A69-4AFB-BB65-6C1C9E2DD511}"/>
              </a:ext>
            </a:extLst>
          </p:cNvPr>
          <p:cNvSpPr txBox="1">
            <a:spLocks/>
          </p:cNvSpPr>
          <p:nvPr/>
        </p:nvSpPr>
        <p:spPr>
          <a:xfrm>
            <a:off x="1524000" y="5951122"/>
            <a:ext cx="9144000" cy="7944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50000"/>
              </a:lnSpc>
              <a:buFont typeface="Wingdings" panose="05000000000000000000" pitchFamily="2" charset="2"/>
              <a:buChar char="§"/>
            </a:pPr>
            <a:r>
              <a:rPr lang="en-US" sz="1400" dirty="0" err="1">
                <a:latin typeface="Tahoma" panose="020B0604030504040204" pitchFamily="34" charset="0"/>
                <a:ea typeface="Tahoma" panose="020B0604030504040204" pitchFamily="34" charset="0"/>
                <a:cs typeface="Tahoma" panose="020B0604030504040204" pitchFamily="34" charset="0"/>
              </a:rPr>
              <a:t>Tùy</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theo</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quy</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mô</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kích</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thước</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hệ</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thống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mạng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sử</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dụng</a:t>
            </a:r>
            <a:r>
              <a:rPr lang="en-US" sz="1400" dirty="0">
                <a:latin typeface="Tahoma" panose="020B0604030504040204" pitchFamily="34" charset="0"/>
                <a:ea typeface="Tahoma" panose="020B0604030504040204" pitchFamily="34" charset="0"/>
                <a:cs typeface="Tahoma" panose="020B0604030504040204" pitchFamily="34" charset="0"/>
              </a:rPr>
              <a:t> A, B, C.</a:t>
            </a:r>
          </a:p>
          <a:p>
            <a:pPr marL="285750" indent="-285750">
              <a:lnSpc>
                <a:spcPct val="150000"/>
              </a:lnSpc>
              <a:buFont typeface="Wingdings" panose="05000000000000000000" pitchFamily="2" charset="2"/>
              <a:buChar char="§"/>
            </a:pPr>
            <a:r>
              <a:rPr lang="en-US" sz="1400" dirty="0" err="1">
                <a:latin typeface="Tahoma" panose="020B0604030504040204" pitchFamily="34" charset="0"/>
                <a:ea typeface="Tahoma" panose="020B0604030504040204" pitchFamily="34" charset="0"/>
                <a:cs typeface="Tahoma" panose="020B0604030504040204" pitchFamily="34" charset="0"/>
              </a:rPr>
              <a:t>Tiết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kiệm</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không</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gian</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địa</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chỉ</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err="1">
                <a:latin typeface="Tahoma" panose="020B0604030504040204" pitchFamily="34" charset="0"/>
                <a:ea typeface="Tahoma" panose="020B0604030504040204" pitchFamily="34" charset="0"/>
                <a:cs typeface="Tahoma" panose="020B0604030504040204" pitchFamily="34" charset="0"/>
              </a:rPr>
              <a:t>ip</a:t>
            </a:r>
            <a:r>
              <a:rPr lang="en-US" sz="1400" dirty="0">
                <a:latin typeface="Tahoma" panose="020B0604030504040204" pitchFamily="34" charset="0"/>
                <a:ea typeface="Tahoma" panose="020B0604030504040204" pitchFamily="34" charset="0"/>
                <a:cs typeface="Tahoma" panose="020B0604030504040204" pitchFamily="34" charset="0"/>
              </a:rPr>
              <a:t>.</a:t>
            </a:r>
          </a:p>
        </p:txBody>
      </p:sp>
      <p:pic>
        <p:nvPicPr>
          <p:cNvPr id="12" name="Picture 11">
            <a:extLst>
              <a:ext uri="{FF2B5EF4-FFF2-40B4-BE49-F238E27FC236}">
                <a16:creationId xmlns:a16="http://schemas.microsoft.com/office/drawing/2014/main" id="{32B5C42C-930C-4780-B963-3B1138A3797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1971100" y="3856912"/>
            <a:ext cx="8249801" cy="1848108"/>
          </a:xfrm>
          <a:prstGeom prst="rect">
            <a:avLst/>
          </a:prstGeom>
        </p:spPr>
      </p:pic>
    </p:spTree>
    <p:extLst>
      <p:ext uri="{BB962C8B-B14F-4D97-AF65-F5344CB8AC3E}">
        <p14:creationId xmlns:p14="http://schemas.microsoft.com/office/powerpoint/2010/main" val="101765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0" y="104726"/>
            <a:ext cx="9144000"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1800" b="1" dirty="0" err="1">
                <a:solidFill>
                  <a:srgbClr val="7030A0"/>
                </a:solidFill>
                <a:latin typeface="Tahoma" panose="020B0604030504040204" pitchFamily="34" charset="0"/>
                <a:ea typeface="Tahoma" panose="020B0604030504040204" pitchFamily="34" charset="0"/>
                <a:cs typeface="Tahoma" panose="020B0604030504040204" pitchFamily="34" charset="0"/>
              </a:rPr>
              <a:t>Lớp</a:t>
            </a:r>
            <a:r>
              <a:rPr lang="en-US" sz="1800" b="1" dirty="0">
                <a:solidFill>
                  <a:srgbClr val="7030A0"/>
                </a:solidFill>
                <a:latin typeface="Tahoma" panose="020B0604030504040204" pitchFamily="34" charset="0"/>
                <a:ea typeface="Tahoma" panose="020B0604030504040204" pitchFamily="34" charset="0"/>
                <a:cs typeface="Tahoma" panose="020B0604030504040204" pitchFamily="34" charset="0"/>
              </a:rPr>
              <a:t> IPv4</a:t>
            </a:r>
          </a:p>
        </p:txBody>
      </p:sp>
      <p:pic>
        <p:nvPicPr>
          <p:cNvPr id="11" name="Picture 10">
            <a:extLst>
              <a:ext uri="{FF2B5EF4-FFF2-40B4-BE49-F238E27FC236}">
                <a16:creationId xmlns:a16="http://schemas.microsoft.com/office/drawing/2014/main" id="{6113DD8B-383C-477A-8FCE-6636FF2861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558369" y="688873"/>
            <a:ext cx="6894170" cy="2822811"/>
          </a:xfrm>
          <a:prstGeom prst="rect">
            <a:avLst/>
          </a:prstGeom>
        </p:spPr>
      </p:pic>
      <p:pic>
        <p:nvPicPr>
          <p:cNvPr id="13" name="Picture 12">
            <a:extLst>
              <a:ext uri="{FF2B5EF4-FFF2-40B4-BE49-F238E27FC236}">
                <a16:creationId xmlns:a16="http://schemas.microsoft.com/office/drawing/2014/main" id="{1A074B98-6C96-4357-B9C6-8FF8639B967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558369" y="3660674"/>
            <a:ext cx="7226211" cy="3017539"/>
          </a:xfrm>
          <a:prstGeom prst="rect">
            <a:avLst/>
          </a:prstGeom>
        </p:spPr>
      </p:pic>
    </p:spTree>
    <p:extLst>
      <p:ext uri="{BB962C8B-B14F-4D97-AF65-F5344CB8AC3E}">
        <p14:creationId xmlns:p14="http://schemas.microsoft.com/office/powerpoint/2010/main" val="261922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0" y="104726"/>
            <a:ext cx="9144000"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1800" b="1">
                <a:solidFill>
                  <a:srgbClr val="7030A0"/>
                </a:solidFill>
                <a:latin typeface="Tahoma" panose="020B0604030504040204" pitchFamily="34" charset="0"/>
                <a:ea typeface="Tahoma" panose="020B0604030504040204" pitchFamily="34" charset="0"/>
                <a:cs typeface="Tahoma" panose="020B0604030504040204" pitchFamily="34" charset="0"/>
              </a:rPr>
              <a:t>Lớp IPv4</a:t>
            </a:r>
          </a:p>
        </p:txBody>
      </p:sp>
      <p:pic>
        <p:nvPicPr>
          <p:cNvPr id="3" name="Picture 2">
            <a:extLst>
              <a:ext uri="{FF2B5EF4-FFF2-40B4-BE49-F238E27FC236}">
                <a16:creationId xmlns:a16="http://schemas.microsoft.com/office/drawing/2014/main" id="{779B4853-25B2-4D88-804D-4DB48FE68D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648712" y="1042931"/>
            <a:ext cx="6894576" cy="2262114"/>
          </a:xfrm>
          <a:prstGeom prst="rect">
            <a:avLst/>
          </a:prstGeom>
        </p:spPr>
      </p:pic>
      <p:pic>
        <p:nvPicPr>
          <p:cNvPr id="7" name="Picture 6">
            <a:extLst>
              <a:ext uri="{FF2B5EF4-FFF2-40B4-BE49-F238E27FC236}">
                <a16:creationId xmlns:a16="http://schemas.microsoft.com/office/drawing/2014/main" id="{2282C5B5-6E44-4145-9E22-B407C73CC92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648712" y="3429001"/>
            <a:ext cx="6894576" cy="2832655"/>
          </a:xfrm>
          <a:prstGeom prst="rect">
            <a:avLst/>
          </a:prstGeom>
        </p:spPr>
      </p:pic>
    </p:spTree>
    <p:extLst>
      <p:ext uri="{BB962C8B-B14F-4D97-AF65-F5344CB8AC3E}">
        <p14:creationId xmlns:p14="http://schemas.microsoft.com/office/powerpoint/2010/main" val="252671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2C9394B-2520-4FC3-B58C-4DE4C3AC13D8}"/>
              </a:ext>
            </a:extLst>
          </p:cNvPr>
          <p:cNvSpPr txBox="1">
            <a:spLocks/>
          </p:cNvSpPr>
          <p:nvPr/>
        </p:nvSpPr>
        <p:spPr>
          <a:xfrm>
            <a:off x="1524000" y="104726"/>
            <a:ext cx="9144000" cy="3524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en-US" sz="1800" b="1">
                <a:solidFill>
                  <a:srgbClr val="7030A0"/>
                </a:solidFill>
                <a:latin typeface="Tahoma" panose="020B0604030504040204" pitchFamily="34" charset="0"/>
                <a:ea typeface="Tahoma" panose="020B0604030504040204" pitchFamily="34" charset="0"/>
                <a:cs typeface="Tahoma" panose="020B0604030504040204" pitchFamily="34" charset="0"/>
              </a:rPr>
              <a:t>Lớp IPv4</a:t>
            </a:r>
          </a:p>
        </p:txBody>
      </p:sp>
      <p:pic>
        <p:nvPicPr>
          <p:cNvPr id="4" name="Picture 3">
            <a:extLst>
              <a:ext uri="{FF2B5EF4-FFF2-40B4-BE49-F238E27FC236}">
                <a16:creationId xmlns:a16="http://schemas.microsoft.com/office/drawing/2014/main" id="{A2339885-75E7-4A88-9F08-C7167F3777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96625" y="640692"/>
            <a:ext cx="6096851" cy="2495898"/>
          </a:xfrm>
          <a:prstGeom prst="rect">
            <a:avLst/>
          </a:prstGeom>
        </p:spPr>
      </p:pic>
      <p:pic>
        <p:nvPicPr>
          <p:cNvPr id="6" name="Picture 5">
            <a:extLst>
              <a:ext uri="{FF2B5EF4-FFF2-40B4-BE49-F238E27FC236}">
                <a16:creationId xmlns:a16="http://schemas.microsoft.com/office/drawing/2014/main" id="{168DFB9D-6BAB-4CC1-8258-A7D1213D2C2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096625" y="3429000"/>
            <a:ext cx="6096851" cy="2591162"/>
          </a:xfrm>
          <a:prstGeom prst="rect">
            <a:avLst/>
          </a:prstGeom>
        </p:spPr>
      </p:pic>
    </p:spTree>
    <p:extLst>
      <p:ext uri="{BB962C8B-B14F-4D97-AF65-F5344CB8AC3E}">
        <p14:creationId xmlns:p14="http://schemas.microsoft.com/office/powerpoint/2010/main" val="107006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767-BD2C-4081-B907-F047A48A3C6A}"/>
              </a:ext>
            </a:extLst>
          </p:cNvPr>
          <p:cNvSpPr>
            <a:spLocks noGrp="1"/>
          </p:cNvSpPr>
          <p:nvPr>
            <p:ph type="title"/>
          </p:nvPr>
        </p:nvSpPr>
        <p:spPr>
          <a:xfrm>
            <a:off x="1524000" y="2544548"/>
            <a:ext cx="9144000" cy="1325563"/>
          </a:xfrm>
        </p:spPr>
        <p:txBody>
          <a:bodyPr/>
          <a:lstStyle/>
          <a:p>
            <a:pPr algn="ctr"/>
            <a:r>
              <a:rPr lang="en-US" b="1" dirty="0">
                <a:solidFill>
                  <a:srgbClr val="7030A0"/>
                </a:solidFill>
                <a:latin typeface="Tahoma" panose="020B0604030504040204" pitchFamily="34" charset="0"/>
                <a:ea typeface="Tahoma" panose="020B0604030504040204" pitchFamily="34" charset="0"/>
                <a:cs typeface="Tahoma" panose="020B0604030504040204" pitchFamily="34" charset="0"/>
              </a:rPr>
              <a:t>Prefix Length &amp; Subnet Mask</a:t>
            </a:r>
          </a:p>
        </p:txBody>
      </p:sp>
    </p:spTree>
    <p:extLst>
      <p:ext uri="{BB962C8B-B14F-4D97-AF65-F5344CB8AC3E}">
        <p14:creationId xmlns:p14="http://schemas.microsoft.com/office/powerpoint/2010/main" val="81367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8A04DB-54D4-4A22-BBBE-895C436DCCA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075889" y="279273"/>
            <a:ext cx="8040222" cy="1829055"/>
          </a:xfrm>
          <a:prstGeom prst="rect">
            <a:avLst/>
          </a:prstGeom>
        </p:spPr>
      </p:pic>
      <p:pic>
        <p:nvPicPr>
          <p:cNvPr id="10" name="Picture 9">
            <a:extLst>
              <a:ext uri="{FF2B5EF4-FFF2-40B4-BE49-F238E27FC236}">
                <a16:creationId xmlns:a16="http://schemas.microsoft.com/office/drawing/2014/main" id="{B1F51E42-98F4-4828-BD88-688D8D638F14}"/>
              </a:ext>
            </a:extLst>
          </p:cNvPr>
          <p:cNvPicPr>
            <a:picLocks noChangeAspect="1"/>
          </p:cNvPicPr>
          <p:nvPr/>
        </p:nvPicPr>
        <p:blipFill>
          <a:blip r:embed="rId4"/>
          <a:stretch>
            <a:fillRect/>
          </a:stretch>
        </p:blipFill>
        <p:spPr>
          <a:xfrm>
            <a:off x="3356897" y="2108328"/>
            <a:ext cx="5478209" cy="4749673"/>
          </a:xfrm>
          <a:prstGeom prst="rect">
            <a:avLst/>
          </a:prstGeom>
        </p:spPr>
      </p:pic>
    </p:spTree>
    <p:extLst>
      <p:ext uri="{BB962C8B-B14F-4D97-AF65-F5344CB8AC3E}">
        <p14:creationId xmlns:p14="http://schemas.microsoft.com/office/powerpoint/2010/main" val="114815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812</Words>
  <Application>Microsoft Office PowerPoint</Application>
  <PresentationFormat>Widescreen</PresentationFormat>
  <Paragraphs>74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Tahoma</vt:lpstr>
      <vt:lpstr>Wingdings</vt:lpstr>
      <vt:lpstr>Office Theme</vt:lpstr>
      <vt:lpstr>IPv4</vt:lpstr>
      <vt:lpstr>PowerPoint Presentation</vt:lpstr>
      <vt:lpstr>PowerPoint Presentation</vt:lpstr>
      <vt:lpstr>PowerPoint Presentation</vt:lpstr>
      <vt:lpstr>PowerPoint Presentation</vt:lpstr>
      <vt:lpstr>PowerPoint Presentation</vt:lpstr>
      <vt:lpstr>PowerPoint Presentation</vt:lpstr>
      <vt:lpstr>Prefix Length &amp; Subnet Mask</vt:lpstr>
      <vt:lpstr>PowerPoint Presentation</vt:lpstr>
      <vt:lpstr>PowerPoint Presentation</vt:lpstr>
      <vt:lpstr>Decimal &amp; Binary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VLSM  Variable length subnet mask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dc:title>
  <dc:creator>doan khai hieu</dc:creator>
  <cp:lastModifiedBy>doan khai hieu</cp:lastModifiedBy>
  <cp:revision>6</cp:revision>
  <dcterms:created xsi:type="dcterms:W3CDTF">2022-09-13T01:50:47Z</dcterms:created>
  <dcterms:modified xsi:type="dcterms:W3CDTF">2022-09-28T03:20:28Z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2022-09-13T01:54:45Z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7a3fd1d8-2d02-48ed-8dd8-d84d3921e9ed</vt:lpwstr>
  </property>
  <property fmtid="{D5CDD505-2E9C-101B-9397-08002B2CF9AE}" pid="7" name="MSIP_Label_defa4170-0d19-0005-0004-bc88714345d2_ActionId">
    <vt:lpwstr>8a04c4c9-6186-45be-a71b-04868d81d1a8</vt:lpwstr>
  </property>
  <property fmtid="{D5CDD505-2E9C-101B-9397-08002B2CF9AE}" pid="8" name="MSIP_Label_defa4170-0d19-0005-0004-bc88714345d2_ContentBits">
    <vt:lpwstr>0</vt:lpwstr>
  </property>
</Properties>
</file>