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6.xml" ContentType="application/vnd.openxmlformats-officedocument.presentationml.tags+xml"/>
  <Override PartName="/ppt/notesSlides/notesSlide30.xml" ContentType="application/vnd.openxmlformats-officedocument.presentationml.notesSlide+xml"/>
  <Override PartName="/ppt/tags/tag17.xml" ContentType="application/vnd.openxmlformats-officedocument.presentationml.tags+xml"/>
  <Override PartName="/ppt/notesSlides/notesSlide31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9.xml" ContentType="application/vnd.openxmlformats-officedocument.presentationml.tags+xml"/>
  <Override PartName="/ppt/notesSlides/notesSlide35.xml" ContentType="application/vnd.openxmlformats-officedocument.presentationml.notesSlide+xml"/>
  <Override PartName="/ppt/tags/tag20.xml" ContentType="application/vnd.openxmlformats-officedocument.presentationml.tags+xml"/>
  <Override PartName="/ppt/notesSlides/notesSlide36.xml" ContentType="application/vnd.openxmlformats-officedocument.presentationml.notesSlide+xml"/>
  <Override PartName="/ppt/tags/tag21.xml" ContentType="application/vnd.openxmlformats-officedocument.presentationml.tags+xml"/>
  <Override PartName="/ppt/notesSlides/notesSlide37.xml" ContentType="application/vnd.openxmlformats-officedocument.presentationml.notesSlide+xml"/>
  <Override PartName="/ppt/tags/tag22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2"/>
  </p:notesMasterIdLst>
  <p:sldIdLst>
    <p:sldId id="513" r:id="rId2"/>
    <p:sldId id="730" r:id="rId3"/>
    <p:sldId id="1070" r:id="rId4"/>
    <p:sldId id="1071" r:id="rId5"/>
    <p:sldId id="1053" r:id="rId6"/>
    <p:sldId id="1072" r:id="rId7"/>
    <p:sldId id="763" r:id="rId8"/>
    <p:sldId id="1052" r:id="rId9"/>
    <p:sldId id="1069" r:id="rId10"/>
    <p:sldId id="876" r:id="rId11"/>
    <p:sldId id="1090" r:id="rId12"/>
    <p:sldId id="759" r:id="rId13"/>
    <p:sldId id="1054" r:id="rId14"/>
    <p:sldId id="1091" r:id="rId15"/>
    <p:sldId id="1103" r:id="rId16"/>
    <p:sldId id="1056" r:id="rId17"/>
    <p:sldId id="1058" r:id="rId18"/>
    <p:sldId id="1092" r:id="rId19"/>
    <p:sldId id="1093" r:id="rId20"/>
    <p:sldId id="1094" r:id="rId21"/>
    <p:sldId id="1061" r:id="rId22"/>
    <p:sldId id="1095" r:id="rId23"/>
    <p:sldId id="1096" r:id="rId24"/>
    <p:sldId id="1097" r:id="rId25"/>
    <p:sldId id="1098" r:id="rId26"/>
    <p:sldId id="1099" r:id="rId27"/>
    <p:sldId id="1063" r:id="rId28"/>
    <p:sldId id="1064" r:id="rId29"/>
    <p:sldId id="1100" r:id="rId30"/>
    <p:sldId id="1104" r:id="rId31"/>
    <p:sldId id="1105" r:id="rId32"/>
    <p:sldId id="957" r:id="rId33"/>
    <p:sldId id="958" r:id="rId34"/>
    <p:sldId id="1102" r:id="rId35"/>
    <p:sldId id="1106" r:id="rId36"/>
    <p:sldId id="1107" r:id="rId37"/>
    <p:sldId id="1101" r:id="rId38"/>
    <p:sldId id="1089" r:id="rId39"/>
    <p:sldId id="874" r:id="rId40"/>
    <p:sldId id="291" r:id="rId41"/>
  </p:sldIdLst>
  <p:sldSz cx="9144000" cy="5143500" type="screen16x9"/>
  <p:notesSz cx="6858000" cy="9144000"/>
  <p:custDataLst>
    <p:tags r:id="rId4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0340" autoAdjust="0"/>
  </p:normalViewPr>
  <p:slideViewPr>
    <p:cSldViewPr snapToGrid="0" showGuides="1">
      <p:cViewPr varScale="1">
        <p:scale>
          <a:sx n="92" d="100"/>
          <a:sy n="92" d="100"/>
        </p:scale>
        <p:origin x="1536" y="72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Configure Initial Router Settings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10.1.1 – Basic Routing Configuration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10.1.2 – Basic Routing Configuration Example</a:t>
            </a:r>
          </a:p>
          <a:p>
            <a:r>
              <a:rPr lang="en-US" dirty="0"/>
              <a:t>10.1.3 - Syntax Checker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57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10.1.4 – Packet Tracer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04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Configure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10.2.1 – Configure Router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39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3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26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10.2.3 – Verify Interface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83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6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2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90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79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  <a:p>
            <a:r>
              <a:rPr lang="en-US" dirty="0"/>
              <a:t>10.2.5 Syntax Checker – Configure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74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Configure the Default Gateway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10.3.1 – Default Gateway on a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10.3.2 – Default Gateway on a Switch</a:t>
            </a:r>
          </a:p>
          <a:p>
            <a:r>
              <a:rPr lang="en-US" dirty="0"/>
              <a:t>10.3.3 – Syntax Checker – Configure the Default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0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10.3.4 – Packet Tracer – Connect a Router to a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649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10.3.5 – Packet Tracer – Troubleshoot Default Gateway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5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33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10.4.1 – Video – Network Device Differences: Part 1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10.4.2 – Video – Network Device Differences: Part 2</a:t>
            </a:r>
          </a:p>
        </p:txBody>
      </p:sp>
    </p:spTree>
    <p:extLst>
      <p:ext uri="{BB962C8B-B14F-4D97-AF65-F5344CB8AC3E}">
        <p14:creationId xmlns:p14="http://schemas.microsoft.com/office/powerpoint/2010/main" val="25337049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10.4.3 – Packet Tracer – Basic Device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733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10.4.4 – PTPM and Lab – Build a Switch and Router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164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37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2606168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38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 (Cont.)?</a:t>
            </a:r>
          </a:p>
        </p:txBody>
      </p:sp>
    </p:spTree>
    <p:extLst>
      <p:ext uri="{BB962C8B-B14F-4D97-AF65-F5344CB8AC3E}">
        <p14:creationId xmlns:p14="http://schemas.microsoft.com/office/powerpoint/2010/main" val="27074346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39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6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71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9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92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baseline="0" dirty="0"/>
              <a:t>Introduction to Networks v</a:t>
            </a:r>
            <a:r>
              <a:rPr lang="en-US" b="0" dirty="0"/>
              <a:t>7.0 (ITN)</a:t>
            </a:r>
          </a:p>
          <a:p>
            <a:r>
              <a:rPr lang="en-US" dirty="0"/>
              <a:t>Module 10: Basic Router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11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10 – Basic Router Configuration</a:t>
            </a:r>
          </a:p>
          <a:p>
            <a:pPr>
              <a:buFontTx/>
              <a:buNone/>
            </a:pPr>
            <a:r>
              <a:rPr lang="en-GB" dirty="0"/>
              <a:t>10.0.2- What will I learn in this module?</a:t>
            </a: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676473" y="4741653"/>
            <a:ext cx="284905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2019, 2021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10: Basic Router Configuration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10: Basic Router 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Basic Router 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defTabSz="914400" eaLnBrk="0" hangingPunct="0"/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Implement initial settings on a router and end devices.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32762"/>
              </p:ext>
            </p:extLst>
          </p:nvPr>
        </p:nvGraphicFramePr>
        <p:xfrm>
          <a:off x="880345" y="2118939"/>
          <a:ext cx="6980904" cy="1486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Router Settings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settings on an IOS Cisco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Interfaces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two active interfaces on a Cisco IOS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the Default Gateway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devices to use the default gateway.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938957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10.1 Configure Initial Router Settings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Basic Router Configuration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67" y="855419"/>
            <a:ext cx="3265419" cy="3517076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Configure the device name.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privileged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user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remote Telnet / SSH access.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Encrypt all plaintext passwords.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Provide legal notification and save the configuration.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798284" y="855419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8BC38-AC68-4E30-A757-4BD5691E2755}"/>
              </a:ext>
            </a:extLst>
          </p:cNvPr>
          <p:cNvSpPr txBox="1"/>
          <p:nvPr/>
        </p:nvSpPr>
        <p:spPr>
          <a:xfrm>
            <a:off x="3798284" y="1256000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42215-AFFA-4B80-8518-0228983486B9}"/>
              </a:ext>
            </a:extLst>
          </p:cNvPr>
          <p:cNvSpPr txBox="1"/>
          <p:nvPr/>
        </p:nvSpPr>
        <p:spPr>
          <a:xfrm>
            <a:off x="3798284" y="1656581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CA5BC-EB52-4F1C-9E7F-0082B26780ED}"/>
              </a:ext>
            </a:extLst>
          </p:cNvPr>
          <p:cNvSpPr txBox="1"/>
          <p:nvPr/>
        </p:nvSpPr>
        <p:spPr>
          <a:xfrm>
            <a:off x="3798284" y="2413242"/>
            <a:ext cx="4926349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transport input {ssh | telnet}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7E84C-919C-4F49-B88F-D6C32C285E08}"/>
              </a:ext>
            </a:extLst>
          </p:cNvPr>
          <p:cNvSpPr txBox="1"/>
          <p:nvPr/>
        </p:nvSpPr>
        <p:spPr>
          <a:xfrm>
            <a:off x="3798284" y="3352472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A1035-A981-4284-92B3-0FB302E7DAF6}"/>
              </a:ext>
            </a:extLst>
          </p:cNvPr>
          <p:cNvSpPr txBox="1"/>
          <p:nvPr/>
        </p:nvSpPr>
        <p:spPr>
          <a:xfrm>
            <a:off x="3798284" y="3737302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end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Router# copy running-config startup-config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Basic Router Configuration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9"/>
            <a:ext cx="3135194" cy="611640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Commands for basic router configuration on R1.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Configuration is saved to NVRAM.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818374" y="855419"/>
            <a:ext cx="4893654" cy="36009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R1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class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 input ssh telnet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TEXT message. End with a new line and the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 Unauthorized access is prohibited!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running-config startup-config</a:t>
            </a:r>
          </a:p>
          <a:p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Configure Initial Router Settings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default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and verify the initial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Save the running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109019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10.2 Configure Interfaces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58" y="806335"/>
            <a:ext cx="8455461" cy="590204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Configuring a router interface includes issuing the following commands: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E17110-55CB-48EF-A414-A5E9B161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72" y="1571547"/>
            <a:ext cx="6578056" cy="10156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type-and-number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description-text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ipv4-address subnet-mask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ipv6-address/prefix-length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94B5632-F1A8-4FC1-AA4C-612027B45A69}"/>
              </a:ext>
            </a:extLst>
          </p:cNvPr>
          <p:cNvSpPr txBox="1">
            <a:spLocks/>
          </p:cNvSpPr>
          <p:nvPr/>
        </p:nvSpPr>
        <p:spPr>
          <a:xfrm>
            <a:off x="474661" y="2932333"/>
            <a:ext cx="8280057" cy="11756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It is a good practice to use the </a:t>
            </a:r>
            <a:r>
              <a:rPr lang="en-US" b="1" dirty="0">
                <a:solidFill>
                  <a:srgbClr val="000000"/>
                </a:solidFill>
              </a:rPr>
              <a:t>description</a:t>
            </a:r>
            <a:r>
              <a:rPr lang="en-US" dirty="0">
                <a:solidFill>
                  <a:srgbClr val="000000"/>
                </a:solidFill>
              </a:rPr>
              <a:t> command to add information about the network connected to the interface.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no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shutdown </a:t>
            </a:r>
            <a:r>
              <a:rPr lang="en-US" dirty="0">
                <a:solidFill>
                  <a:srgbClr val="000000"/>
                </a:solidFill>
              </a:rPr>
              <a:t>command activates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25236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G0/0/0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192.168.10.1 255.255.255.0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2001:db8:acad:10::1/64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01:43:53.435: %LINK-3-UPDOWN: Interface GigabitEthernet0/0/0,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01:43:56.447: %LINK-3-UPDOWN: Interface GigabitEthernet0/0/0,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01:43:57.447: %LINEPROTO-5-UPDOWN: Line protocol on Interface GigabitEthernet0/0/0,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181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 Example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G0/0/1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R2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209.165.200.225 255.255.255.252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2001:db8:feed:224::1/64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01:46:29.170: %LINK-3-UPDOWN: Interface GigabitEthernet0/0/1,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01:46:32.171: %LINK-3-UPDOWN: Interface GigabitEthernet0/0/1,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01:46:33.171: %LINEPROTO-5-UPDOWN: Line protocol on Interface GigabitEthernet0/0/1,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38276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10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80"/>
            <a:ext cx="8774199" cy="380538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Instructor Planning Guide</a:t>
            </a:r>
            <a:endParaRPr lang="en-CA" dirty="0"/>
          </a:p>
          <a:p>
            <a:pPr lvl="1"/>
            <a:r>
              <a:rPr lang="en-CA" dirty="0"/>
              <a:t>Information to help you become familiar with the module</a:t>
            </a:r>
          </a:p>
          <a:p>
            <a:pPr lvl="1"/>
            <a:r>
              <a:rPr lang="en-CA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Instructor Class Presentation</a:t>
            </a:r>
          </a:p>
          <a:p>
            <a:pPr lvl="1"/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</a:t>
            </a:r>
            <a:r>
              <a:rPr lang="en-CA" dirty="0">
                <a:solidFill>
                  <a:schemeClr val="tx1"/>
                </a:solidFill>
              </a:rPr>
              <a:t>10</a:t>
            </a:r>
            <a:endParaRPr lang="en-CA" dirty="0"/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Verify Interface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884985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To verify interface configuration use the </a:t>
            </a:r>
            <a:r>
              <a:rPr lang="en-US" b="1" dirty="0">
                <a:solidFill>
                  <a:srgbClr val="000000"/>
                </a:solidFill>
              </a:rPr>
              <a:t>show ip interface brief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b="1" dirty="0">
                <a:solidFill>
                  <a:srgbClr val="000000"/>
                </a:solidFill>
              </a:rPr>
              <a:t>show ipv6 interface brief </a:t>
            </a:r>
            <a:r>
              <a:rPr lang="en-US" dirty="0">
                <a:solidFill>
                  <a:srgbClr val="000000"/>
                </a:solidFill>
              </a:rPr>
              <a:t>commands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1721391" y="1940923"/>
            <a:ext cx="5701218" cy="7848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205F4-B6F7-4CBB-9733-95EEED388FC7}"/>
              </a:ext>
            </a:extLst>
          </p:cNvPr>
          <p:cNvSpPr txBox="1"/>
          <p:nvPr/>
        </p:nvSpPr>
        <p:spPr>
          <a:xfrm>
            <a:off x="1721391" y="2907887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253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table summarizes show commands used to verify interface configuration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BB6E86-62EB-2348-9F73-08093BAC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366291"/>
              </p:ext>
            </p:extLst>
          </p:nvPr>
        </p:nvGraphicFramePr>
        <p:xfrm>
          <a:off x="675861" y="1419402"/>
          <a:ext cx="7893708" cy="292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15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837493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US" sz="1400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 brief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all interfaces, their IP addresses, and their current status.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route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contents of the IP routing tables stored in 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statistics for all interfaces on the device. Only displays the IPv4 addressing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IPv4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IPv6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5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View status of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brief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interface brief </a:t>
            </a:r>
            <a:r>
              <a:rPr lang="en-US" sz="1600" dirty="0">
                <a:solidFill>
                  <a:srgbClr val="000000"/>
                </a:solidFill>
              </a:rPr>
              <a:t>commands,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21391" y="1785521"/>
            <a:ext cx="5701218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2929108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4882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the contents of the IP routing tables with the </a:t>
            </a:r>
            <a:r>
              <a:rPr lang="en-US" sz="1600" b="1" dirty="0">
                <a:solidFill>
                  <a:srgbClr val="000000"/>
                </a:solidFill>
              </a:rPr>
              <a:t>show ip route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route </a:t>
            </a:r>
            <a:r>
              <a:rPr lang="en-US" sz="1600" dirty="0">
                <a:solidFill>
                  <a:srgbClr val="000000"/>
                </a:solidFill>
              </a:rPr>
              <a:t>commands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01233" y="1475729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192.168.10.0/24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192.168.10.0/24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192.168.10.1/32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209.165.200.0/24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209.165.200.224/30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209.165.200.225/32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3035889"/>
            <a:ext cx="5701218" cy="18928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show ipv6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2001:DB8:ACAD:10::/64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2001:DB8:ACAD:10::1/128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2001:DB8:FEED:224::/64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2001:DB8:FEED:224::1/128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FF00::/8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Null0,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246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statistics for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interfaces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320968" y="890954"/>
            <a:ext cx="5419440" cy="369331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interfaces gig0/0/0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Hardware is ISR4321-2x1GE, address is a0e0.af0d.e140 (bia  a0e0.af0d.e140)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1500 bytes, BW 100000 Kbit/sec, DLY 100 usec,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reliability 255/255, txload 1/255, rxload 1/255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Encapsulation ARPA, loopback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Keepalive not supported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Full Duplex, 100Mbps, link type is auto, media type is RJ45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flow-control is off, input flow-control is off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ARP type: ARPA, ARP Timeout 04:00:00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input 00:00:01, output 00:00:35, output hang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clearing of "show interface" counters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Input queue: 0/375/0/0 (size/max/drops/flushes); Total output     drops: 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Queueing strategy: fifo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queue: 0/40 (size/max)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input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output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1180 packets input, 109486 bytes, 0 no buffer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Received 84 broadcasts (0 IP multicasts)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runts, 0 giants, 0 throttles 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4299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IPv4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939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Broadcast address is 255.255.255.255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 determined by setup command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Helper address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Directed broadcast forwarding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Proxy ARP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Local Proxy ARP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Security level is default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Split horizon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mask replies are never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fast switching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Flow switching is disabled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7147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IPv6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ipv6 interface </a:t>
            </a:r>
            <a:r>
              <a:rPr lang="en-US" sz="1600" dirty="0">
                <a:solidFill>
                  <a:srgbClr val="000000"/>
                </a:solidFill>
              </a:rPr>
              <a:t>command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32398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IPv6 is enabled, link-local address is FE80::868A:8DFF:FE44:49B0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 Virtual link-local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Global unicast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2001:DB8:ACAD:10::1, subnet is 2001:DB8:ACAD:10::/64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Joined group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FF02::1:FF00:1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error messages limited to one every 100 milliseconds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DAD is enabled, number of DAD attempts: 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reachable time is 30000 milliseconds (using 30000)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NS retransmit interval is 1000 milliseconds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1661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10.3 Configure the Default Gateway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br>
              <a:rPr lang="en-US" dirty="0"/>
            </a:br>
            <a:r>
              <a:rPr lang="en-US" sz="2400" dirty="0"/>
              <a:t>Default Gateway on a Host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is used when a host sends a packet to a device on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address is generally the router interface address attached to the local network of the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reach PC3, PC1 addresses a packet with the IPv4 address of PC3, but forwards the packet to its default gateway, the G0/0/0 interface of R1.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866AA-E301-488D-96AD-D9CEE8D1E785}"/>
              </a:ext>
            </a:extLst>
          </p:cNvPr>
          <p:cNvSpPr txBox="1"/>
          <p:nvPr/>
        </p:nvSpPr>
        <p:spPr>
          <a:xfrm>
            <a:off x="4258469" y="3770924"/>
            <a:ext cx="444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Note</a:t>
            </a:r>
            <a:r>
              <a:rPr lang="en-US" sz="1600" dirty="0">
                <a:solidFill>
                  <a:srgbClr val="000000"/>
                </a:solidFill>
              </a:rPr>
              <a:t>: The IP address of the host and the router interface must be in the same network.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4100A-4BDC-504D-85D6-01A2B41E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2" y="715554"/>
            <a:ext cx="3021496" cy="29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br>
              <a:rPr lang="en-US" dirty="0"/>
            </a:br>
            <a:r>
              <a:rPr lang="en-US" sz="2400" dirty="0"/>
              <a:t>Default Gateway on a 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144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switch must have a default gateway address configured to remotely manage the switch from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To configure an IPv4 default gateway on a switch, use the </a:t>
            </a:r>
            <a:r>
              <a:rPr lang="en-US" b="1" dirty="0">
                <a:solidFill>
                  <a:srgbClr val="000000"/>
                </a:solidFill>
              </a:rPr>
              <a:t>ip default-gateway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ip-address </a:t>
            </a:r>
            <a:r>
              <a:rPr lang="en-US" dirty="0">
                <a:solidFill>
                  <a:srgbClr val="000000"/>
                </a:solidFill>
              </a:rPr>
              <a:t>global configuration command.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716D6-E9DE-4EFC-BD29-E766E6409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075" y="816326"/>
            <a:ext cx="4927563" cy="30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/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Connect a Router to a 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the router information.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router interfaces. 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358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Troubleshoot Default Gateway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network documentation and use tests to isolate problems.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Determine an appropriate solution for a given problem.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Implement the solution.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Test to verify the problem is resolved.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Document the solution.</a:t>
            </a:r>
          </a:p>
        </p:txBody>
      </p:sp>
    </p:spTree>
    <p:extLst>
      <p:ext uri="{BB962C8B-B14F-4D97-AF65-F5344CB8AC3E}">
        <p14:creationId xmlns:p14="http://schemas.microsoft.com/office/powerpoint/2010/main" val="3848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physical characteristics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configurations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875856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Basic Device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Complete the network documentation.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Perform basic device configurations on a router and a switch.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connectivity and troubleshoot any issues.</a:t>
            </a:r>
          </a:p>
        </p:txBody>
      </p:sp>
    </p:spTree>
    <p:extLst>
      <p:ext uri="{BB962C8B-B14F-4D97-AF65-F5344CB8AC3E}">
        <p14:creationId xmlns:p14="http://schemas.microsoft.com/office/powerpoint/2010/main" val="112200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2" y="1654450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both the Packet Tracer Physical Mode activity and in the Lab, you will complete the following objectives: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Set up the topology and initialize devices.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devices and verify connectivity.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device information.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1487055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Build a Switch and Router Network – Physical Mode</a:t>
            </a:r>
            <a:br>
              <a:rPr lang="en-US" sz="2400" dirty="0"/>
            </a:br>
            <a:r>
              <a:rPr lang="en-US" sz="2400" dirty="0"/>
              <a:t>Lab – Build a Switch and Router Network</a:t>
            </a:r>
          </a:p>
        </p:txBody>
      </p:sp>
    </p:spTree>
    <p:extLst>
      <p:ext uri="{BB962C8B-B14F-4D97-AF65-F5344CB8AC3E}">
        <p14:creationId xmlns:p14="http://schemas.microsoft.com/office/powerpoint/2010/main" val="42365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tasks that should be completed when configuring initial settings on a router.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Configure the device name.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privileged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user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remote Telnet / SSH access.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all passwords in the config file.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Provide legal notification.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Save the configuration.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routers to be reachable, the router interfaces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Using the </a:t>
            </a:r>
            <a:r>
              <a:rPr lang="en-US" sz="1600" b="1" dirty="0"/>
              <a:t>no shutdown</a:t>
            </a:r>
            <a:r>
              <a:rPr lang="en-US" sz="1600" dirty="0"/>
              <a:t> command activates the interface. The interface must also be connected to another device, such as a switch or a router, for the physical layer to be active. There are several commands that can be used to verify interface configuration including the </a:t>
            </a:r>
            <a:r>
              <a:rPr lang="en-US" sz="1600" b="1" dirty="0"/>
              <a:t>show ip interface brief</a:t>
            </a:r>
            <a:r>
              <a:rPr lang="en-US" sz="1600" dirty="0"/>
              <a:t> and </a:t>
            </a:r>
            <a:r>
              <a:rPr lang="en-US" sz="1600" b="1" dirty="0"/>
              <a:t>show ipv6 interface brief</a:t>
            </a:r>
            <a:r>
              <a:rPr lang="en-US" sz="1600" dirty="0"/>
              <a:t>, the </a:t>
            </a:r>
            <a:r>
              <a:rPr lang="en-US" sz="1600" b="1" dirty="0"/>
              <a:t>show ip route</a:t>
            </a:r>
            <a:r>
              <a:rPr lang="en-US" sz="1600" dirty="0"/>
              <a:t> and </a:t>
            </a:r>
            <a:r>
              <a:rPr lang="en-US" sz="1600" b="1" dirty="0"/>
              <a:t>show ipv6 route</a:t>
            </a:r>
            <a:r>
              <a:rPr lang="en-US" sz="1600" dirty="0"/>
              <a:t>, as well as </a:t>
            </a:r>
            <a:r>
              <a:rPr lang="en-US" sz="1600" b="1" dirty="0"/>
              <a:t>show interfaces</a:t>
            </a:r>
            <a:r>
              <a:rPr lang="en-US" sz="1600" dirty="0"/>
              <a:t>, </a:t>
            </a:r>
            <a:r>
              <a:rPr lang="en-US" sz="1600" b="1" dirty="0"/>
              <a:t>show ip interface</a:t>
            </a:r>
            <a:r>
              <a:rPr lang="en-US" sz="1600" dirty="0"/>
              <a:t> and </a:t>
            </a:r>
            <a:r>
              <a:rPr lang="en-US" sz="1600" b="1" dirty="0"/>
              <a:t>show ipv6 interface.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352519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 (Cont.)?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 an end device to reach other networks, a default gateway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IP address of the host device and the router interface address must be in the same network.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switch must have a default gateway address configured to remotely manage the switch from another network.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 configure an IPv4 default gateway on a switch, use the </a:t>
            </a:r>
            <a:r>
              <a:rPr lang="en-US" sz="1800" b="1" dirty="0"/>
              <a:t>ip default-gateway </a:t>
            </a:r>
            <a:r>
              <a:rPr lang="en-US" sz="1800" i="1" dirty="0"/>
              <a:t>ip-address </a:t>
            </a:r>
            <a:r>
              <a:rPr lang="en-US" sz="1800" dirty="0"/>
              <a:t>global configuration command.</a:t>
            </a:r>
          </a:p>
          <a:p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09726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10: Basic Router Configuration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C2187D21-D66C-4895-A65D-7270601A2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989341"/>
              </p:ext>
            </p:extLst>
          </p:nvPr>
        </p:nvGraphicFramePr>
        <p:xfrm>
          <a:off x="144463" y="798513"/>
          <a:ext cx="8853486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3486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interfaces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ip default-gateway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5940-FD94-41F4-9281-A84AF7825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1191491"/>
            <a:ext cx="8853286" cy="376277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9B78F4A-8B1F-4E11-B57F-2036926164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446048"/>
              </p:ext>
            </p:extLst>
          </p:nvPr>
        </p:nvGraphicFramePr>
        <p:xfrm>
          <a:off x="106756" y="1279280"/>
          <a:ext cx="8595235" cy="2386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Packet Tracer Physical Mode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activities are completed using Packet Tracer in Physical Mode.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9501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27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Packet Tracer Physical Mode Activities</a:t>
            </a:r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08FDDB5E-A0F2-A445-A3E2-506D15157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" y="982690"/>
            <a:ext cx="8878570" cy="364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These activities are completed using Packet Tracer in Physical Mode.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They are designed to emulate the corresponding Labs.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They can be used instead of the lab when access to physical equipment is not possible.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These activities often do not have the level of scaffolding that is present in PT activities that immediately precede these activities.</a:t>
            </a:r>
          </a:p>
          <a:p>
            <a:pPr marL="0" indent="0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dirty="0"/>
          </a:p>
          <a:p>
            <a:pPr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886678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10: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53590" y="631882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sz="1600" dirty="0"/>
              <a:t>What activities are associated with this module?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773321"/>
              </p:ext>
            </p:extLst>
          </p:nvPr>
        </p:nvGraphicFramePr>
        <p:xfrm>
          <a:off x="457291" y="980296"/>
          <a:ext cx="8229418" cy="3752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219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10.1.3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Syntax Checker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Configure Initial Router Settings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Recommended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Configure Initial Router Settings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Recommended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10.2.5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Syntax Checker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Configure Interfaces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10.3.3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Syntax Checker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Configure the Default Gateway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10.3.4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Connect a Router to a LAN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Troubleshoot Default Gateway Issues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01172460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Network Device Differences: Part 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60973199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Network Device Differences: Part 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00861496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Basic Device Configuration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2206681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 Physical Mode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 - Build a Switch and Router Network - Physical Mode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33890282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Lab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Build a Switch and Router Network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060686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10: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10,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presentation..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10.1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tasks should be completed when initially configuring a router?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is the purpose of configuring a banner message on a router?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10.2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is the benefit of configuring a description on a router interface?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are some popular show commands used to verify router interface configuration?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10: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/>
              <a:t>Topic </a:t>
            </a:r>
            <a:r>
              <a:rPr lang="en-US" sz="1600" dirty="0"/>
              <a:t>10.3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information does an end device need to have to communicate with remote networks?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Why would a switch need to be configured with a default gateway?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4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576059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5225</TotalTime>
  <Words>3868</Words>
  <Application>Microsoft Office PowerPoint</Application>
  <PresentationFormat>On-screen Show (16:9)</PresentationFormat>
  <Paragraphs>574</Paragraphs>
  <Slides>40</Slides>
  <Notes>38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CiscoSans ExtraLight</vt:lpstr>
      <vt:lpstr>Courier New</vt:lpstr>
      <vt:lpstr>Wingdings</vt:lpstr>
      <vt:lpstr>Default Theme</vt:lpstr>
      <vt:lpstr>Module 10: Basic Router Configuration</vt:lpstr>
      <vt:lpstr>Instructor Materials – Module 10 Planning Guide</vt:lpstr>
      <vt:lpstr>What to Expect in this Module</vt:lpstr>
      <vt:lpstr>What to Expect in this Module (Cont.)</vt:lpstr>
      <vt:lpstr>Check Your Understanding</vt:lpstr>
      <vt:lpstr>Packet Tracer Physical Mode Activities</vt:lpstr>
      <vt:lpstr>Module 10: Activities</vt:lpstr>
      <vt:lpstr>Module 10: Best Practices</vt:lpstr>
      <vt:lpstr>Module 10: Best Practices (Cont.)</vt:lpstr>
      <vt:lpstr>Module 10: Basic Router Configuration</vt:lpstr>
      <vt:lpstr>Module Objectives</vt:lpstr>
      <vt:lpstr>10.1 Configure Initial Router Settings</vt:lpstr>
      <vt:lpstr>Configure Initial Router Settings Basic Router Configuration Steps</vt:lpstr>
      <vt:lpstr>Configure Initial Router Settings Basic Router Configuration Example</vt:lpstr>
      <vt:lpstr>Configure Initial Router Settings Packet Tracer – Configure Initial Router Settings</vt:lpstr>
      <vt:lpstr>10.2 Configure Interfaces</vt:lpstr>
      <vt:lpstr>Configure Interfaces Configure Router Interfaces</vt:lpstr>
      <vt:lpstr>Configure Interfaces Configure Router Interfaces Example</vt:lpstr>
      <vt:lpstr>Configure Interfaces Configure Router Interfaces Example (Cont.)</vt:lpstr>
      <vt:lpstr>Configure Interfaces Verify Interface Configuration</vt:lpstr>
      <vt:lpstr>Configure Interfaces Configure Verification Commands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10.3 Configure the Default Gateway</vt:lpstr>
      <vt:lpstr>Configure the Default Gateway Default Gateway on a Host</vt:lpstr>
      <vt:lpstr>Configure the Default Gateway Default Gateway on a Switch</vt:lpstr>
      <vt:lpstr>Configure Initial Router Settings Packet Tracer – Connect a Router to a LAN</vt:lpstr>
      <vt:lpstr>Configure Initial Router Settings Packet Tracer – Troubleshoot Default Gateway Issues</vt:lpstr>
      <vt:lpstr>10.4 Module Practice and Quiz</vt:lpstr>
      <vt:lpstr>Module Practice and Quiz Video – Network Device Differences: Part 1</vt:lpstr>
      <vt:lpstr>Module Practice and Quiz Video – Network Device Differences: Part 2</vt:lpstr>
      <vt:lpstr>Configure Initial Router Settings Packet Tracer – Basic Device Configuration</vt:lpstr>
      <vt:lpstr>Configure Initial Router Settings Packet Tracer – Build a Switch and Router Network – Physical Mode Lab – Build a Switch and Router Network</vt:lpstr>
      <vt:lpstr>Module Practice and Quiz What did I learn in this module?</vt:lpstr>
      <vt:lpstr>Module Practice and Quiz What did I learn in this module (Cont.)?</vt:lpstr>
      <vt:lpstr>Module 10: Basic Router Configuration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DH</cp:lastModifiedBy>
  <cp:revision>228</cp:revision>
  <dcterms:created xsi:type="dcterms:W3CDTF">2019-10-18T06:21:22Z</dcterms:created>
  <dcterms:modified xsi:type="dcterms:W3CDTF">2021-12-09T16:57:59Z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