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7.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28.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ppt/tags/tag31.xml" ContentType="application/vnd.openxmlformats-officedocument.presentationml.tags+xml"/>
  <Override PartName="/ppt/notesSlides/notesSlide71.xml" ContentType="application/vnd.openxmlformats-officedocument.presentationml.notesSlide+xml"/>
  <Override PartName="/ppt/tags/tag32.xml" ContentType="application/vnd.openxmlformats-officedocument.presentationml.tags+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6"/>
  </p:notesMasterIdLst>
  <p:sldIdLst>
    <p:sldId id="513" r:id="rId2"/>
    <p:sldId id="730" r:id="rId3"/>
    <p:sldId id="1158" r:id="rId4"/>
    <p:sldId id="1071" r:id="rId5"/>
    <p:sldId id="1053" r:id="rId6"/>
    <p:sldId id="1072" r:id="rId7"/>
    <p:sldId id="763" r:id="rId8"/>
    <p:sldId id="1094" r:id="rId9"/>
    <p:sldId id="1151" r:id="rId10"/>
    <p:sldId id="1052" r:id="rId11"/>
    <p:sldId id="1069" r:id="rId12"/>
    <p:sldId id="1160" r:id="rId13"/>
    <p:sldId id="1152" r:id="rId14"/>
    <p:sldId id="1153" r:id="rId15"/>
    <p:sldId id="876" r:id="rId16"/>
    <p:sldId id="1096" r:id="rId17"/>
    <p:sldId id="1161" r:id="rId18"/>
    <p:sldId id="759" r:id="rId19"/>
    <p:sldId id="1054" r:id="rId20"/>
    <p:sldId id="1098" r:id="rId21"/>
    <p:sldId id="1099" r:id="rId22"/>
    <p:sldId id="1100" r:id="rId23"/>
    <p:sldId id="1101" r:id="rId24"/>
    <p:sldId id="1102" r:id="rId25"/>
    <p:sldId id="1056" r:id="rId26"/>
    <p:sldId id="1103" r:id="rId27"/>
    <p:sldId id="1104" r:id="rId28"/>
    <p:sldId id="1106" r:id="rId29"/>
    <p:sldId id="1111" r:id="rId30"/>
    <p:sldId id="1118" r:id="rId31"/>
    <p:sldId id="1125" r:id="rId32"/>
    <p:sldId id="1126" r:id="rId33"/>
    <p:sldId id="1127" r:id="rId34"/>
    <p:sldId id="1128" r:id="rId35"/>
    <p:sldId id="1112" r:id="rId36"/>
    <p:sldId id="1119" r:id="rId37"/>
    <p:sldId id="1129" r:id="rId38"/>
    <p:sldId id="1130" r:id="rId39"/>
    <p:sldId id="1113" r:id="rId40"/>
    <p:sldId id="1120" r:id="rId41"/>
    <p:sldId id="1150" r:id="rId42"/>
    <p:sldId id="1131" r:id="rId43"/>
    <p:sldId id="1132" r:id="rId44"/>
    <p:sldId id="1133" r:id="rId45"/>
    <p:sldId id="1135" r:id="rId46"/>
    <p:sldId id="1114" r:id="rId47"/>
    <p:sldId id="1121" r:id="rId48"/>
    <p:sldId id="1137" r:id="rId49"/>
    <p:sldId id="1138" r:id="rId50"/>
    <p:sldId id="1139" r:id="rId51"/>
    <p:sldId id="1140" r:id="rId52"/>
    <p:sldId id="1115" r:id="rId53"/>
    <p:sldId id="1122" r:id="rId54"/>
    <p:sldId id="1141" r:id="rId55"/>
    <p:sldId id="1142" r:id="rId56"/>
    <p:sldId id="1143" r:id="rId57"/>
    <p:sldId id="1116" r:id="rId58"/>
    <p:sldId id="1123" r:id="rId59"/>
    <p:sldId id="1144" r:id="rId60"/>
    <p:sldId id="1145" r:id="rId61"/>
    <p:sldId id="1154" r:id="rId62"/>
    <p:sldId id="1146" r:id="rId63"/>
    <p:sldId id="1147" r:id="rId64"/>
    <p:sldId id="1117" r:id="rId65"/>
    <p:sldId id="1124" r:id="rId66"/>
    <p:sldId id="1148" r:id="rId67"/>
    <p:sldId id="1149" r:id="rId68"/>
    <p:sldId id="957" r:id="rId69"/>
    <p:sldId id="1155" r:id="rId70"/>
    <p:sldId id="1107" r:id="rId71"/>
    <p:sldId id="958" r:id="rId72"/>
    <p:sldId id="1157" r:id="rId73"/>
    <p:sldId id="874" r:id="rId74"/>
    <p:sldId id="291" r:id="rId75"/>
  </p:sldIdLst>
  <p:sldSz cx="9144000" cy="5143500" type="screen16x9"/>
  <p:notesSz cx="6858000" cy="9144000"/>
  <p:custDataLst>
    <p:tags r:id="rId7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p:scale>
          <a:sx n="88" d="100"/>
          <a:sy n="88" d="100"/>
        </p:scale>
        <p:origin x="812"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14</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16</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17</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405594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dirty="0"/>
              <a:t>Packet Tracer and Lab– Design and Implement a VLSM Addressing Scheme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2149216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68256" y="4741653"/>
            <a:ext cx="285727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IPv4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11,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a router identify the network and host portions of an IP address?</a:t>
            </a:r>
          </a:p>
          <a:p>
            <a:pPr lvl="2">
              <a:lnSpc>
                <a:spcPct val="85000"/>
              </a:lnSpc>
              <a:spcBef>
                <a:spcPct val="30000"/>
              </a:spcBef>
            </a:pPr>
            <a:r>
              <a:rPr lang="en-US" sz="1600" dirty="0"/>
              <a:t>Can you explain how the IPv4 subnet mask and the IPv6 prefix length are used to identify the network and host portions using the ANDing process.</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600" dirty="0"/>
              <a:t>Topic 11.3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a:p>
            <a:pPr marL="0" indent="0">
              <a:lnSpc>
                <a:spcPct val="85000"/>
              </a:lnSpc>
              <a:spcBef>
                <a:spcPct val="30000"/>
              </a:spcBef>
              <a:buNone/>
            </a:pPr>
            <a:r>
              <a:rPr lang="en-US" sz="1600" dirty="0"/>
              <a:t>Topic 11.4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and example of a broadcast domain using people and rooms?</a:t>
            </a:r>
          </a:p>
          <a:p>
            <a:pPr lvl="2">
              <a:lnSpc>
                <a:spcPct val="85000"/>
              </a:lnSpc>
              <a:spcBef>
                <a:spcPct val="30000"/>
              </a:spcBef>
            </a:pPr>
            <a:r>
              <a:rPr lang="en-US" sz="1600" dirty="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a:lnSpc>
                <a:spcPct val="85000"/>
              </a:lnSpc>
              <a:spcBef>
                <a:spcPct val="30000"/>
              </a:spcBef>
              <a:buNone/>
            </a:pPr>
            <a:r>
              <a:rPr lang="en-US" sz="1600" dirty="0"/>
              <a:t>Topic 11.5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subnetting using a pizza? Subnet (i.e., divide) it into appropriate sized slices.</a:t>
            </a:r>
          </a:p>
          <a:p>
            <a:pPr lvl="2">
              <a:lnSpc>
                <a:spcPct val="85000"/>
              </a:lnSpc>
              <a:spcBef>
                <a:spcPct val="30000"/>
              </a:spcBef>
            </a:pPr>
            <a:r>
              <a:rPr lang="en-US" sz="1600" dirty="0"/>
              <a:t>Can you explain how to subnet a /24 network address?</a:t>
            </a:r>
          </a:p>
          <a:p>
            <a:pPr marL="0" indent="0">
              <a:lnSpc>
                <a:spcPct val="85000"/>
              </a:lnSpc>
              <a:spcBef>
                <a:spcPct val="30000"/>
              </a:spcBef>
              <a:buNone/>
            </a:pPr>
            <a:r>
              <a:rPr lang="en-US" sz="1600" dirty="0"/>
              <a:t>Topic 11.6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sz="1600" dirty="0"/>
              <a:t>Topic 11.7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explain why subnetting can waste host IP addresses? Using the pizza analogy, highlight how not everyone has the same hunger.  Maybe one person wants two or three slices while another wans half a slice. </a:t>
            </a:r>
          </a:p>
          <a:p>
            <a:pPr lvl="2">
              <a:lnSpc>
                <a:spcPct val="85000"/>
              </a:lnSpc>
              <a:spcBef>
                <a:spcPct val="30000"/>
              </a:spcBef>
            </a:pPr>
            <a:r>
              <a:rPr lang="en-US" sz="1600" dirty="0"/>
              <a:t>Ask how this problem could be solved.</a:t>
            </a:r>
          </a:p>
          <a:p>
            <a:pPr lvl="2">
              <a:lnSpc>
                <a:spcPct val="85000"/>
              </a:lnSpc>
              <a:spcBef>
                <a:spcPct val="30000"/>
              </a:spcBef>
            </a:pPr>
            <a:r>
              <a:rPr lang="en-US" sz="1600" dirty="0"/>
              <a:t>Ask how you this could be applied to subnetting.</a:t>
            </a:r>
          </a:p>
          <a:p>
            <a:pPr marL="0" indent="0">
              <a:lnSpc>
                <a:spcPct val="85000"/>
              </a:lnSpc>
              <a:spcBef>
                <a:spcPct val="30000"/>
              </a:spcBef>
              <a:buNone/>
            </a:pPr>
            <a:r>
              <a:rPr lang="en-US" sz="1600" dirty="0"/>
              <a:t>Topic 11.8</a:t>
            </a:r>
          </a:p>
          <a:p>
            <a:pPr lvl="1">
              <a:lnSpc>
                <a:spcPct val="85000"/>
              </a:lnSpc>
              <a:spcBef>
                <a:spcPct val="30000"/>
              </a:spcBef>
            </a:pPr>
            <a:r>
              <a:rPr lang="en-US" sz="1600" dirty="0"/>
              <a:t>Ask the students or have a class discussion</a:t>
            </a:r>
          </a:p>
          <a:p>
            <a:pPr lvl="2">
              <a:lnSpc>
                <a:spcPct val="85000"/>
              </a:lnSpc>
              <a:spcBef>
                <a:spcPct val="30000"/>
              </a:spcBef>
            </a:pPr>
            <a:r>
              <a:rPr lang="en-CA" sz="1600" dirty="0"/>
              <a:t>Can you provide an example of VLSM using slices of pizza? Appropriate sized slices are cut based on need.</a:t>
            </a:r>
          </a:p>
          <a:p>
            <a:pPr lvl="2">
              <a:lnSpc>
                <a:spcPct val="85000"/>
              </a:lnSpc>
              <a:spcBef>
                <a:spcPct val="30000"/>
              </a:spcBef>
            </a:pPr>
            <a:r>
              <a:rPr lang="en-CA" sz="1600" dirty="0"/>
              <a:t>Can you explain how VLSM could be applied to </a:t>
            </a:r>
            <a:r>
              <a:rPr lang="en-CA" sz="1600" dirty="0" err="1"/>
              <a:t>subnetting</a:t>
            </a:r>
            <a:r>
              <a:rPr lang="en-CA" sz="1600" dirty="0"/>
              <a:t>?</a:t>
            </a:r>
            <a:endParaRPr lang="en-US" sz="1300" dirty="0"/>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eaLnBrk="1" hangingPunct="1">
              <a:lnSpc>
                <a:spcPct val="85000"/>
              </a:lnSpc>
              <a:spcBef>
                <a:spcPct val="30000"/>
              </a:spcBef>
              <a:buNone/>
            </a:pPr>
            <a:r>
              <a:rPr lang="en-US" sz="1600" dirty="0"/>
              <a:t>Topic 11.9</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Given a multi-site topology, can you design a scalable addressing scheme?</a:t>
            </a:r>
          </a:p>
          <a:p>
            <a:pPr lvl="2">
              <a:lnSpc>
                <a:spcPct val="85000"/>
              </a:lnSpc>
              <a:spcBef>
                <a:spcPct val="30000"/>
              </a:spcBef>
            </a:pPr>
            <a:r>
              <a:rPr lang="en-US" sz="1600" dirty="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992067022"/>
              </p:ext>
            </p:extLst>
          </p:nvPr>
        </p:nvGraphicFramePr>
        <p:xfrm>
          <a:off x="396000" y="1620000"/>
          <a:ext cx="8328900" cy="1989234"/>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Subnetting a /16 and a /8 Prefix</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/16 and a /8 prefix.</a:t>
                      </a: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Subnetting to Meet Requirements</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Given a set of requirements for subnetting, implement an IPv4 addressing scheme.</a:t>
                      </a: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Variable Length Subnet Masking (VLSM)</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Explain how to create a flexible addressing scheme using variable length subnet masking (VLSM).</a:t>
                      </a: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Structured Design</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Implement a VLSM addressing scheme.</a:t>
                      </a:r>
                    </a:p>
                  </a:txBody>
                  <a:tcPr marL="68580" marR="68580" marT="0" marB="0"/>
                </a:tc>
                <a:extLst>
                  <a:ext uri="{0D108BD9-81ED-4DB2-BD59-A6C34878D82A}">
                    <a16:rowId xmlns:a16="http://schemas.microsoft.com/office/drawing/2014/main" val="3818444524"/>
                  </a:ext>
                </a:extLst>
              </a:tr>
            </a:tbl>
          </a:graphicData>
        </a:graphic>
      </p:graphicFrame>
    </p:spTree>
    <p:custDataLst>
      <p:tags r:id="rId1"/>
    </p:custDataLst>
    <p:extLst>
      <p:ext uri="{BB962C8B-B14F-4D97-AF65-F5344CB8AC3E}">
        <p14:creationId xmlns:p14="http://schemas.microsoft.com/office/powerpoint/2010/main" val="339660083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a:t>
            </a:r>
            <a:r>
              <a:rPr lang="en-CA"/>
              <a:t># 15</a:t>
            </a:r>
            <a:endParaRPr lang="en-CA" dirty="0"/>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83569"/>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
        <p:nvSpPr>
          <p:cNvPr id="3" name="Content Placeholder 2">
            <a:extLst>
              <a:ext uri="{FF2B5EF4-FFF2-40B4-BE49-F238E27FC236}">
                <a16:creationId xmlns:a16="http://schemas.microsoft.com/office/drawing/2014/main" id="{0CC55940-FD94-41F4-9281-A84AF782559B}"/>
              </a:ext>
            </a:extLst>
          </p:cNvPr>
          <p:cNvSpPr>
            <a:spLocks noGrp="1"/>
          </p:cNvSpPr>
          <p:nvPr>
            <p:ph idx="1"/>
          </p:nvPr>
        </p:nvSpPr>
        <p:spPr>
          <a:xfrm>
            <a:off x="144065" y="1191491"/>
            <a:ext cx="8853286" cy="3762772"/>
          </a:xfrm>
        </p:spPr>
        <p:txBody>
          <a:bodyPr/>
          <a:lstStyle/>
          <a:p>
            <a:pPr marL="0" indent="0">
              <a:buNone/>
            </a:pPr>
            <a:endParaRPr lang="en-US" dirty="0"/>
          </a:p>
        </p:txBody>
      </p:sp>
      <p:graphicFrame>
        <p:nvGraphicFramePr>
          <p:cNvPr id="7" name="Content Placeholder 3">
            <a:extLst>
              <a:ext uri="{FF2B5EF4-FFF2-40B4-BE49-F238E27FC236}">
                <a16:creationId xmlns:a16="http://schemas.microsoft.com/office/drawing/2014/main" id="{39B78F4A-8B1F-4E11-B57F-2036926164A6}"/>
              </a:ext>
            </a:extLst>
          </p:cNvPr>
          <p:cNvGraphicFramePr>
            <a:graphicFrameLocks/>
          </p:cNvGraphicFramePr>
          <p:nvPr/>
        </p:nvGraphicFramePr>
        <p:xfrm>
          <a:off x="106756" y="1279280"/>
          <a:ext cx="8595235" cy="2386965"/>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Packet Tracer Physical Mode Activity</a:t>
                      </a:r>
                    </a:p>
                  </a:txBody>
                  <a:tcPr marL="9525" marR="9525" marT="9525" marB="0" anchor="b"/>
                </a:tc>
                <a:tc>
                  <a:txBody>
                    <a:bodyPr/>
                    <a:lstStyle/>
                    <a:p>
                      <a:r>
                        <a:rPr lang="en-US" dirty="0"/>
                        <a:t>These activities are completed using Packet Tracer in Physical Mode. </a:t>
                      </a:r>
                    </a:p>
                  </a:txBody>
                  <a:tcPr/>
                </a:tc>
                <a:extLst>
                  <a:ext uri="{0D108BD9-81ED-4DB2-BD59-A6C34878D82A}">
                    <a16:rowId xmlns:a16="http://schemas.microsoft.com/office/drawing/2014/main" val="550995017"/>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These activities often do not have the level of scaffolding that is present in PT activities that immediately precede these activities.</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Network, Host and Broadcast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49020341"/>
                  </a:ext>
                </a:extLst>
              </a:tr>
              <a:tr h="350784">
                <a:tc>
                  <a:txBody>
                    <a:bodyPr/>
                    <a:lstStyle/>
                    <a:p>
                      <a:pPr algn="ctr"/>
                      <a:r>
                        <a:rPr lang="en-US" sz="1100" dirty="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39395"/>
                  </a:ext>
                </a:extLst>
              </a:tr>
              <a:tr h="350784">
                <a:tc>
                  <a:txBody>
                    <a:bodyPr/>
                    <a:lstStyle/>
                    <a:p>
                      <a:pPr algn="ctr"/>
                      <a:r>
                        <a:rPr lang="en-US" sz="1100" dirty="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Address Structure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Pass or Block IPv4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Public or Private IPv4 Address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529209024"/>
                  </a:ext>
                </a:extLst>
              </a:tr>
              <a:tr h="350784">
                <a:tc>
                  <a:txBody>
                    <a:bodyPr/>
                    <a:lstStyle/>
                    <a:p>
                      <a:pPr algn="ctr"/>
                      <a:r>
                        <a:rPr lang="en-US" sz="1100" kern="1200" dirty="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65242" y="1580233"/>
            <a:ext cx="7815004" cy="2478331"/>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In both the Packet Tracer Physical Mode activity and in the Lab, you will complete the following objectives:</a:t>
            </a:r>
          </a:p>
          <a:p>
            <a:pPr marL="342900" indent="-342900" algn="l">
              <a:buFont typeface="Arial" panose="020B0604020202020204" pitchFamily="34" charset="0"/>
              <a:buChar char="•"/>
            </a:pPr>
            <a:r>
              <a:rPr lang="en-US" sz="1800" dirty="0">
                <a:solidFill>
                  <a:srgbClr val="000000"/>
                </a:solidFill>
              </a:rPr>
              <a:t>Examine Network Requirements</a:t>
            </a:r>
          </a:p>
          <a:p>
            <a:pPr marL="342900" indent="-342900" algn="l">
              <a:buFont typeface="Arial" panose="020B0604020202020204" pitchFamily="34" charset="0"/>
              <a:buChar char="•"/>
            </a:pPr>
            <a:r>
              <a:rPr lang="en-US" sz="1800" dirty="0">
                <a:solidFill>
                  <a:srgbClr val="000000"/>
                </a:solidFill>
              </a:rPr>
              <a:t>Design the VLSM Address Scheme</a:t>
            </a:r>
          </a:p>
          <a:p>
            <a:pPr marL="342900" indent="-342900" algn="l">
              <a:buFont typeface="Arial" panose="020B0604020202020204" pitchFamily="34" charset="0"/>
              <a:buChar char="•"/>
            </a:pPr>
            <a:r>
              <a:rPr lang="en-US" sz="1800" dirty="0">
                <a:solidFill>
                  <a:srgbClr val="000000"/>
                </a:solidFill>
              </a:rPr>
              <a:t>Cable and Configure the IPv4 Network</a:t>
            </a:r>
            <a:endParaRPr lang="en-CA" sz="18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487055"/>
          </a:xfrm>
        </p:spPr>
        <p:txBody>
          <a:bodyPr/>
          <a:lstStyle/>
          <a:p>
            <a:r>
              <a:rPr lang="en-CA" sz="1600" dirty="0"/>
              <a:t>Structured Design</a:t>
            </a:r>
            <a:br>
              <a:rPr lang="en-US" dirty="0"/>
            </a:br>
            <a:r>
              <a:rPr lang="en-US" sz="2400" dirty="0"/>
              <a:t>Packet Tracer – </a:t>
            </a:r>
            <a:r>
              <a:rPr kumimoji="0" lang="en-US" sz="2400" b="0" i="0" u="none" strike="noStrike" kern="1200" cap="none" spc="0" normalizeH="0" baseline="0" noProof="0" dirty="0">
                <a:ln>
                  <a:noFill/>
                </a:ln>
                <a:solidFill>
                  <a:srgbClr val="004C69"/>
                </a:solidFill>
                <a:effectLst/>
                <a:uLnTx/>
                <a:uFillTx/>
                <a:latin typeface="Arial"/>
                <a:ea typeface="ＭＳ Ｐゴシック" charset="0"/>
              </a:rPr>
              <a:t>Design and Implement a VLSM Addressing Scheme - Physical Mode</a:t>
            </a:r>
            <a:br>
              <a:rPr lang="en-US" sz="2400" dirty="0"/>
            </a:br>
            <a:r>
              <a:rPr lang="en-US" sz="2400" dirty="0"/>
              <a:t>Lab – Design and Implement a VLSM Addressing Scheme</a:t>
            </a:r>
          </a:p>
        </p:txBody>
      </p:sp>
    </p:spTree>
    <p:extLst>
      <p:ext uri="{BB962C8B-B14F-4D97-AF65-F5344CB8AC3E}">
        <p14:creationId xmlns:p14="http://schemas.microsoft.com/office/powerpoint/2010/main" val="42365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Subnet with the Magic Number</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a:r>
                        <a:rPr lang="en-US" sz="1100" kern="1200" dirty="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a:r>
                        <a:rPr lang="en-US" sz="1100" kern="1200" dirty="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r>
                        <a:rPr lang="en-US" sz="1100" kern="1200" dirty="0">
                          <a:solidFill>
                            <a:schemeClr val="dk1"/>
                          </a:solidFill>
                          <a:latin typeface="+mn-lt"/>
                          <a:ea typeface="+mn-ea"/>
                          <a:cs typeface="+mn-cs"/>
                        </a:rPr>
                        <a:t>Subnet Across Multiple Octets</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a:r>
                        <a:rPr lang="en-US" sz="1100" kern="1200" dirty="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r>
                        <a:rPr lang="en-US" sz="1100" kern="1200" dirty="0">
                          <a:solidFill>
                            <a:schemeClr val="dk1"/>
                          </a:solidFill>
                          <a:latin typeface="+mn-lt"/>
                          <a:ea typeface="+mn-ea"/>
                          <a:cs typeface="+mn-cs"/>
                        </a:rPr>
                        <a:t>Calculate the Subnet Mask</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a:r>
                        <a:rPr lang="en-US" sz="1100" kern="1200" dirty="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kern="1200" dirty="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Determine the Number of Bits to Borrow</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kern="1200" dirty="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kern="1200" dirty="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a:r>
                        <a:rPr lang="en-US" sz="1100" kern="1200" dirty="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32580387"/>
              </p:ext>
            </p:extLst>
          </p:nvPr>
        </p:nvGraphicFramePr>
        <p:xfrm>
          <a:off x="432000" y="1127135"/>
          <a:ext cx="8229418" cy="26268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kern="1200" dirty="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VLSM Design and Implementation Practice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Packet Tracer - Design and Implement a VLSM Addressing Scheme - Physical Mode</a:t>
                      </a:r>
                      <a:endParaRPr lang="en-US" sz="1100" kern="1200" dirty="0">
                        <a:solidFill>
                          <a:schemeClr val="dk1"/>
                        </a:solidFill>
                        <a:latin typeface="+mn-lt"/>
                        <a:ea typeface="+mn-ea"/>
                        <a:cs typeface="+mn-cs"/>
                      </a:endParaRP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100" kern="1200" noProof="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609230478"/>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11.10.4</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IPv4 Addressing</a:t>
                      </a:r>
                    </a:p>
                  </a:txBody>
                  <a:tcPr marL="68580" marR="68580" marT="34290" marB="34290" anchor="ctr"/>
                </a:tc>
                <a:tc>
                  <a:txBody>
                    <a:bodyPr/>
                    <a:lstStyle/>
                    <a:p>
                      <a:pPr marL="0" algn="l" defTabSz="685777" rtl="0" eaLnBrk="1" latinLnBrk="0" hangingPunct="1"/>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59192888"/>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26510</TotalTime>
  <Words>6218</Words>
  <Application>Microsoft Office PowerPoint</Application>
  <PresentationFormat>On-screen Show (16:9)</PresentationFormat>
  <Paragraphs>1071</Paragraphs>
  <Slides>74</Slides>
  <Notes>72</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CiscoSans ExtraLight</vt:lpstr>
      <vt:lpstr>Courier New</vt:lpstr>
      <vt:lpstr>Wingdings</vt:lpstr>
      <vt:lpstr>Default Theme</vt:lpstr>
      <vt:lpstr>Module 11: IPv4 Addressing</vt:lpstr>
      <vt:lpstr>Instructor Materials – Module 11 Planning Guide</vt:lpstr>
      <vt:lpstr>What to Expect in this Module</vt:lpstr>
      <vt:lpstr>What to Expect in this Module (Cont.)</vt:lpstr>
      <vt:lpstr>Check Your Understanding</vt:lpstr>
      <vt:lpstr>Packet Tracer Physical Mode Activities</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Module 11: IPv4 Addressing</vt:lpstr>
      <vt:lpstr>Module Objectives</vt:lpstr>
      <vt:lpstr>Module Objectives (Cont.)</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Packet Tracer – Design and Implement a VLSM Addressing Scheme - Physical Mode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302</cp:revision>
  <dcterms:created xsi:type="dcterms:W3CDTF">2019-10-18T06:21:22Z</dcterms:created>
  <dcterms:modified xsi:type="dcterms:W3CDTF">2021-01-29T13:24:18Z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