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80" r:id="rId1"/>
  </p:sldMasterIdLst>
  <p:notesMasterIdLst>
    <p:notesMasterId r:id="rId19"/>
  </p:notesMasterIdLst>
  <p:sldIdLst>
    <p:sldId id="281" r:id="rId2"/>
    <p:sldId id="283" r:id="rId3"/>
    <p:sldId id="287" r:id="rId4"/>
    <p:sldId id="288" r:id="rId5"/>
    <p:sldId id="304" r:id="rId6"/>
    <p:sldId id="305" r:id="rId7"/>
    <p:sldId id="293" r:id="rId8"/>
    <p:sldId id="294" r:id="rId9"/>
    <p:sldId id="295" r:id="rId10"/>
    <p:sldId id="296" r:id="rId11"/>
    <p:sldId id="297" r:id="rId12"/>
    <p:sldId id="306" r:id="rId13"/>
    <p:sldId id="298" r:id="rId14"/>
    <p:sldId id="299" r:id="rId15"/>
    <p:sldId id="300" r:id="rId16"/>
    <p:sldId id="301" r:id="rId17"/>
    <p:sldId id="286" r:id="rId18"/>
  </p:sldIdLst>
  <p:sldSz cx="13439775" cy="7559675"/>
  <p:notesSz cx="6735763" cy="9866313"/>
  <p:embeddedFontLst>
    <p:embeddedFont>
      <p:font typeface="NanumBarunGothic" panose="020B0600000101010101" charset="-127"/>
      <p:regular r:id="rId20"/>
      <p:bold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함초롬바탕" panose="02030604000101010101" pitchFamily="18" charset="-127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나눔바른고딕" panose="020B0600000101010101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나눔고딕 ExtraBold" panose="020D0904000000000000" pitchFamily="50" charset="-127"/>
      <p:bold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423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채은" initials="이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3C59"/>
    <a:srgbClr val="915177"/>
    <a:srgbClr val="F7BEB9"/>
    <a:srgbClr val="C29490"/>
    <a:srgbClr val="B8827E"/>
    <a:srgbClr val="844466"/>
    <a:srgbClr val="460B3D"/>
    <a:srgbClr val="AC6D68"/>
    <a:srgbClr val="000000"/>
    <a:srgbClr val="667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688" autoAdjust="0"/>
    <p:restoredTop sz="94632" autoAdjust="0"/>
  </p:normalViewPr>
  <p:slideViewPr>
    <p:cSldViewPr snapToGrid="0">
      <p:cViewPr>
        <p:scale>
          <a:sx n="100" d="100"/>
          <a:sy n="100" d="100"/>
        </p:scale>
        <p:origin x="-918" y="-65"/>
      </p:cViewPr>
      <p:guideLst>
        <p:guide orient="horz" pos="2381"/>
        <p:guide pos="4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2310" y="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495029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fld id="{E341322F-D57C-478B-A950-233FE278F7A0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fld id="{AA317AD3-5EA0-4FC9-B063-FD70767A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4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17AD3-5EA0-4FC9-B063-FD70767A67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6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17AD3-5EA0-4FC9-B063-FD70767A67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6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17AD3-5EA0-4FC9-B063-FD70767A67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3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17AD3-5EA0-4FC9-B063-FD70767A67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8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17AD3-5EA0-4FC9-B063-FD70767A677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5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0F8DD84-28EE-40DE-A6E7-F5D65B326A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" y="0"/>
            <a:ext cx="13432820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90E870C-E249-4871-B0E9-5EF967006F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" y="0"/>
            <a:ext cx="13432820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0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D2E98AC-2AD0-4790-9931-23C5FCF5A0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" y="0"/>
            <a:ext cx="13432820" cy="7559675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57881C58-CC35-40CE-BD01-E2D84DC31E22}"/>
              </a:ext>
            </a:extLst>
          </p:cNvPr>
          <p:cNvSpPr txBox="1">
            <a:spLocks/>
          </p:cNvSpPr>
          <p:nvPr userDrawn="1"/>
        </p:nvSpPr>
        <p:spPr>
          <a:xfrm>
            <a:off x="6340616" y="7157016"/>
            <a:ext cx="758546" cy="298822"/>
          </a:xfrm>
          <a:prstGeom prst="rect">
            <a:avLst/>
          </a:prstGeom>
        </p:spPr>
        <p:txBody>
          <a:bodyPr vert="horz" lIns="86199" tIns="43100" rIns="86199" bIns="43100" rtlCol="0" anchor="ctr"/>
          <a:lstStyle>
            <a:defPPr>
              <a:defRPr lang="ko-KR"/>
            </a:defPPr>
            <a:lvl1pPr marL="0" algn="r" defTabSz="1019001" rtl="0" eaLnBrk="1" latinLnBrk="1" hangingPunct="1">
              <a:defRPr sz="136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9501" algn="l" defTabSz="1019001" rtl="0" eaLnBrk="1" latinLnBrk="1" hangingPunct="1">
              <a:defRPr sz="20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001" algn="l" defTabSz="1019001" rtl="0" eaLnBrk="1" latinLnBrk="1" hangingPunct="1">
              <a:defRPr sz="20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502" algn="l" defTabSz="1019001" rtl="0" eaLnBrk="1" latinLnBrk="1" hangingPunct="1">
              <a:defRPr sz="20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8003" algn="l" defTabSz="1019001" rtl="0" eaLnBrk="1" latinLnBrk="1" hangingPunct="1">
              <a:defRPr sz="20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503" algn="l" defTabSz="1019001" rtl="0" eaLnBrk="1" latinLnBrk="1" hangingPunct="1">
              <a:defRPr sz="20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7004" algn="l" defTabSz="1019001" rtl="0" eaLnBrk="1" latinLnBrk="1" hangingPunct="1">
              <a:defRPr sz="20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6504" algn="l" defTabSz="1019001" rtl="0" eaLnBrk="1" latinLnBrk="1" hangingPunct="1">
              <a:defRPr sz="20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6005" algn="l" defTabSz="1019001" rtl="0" eaLnBrk="1" latinLnBrk="1" hangingPunct="1">
              <a:defRPr sz="20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2019" latinLnBrk="0"/>
            <a:fld id="{48F63A3B-78C7-47BE-AE5E-E10140E04643}" type="slidenum">
              <a:rPr lang="en-US" altLang="en-US" sz="801" b="1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pPr algn="ctr" defTabSz="862019" latinLnBrk="0"/>
              <a:t>‹#›</a:t>
            </a:fld>
            <a:endParaRPr lang="en-US" altLang="en-US" sz="801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7C29684-646C-4EB1-89D3-38314F9A9DAF}"/>
              </a:ext>
            </a:extLst>
          </p:cNvPr>
          <p:cNvGrpSpPr/>
          <p:nvPr userDrawn="1"/>
        </p:nvGrpSpPr>
        <p:grpSpPr>
          <a:xfrm>
            <a:off x="-1" y="7418778"/>
            <a:ext cx="13439776" cy="140901"/>
            <a:chOff x="-1" y="7418774"/>
            <a:chExt cx="10691814" cy="140901"/>
          </a:xfrm>
          <a:solidFill>
            <a:schemeClr val="bg1">
              <a:lumMod val="85000"/>
            </a:schemeClr>
          </a:solidFill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869FB3C6-138D-45D6-9326-A59B872EBBCF}"/>
                </a:ext>
              </a:extLst>
            </p:cNvPr>
            <p:cNvSpPr>
              <a:spLocks/>
            </p:cNvSpPr>
            <p:nvPr/>
          </p:nvSpPr>
          <p:spPr>
            <a:xfrm>
              <a:off x="-1" y="7494875"/>
              <a:ext cx="10691814" cy="6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3938" tIns="36969" rIns="73938" bIns="3696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73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="" xmlns:a16="http://schemas.microsoft.com/office/drawing/2014/main" id="{F837386E-4F87-41BD-8E04-18091C0E4EA4}"/>
                </a:ext>
              </a:extLst>
            </p:cNvPr>
            <p:cNvSpPr/>
            <p:nvPr/>
          </p:nvSpPr>
          <p:spPr>
            <a:xfrm>
              <a:off x="5278568" y="7418774"/>
              <a:ext cx="134677" cy="7847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3938" tIns="36969" rIns="73938" bIns="3696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2019"/>
              <a:endParaRPr lang="ko-KR" altLang="en-US" sz="1373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24A3DC83-94FC-40CC-8C50-881D1D117F21}"/>
              </a:ext>
            </a:extLst>
          </p:cNvPr>
          <p:cNvGrpSpPr/>
          <p:nvPr userDrawn="1"/>
        </p:nvGrpSpPr>
        <p:grpSpPr>
          <a:xfrm>
            <a:off x="12162502" y="270756"/>
            <a:ext cx="817279" cy="377897"/>
            <a:chOff x="8834434" y="6065043"/>
            <a:chExt cx="1370012" cy="708025"/>
          </a:xfrm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90908E99-3DAA-4B58-BD89-8ADDE247E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4434" y="6122193"/>
              <a:ext cx="142875" cy="204788"/>
            </a:xfrm>
            <a:custGeom>
              <a:avLst/>
              <a:gdLst>
                <a:gd name="T0" fmla="*/ 33 w 65"/>
                <a:gd name="T1" fmla="*/ 92 h 92"/>
                <a:gd name="T2" fmla="*/ 0 w 65"/>
                <a:gd name="T3" fmla="*/ 69 h 92"/>
                <a:gd name="T4" fmla="*/ 11 w 65"/>
                <a:gd name="T5" fmla="*/ 65 h 92"/>
                <a:gd name="T6" fmla="*/ 33 w 65"/>
                <a:gd name="T7" fmla="*/ 81 h 92"/>
                <a:gd name="T8" fmla="*/ 53 w 65"/>
                <a:gd name="T9" fmla="*/ 66 h 92"/>
                <a:gd name="T10" fmla="*/ 38 w 65"/>
                <a:gd name="T11" fmla="*/ 52 h 92"/>
                <a:gd name="T12" fmla="*/ 20 w 65"/>
                <a:gd name="T13" fmla="*/ 46 h 92"/>
                <a:gd name="T14" fmla="*/ 4 w 65"/>
                <a:gd name="T15" fmla="*/ 26 h 92"/>
                <a:gd name="T16" fmla="*/ 33 w 65"/>
                <a:gd name="T17" fmla="*/ 0 h 92"/>
                <a:gd name="T18" fmla="*/ 63 w 65"/>
                <a:gd name="T19" fmla="*/ 18 h 92"/>
                <a:gd name="T20" fmla="*/ 53 w 65"/>
                <a:gd name="T21" fmla="*/ 23 h 92"/>
                <a:gd name="T22" fmla="*/ 33 w 65"/>
                <a:gd name="T23" fmla="*/ 11 h 92"/>
                <a:gd name="T24" fmla="*/ 17 w 65"/>
                <a:gd name="T25" fmla="*/ 24 h 92"/>
                <a:gd name="T26" fmla="*/ 29 w 65"/>
                <a:gd name="T27" fmla="*/ 37 h 92"/>
                <a:gd name="T28" fmla="*/ 48 w 65"/>
                <a:gd name="T29" fmla="*/ 42 h 92"/>
                <a:gd name="T30" fmla="*/ 65 w 65"/>
                <a:gd name="T31" fmla="*/ 65 h 92"/>
                <a:gd name="T32" fmla="*/ 33 w 65"/>
                <a:gd name="T3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92">
                  <a:moveTo>
                    <a:pt x="33" y="92"/>
                  </a:moveTo>
                  <a:cubicBezTo>
                    <a:pt x="16" y="92"/>
                    <a:pt x="3" y="83"/>
                    <a:pt x="0" y="69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4" y="74"/>
                    <a:pt x="22" y="81"/>
                    <a:pt x="33" y="81"/>
                  </a:cubicBezTo>
                  <a:cubicBezTo>
                    <a:pt x="43" y="81"/>
                    <a:pt x="53" y="76"/>
                    <a:pt x="53" y="66"/>
                  </a:cubicBezTo>
                  <a:cubicBezTo>
                    <a:pt x="53" y="58"/>
                    <a:pt x="46" y="54"/>
                    <a:pt x="38" y="52"/>
                  </a:cubicBezTo>
                  <a:cubicBezTo>
                    <a:pt x="35" y="51"/>
                    <a:pt x="23" y="47"/>
                    <a:pt x="20" y="46"/>
                  </a:cubicBezTo>
                  <a:cubicBezTo>
                    <a:pt x="11" y="43"/>
                    <a:pt x="4" y="37"/>
                    <a:pt x="4" y="26"/>
                  </a:cubicBezTo>
                  <a:cubicBezTo>
                    <a:pt x="4" y="9"/>
                    <a:pt x="17" y="0"/>
                    <a:pt x="33" y="0"/>
                  </a:cubicBezTo>
                  <a:cubicBezTo>
                    <a:pt x="47" y="0"/>
                    <a:pt x="59" y="5"/>
                    <a:pt x="63" y="18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49" y="14"/>
                    <a:pt x="43" y="11"/>
                    <a:pt x="33" y="11"/>
                  </a:cubicBezTo>
                  <a:cubicBezTo>
                    <a:pt x="25" y="11"/>
                    <a:pt x="17" y="16"/>
                    <a:pt x="17" y="24"/>
                  </a:cubicBezTo>
                  <a:cubicBezTo>
                    <a:pt x="17" y="31"/>
                    <a:pt x="22" y="35"/>
                    <a:pt x="29" y="37"/>
                  </a:cubicBezTo>
                  <a:cubicBezTo>
                    <a:pt x="32" y="38"/>
                    <a:pt x="44" y="41"/>
                    <a:pt x="48" y="42"/>
                  </a:cubicBezTo>
                  <a:cubicBezTo>
                    <a:pt x="57" y="45"/>
                    <a:pt x="65" y="52"/>
                    <a:pt x="65" y="65"/>
                  </a:cubicBezTo>
                  <a:cubicBezTo>
                    <a:pt x="65" y="82"/>
                    <a:pt x="51" y="92"/>
                    <a:pt x="33" y="92"/>
                  </a:cubicBezTo>
                  <a:close/>
                </a:path>
              </a:pathLst>
            </a:custGeom>
            <a:solidFill>
              <a:srgbClr val="5C6F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48"/>
            </a:p>
          </p:txBody>
        </p:sp>
        <p:sp>
          <p:nvSpPr>
            <p:cNvPr id="25" name="Freeform 6">
              <a:extLst>
                <a:ext uri="{FF2B5EF4-FFF2-40B4-BE49-F238E27FC236}">
                  <a16:creationId xmlns="" xmlns:a16="http://schemas.microsoft.com/office/drawing/2014/main" id="{D7E13C75-C4D4-4472-AECF-F699DDD88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934" y="6126956"/>
              <a:ext cx="142875" cy="195263"/>
            </a:xfrm>
            <a:custGeom>
              <a:avLst/>
              <a:gdLst>
                <a:gd name="T0" fmla="*/ 75 w 90"/>
                <a:gd name="T1" fmla="*/ 123 h 123"/>
                <a:gd name="T2" fmla="*/ 16 w 90"/>
                <a:gd name="T3" fmla="*/ 29 h 123"/>
                <a:gd name="T4" fmla="*/ 15 w 90"/>
                <a:gd name="T5" fmla="*/ 29 h 123"/>
                <a:gd name="T6" fmla="*/ 15 w 90"/>
                <a:gd name="T7" fmla="*/ 123 h 123"/>
                <a:gd name="T8" fmla="*/ 0 w 90"/>
                <a:gd name="T9" fmla="*/ 123 h 123"/>
                <a:gd name="T10" fmla="*/ 0 w 90"/>
                <a:gd name="T11" fmla="*/ 0 h 123"/>
                <a:gd name="T12" fmla="*/ 16 w 90"/>
                <a:gd name="T13" fmla="*/ 0 h 123"/>
                <a:gd name="T14" fmla="*/ 75 w 90"/>
                <a:gd name="T15" fmla="*/ 92 h 123"/>
                <a:gd name="T16" fmla="*/ 75 w 90"/>
                <a:gd name="T17" fmla="*/ 92 h 123"/>
                <a:gd name="T18" fmla="*/ 75 w 90"/>
                <a:gd name="T19" fmla="*/ 0 h 123"/>
                <a:gd name="T20" fmla="*/ 90 w 90"/>
                <a:gd name="T21" fmla="*/ 0 h 123"/>
                <a:gd name="T22" fmla="*/ 90 w 90"/>
                <a:gd name="T23" fmla="*/ 123 h 123"/>
                <a:gd name="T24" fmla="*/ 75 w 90"/>
                <a:gd name="T25" fmla="*/ 123 h 123"/>
                <a:gd name="T26" fmla="*/ 75 w 90"/>
                <a:gd name="T2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23">
                  <a:moveTo>
                    <a:pt x="75" y="123"/>
                  </a:moveTo>
                  <a:lnTo>
                    <a:pt x="16" y="29"/>
                  </a:lnTo>
                  <a:lnTo>
                    <a:pt x="15" y="29"/>
                  </a:lnTo>
                  <a:lnTo>
                    <a:pt x="15" y="123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16" y="0"/>
                  </a:lnTo>
                  <a:lnTo>
                    <a:pt x="75" y="92"/>
                  </a:lnTo>
                  <a:lnTo>
                    <a:pt x="75" y="92"/>
                  </a:lnTo>
                  <a:lnTo>
                    <a:pt x="75" y="0"/>
                  </a:lnTo>
                  <a:lnTo>
                    <a:pt x="90" y="0"/>
                  </a:lnTo>
                  <a:lnTo>
                    <a:pt x="90" y="123"/>
                  </a:lnTo>
                  <a:lnTo>
                    <a:pt x="75" y="123"/>
                  </a:lnTo>
                  <a:lnTo>
                    <a:pt x="75" y="123"/>
                  </a:lnTo>
                  <a:close/>
                </a:path>
              </a:pathLst>
            </a:custGeom>
            <a:solidFill>
              <a:srgbClr val="5C6F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48"/>
            </a:p>
          </p:txBody>
        </p:sp>
        <p:sp>
          <p:nvSpPr>
            <p:cNvPr id="26" name="Freeform 7">
              <a:extLst>
                <a:ext uri="{FF2B5EF4-FFF2-40B4-BE49-F238E27FC236}">
                  <a16:creationId xmlns="" xmlns:a16="http://schemas.microsoft.com/office/drawing/2014/main" id="{B7D969A4-DD04-4786-A225-DAC2054A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8609" y="6126956"/>
              <a:ext cx="146050" cy="200025"/>
            </a:xfrm>
            <a:custGeom>
              <a:avLst/>
              <a:gdLst>
                <a:gd name="T0" fmla="*/ 33 w 66"/>
                <a:gd name="T1" fmla="*/ 90 h 90"/>
                <a:gd name="T2" fmla="*/ 0 w 66"/>
                <a:gd name="T3" fmla="*/ 61 h 90"/>
                <a:gd name="T4" fmla="*/ 0 w 66"/>
                <a:gd name="T5" fmla="*/ 0 h 90"/>
                <a:gd name="T6" fmla="*/ 13 w 66"/>
                <a:gd name="T7" fmla="*/ 0 h 90"/>
                <a:gd name="T8" fmla="*/ 13 w 66"/>
                <a:gd name="T9" fmla="*/ 59 h 90"/>
                <a:gd name="T10" fmla="*/ 33 w 66"/>
                <a:gd name="T11" fmla="*/ 79 h 90"/>
                <a:gd name="T12" fmla="*/ 53 w 66"/>
                <a:gd name="T13" fmla="*/ 59 h 90"/>
                <a:gd name="T14" fmla="*/ 53 w 66"/>
                <a:gd name="T15" fmla="*/ 0 h 90"/>
                <a:gd name="T16" fmla="*/ 66 w 66"/>
                <a:gd name="T17" fmla="*/ 0 h 90"/>
                <a:gd name="T18" fmla="*/ 66 w 66"/>
                <a:gd name="T19" fmla="*/ 60 h 90"/>
                <a:gd name="T20" fmla="*/ 33 w 66"/>
                <a:gd name="T2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90">
                  <a:moveTo>
                    <a:pt x="33" y="90"/>
                  </a:moveTo>
                  <a:cubicBezTo>
                    <a:pt x="16" y="90"/>
                    <a:pt x="0" y="8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71"/>
                    <a:pt x="21" y="79"/>
                    <a:pt x="33" y="79"/>
                  </a:cubicBezTo>
                  <a:cubicBezTo>
                    <a:pt x="45" y="79"/>
                    <a:pt x="53" y="73"/>
                    <a:pt x="53" y="59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80"/>
                    <a:pt x="50" y="90"/>
                    <a:pt x="33" y="90"/>
                  </a:cubicBezTo>
                  <a:close/>
                </a:path>
              </a:pathLst>
            </a:custGeom>
            <a:solidFill>
              <a:srgbClr val="5C6F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48"/>
            </a:p>
          </p:txBody>
        </p:sp>
        <p:sp>
          <p:nvSpPr>
            <p:cNvPr id="27" name="Freeform 8">
              <a:extLst>
                <a:ext uri="{FF2B5EF4-FFF2-40B4-BE49-F238E27FC236}">
                  <a16:creationId xmlns="" xmlns:a16="http://schemas.microsoft.com/office/drawing/2014/main" id="{39341E39-A25A-4D44-AEB4-039896340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9272" y="6065043"/>
              <a:ext cx="200025" cy="257175"/>
            </a:xfrm>
            <a:custGeom>
              <a:avLst/>
              <a:gdLst>
                <a:gd name="T0" fmla="*/ 0 w 126"/>
                <a:gd name="T1" fmla="*/ 162 h 162"/>
                <a:gd name="T2" fmla="*/ 0 w 126"/>
                <a:gd name="T3" fmla="*/ 0 h 162"/>
                <a:gd name="T4" fmla="*/ 52 w 126"/>
                <a:gd name="T5" fmla="*/ 0 h 162"/>
                <a:gd name="T6" fmla="*/ 52 w 126"/>
                <a:gd name="T7" fmla="*/ 121 h 162"/>
                <a:gd name="T8" fmla="*/ 126 w 126"/>
                <a:gd name="T9" fmla="*/ 121 h 162"/>
                <a:gd name="T10" fmla="*/ 126 w 126"/>
                <a:gd name="T11" fmla="*/ 162 h 162"/>
                <a:gd name="T12" fmla="*/ 0 w 126"/>
                <a:gd name="T13" fmla="*/ 162 h 162"/>
                <a:gd name="T14" fmla="*/ 0 w 126"/>
                <a:gd name="T1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62">
                  <a:moveTo>
                    <a:pt x="0" y="162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121"/>
                  </a:lnTo>
                  <a:lnTo>
                    <a:pt x="126" y="121"/>
                  </a:lnTo>
                  <a:lnTo>
                    <a:pt x="126" y="162"/>
                  </a:lnTo>
                  <a:lnTo>
                    <a:pt x="0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48"/>
            </a:p>
          </p:txBody>
        </p:sp>
        <p:sp>
          <p:nvSpPr>
            <p:cNvPr id="28" name="Freeform 9">
              <a:extLst>
                <a:ext uri="{FF2B5EF4-FFF2-40B4-BE49-F238E27FC236}">
                  <a16:creationId xmlns="" xmlns:a16="http://schemas.microsoft.com/office/drawing/2014/main" id="{08FB2E5E-5C2D-4D6B-96A2-78344FCD3E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74221" y="6122193"/>
              <a:ext cx="196850" cy="204788"/>
            </a:xfrm>
            <a:custGeom>
              <a:avLst/>
              <a:gdLst>
                <a:gd name="T0" fmla="*/ 58 w 89"/>
                <a:gd name="T1" fmla="*/ 90 h 92"/>
                <a:gd name="T2" fmla="*/ 57 w 89"/>
                <a:gd name="T3" fmla="*/ 78 h 92"/>
                <a:gd name="T4" fmla="*/ 56 w 89"/>
                <a:gd name="T5" fmla="*/ 78 h 92"/>
                <a:gd name="T6" fmla="*/ 28 w 89"/>
                <a:gd name="T7" fmla="*/ 92 h 92"/>
                <a:gd name="T8" fmla="*/ 0 w 89"/>
                <a:gd name="T9" fmla="*/ 67 h 92"/>
                <a:gd name="T10" fmla="*/ 46 w 89"/>
                <a:gd name="T11" fmla="*/ 37 h 92"/>
                <a:gd name="T12" fmla="*/ 54 w 89"/>
                <a:gd name="T13" fmla="*/ 37 h 92"/>
                <a:gd name="T14" fmla="*/ 54 w 89"/>
                <a:gd name="T15" fmla="*/ 31 h 92"/>
                <a:gd name="T16" fmla="*/ 43 w 89"/>
                <a:gd name="T17" fmla="*/ 22 h 92"/>
                <a:gd name="T18" fmla="*/ 33 w 89"/>
                <a:gd name="T19" fmla="*/ 32 h 92"/>
                <a:gd name="T20" fmla="*/ 33 w 89"/>
                <a:gd name="T21" fmla="*/ 33 h 92"/>
                <a:gd name="T22" fmla="*/ 3 w 89"/>
                <a:gd name="T23" fmla="*/ 33 h 92"/>
                <a:gd name="T24" fmla="*/ 3 w 89"/>
                <a:gd name="T25" fmla="*/ 30 h 92"/>
                <a:gd name="T26" fmla="*/ 46 w 89"/>
                <a:gd name="T27" fmla="*/ 0 h 92"/>
                <a:gd name="T28" fmla="*/ 88 w 89"/>
                <a:gd name="T29" fmla="*/ 32 h 92"/>
                <a:gd name="T30" fmla="*/ 88 w 89"/>
                <a:gd name="T31" fmla="*/ 70 h 92"/>
                <a:gd name="T32" fmla="*/ 89 w 89"/>
                <a:gd name="T33" fmla="*/ 90 h 92"/>
                <a:gd name="T34" fmla="*/ 58 w 89"/>
                <a:gd name="T35" fmla="*/ 90 h 92"/>
                <a:gd name="T36" fmla="*/ 54 w 89"/>
                <a:gd name="T37" fmla="*/ 53 h 92"/>
                <a:gd name="T38" fmla="*/ 48 w 89"/>
                <a:gd name="T39" fmla="*/ 53 h 92"/>
                <a:gd name="T40" fmla="*/ 35 w 89"/>
                <a:gd name="T41" fmla="*/ 61 h 92"/>
                <a:gd name="T42" fmla="*/ 43 w 89"/>
                <a:gd name="T43" fmla="*/ 69 h 92"/>
                <a:gd name="T44" fmla="*/ 54 w 89"/>
                <a:gd name="T45" fmla="*/ 58 h 92"/>
                <a:gd name="T46" fmla="*/ 54 w 89"/>
                <a:gd name="T47" fmla="*/ 5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" h="92">
                  <a:moveTo>
                    <a:pt x="58" y="90"/>
                  </a:moveTo>
                  <a:cubicBezTo>
                    <a:pt x="57" y="78"/>
                    <a:pt x="57" y="78"/>
                    <a:pt x="57" y="78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49" y="90"/>
                    <a:pt x="35" y="92"/>
                    <a:pt x="28" y="92"/>
                  </a:cubicBezTo>
                  <a:cubicBezTo>
                    <a:pt x="12" y="92"/>
                    <a:pt x="0" y="83"/>
                    <a:pt x="0" y="67"/>
                  </a:cubicBezTo>
                  <a:cubicBezTo>
                    <a:pt x="0" y="43"/>
                    <a:pt x="28" y="37"/>
                    <a:pt x="46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26"/>
                    <a:pt x="50" y="22"/>
                    <a:pt x="43" y="22"/>
                  </a:cubicBezTo>
                  <a:cubicBezTo>
                    <a:pt x="35" y="22"/>
                    <a:pt x="33" y="28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11"/>
                    <a:pt x="22" y="0"/>
                    <a:pt x="46" y="0"/>
                  </a:cubicBezTo>
                  <a:cubicBezTo>
                    <a:pt x="67" y="0"/>
                    <a:pt x="88" y="9"/>
                    <a:pt x="88" y="32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9"/>
                    <a:pt x="89" y="88"/>
                    <a:pt x="89" y="90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4" y="53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0" y="53"/>
                    <a:pt x="35" y="54"/>
                    <a:pt x="35" y="61"/>
                  </a:cubicBezTo>
                  <a:cubicBezTo>
                    <a:pt x="35" y="65"/>
                    <a:pt x="36" y="69"/>
                    <a:pt x="43" y="69"/>
                  </a:cubicBezTo>
                  <a:cubicBezTo>
                    <a:pt x="47" y="69"/>
                    <a:pt x="54" y="66"/>
                    <a:pt x="54" y="58"/>
                  </a:cubicBezTo>
                  <a:cubicBezTo>
                    <a:pt x="54" y="53"/>
                    <a:pt x="54" y="53"/>
                    <a:pt x="54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48"/>
            </a:p>
          </p:txBody>
        </p:sp>
        <p:sp>
          <p:nvSpPr>
            <p:cNvPr id="29" name="Freeform 10">
              <a:extLst>
                <a:ext uri="{FF2B5EF4-FFF2-40B4-BE49-F238E27FC236}">
                  <a16:creationId xmlns="" xmlns:a16="http://schemas.microsoft.com/office/drawing/2014/main" id="{9169B470-14DC-45FB-84C8-302102623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6946" y="6126956"/>
              <a:ext cx="317500" cy="195263"/>
            </a:xfrm>
            <a:custGeom>
              <a:avLst/>
              <a:gdLst>
                <a:gd name="T0" fmla="*/ 144 w 144"/>
                <a:gd name="T1" fmla="*/ 0 h 88"/>
                <a:gd name="T2" fmla="*/ 117 w 144"/>
                <a:gd name="T3" fmla="*/ 88 h 88"/>
                <a:gd name="T4" fmla="*/ 86 w 144"/>
                <a:gd name="T5" fmla="*/ 88 h 88"/>
                <a:gd name="T6" fmla="*/ 73 w 144"/>
                <a:gd name="T7" fmla="*/ 37 h 88"/>
                <a:gd name="T8" fmla="*/ 72 w 144"/>
                <a:gd name="T9" fmla="*/ 37 h 88"/>
                <a:gd name="T10" fmla="*/ 58 w 144"/>
                <a:gd name="T11" fmla="*/ 88 h 88"/>
                <a:gd name="T12" fmla="*/ 27 w 144"/>
                <a:gd name="T13" fmla="*/ 88 h 88"/>
                <a:gd name="T14" fmla="*/ 0 w 144"/>
                <a:gd name="T15" fmla="*/ 0 h 88"/>
                <a:gd name="T16" fmla="*/ 34 w 144"/>
                <a:gd name="T17" fmla="*/ 0 h 88"/>
                <a:gd name="T18" fmla="*/ 45 w 144"/>
                <a:gd name="T19" fmla="*/ 45 h 88"/>
                <a:gd name="T20" fmla="*/ 46 w 144"/>
                <a:gd name="T21" fmla="*/ 45 h 88"/>
                <a:gd name="T22" fmla="*/ 58 w 144"/>
                <a:gd name="T23" fmla="*/ 0 h 88"/>
                <a:gd name="T24" fmla="*/ 90 w 144"/>
                <a:gd name="T25" fmla="*/ 0 h 88"/>
                <a:gd name="T26" fmla="*/ 102 w 144"/>
                <a:gd name="T27" fmla="*/ 45 h 88"/>
                <a:gd name="T28" fmla="*/ 103 w 144"/>
                <a:gd name="T29" fmla="*/ 45 h 88"/>
                <a:gd name="T30" fmla="*/ 114 w 144"/>
                <a:gd name="T31" fmla="*/ 0 h 88"/>
                <a:gd name="T32" fmla="*/ 144 w 144"/>
                <a:gd name="T3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88">
                  <a:moveTo>
                    <a:pt x="144" y="0"/>
                  </a:moveTo>
                  <a:cubicBezTo>
                    <a:pt x="135" y="29"/>
                    <a:pt x="126" y="59"/>
                    <a:pt x="117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48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="" xmlns:a16="http://schemas.microsoft.com/office/drawing/2014/main" id="{8F945869-C55D-47C6-B295-2B30D0EF691D}"/>
                </a:ext>
              </a:extLst>
            </p:cNvPr>
            <p:cNvGrpSpPr/>
            <p:nvPr/>
          </p:nvGrpSpPr>
          <p:grpSpPr>
            <a:xfrm>
              <a:off x="8839197" y="6434930"/>
              <a:ext cx="328612" cy="338138"/>
              <a:chOff x="10312994" y="6434930"/>
              <a:chExt cx="328612" cy="338138"/>
            </a:xfrm>
          </p:grpSpPr>
          <p:sp>
            <p:nvSpPr>
              <p:cNvPr id="36" name="Freeform 11">
                <a:extLst>
                  <a:ext uri="{FF2B5EF4-FFF2-40B4-BE49-F238E27FC236}">
                    <a16:creationId xmlns="" xmlns:a16="http://schemas.microsoft.com/office/drawing/2014/main" id="{86795585-0ED7-49AB-A8AB-08F3E2A5E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0957" y="6525418"/>
                <a:ext cx="41275" cy="55563"/>
              </a:xfrm>
              <a:custGeom>
                <a:avLst/>
                <a:gdLst>
                  <a:gd name="T0" fmla="*/ 8 w 19"/>
                  <a:gd name="T1" fmla="*/ 0 h 25"/>
                  <a:gd name="T2" fmla="*/ 1 w 19"/>
                  <a:gd name="T3" fmla="*/ 8 h 25"/>
                  <a:gd name="T4" fmla="*/ 1 w 19"/>
                  <a:gd name="T5" fmla="*/ 22 h 25"/>
                  <a:gd name="T6" fmla="*/ 0 w 19"/>
                  <a:gd name="T7" fmla="*/ 25 h 25"/>
                  <a:gd name="T8" fmla="*/ 5 w 19"/>
                  <a:gd name="T9" fmla="*/ 25 h 25"/>
                  <a:gd name="T10" fmla="*/ 19 w 19"/>
                  <a:gd name="T11" fmla="*/ 11 h 25"/>
                  <a:gd name="T12" fmla="*/ 8 w 19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5">
                    <a:moveTo>
                      <a:pt x="8" y="0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0" y="24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37" name="Freeform 12">
                <a:extLst>
                  <a:ext uri="{FF2B5EF4-FFF2-40B4-BE49-F238E27FC236}">
                    <a16:creationId xmlns="" xmlns:a16="http://schemas.microsoft.com/office/drawing/2014/main" id="{C5BC2B14-4806-4C5E-AAA0-3EF785CDE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0007" y="6512718"/>
                <a:ext cx="36512" cy="36513"/>
              </a:xfrm>
              <a:custGeom>
                <a:avLst/>
                <a:gdLst>
                  <a:gd name="T0" fmla="*/ 3 w 23"/>
                  <a:gd name="T1" fmla="*/ 0 h 23"/>
                  <a:gd name="T2" fmla="*/ 0 w 23"/>
                  <a:gd name="T3" fmla="*/ 4 h 23"/>
                  <a:gd name="T4" fmla="*/ 18 w 23"/>
                  <a:gd name="T5" fmla="*/ 23 h 23"/>
                  <a:gd name="T6" fmla="*/ 23 w 23"/>
                  <a:gd name="T7" fmla="*/ 19 h 23"/>
                  <a:gd name="T8" fmla="*/ 3 w 23"/>
                  <a:gd name="T9" fmla="*/ 0 h 23"/>
                  <a:gd name="T10" fmla="*/ 3 w 2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3" y="0"/>
                    </a:moveTo>
                    <a:lnTo>
                      <a:pt x="0" y="4"/>
                    </a:lnTo>
                    <a:lnTo>
                      <a:pt x="18" y="23"/>
                    </a:lnTo>
                    <a:lnTo>
                      <a:pt x="23" y="1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38" name="Freeform 13">
                <a:extLst>
                  <a:ext uri="{FF2B5EF4-FFF2-40B4-BE49-F238E27FC236}">
                    <a16:creationId xmlns="" xmlns:a16="http://schemas.microsoft.com/office/drawing/2014/main" id="{025B2D02-13BE-4C6E-A84B-05C2B52B3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1119" y="6485730"/>
                <a:ext cx="50800" cy="50800"/>
              </a:xfrm>
              <a:custGeom>
                <a:avLst/>
                <a:gdLst>
                  <a:gd name="T0" fmla="*/ 17 w 32"/>
                  <a:gd name="T1" fmla="*/ 32 h 32"/>
                  <a:gd name="T2" fmla="*/ 32 w 32"/>
                  <a:gd name="T3" fmla="*/ 17 h 32"/>
                  <a:gd name="T4" fmla="*/ 16 w 32"/>
                  <a:gd name="T5" fmla="*/ 0 h 32"/>
                  <a:gd name="T6" fmla="*/ 0 w 32"/>
                  <a:gd name="T7" fmla="*/ 17 h 32"/>
                  <a:gd name="T8" fmla="*/ 17 w 32"/>
                  <a:gd name="T9" fmla="*/ 32 h 32"/>
                  <a:gd name="T10" fmla="*/ 17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17" y="32"/>
                    </a:moveTo>
                    <a:lnTo>
                      <a:pt x="32" y="17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7" y="32"/>
                    </a:lnTo>
                    <a:lnTo>
                      <a:pt x="17" y="32"/>
                    </a:ln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="" xmlns:a16="http://schemas.microsoft.com/office/drawing/2014/main" id="{40165AB7-6AE7-473E-8FC7-98AC6B034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8107" y="6468268"/>
                <a:ext cx="39687" cy="41275"/>
              </a:xfrm>
              <a:custGeom>
                <a:avLst/>
                <a:gdLst>
                  <a:gd name="T0" fmla="*/ 25 w 25"/>
                  <a:gd name="T1" fmla="*/ 26 h 26"/>
                  <a:gd name="T2" fmla="*/ 0 w 25"/>
                  <a:gd name="T3" fmla="*/ 0 h 26"/>
                  <a:gd name="T4" fmla="*/ 0 w 25"/>
                  <a:gd name="T5" fmla="*/ 8 h 26"/>
                  <a:gd name="T6" fmla="*/ 18 w 25"/>
                  <a:gd name="T7" fmla="*/ 26 h 26"/>
                  <a:gd name="T8" fmla="*/ 25 w 25"/>
                  <a:gd name="T9" fmla="*/ 26 h 26"/>
                  <a:gd name="T10" fmla="*/ 25 w 25"/>
                  <a:gd name="T1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6">
                    <a:moveTo>
                      <a:pt x="25" y="26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18" y="26"/>
                    </a:lnTo>
                    <a:lnTo>
                      <a:pt x="25" y="26"/>
                    </a:lnTo>
                    <a:lnTo>
                      <a:pt x="25" y="26"/>
                    </a:ln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="" xmlns:a16="http://schemas.microsoft.com/office/drawing/2014/main" id="{3F7BD7D6-832C-42A8-97EF-5CE20087C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3957" y="6585743"/>
                <a:ext cx="166687" cy="134938"/>
              </a:xfrm>
              <a:custGeom>
                <a:avLst/>
                <a:gdLst>
                  <a:gd name="T0" fmla="*/ 34 w 75"/>
                  <a:gd name="T1" fmla="*/ 61 h 61"/>
                  <a:gd name="T2" fmla="*/ 42 w 75"/>
                  <a:gd name="T3" fmla="*/ 61 h 61"/>
                  <a:gd name="T4" fmla="*/ 44 w 75"/>
                  <a:gd name="T5" fmla="*/ 58 h 61"/>
                  <a:gd name="T6" fmla="*/ 75 w 75"/>
                  <a:gd name="T7" fmla="*/ 58 h 61"/>
                  <a:gd name="T8" fmla="*/ 75 w 75"/>
                  <a:gd name="T9" fmla="*/ 3 h 61"/>
                  <a:gd name="T10" fmla="*/ 72 w 75"/>
                  <a:gd name="T11" fmla="*/ 0 h 61"/>
                  <a:gd name="T12" fmla="*/ 72 w 75"/>
                  <a:gd name="T13" fmla="*/ 54 h 61"/>
                  <a:gd name="T14" fmla="*/ 44 w 75"/>
                  <a:gd name="T15" fmla="*/ 54 h 61"/>
                  <a:gd name="T16" fmla="*/ 38 w 75"/>
                  <a:gd name="T17" fmla="*/ 58 h 61"/>
                  <a:gd name="T18" fmla="*/ 31 w 75"/>
                  <a:gd name="T19" fmla="*/ 55 h 61"/>
                  <a:gd name="T20" fmla="*/ 3 w 75"/>
                  <a:gd name="T21" fmla="*/ 55 h 61"/>
                  <a:gd name="T22" fmla="*/ 3 w 75"/>
                  <a:gd name="T23" fmla="*/ 1 h 61"/>
                  <a:gd name="T24" fmla="*/ 0 w 75"/>
                  <a:gd name="T25" fmla="*/ 4 h 61"/>
                  <a:gd name="T26" fmla="*/ 0 w 75"/>
                  <a:gd name="T27" fmla="*/ 58 h 61"/>
                  <a:gd name="T28" fmla="*/ 30 w 75"/>
                  <a:gd name="T29" fmla="*/ 58 h 61"/>
                  <a:gd name="T30" fmla="*/ 34 w 75"/>
                  <a:gd name="T3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61">
                    <a:moveTo>
                      <a:pt x="34" y="61"/>
                    </a:moveTo>
                    <a:cubicBezTo>
                      <a:pt x="42" y="61"/>
                      <a:pt x="42" y="61"/>
                      <a:pt x="42" y="61"/>
                    </a:cubicBezTo>
                    <a:cubicBezTo>
                      <a:pt x="42" y="61"/>
                      <a:pt x="42" y="58"/>
                      <a:pt x="44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44" y="54"/>
                      <a:pt x="41" y="55"/>
                      <a:pt x="38" y="58"/>
                    </a:cubicBezTo>
                    <a:cubicBezTo>
                      <a:pt x="38" y="58"/>
                      <a:pt x="36" y="55"/>
                      <a:pt x="31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58"/>
                      <a:pt x="34" y="58"/>
                      <a:pt x="34" y="61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="" xmlns:a16="http://schemas.microsoft.com/office/drawing/2014/main" id="{C3965A5E-1C76-460B-9F59-0753D7FBA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9832" y="6520655"/>
                <a:ext cx="22225" cy="39688"/>
              </a:xfrm>
              <a:custGeom>
                <a:avLst/>
                <a:gdLst>
                  <a:gd name="T0" fmla="*/ 0 w 14"/>
                  <a:gd name="T1" fmla="*/ 11 h 25"/>
                  <a:gd name="T2" fmla="*/ 14 w 14"/>
                  <a:gd name="T3" fmla="*/ 25 h 25"/>
                  <a:gd name="T4" fmla="*/ 14 w 14"/>
                  <a:gd name="T5" fmla="*/ 14 h 25"/>
                  <a:gd name="T6" fmla="*/ 0 w 14"/>
                  <a:gd name="T7" fmla="*/ 0 h 25"/>
                  <a:gd name="T8" fmla="*/ 0 w 14"/>
                  <a:gd name="T9" fmla="*/ 11 h 25"/>
                  <a:gd name="T10" fmla="*/ 0 w 14"/>
                  <a:gd name="T11" fmla="*/ 1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25">
                    <a:moveTo>
                      <a:pt x="0" y="11"/>
                    </a:moveTo>
                    <a:lnTo>
                      <a:pt x="14" y="25"/>
                    </a:lnTo>
                    <a:lnTo>
                      <a:pt x="14" y="14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42" name="Freeform 17">
                <a:extLst>
                  <a:ext uri="{FF2B5EF4-FFF2-40B4-BE49-F238E27FC236}">
                    <a16:creationId xmlns="" xmlns:a16="http://schemas.microsoft.com/office/drawing/2014/main" id="{399E0636-155C-4D7D-8D99-00C68B7DA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5069" y="6571455"/>
                <a:ext cx="26987" cy="9525"/>
              </a:xfrm>
              <a:custGeom>
                <a:avLst/>
                <a:gdLst>
                  <a:gd name="T0" fmla="*/ 0 w 12"/>
                  <a:gd name="T1" fmla="*/ 0 h 4"/>
                  <a:gd name="T2" fmla="*/ 4 w 12"/>
                  <a:gd name="T3" fmla="*/ 4 h 4"/>
                  <a:gd name="T4" fmla="*/ 12 w 12"/>
                  <a:gd name="T5" fmla="*/ 4 h 4"/>
                  <a:gd name="T6" fmla="*/ 12 w 12"/>
                  <a:gd name="T7" fmla="*/ 0 h 4"/>
                  <a:gd name="T8" fmla="*/ 0 w 1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">
                    <a:moveTo>
                      <a:pt x="0" y="0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43" name="Freeform 18">
                <a:extLst>
                  <a:ext uri="{FF2B5EF4-FFF2-40B4-BE49-F238E27FC236}">
                    <a16:creationId xmlns="" xmlns:a16="http://schemas.microsoft.com/office/drawing/2014/main" id="{9FB7AD0F-FA46-4E5D-871B-21E77EA3D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1257" y="6549230"/>
                <a:ext cx="50800" cy="20638"/>
              </a:xfrm>
              <a:custGeom>
                <a:avLst/>
                <a:gdLst>
                  <a:gd name="T0" fmla="*/ 32 w 32"/>
                  <a:gd name="T1" fmla="*/ 13 h 13"/>
                  <a:gd name="T2" fmla="*/ 32 w 32"/>
                  <a:gd name="T3" fmla="*/ 10 h 13"/>
                  <a:gd name="T4" fmla="*/ 21 w 32"/>
                  <a:gd name="T5" fmla="*/ 0 h 13"/>
                  <a:gd name="T6" fmla="*/ 0 w 32"/>
                  <a:gd name="T7" fmla="*/ 0 h 13"/>
                  <a:gd name="T8" fmla="*/ 13 w 32"/>
                  <a:gd name="T9" fmla="*/ 13 h 13"/>
                  <a:gd name="T10" fmla="*/ 32 w 32"/>
                  <a:gd name="T11" fmla="*/ 13 h 13"/>
                  <a:gd name="T12" fmla="*/ 32 w 32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3">
                    <a:moveTo>
                      <a:pt x="32" y="13"/>
                    </a:moveTo>
                    <a:lnTo>
                      <a:pt x="32" y="10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13" y="13"/>
                    </a:lnTo>
                    <a:lnTo>
                      <a:pt x="32" y="13"/>
                    </a:lnTo>
                    <a:lnTo>
                      <a:pt x="32" y="13"/>
                    </a:ln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="" xmlns:a16="http://schemas.microsoft.com/office/drawing/2014/main" id="{1836315F-8BB5-448F-8C9E-7C8034AAC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4907" y="6530180"/>
                <a:ext cx="38100" cy="17463"/>
              </a:xfrm>
              <a:custGeom>
                <a:avLst/>
                <a:gdLst>
                  <a:gd name="T0" fmla="*/ 12 w 17"/>
                  <a:gd name="T1" fmla="*/ 2 h 8"/>
                  <a:gd name="T2" fmla="*/ 12 w 17"/>
                  <a:gd name="T3" fmla="*/ 2 h 8"/>
                  <a:gd name="T4" fmla="*/ 9 w 17"/>
                  <a:gd name="T5" fmla="*/ 0 h 8"/>
                  <a:gd name="T6" fmla="*/ 6 w 17"/>
                  <a:gd name="T7" fmla="*/ 2 h 8"/>
                  <a:gd name="T8" fmla="*/ 0 w 17"/>
                  <a:gd name="T9" fmla="*/ 5 h 8"/>
                  <a:gd name="T10" fmla="*/ 2 w 17"/>
                  <a:gd name="T11" fmla="*/ 8 h 8"/>
                  <a:gd name="T12" fmla="*/ 17 w 17"/>
                  <a:gd name="T13" fmla="*/ 8 h 8"/>
                  <a:gd name="T14" fmla="*/ 12 w 17"/>
                  <a:gd name="T1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8">
                    <a:moveTo>
                      <a:pt x="12" y="2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7" y="2"/>
                      <a:pt x="6" y="2"/>
                    </a:cubicBezTo>
                    <a:cubicBezTo>
                      <a:pt x="6" y="3"/>
                      <a:pt x="3" y="5"/>
                      <a:pt x="0" y="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45" name="Freeform 20">
                <a:extLst>
                  <a:ext uri="{FF2B5EF4-FFF2-40B4-BE49-F238E27FC236}">
                    <a16:creationId xmlns="" xmlns:a16="http://schemas.microsoft.com/office/drawing/2014/main" id="{8A51C120-D2E0-47A4-A62C-A5DB22F65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3957" y="6519068"/>
                <a:ext cx="11112" cy="15875"/>
              </a:xfrm>
              <a:custGeom>
                <a:avLst/>
                <a:gdLst>
                  <a:gd name="T0" fmla="*/ 5 w 5"/>
                  <a:gd name="T1" fmla="*/ 0 h 7"/>
                  <a:gd name="T2" fmla="*/ 0 w 5"/>
                  <a:gd name="T3" fmla="*/ 3 h 7"/>
                  <a:gd name="T4" fmla="*/ 5 w 5"/>
                  <a:gd name="T5" fmla="*/ 7 h 7"/>
                  <a:gd name="T6" fmla="*/ 5 w 5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5" y="0"/>
                      <a:pt x="4" y="2"/>
                      <a:pt x="0" y="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46" name="Freeform 21">
                <a:extLst>
                  <a:ext uri="{FF2B5EF4-FFF2-40B4-BE49-F238E27FC236}">
                    <a16:creationId xmlns="" xmlns:a16="http://schemas.microsoft.com/office/drawing/2014/main" id="{1DD0F214-8162-42B9-B9D1-68CECD97A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8869" y="6452393"/>
                <a:ext cx="46037" cy="46038"/>
              </a:xfrm>
              <a:custGeom>
                <a:avLst/>
                <a:gdLst>
                  <a:gd name="T0" fmla="*/ 21 w 21"/>
                  <a:gd name="T1" fmla="*/ 15 h 21"/>
                  <a:gd name="T2" fmla="*/ 12 w 21"/>
                  <a:gd name="T3" fmla="*/ 6 h 21"/>
                  <a:gd name="T4" fmla="*/ 0 w 21"/>
                  <a:gd name="T5" fmla="*/ 4 h 21"/>
                  <a:gd name="T6" fmla="*/ 17 w 21"/>
                  <a:gd name="T7" fmla="*/ 21 h 21"/>
                  <a:gd name="T8" fmla="*/ 21 w 21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1" y="15"/>
                    </a:moveTo>
                    <a:cubicBezTo>
                      <a:pt x="12" y="6"/>
                      <a:pt x="12" y="6"/>
                      <a:pt x="12" y="6"/>
                    </a:cubicBezTo>
                    <a:cubicBezTo>
                      <a:pt x="7" y="0"/>
                      <a:pt x="0" y="4"/>
                      <a:pt x="0" y="4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9" y="17"/>
                      <a:pt x="21" y="15"/>
                      <a:pt x="21" y="15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47" name="Freeform 22">
                <a:extLst>
                  <a:ext uri="{FF2B5EF4-FFF2-40B4-BE49-F238E27FC236}">
                    <a16:creationId xmlns="" xmlns:a16="http://schemas.microsoft.com/office/drawing/2014/main" id="{64554B83-BC7B-4A13-872A-BDFC6625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2994" y="6463505"/>
                <a:ext cx="46037" cy="33338"/>
              </a:xfrm>
              <a:custGeom>
                <a:avLst/>
                <a:gdLst>
                  <a:gd name="T0" fmla="*/ 21 w 21"/>
                  <a:gd name="T1" fmla="*/ 15 h 15"/>
                  <a:gd name="T2" fmla="*/ 6 w 21"/>
                  <a:gd name="T3" fmla="*/ 0 h 15"/>
                  <a:gd name="T4" fmla="*/ 5 w 21"/>
                  <a:gd name="T5" fmla="*/ 15 h 15"/>
                  <a:gd name="T6" fmla="*/ 21 w 21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5">
                    <a:moveTo>
                      <a:pt x="21" y="15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3"/>
                      <a:pt x="5" y="15"/>
                    </a:cubicBezTo>
                    <a:cubicBezTo>
                      <a:pt x="21" y="15"/>
                      <a:pt x="21" y="15"/>
                      <a:pt x="21" y="15"/>
                    </a:cubicBez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48" name="Freeform 23">
                <a:extLst>
                  <a:ext uri="{FF2B5EF4-FFF2-40B4-BE49-F238E27FC236}">
                    <a16:creationId xmlns="" xmlns:a16="http://schemas.microsoft.com/office/drawing/2014/main" id="{35C5CB56-064C-4C0A-B540-5DE211D32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4107" y="6501605"/>
                <a:ext cx="33337" cy="22225"/>
              </a:xfrm>
              <a:custGeom>
                <a:avLst/>
                <a:gdLst>
                  <a:gd name="T0" fmla="*/ 11 w 15"/>
                  <a:gd name="T1" fmla="*/ 10 h 10"/>
                  <a:gd name="T2" fmla="*/ 15 w 15"/>
                  <a:gd name="T3" fmla="*/ 0 h 10"/>
                  <a:gd name="T4" fmla="*/ 0 w 15"/>
                  <a:gd name="T5" fmla="*/ 0 h 10"/>
                  <a:gd name="T6" fmla="*/ 11 w 15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0">
                    <a:moveTo>
                      <a:pt x="11" y="10"/>
                    </a:moveTo>
                    <a:cubicBezTo>
                      <a:pt x="11" y="10"/>
                      <a:pt x="10" y="6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3"/>
                      <a:pt x="11" y="10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49" name="Freeform 24">
                <a:extLst>
                  <a:ext uri="{FF2B5EF4-FFF2-40B4-BE49-F238E27FC236}">
                    <a16:creationId xmlns="" xmlns:a16="http://schemas.microsoft.com/office/drawing/2014/main" id="{7AD2CBC6-75F1-4E76-9567-974BA246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2232" y="6604793"/>
                <a:ext cx="11112" cy="14288"/>
              </a:xfrm>
              <a:custGeom>
                <a:avLst/>
                <a:gdLst>
                  <a:gd name="T0" fmla="*/ 7 w 7"/>
                  <a:gd name="T1" fmla="*/ 0 h 9"/>
                  <a:gd name="T2" fmla="*/ 0 w 7"/>
                  <a:gd name="T3" fmla="*/ 0 h 9"/>
                  <a:gd name="T4" fmla="*/ 0 w 7"/>
                  <a:gd name="T5" fmla="*/ 9 h 9"/>
                  <a:gd name="T6" fmla="*/ 7 w 7"/>
                  <a:gd name="T7" fmla="*/ 9 h 9"/>
                  <a:gd name="T8" fmla="*/ 7 w 7"/>
                  <a:gd name="T9" fmla="*/ 0 h 9"/>
                  <a:gd name="T10" fmla="*/ 7 w 7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7" y="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50" name="Freeform 25">
                <a:extLst>
                  <a:ext uri="{FF2B5EF4-FFF2-40B4-BE49-F238E27FC236}">
                    <a16:creationId xmlns="" xmlns:a16="http://schemas.microsoft.com/office/drawing/2014/main" id="{6B573D8E-1631-44CA-AB64-586A95B3E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1257" y="6604793"/>
                <a:ext cx="11112" cy="14288"/>
              </a:xfrm>
              <a:custGeom>
                <a:avLst/>
                <a:gdLst>
                  <a:gd name="T0" fmla="*/ 7 w 7"/>
                  <a:gd name="T1" fmla="*/ 0 h 9"/>
                  <a:gd name="T2" fmla="*/ 0 w 7"/>
                  <a:gd name="T3" fmla="*/ 0 h 9"/>
                  <a:gd name="T4" fmla="*/ 0 w 7"/>
                  <a:gd name="T5" fmla="*/ 9 h 9"/>
                  <a:gd name="T6" fmla="*/ 7 w 7"/>
                  <a:gd name="T7" fmla="*/ 9 h 9"/>
                  <a:gd name="T8" fmla="*/ 7 w 7"/>
                  <a:gd name="T9" fmla="*/ 0 h 9"/>
                  <a:gd name="T10" fmla="*/ 7 w 7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7" y="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51" name="Freeform 26">
                <a:extLst>
                  <a:ext uri="{FF2B5EF4-FFF2-40B4-BE49-F238E27FC236}">
                    <a16:creationId xmlns="" xmlns:a16="http://schemas.microsoft.com/office/drawing/2014/main" id="{B1168D8D-A727-4DB2-A52F-D370234BD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5407" y="6671468"/>
                <a:ext cx="7937" cy="12700"/>
              </a:xfrm>
              <a:custGeom>
                <a:avLst/>
                <a:gdLst>
                  <a:gd name="T0" fmla="*/ 5 w 5"/>
                  <a:gd name="T1" fmla="*/ 0 h 8"/>
                  <a:gd name="T2" fmla="*/ 0 w 5"/>
                  <a:gd name="T3" fmla="*/ 0 h 8"/>
                  <a:gd name="T4" fmla="*/ 0 w 5"/>
                  <a:gd name="T5" fmla="*/ 8 h 8"/>
                  <a:gd name="T6" fmla="*/ 5 w 5"/>
                  <a:gd name="T7" fmla="*/ 8 h 8"/>
                  <a:gd name="T8" fmla="*/ 5 w 5"/>
                  <a:gd name="T9" fmla="*/ 0 h 8"/>
                  <a:gd name="T10" fmla="*/ 5 w 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8">
                    <a:moveTo>
                      <a:pt x="5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52" name="Freeform 27">
                <a:extLst>
                  <a:ext uri="{FF2B5EF4-FFF2-40B4-BE49-F238E27FC236}">
                    <a16:creationId xmlns="" xmlns:a16="http://schemas.microsoft.com/office/drawing/2014/main" id="{CD144DD5-C318-4D8A-9F2C-900D0E418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1257" y="6669880"/>
                <a:ext cx="11112" cy="12700"/>
              </a:xfrm>
              <a:custGeom>
                <a:avLst/>
                <a:gdLst>
                  <a:gd name="T0" fmla="*/ 0 w 7"/>
                  <a:gd name="T1" fmla="*/ 8 h 8"/>
                  <a:gd name="T2" fmla="*/ 7 w 7"/>
                  <a:gd name="T3" fmla="*/ 8 h 8"/>
                  <a:gd name="T4" fmla="*/ 7 w 7"/>
                  <a:gd name="T5" fmla="*/ 0 h 8"/>
                  <a:gd name="T6" fmla="*/ 0 w 7"/>
                  <a:gd name="T7" fmla="*/ 0 h 8"/>
                  <a:gd name="T8" fmla="*/ 0 w 7"/>
                  <a:gd name="T9" fmla="*/ 8 h 8"/>
                  <a:gd name="T10" fmla="*/ 0 w 7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7" y="8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53" name="Freeform 28">
                <a:extLst>
                  <a:ext uri="{FF2B5EF4-FFF2-40B4-BE49-F238E27FC236}">
                    <a16:creationId xmlns="" xmlns:a16="http://schemas.microsoft.com/office/drawing/2014/main" id="{EF7E3E4E-06E2-4413-BE7E-9E26CE9FD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5407" y="6690518"/>
                <a:ext cx="69850" cy="63500"/>
              </a:xfrm>
              <a:custGeom>
                <a:avLst/>
                <a:gdLst>
                  <a:gd name="T0" fmla="*/ 0 w 44"/>
                  <a:gd name="T1" fmla="*/ 0 h 40"/>
                  <a:gd name="T2" fmla="*/ 0 w 44"/>
                  <a:gd name="T3" fmla="*/ 9 h 40"/>
                  <a:gd name="T4" fmla="*/ 37 w 44"/>
                  <a:gd name="T5" fmla="*/ 40 h 40"/>
                  <a:gd name="T6" fmla="*/ 44 w 44"/>
                  <a:gd name="T7" fmla="*/ 40 h 40"/>
                  <a:gd name="T8" fmla="*/ 7 w 44"/>
                  <a:gd name="T9" fmla="*/ 0 h 40"/>
                  <a:gd name="T10" fmla="*/ 0 w 44"/>
                  <a:gd name="T11" fmla="*/ 0 h 40"/>
                  <a:gd name="T12" fmla="*/ 0 w 44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0">
                    <a:moveTo>
                      <a:pt x="0" y="0"/>
                    </a:moveTo>
                    <a:lnTo>
                      <a:pt x="0" y="9"/>
                    </a:lnTo>
                    <a:lnTo>
                      <a:pt x="37" y="40"/>
                    </a:lnTo>
                    <a:lnTo>
                      <a:pt x="44" y="4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54" name="Freeform 29">
                <a:extLst>
                  <a:ext uri="{FF2B5EF4-FFF2-40B4-BE49-F238E27FC236}">
                    <a16:creationId xmlns="" xmlns:a16="http://schemas.microsoft.com/office/drawing/2014/main" id="{A86D61B7-AAA1-40F6-BDEA-C7A7C3582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33632" y="6727030"/>
                <a:ext cx="34925" cy="36513"/>
              </a:xfrm>
              <a:custGeom>
                <a:avLst/>
                <a:gdLst>
                  <a:gd name="T0" fmla="*/ 13 w 16"/>
                  <a:gd name="T1" fmla="*/ 0 h 17"/>
                  <a:gd name="T2" fmla="*/ 1 w 16"/>
                  <a:gd name="T3" fmla="*/ 12 h 17"/>
                  <a:gd name="T4" fmla="*/ 1 w 16"/>
                  <a:gd name="T5" fmla="*/ 15 h 17"/>
                  <a:gd name="T6" fmla="*/ 4 w 16"/>
                  <a:gd name="T7" fmla="*/ 15 h 17"/>
                  <a:gd name="T8" fmla="*/ 16 w 16"/>
                  <a:gd name="T9" fmla="*/ 5 h 17"/>
                  <a:gd name="T10" fmla="*/ 13 w 16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7">
                    <a:moveTo>
                      <a:pt x="13" y="0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0" y="14"/>
                      <a:pt x="1" y="15"/>
                    </a:cubicBezTo>
                    <a:cubicBezTo>
                      <a:pt x="1" y="15"/>
                      <a:pt x="3" y="17"/>
                      <a:pt x="4" y="1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4" y="3"/>
                      <a:pt x="13" y="1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55" name="Freeform 30">
                <a:extLst>
                  <a:ext uri="{FF2B5EF4-FFF2-40B4-BE49-F238E27FC236}">
                    <a16:creationId xmlns="" xmlns:a16="http://schemas.microsoft.com/office/drawing/2014/main" id="{49C50ADC-AB61-4F1F-A7D8-789870BA3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4582" y="6571455"/>
                <a:ext cx="44450" cy="42863"/>
              </a:xfrm>
              <a:custGeom>
                <a:avLst/>
                <a:gdLst>
                  <a:gd name="T0" fmla="*/ 3 w 20"/>
                  <a:gd name="T1" fmla="*/ 0 h 19"/>
                  <a:gd name="T2" fmla="*/ 10 w 20"/>
                  <a:gd name="T3" fmla="*/ 19 h 19"/>
                  <a:gd name="T4" fmla="*/ 20 w 20"/>
                  <a:gd name="T5" fmla="*/ 5 h 19"/>
                  <a:gd name="T6" fmla="*/ 10 w 20"/>
                  <a:gd name="T7" fmla="*/ 16 h 19"/>
                  <a:gd name="T8" fmla="*/ 3 w 2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3" y="0"/>
                    </a:moveTo>
                    <a:cubicBezTo>
                      <a:pt x="0" y="11"/>
                      <a:pt x="10" y="19"/>
                      <a:pt x="10" y="19"/>
                    </a:cubicBezTo>
                    <a:cubicBezTo>
                      <a:pt x="20" y="12"/>
                      <a:pt x="20" y="5"/>
                      <a:pt x="20" y="5"/>
                    </a:cubicBezTo>
                    <a:cubicBezTo>
                      <a:pt x="13" y="7"/>
                      <a:pt x="10" y="16"/>
                      <a:pt x="10" y="16"/>
                    </a:cubicBezTo>
                    <a:cubicBezTo>
                      <a:pt x="10" y="6"/>
                      <a:pt x="3" y="0"/>
                      <a:pt x="3" y="0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56" name="Freeform 31">
                <a:extLst>
                  <a:ext uri="{FF2B5EF4-FFF2-40B4-BE49-F238E27FC236}">
                    <a16:creationId xmlns="" xmlns:a16="http://schemas.microsoft.com/office/drawing/2014/main" id="{852FCF22-8C9E-4219-9DFF-D98F6BAA6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4582" y="6600030"/>
                <a:ext cx="44450" cy="38100"/>
              </a:xfrm>
              <a:custGeom>
                <a:avLst/>
                <a:gdLst>
                  <a:gd name="T0" fmla="*/ 11 w 20"/>
                  <a:gd name="T1" fmla="*/ 17 h 17"/>
                  <a:gd name="T2" fmla="*/ 19 w 20"/>
                  <a:gd name="T3" fmla="*/ 2 h 17"/>
                  <a:gd name="T4" fmla="*/ 10 w 20"/>
                  <a:gd name="T5" fmla="*/ 14 h 17"/>
                  <a:gd name="T6" fmla="*/ 0 w 20"/>
                  <a:gd name="T7" fmla="*/ 0 h 17"/>
                  <a:gd name="T8" fmla="*/ 11 w 20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7">
                    <a:moveTo>
                      <a:pt x="11" y="17"/>
                    </a:moveTo>
                    <a:cubicBezTo>
                      <a:pt x="20" y="8"/>
                      <a:pt x="19" y="2"/>
                      <a:pt x="19" y="2"/>
                    </a:cubicBezTo>
                    <a:cubicBezTo>
                      <a:pt x="12" y="5"/>
                      <a:pt x="10" y="14"/>
                      <a:pt x="10" y="14"/>
                    </a:cubicBezTo>
                    <a:cubicBezTo>
                      <a:pt x="9" y="5"/>
                      <a:pt x="0" y="0"/>
                      <a:pt x="0" y="0"/>
                    </a:cubicBezTo>
                    <a:cubicBezTo>
                      <a:pt x="0" y="11"/>
                      <a:pt x="11" y="17"/>
                      <a:pt x="11" y="17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57" name="Freeform 32">
                <a:extLst>
                  <a:ext uri="{FF2B5EF4-FFF2-40B4-BE49-F238E27FC236}">
                    <a16:creationId xmlns="" xmlns:a16="http://schemas.microsoft.com/office/drawing/2014/main" id="{2D3F6762-B016-41E3-87A3-2584F3CB1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7757" y="6625430"/>
                <a:ext cx="44450" cy="36513"/>
              </a:xfrm>
              <a:custGeom>
                <a:avLst/>
                <a:gdLst>
                  <a:gd name="T0" fmla="*/ 13 w 20"/>
                  <a:gd name="T1" fmla="*/ 17 h 17"/>
                  <a:gd name="T2" fmla="*/ 18 w 20"/>
                  <a:gd name="T3" fmla="*/ 0 h 17"/>
                  <a:gd name="T4" fmla="*/ 12 w 20"/>
                  <a:gd name="T5" fmla="*/ 14 h 17"/>
                  <a:gd name="T6" fmla="*/ 0 w 20"/>
                  <a:gd name="T7" fmla="*/ 2 h 17"/>
                  <a:gd name="T8" fmla="*/ 13 w 20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7">
                    <a:moveTo>
                      <a:pt x="13" y="17"/>
                    </a:moveTo>
                    <a:cubicBezTo>
                      <a:pt x="20" y="7"/>
                      <a:pt x="18" y="0"/>
                      <a:pt x="18" y="0"/>
                    </a:cubicBezTo>
                    <a:cubicBezTo>
                      <a:pt x="12" y="5"/>
                      <a:pt x="12" y="14"/>
                      <a:pt x="12" y="14"/>
                    </a:cubicBezTo>
                    <a:cubicBezTo>
                      <a:pt x="9" y="5"/>
                      <a:pt x="0" y="2"/>
                      <a:pt x="0" y="2"/>
                    </a:cubicBezTo>
                    <a:cubicBezTo>
                      <a:pt x="1" y="13"/>
                      <a:pt x="13" y="17"/>
                      <a:pt x="13" y="17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58" name="Freeform 33">
                <a:extLst>
                  <a:ext uri="{FF2B5EF4-FFF2-40B4-BE49-F238E27FC236}">
                    <a16:creationId xmlns="" xmlns:a16="http://schemas.microsoft.com/office/drawing/2014/main" id="{7C35AB29-C80B-4E26-9331-C9CC2413F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2519" y="6647655"/>
                <a:ext cx="46037" cy="36513"/>
              </a:xfrm>
              <a:custGeom>
                <a:avLst/>
                <a:gdLst>
                  <a:gd name="T0" fmla="*/ 15 w 21"/>
                  <a:gd name="T1" fmla="*/ 17 h 17"/>
                  <a:gd name="T2" fmla="*/ 18 w 21"/>
                  <a:gd name="T3" fmla="*/ 0 h 17"/>
                  <a:gd name="T4" fmla="*/ 14 w 21"/>
                  <a:gd name="T5" fmla="*/ 15 h 17"/>
                  <a:gd name="T6" fmla="*/ 0 w 21"/>
                  <a:gd name="T7" fmla="*/ 4 h 17"/>
                  <a:gd name="T8" fmla="*/ 15 w 21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15" y="17"/>
                    </a:moveTo>
                    <a:cubicBezTo>
                      <a:pt x="21" y="6"/>
                      <a:pt x="18" y="0"/>
                      <a:pt x="18" y="0"/>
                    </a:cubicBezTo>
                    <a:cubicBezTo>
                      <a:pt x="12" y="5"/>
                      <a:pt x="14" y="15"/>
                      <a:pt x="14" y="15"/>
                    </a:cubicBezTo>
                    <a:cubicBezTo>
                      <a:pt x="9" y="6"/>
                      <a:pt x="0" y="4"/>
                      <a:pt x="0" y="4"/>
                    </a:cubicBezTo>
                    <a:cubicBezTo>
                      <a:pt x="3" y="15"/>
                      <a:pt x="15" y="17"/>
                      <a:pt x="15" y="17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59" name="Freeform 34">
                <a:extLst>
                  <a:ext uri="{FF2B5EF4-FFF2-40B4-BE49-F238E27FC236}">
                    <a16:creationId xmlns="" xmlns:a16="http://schemas.microsoft.com/office/drawing/2014/main" id="{8399FD50-248D-45C7-802C-A23B45E90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30457" y="6666705"/>
                <a:ext cx="49212" cy="38100"/>
              </a:xfrm>
              <a:custGeom>
                <a:avLst/>
                <a:gdLst>
                  <a:gd name="T0" fmla="*/ 18 w 22"/>
                  <a:gd name="T1" fmla="*/ 17 h 17"/>
                  <a:gd name="T2" fmla="*/ 17 w 22"/>
                  <a:gd name="T3" fmla="*/ 0 h 17"/>
                  <a:gd name="T4" fmla="*/ 16 w 22"/>
                  <a:gd name="T5" fmla="*/ 15 h 17"/>
                  <a:gd name="T6" fmla="*/ 0 w 22"/>
                  <a:gd name="T7" fmla="*/ 7 h 17"/>
                  <a:gd name="T8" fmla="*/ 18 w 22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18" y="17"/>
                    </a:moveTo>
                    <a:cubicBezTo>
                      <a:pt x="22" y="5"/>
                      <a:pt x="17" y="0"/>
                      <a:pt x="17" y="0"/>
                    </a:cubicBezTo>
                    <a:cubicBezTo>
                      <a:pt x="13" y="6"/>
                      <a:pt x="16" y="15"/>
                      <a:pt x="16" y="15"/>
                    </a:cubicBezTo>
                    <a:cubicBezTo>
                      <a:pt x="10" y="7"/>
                      <a:pt x="0" y="7"/>
                      <a:pt x="0" y="7"/>
                    </a:cubicBezTo>
                    <a:cubicBezTo>
                      <a:pt x="5" y="17"/>
                      <a:pt x="18" y="17"/>
                      <a:pt x="18" y="17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60" name="Freeform 35">
                <a:extLst>
                  <a:ext uri="{FF2B5EF4-FFF2-40B4-BE49-F238E27FC236}">
                    <a16:creationId xmlns="" xmlns:a16="http://schemas.microsoft.com/office/drawing/2014/main" id="{0404BCF7-AAA3-46C9-86AA-9629D3958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6332" y="6684168"/>
                <a:ext cx="44450" cy="42863"/>
              </a:xfrm>
              <a:custGeom>
                <a:avLst/>
                <a:gdLst>
                  <a:gd name="T0" fmla="*/ 0 w 20"/>
                  <a:gd name="T1" fmla="*/ 10 h 19"/>
                  <a:gd name="T2" fmla="*/ 19 w 20"/>
                  <a:gd name="T3" fmla="*/ 17 h 19"/>
                  <a:gd name="T4" fmla="*/ 15 w 20"/>
                  <a:gd name="T5" fmla="*/ 0 h 19"/>
                  <a:gd name="T6" fmla="*/ 17 w 20"/>
                  <a:gd name="T7" fmla="*/ 15 h 19"/>
                  <a:gd name="T8" fmla="*/ 0 w 20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0" y="10"/>
                    </a:moveTo>
                    <a:cubicBezTo>
                      <a:pt x="7" y="19"/>
                      <a:pt x="19" y="17"/>
                      <a:pt x="19" y="17"/>
                    </a:cubicBezTo>
                    <a:cubicBezTo>
                      <a:pt x="20" y="4"/>
                      <a:pt x="15" y="0"/>
                      <a:pt x="15" y="0"/>
                    </a:cubicBezTo>
                    <a:cubicBezTo>
                      <a:pt x="12" y="7"/>
                      <a:pt x="17" y="15"/>
                      <a:pt x="17" y="15"/>
                    </a:cubicBezTo>
                    <a:cubicBezTo>
                      <a:pt x="9" y="9"/>
                      <a:pt x="0" y="10"/>
                      <a:pt x="0" y="10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61" name="Freeform 36">
                <a:extLst>
                  <a:ext uri="{FF2B5EF4-FFF2-40B4-BE49-F238E27FC236}">
                    <a16:creationId xmlns="" xmlns:a16="http://schemas.microsoft.com/office/drawing/2014/main" id="{6B0A7261-B217-4955-8F79-FBEB2B84D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3794" y="6715918"/>
                <a:ext cx="44450" cy="30163"/>
              </a:xfrm>
              <a:custGeom>
                <a:avLst/>
                <a:gdLst>
                  <a:gd name="T0" fmla="*/ 20 w 20"/>
                  <a:gd name="T1" fmla="*/ 10 h 14"/>
                  <a:gd name="T2" fmla="*/ 18 w 20"/>
                  <a:gd name="T3" fmla="*/ 0 h 14"/>
                  <a:gd name="T4" fmla="*/ 14 w 20"/>
                  <a:gd name="T5" fmla="*/ 0 h 14"/>
                  <a:gd name="T6" fmla="*/ 18 w 20"/>
                  <a:gd name="T7" fmla="*/ 8 h 14"/>
                  <a:gd name="T8" fmla="*/ 0 w 20"/>
                  <a:gd name="T9" fmla="*/ 6 h 14"/>
                  <a:gd name="T10" fmla="*/ 20 w 20"/>
                  <a:gd name="T11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4">
                    <a:moveTo>
                      <a:pt x="20" y="10"/>
                    </a:moveTo>
                    <a:cubicBezTo>
                      <a:pt x="20" y="6"/>
                      <a:pt x="19" y="3"/>
                      <a:pt x="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5"/>
                      <a:pt x="18" y="8"/>
                      <a:pt x="18" y="8"/>
                    </a:cubicBezTo>
                    <a:cubicBezTo>
                      <a:pt x="9" y="3"/>
                      <a:pt x="0" y="6"/>
                      <a:pt x="0" y="6"/>
                    </a:cubicBezTo>
                    <a:cubicBezTo>
                      <a:pt x="8" y="14"/>
                      <a:pt x="20" y="10"/>
                      <a:pt x="20" y="10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62" name="Freeform 37">
                <a:extLst>
                  <a:ext uri="{FF2B5EF4-FFF2-40B4-BE49-F238E27FC236}">
                    <a16:creationId xmlns="" xmlns:a16="http://schemas.microsoft.com/office/drawing/2014/main" id="{6FD1FFC8-3485-4BA9-B1ED-663381500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6019" y="6715918"/>
                <a:ext cx="44450" cy="44450"/>
              </a:xfrm>
              <a:custGeom>
                <a:avLst/>
                <a:gdLst>
                  <a:gd name="T0" fmla="*/ 12 w 20"/>
                  <a:gd name="T1" fmla="*/ 0 h 20"/>
                  <a:gd name="T2" fmla="*/ 11 w 20"/>
                  <a:gd name="T3" fmla="*/ 0 h 20"/>
                  <a:gd name="T4" fmla="*/ 18 w 20"/>
                  <a:gd name="T5" fmla="*/ 13 h 20"/>
                  <a:gd name="T6" fmla="*/ 0 w 20"/>
                  <a:gd name="T7" fmla="*/ 14 h 20"/>
                  <a:gd name="T8" fmla="*/ 20 w 20"/>
                  <a:gd name="T9" fmla="*/ 14 h 20"/>
                  <a:gd name="T10" fmla="*/ 12 w 20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0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8"/>
                      <a:pt x="18" y="13"/>
                      <a:pt x="18" y="13"/>
                    </a:cubicBezTo>
                    <a:cubicBezTo>
                      <a:pt x="8" y="9"/>
                      <a:pt x="0" y="14"/>
                      <a:pt x="0" y="14"/>
                    </a:cubicBezTo>
                    <a:cubicBezTo>
                      <a:pt x="10" y="20"/>
                      <a:pt x="20" y="14"/>
                      <a:pt x="20" y="14"/>
                    </a:cubicBezTo>
                    <a:cubicBezTo>
                      <a:pt x="18" y="6"/>
                      <a:pt x="15" y="2"/>
                      <a:pt x="12" y="0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63" name="Freeform 38">
                <a:extLst>
                  <a:ext uri="{FF2B5EF4-FFF2-40B4-BE49-F238E27FC236}">
                    <a16:creationId xmlns="" xmlns:a16="http://schemas.microsoft.com/office/drawing/2014/main" id="{FF2E3A22-B6E7-4C85-A6E1-60F05E2C2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9832" y="6723855"/>
                <a:ext cx="44450" cy="47625"/>
              </a:xfrm>
              <a:custGeom>
                <a:avLst/>
                <a:gdLst>
                  <a:gd name="T0" fmla="*/ 8 w 20"/>
                  <a:gd name="T1" fmla="*/ 0 h 21"/>
                  <a:gd name="T2" fmla="*/ 17 w 20"/>
                  <a:gd name="T3" fmla="*/ 12 h 21"/>
                  <a:gd name="T4" fmla="*/ 0 w 20"/>
                  <a:gd name="T5" fmla="*/ 16 h 21"/>
                  <a:gd name="T6" fmla="*/ 20 w 20"/>
                  <a:gd name="T7" fmla="*/ 13 h 21"/>
                  <a:gd name="T8" fmla="*/ 8 w 20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8" y="0"/>
                    </a:moveTo>
                    <a:cubicBezTo>
                      <a:pt x="9" y="8"/>
                      <a:pt x="17" y="12"/>
                      <a:pt x="17" y="12"/>
                    </a:cubicBezTo>
                    <a:cubicBezTo>
                      <a:pt x="7" y="10"/>
                      <a:pt x="0" y="16"/>
                      <a:pt x="0" y="16"/>
                    </a:cubicBezTo>
                    <a:cubicBezTo>
                      <a:pt x="11" y="21"/>
                      <a:pt x="20" y="13"/>
                      <a:pt x="20" y="13"/>
                    </a:cubicBezTo>
                    <a:cubicBezTo>
                      <a:pt x="15" y="1"/>
                      <a:pt x="8" y="0"/>
                      <a:pt x="8" y="0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64" name="Freeform 39">
                <a:extLst>
                  <a:ext uri="{FF2B5EF4-FFF2-40B4-BE49-F238E27FC236}">
                    <a16:creationId xmlns="" xmlns:a16="http://schemas.microsoft.com/office/drawing/2014/main" id="{767BB716-5BE7-4316-BA7C-78C19C35E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9344" y="6546055"/>
                <a:ext cx="46037" cy="42863"/>
              </a:xfrm>
              <a:custGeom>
                <a:avLst/>
                <a:gdLst>
                  <a:gd name="T0" fmla="*/ 9 w 21"/>
                  <a:gd name="T1" fmla="*/ 17 h 20"/>
                  <a:gd name="T2" fmla="*/ 5 w 21"/>
                  <a:gd name="T3" fmla="*/ 0 h 20"/>
                  <a:gd name="T4" fmla="*/ 8 w 21"/>
                  <a:gd name="T5" fmla="*/ 20 h 20"/>
                  <a:gd name="T6" fmla="*/ 21 w 21"/>
                  <a:gd name="T7" fmla="*/ 8 h 20"/>
                  <a:gd name="T8" fmla="*/ 9 w 21"/>
                  <a:gd name="T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9" y="17"/>
                    </a:moveTo>
                    <a:cubicBezTo>
                      <a:pt x="11" y="7"/>
                      <a:pt x="5" y="0"/>
                      <a:pt x="5" y="0"/>
                    </a:cubicBezTo>
                    <a:cubicBezTo>
                      <a:pt x="0" y="11"/>
                      <a:pt x="8" y="20"/>
                      <a:pt x="8" y="20"/>
                    </a:cubicBezTo>
                    <a:cubicBezTo>
                      <a:pt x="20" y="15"/>
                      <a:pt x="21" y="8"/>
                      <a:pt x="21" y="8"/>
                    </a:cubicBezTo>
                    <a:cubicBezTo>
                      <a:pt x="14" y="9"/>
                      <a:pt x="9" y="17"/>
                      <a:pt x="9" y="17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65" name="Freeform 40">
                <a:extLst>
                  <a:ext uri="{FF2B5EF4-FFF2-40B4-BE49-F238E27FC236}">
                    <a16:creationId xmlns="" xmlns:a16="http://schemas.microsoft.com/office/drawing/2014/main" id="{380C15D0-206F-462C-B3F5-5320EE397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33632" y="6523830"/>
                <a:ext cx="42862" cy="41275"/>
              </a:xfrm>
              <a:custGeom>
                <a:avLst/>
                <a:gdLst>
                  <a:gd name="T0" fmla="*/ 20 w 20"/>
                  <a:gd name="T1" fmla="*/ 10 h 19"/>
                  <a:gd name="T2" fmla="*/ 19 w 20"/>
                  <a:gd name="T3" fmla="*/ 10 h 19"/>
                  <a:gd name="T4" fmla="*/ 6 w 20"/>
                  <a:gd name="T5" fmla="*/ 16 h 19"/>
                  <a:gd name="T6" fmla="*/ 6 w 20"/>
                  <a:gd name="T7" fmla="*/ 1 h 19"/>
                  <a:gd name="T8" fmla="*/ 5 w 20"/>
                  <a:gd name="T9" fmla="*/ 0 h 19"/>
                  <a:gd name="T10" fmla="*/ 5 w 20"/>
                  <a:gd name="T11" fmla="*/ 19 h 19"/>
                  <a:gd name="T12" fmla="*/ 20 w 20"/>
                  <a:gd name="T13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9">
                    <a:moveTo>
                      <a:pt x="20" y="10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2" y="10"/>
                      <a:pt x="6" y="16"/>
                      <a:pt x="6" y="16"/>
                    </a:cubicBezTo>
                    <a:cubicBezTo>
                      <a:pt x="9" y="10"/>
                      <a:pt x="8" y="4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9"/>
                      <a:pt x="5" y="19"/>
                      <a:pt x="5" y="19"/>
                    </a:cubicBezTo>
                    <a:cubicBezTo>
                      <a:pt x="15" y="17"/>
                      <a:pt x="19" y="12"/>
                      <a:pt x="20" y="10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66" name="Freeform 41">
                <a:extLst>
                  <a:ext uri="{FF2B5EF4-FFF2-40B4-BE49-F238E27FC236}">
                    <a16:creationId xmlns="" xmlns:a16="http://schemas.microsoft.com/office/drawing/2014/main" id="{2FEF9B05-1296-45C6-A17B-0B3E00011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6332" y="6498430"/>
                <a:ext cx="44450" cy="44450"/>
              </a:xfrm>
              <a:custGeom>
                <a:avLst/>
                <a:gdLst>
                  <a:gd name="T0" fmla="*/ 7 w 20"/>
                  <a:gd name="T1" fmla="*/ 0 h 20"/>
                  <a:gd name="T2" fmla="*/ 4 w 20"/>
                  <a:gd name="T3" fmla="*/ 20 h 20"/>
                  <a:gd name="T4" fmla="*/ 20 w 20"/>
                  <a:gd name="T5" fmla="*/ 13 h 20"/>
                  <a:gd name="T6" fmla="*/ 5 w 20"/>
                  <a:gd name="T7" fmla="*/ 18 h 20"/>
                  <a:gd name="T8" fmla="*/ 7 w 20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7" y="0"/>
                    </a:moveTo>
                    <a:cubicBezTo>
                      <a:pt x="0" y="8"/>
                      <a:pt x="4" y="20"/>
                      <a:pt x="4" y="20"/>
                    </a:cubicBezTo>
                    <a:cubicBezTo>
                      <a:pt x="17" y="19"/>
                      <a:pt x="20" y="13"/>
                      <a:pt x="20" y="13"/>
                    </a:cubicBezTo>
                    <a:cubicBezTo>
                      <a:pt x="13" y="11"/>
                      <a:pt x="5" y="18"/>
                      <a:pt x="5" y="18"/>
                    </a:cubicBezTo>
                    <a:cubicBezTo>
                      <a:pt x="11" y="9"/>
                      <a:pt x="7" y="0"/>
                      <a:pt x="7" y="0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67" name="Freeform 42">
                <a:extLst>
                  <a:ext uri="{FF2B5EF4-FFF2-40B4-BE49-F238E27FC236}">
                    <a16:creationId xmlns="" xmlns:a16="http://schemas.microsoft.com/office/drawing/2014/main" id="{0497E4B3-A9EF-40F7-8C7F-724F9D63C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3794" y="6480968"/>
                <a:ext cx="41275" cy="44450"/>
              </a:xfrm>
              <a:custGeom>
                <a:avLst/>
                <a:gdLst>
                  <a:gd name="T0" fmla="*/ 2 w 19"/>
                  <a:gd name="T1" fmla="*/ 19 h 20"/>
                  <a:gd name="T2" fmla="*/ 19 w 19"/>
                  <a:gd name="T3" fmla="*/ 15 h 20"/>
                  <a:gd name="T4" fmla="*/ 4 w 19"/>
                  <a:gd name="T5" fmla="*/ 17 h 20"/>
                  <a:gd name="T6" fmla="*/ 9 w 19"/>
                  <a:gd name="T7" fmla="*/ 0 h 20"/>
                  <a:gd name="T8" fmla="*/ 2 w 19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2" y="19"/>
                    </a:moveTo>
                    <a:cubicBezTo>
                      <a:pt x="15" y="20"/>
                      <a:pt x="19" y="15"/>
                      <a:pt x="19" y="15"/>
                    </a:cubicBezTo>
                    <a:cubicBezTo>
                      <a:pt x="12" y="12"/>
                      <a:pt x="4" y="17"/>
                      <a:pt x="4" y="17"/>
                    </a:cubicBezTo>
                    <a:cubicBezTo>
                      <a:pt x="11" y="9"/>
                      <a:pt x="9" y="0"/>
                      <a:pt x="9" y="0"/>
                    </a:cubicBezTo>
                    <a:cubicBezTo>
                      <a:pt x="0" y="7"/>
                      <a:pt x="2" y="19"/>
                      <a:pt x="2" y="19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68" name="Freeform 43">
                <a:extLst>
                  <a:ext uri="{FF2B5EF4-FFF2-40B4-BE49-F238E27FC236}">
                    <a16:creationId xmlns="" xmlns:a16="http://schemas.microsoft.com/office/drawing/2014/main" id="{A7EA9D81-6E62-48F7-9FB6-7CBEDA32A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6019" y="6465093"/>
                <a:ext cx="39687" cy="47625"/>
              </a:xfrm>
              <a:custGeom>
                <a:avLst/>
                <a:gdLst>
                  <a:gd name="T0" fmla="*/ 18 w 18"/>
                  <a:gd name="T1" fmla="*/ 17 h 21"/>
                  <a:gd name="T2" fmla="*/ 2 w 18"/>
                  <a:gd name="T3" fmla="*/ 16 h 21"/>
                  <a:gd name="T4" fmla="*/ 10 w 18"/>
                  <a:gd name="T5" fmla="*/ 0 h 21"/>
                  <a:gd name="T6" fmla="*/ 0 w 18"/>
                  <a:gd name="T7" fmla="*/ 18 h 21"/>
                  <a:gd name="T8" fmla="*/ 18 w 18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1">
                    <a:moveTo>
                      <a:pt x="18" y="17"/>
                    </a:moveTo>
                    <a:cubicBezTo>
                      <a:pt x="11" y="13"/>
                      <a:pt x="2" y="16"/>
                      <a:pt x="2" y="16"/>
                    </a:cubicBezTo>
                    <a:cubicBezTo>
                      <a:pt x="10" y="10"/>
                      <a:pt x="10" y="0"/>
                      <a:pt x="10" y="0"/>
                    </a:cubicBezTo>
                    <a:cubicBezTo>
                      <a:pt x="0" y="5"/>
                      <a:pt x="0" y="18"/>
                      <a:pt x="0" y="18"/>
                    </a:cubicBezTo>
                    <a:cubicBezTo>
                      <a:pt x="13" y="21"/>
                      <a:pt x="18" y="17"/>
                      <a:pt x="18" y="17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69" name="Freeform 44">
                <a:extLst>
                  <a:ext uri="{FF2B5EF4-FFF2-40B4-BE49-F238E27FC236}">
                    <a16:creationId xmlns="" xmlns:a16="http://schemas.microsoft.com/office/drawing/2014/main" id="{6FE7AAE0-0944-4FD6-858B-2650575E5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5069" y="6457155"/>
                <a:ext cx="30162" cy="41275"/>
              </a:xfrm>
              <a:custGeom>
                <a:avLst/>
                <a:gdLst>
                  <a:gd name="T0" fmla="*/ 12 w 13"/>
                  <a:gd name="T1" fmla="*/ 19 h 19"/>
                  <a:gd name="T2" fmla="*/ 12 w 13"/>
                  <a:gd name="T3" fmla="*/ 14 h 19"/>
                  <a:gd name="T4" fmla="*/ 3 w 13"/>
                  <a:gd name="T5" fmla="*/ 14 h 19"/>
                  <a:gd name="T6" fmla="*/ 13 w 13"/>
                  <a:gd name="T7" fmla="*/ 0 h 19"/>
                  <a:gd name="T8" fmla="*/ 0 w 13"/>
                  <a:gd name="T9" fmla="*/ 15 h 19"/>
                  <a:gd name="T10" fmla="*/ 12 w 13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12" y="19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8" y="13"/>
                      <a:pt x="3" y="14"/>
                      <a:pt x="3" y="14"/>
                    </a:cubicBezTo>
                    <a:cubicBezTo>
                      <a:pt x="12" y="9"/>
                      <a:pt x="13" y="0"/>
                      <a:pt x="13" y="0"/>
                    </a:cubicBezTo>
                    <a:cubicBezTo>
                      <a:pt x="2" y="3"/>
                      <a:pt x="0" y="15"/>
                      <a:pt x="0" y="15"/>
                    </a:cubicBezTo>
                    <a:cubicBezTo>
                      <a:pt x="5" y="18"/>
                      <a:pt x="9" y="19"/>
                      <a:pt x="12" y="19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70" name="Freeform 45">
                <a:extLst>
                  <a:ext uri="{FF2B5EF4-FFF2-40B4-BE49-F238E27FC236}">
                    <a16:creationId xmlns="" xmlns:a16="http://schemas.microsoft.com/office/drawing/2014/main" id="{8E6534DB-453E-4319-A487-BCA88ED1D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294" y="6450805"/>
                <a:ext cx="36512" cy="30163"/>
              </a:xfrm>
              <a:custGeom>
                <a:avLst/>
                <a:gdLst>
                  <a:gd name="T0" fmla="*/ 1 w 16"/>
                  <a:gd name="T1" fmla="*/ 14 h 14"/>
                  <a:gd name="T2" fmla="*/ 9 w 16"/>
                  <a:gd name="T3" fmla="*/ 14 h 14"/>
                  <a:gd name="T4" fmla="*/ 4 w 16"/>
                  <a:gd name="T5" fmla="*/ 12 h 14"/>
                  <a:gd name="T6" fmla="*/ 16 w 16"/>
                  <a:gd name="T7" fmla="*/ 0 h 14"/>
                  <a:gd name="T8" fmla="*/ 0 w 16"/>
                  <a:gd name="T9" fmla="*/ 13 h 14"/>
                  <a:gd name="T10" fmla="*/ 1 w 16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4">
                    <a:moveTo>
                      <a:pt x="1" y="14"/>
                    </a:moveTo>
                    <a:cubicBezTo>
                      <a:pt x="9" y="14"/>
                      <a:pt x="9" y="14"/>
                      <a:pt x="9" y="14"/>
                    </a:cubicBezTo>
                    <a:cubicBezTo>
                      <a:pt x="7" y="12"/>
                      <a:pt x="4" y="12"/>
                      <a:pt x="4" y="12"/>
                    </a:cubicBezTo>
                    <a:cubicBezTo>
                      <a:pt x="13" y="9"/>
                      <a:pt x="16" y="0"/>
                      <a:pt x="16" y="0"/>
                    </a:cubicBezTo>
                    <a:cubicBezTo>
                      <a:pt x="5" y="2"/>
                      <a:pt x="0" y="13"/>
                      <a:pt x="0" y="13"/>
                    </a:cubicBezTo>
                    <a:cubicBezTo>
                      <a:pt x="1" y="14"/>
                      <a:pt x="1" y="14"/>
                      <a:pt x="1" y="14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71" name="Freeform 46">
                <a:extLst>
                  <a:ext uri="{FF2B5EF4-FFF2-40B4-BE49-F238E27FC236}">
                    <a16:creationId xmlns="" xmlns:a16="http://schemas.microsoft.com/office/drawing/2014/main" id="{AF9E58CC-D5AB-4F07-B264-DF59F7A3C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5569" y="6566693"/>
                <a:ext cx="44450" cy="44450"/>
              </a:xfrm>
              <a:custGeom>
                <a:avLst/>
                <a:gdLst>
                  <a:gd name="T0" fmla="*/ 11 w 20"/>
                  <a:gd name="T1" fmla="*/ 20 h 20"/>
                  <a:gd name="T2" fmla="*/ 17 w 20"/>
                  <a:gd name="T3" fmla="*/ 0 h 20"/>
                  <a:gd name="T4" fmla="*/ 11 w 20"/>
                  <a:gd name="T5" fmla="*/ 17 h 20"/>
                  <a:gd name="T6" fmla="*/ 0 w 20"/>
                  <a:gd name="T7" fmla="*/ 6 h 20"/>
                  <a:gd name="T8" fmla="*/ 11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1" y="20"/>
                    </a:moveTo>
                    <a:cubicBezTo>
                      <a:pt x="11" y="20"/>
                      <a:pt x="20" y="11"/>
                      <a:pt x="17" y="0"/>
                    </a:cubicBezTo>
                    <a:cubicBezTo>
                      <a:pt x="17" y="0"/>
                      <a:pt x="10" y="7"/>
                      <a:pt x="11" y="17"/>
                    </a:cubicBezTo>
                    <a:cubicBezTo>
                      <a:pt x="11" y="17"/>
                      <a:pt x="7" y="8"/>
                      <a:pt x="0" y="6"/>
                    </a:cubicBezTo>
                    <a:cubicBezTo>
                      <a:pt x="0" y="6"/>
                      <a:pt x="0" y="13"/>
                      <a:pt x="11" y="20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72" name="Freeform 47">
                <a:extLst>
                  <a:ext uri="{FF2B5EF4-FFF2-40B4-BE49-F238E27FC236}">
                    <a16:creationId xmlns="" xmlns:a16="http://schemas.microsoft.com/office/drawing/2014/main" id="{69876130-AD56-403A-A839-232EC4259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8744" y="6596855"/>
                <a:ext cx="42862" cy="39688"/>
              </a:xfrm>
              <a:custGeom>
                <a:avLst/>
                <a:gdLst>
                  <a:gd name="T0" fmla="*/ 10 w 20"/>
                  <a:gd name="T1" fmla="*/ 15 h 18"/>
                  <a:gd name="T2" fmla="*/ 1 w 20"/>
                  <a:gd name="T3" fmla="*/ 2 h 18"/>
                  <a:gd name="T4" fmla="*/ 9 w 20"/>
                  <a:gd name="T5" fmla="*/ 18 h 18"/>
                  <a:gd name="T6" fmla="*/ 19 w 20"/>
                  <a:gd name="T7" fmla="*/ 0 h 18"/>
                  <a:gd name="T8" fmla="*/ 10 w 20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10" y="15"/>
                    </a:moveTo>
                    <a:cubicBezTo>
                      <a:pt x="10" y="15"/>
                      <a:pt x="8" y="6"/>
                      <a:pt x="1" y="2"/>
                    </a:cubicBezTo>
                    <a:cubicBezTo>
                      <a:pt x="1" y="2"/>
                      <a:pt x="0" y="9"/>
                      <a:pt x="9" y="18"/>
                    </a:cubicBezTo>
                    <a:cubicBezTo>
                      <a:pt x="9" y="18"/>
                      <a:pt x="20" y="11"/>
                      <a:pt x="19" y="0"/>
                    </a:cubicBezTo>
                    <a:cubicBezTo>
                      <a:pt x="19" y="0"/>
                      <a:pt x="11" y="5"/>
                      <a:pt x="10" y="15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73" name="Freeform 48">
                <a:extLst>
                  <a:ext uri="{FF2B5EF4-FFF2-40B4-BE49-F238E27FC236}">
                    <a16:creationId xmlns="" xmlns:a16="http://schemas.microsoft.com/office/drawing/2014/main" id="{F853DAB4-BB9D-40D0-9BD4-8E156E838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5569" y="6622255"/>
                <a:ext cx="44450" cy="38100"/>
              </a:xfrm>
              <a:custGeom>
                <a:avLst/>
                <a:gdLst>
                  <a:gd name="T0" fmla="*/ 2 w 20"/>
                  <a:gd name="T1" fmla="*/ 0 h 17"/>
                  <a:gd name="T2" fmla="*/ 8 w 20"/>
                  <a:gd name="T3" fmla="*/ 17 h 17"/>
                  <a:gd name="T4" fmla="*/ 20 w 20"/>
                  <a:gd name="T5" fmla="*/ 1 h 17"/>
                  <a:gd name="T6" fmla="*/ 8 w 20"/>
                  <a:gd name="T7" fmla="*/ 14 h 17"/>
                  <a:gd name="T8" fmla="*/ 2 w 20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7">
                    <a:moveTo>
                      <a:pt x="2" y="0"/>
                    </a:moveTo>
                    <a:cubicBezTo>
                      <a:pt x="2" y="0"/>
                      <a:pt x="0" y="6"/>
                      <a:pt x="8" y="17"/>
                    </a:cubicBezTo>
                    <a:cubicBezTo>
                      <a:pt x="8" y="17"/>
                      <a:pt x="19" y="12"/>
                      <a:pt x="20" y="1"/>
                    </a:cubicBezTo>
                    <a:cubicBezTo>
                      <a:pt x="20" y="1"/>
                      <a:pt x="11" y="4"/>
                      <a:pt x="8" y="14"/>
                    </a:cubicBezTo>
                    <a:cubicBezTo>
                      <a:pt x="8" y="14"/>
                      <a:pt x="8" y="4"/>
                      <a:pt x="2" y="0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74" name="Freeform 49">
                <a:extLst>
                  <a:ext uri="{FF2B5EF4-FFF2-40B4-BE49-F238E27FC236}">
                    <a16:creationId xmlns="" xmlns:a16="http://schemas.microsoft.com/office/drawing/2014/main" id="{2F5EACCA-D93B-432D-8F45-57852F034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9219" y="6644480"/>
                <a:ext cx="46037" cy="38100"/>
              </a:xfrm>
              <a:custGeom>
                <a:avLst/>
                <a:gdLst>
                  <a:gd name="T0" fmla="*/ 7 w 21"/>
                  <a:gd name="T1" fmla="*/ 14 h 17"/>
                  <a:gd name="T2" fmla="*/ 3 w 21"/>
                  <a:gd name="T3" fmla="*/ 0 h 17"/>
                  <a:gd name="T4" fmla="*/ 6 w 21"/>
                  <a:gd name="T5" fmla="*/ 17 h 17"/>
                  <a:gd name="T6" fmla="*/ 21 w 21"/>
                  <a:gd name="T7" fmla="*/ 4 h 17"/>
                  <a:gd name="T8" fmla="*/ 7 w 21"/>
                  <a:gd name="T9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7" y="14"/>
                    </a:moveTo>
                    <a:cubicBezTo>
                      <a:pt x="7" y="14"/>
                      <a:pt x="9" y="5"/>
                      <a:pt x="3" y="0"/>
                    </a:cubicBezTo>
                    <a:cubicBezTo>
                      <a:pt x="3" y="0"/>
                      <a:pt x="0" y="5"/>
                      <a:pt x="6" y="17"/>
                    </a:cubicBezTo>
                    <a:cubicBezTo>
                      <a:pt x="6" y="17"/>
                      <a:pt x="18" y="14"/>
                      <a:pt x="21" y="4"/>
                    </a:cubicBezTo>
                    <a:cubicBezTo>
                      <a:pt x="21" y="4"/>
                      <a:pt x="12" y="5"/>
                      <a:pt x="7" y="14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75" name="Freeform 50">
                <a:extLst>
                  <a:ext uri="{FF2B5EF4-FFF2-40B4-BE49-F238E27FC236}">
                    <a16:creationId xmlns="" xmlns:a16="http://schemas.microsoft.com/office/drawing/2014/main" id="{DF132BEF-A267-4AE9-82A6-19D216488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9694" y="6665118"/>
                <a:ext cx="47625" cy="36513"/>
              </a:xfrm>
              <a:custGeom>
                <a:avLst/>
                <a:gdLst>
                  <a:gd name="T0" fmla="*/ 4 w 21"/>
                  <a:gd name="T1" fmla="*/ 0 h 17"/>
                  <a:gd name="T2" fmla="*/ 4 w 21"/>
                  <a:gd name="T3" fmla="*/ 17 h 17"/>
                  <a:gd name="T4" fmla="*/ 21 w 21"/>
                  <a:gd name="T5" fmla="*/ 7 h 17"/>
                  <a:gd name="T6" fmla="*/ 5 w 21"/>
                  <a:gd name="T7" fmla="*/ 15 h 17"/>
                  <a:gd name="T8" fmla="*/ 4 w 2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4" y="0"/>
                    </a:moveTo>
                    <a:cubicBezTo>
                      <a:pt x="4" y="0"/>
                      <a:pt x="0" y="5"/>
                      <a:pt x="4" y="17"/>
                    </a:cubicBezTo>
                    <a:cubicBezTo>
                      <a:pt x="4" y="17"/>
                      <a:pt x="16" y="17"/>
                      <a:pt x="21" y="7"/>
                    </a:cubicBezTo>
                    <a:cubicBezTo>
                      <a:pt x="21" y="7"/>
                      <a:pt x="11" y="7"/>
                      <a:pt x="5" y="15"/>
                    </a:cubicBezTo>
                    <a:cubicBezTo>
                      <a:pt x="5" y="15"/>
                      <a:pt x="9" y="6"/>
                      <a:pt x="4" y="0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76" name="Freeform 51">
                <a:extLst>
                  <a:ext uri="{FF2B5EF4-FFF2-40B4-BE49-F238E27FC236}">
                    <a16:creationId xmlns="" xmlns:a16="http://schemas.microsoft.com/office/drawing/2014/main" id="{00526068-9FCB-4C52-8F48-C342D113F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3982" y="6701630"/>
                <a:ext cx="19050" cy="11113"/>
              </a:xfrm>
              <a:custGeom>
                <a:avLst/>
                <a:gdLst>
                  <a:gd name="T0" fmla="*/ 4 w 9"/>
                  <a:gd name="T1" fmla="*/ 5 h 5"/>
                  <a:gd name="T2" fmla="*/ 9 w 9"/>
                  <a:gd name="T3" fmla="*/ 1 h 5"/>
                  <a:gd name="T4" fmla="*/ 0 w 9"/>
                  <a:gd name="T5" fmla="*/ 2 h 5"/>
                  <a:gd name="T6" fmla="*/ 4 w 9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4" y="5"/>
                    </a:moveTo>
                    <a:cubicBezTo>
                      <a:pt x="6" y="4"/>
                      <a:pt x="7" y="3"/>
                      <a:pt x="9" y="1"/>
                    </a:cubicBezTo>
                    <a:cubicBezTo>
                      <a:pt x="9" y="1"/>
                      <a:pt x="5" y="0"/>
                      <a:pt x="0" y="2"/>
                    </a:cubicBezTo>
                    <a:cubicBezTo>
                      <a:pt x="4" y="5"/>
                      <a:pt x="4" y="5"/>
                      <a:pt x="4" y="5"/>
                    </a:cubicBez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77" name="Freeform 52">
                <a:extLst>
                  <a:ext uri="{FF2B5EF4-FFF2-40B4-BE49-F238E27FC236}">
                    <a16:creationId xmlns="" xmlns:a16="http://schemas.microsoft.com/office/drawing/2014/main" id="{C7D7E6F2-8895-4EBE-8429-0FE3820A3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1119" y="6715918"/>
                <a:ext cx="39687" cy="26988"/>
              </a:xfrm>
              <a:custGeom>
                <a:avLst/>
                <a:gdLst>
                  <a:gd name="T0" fmla="*/ 2 w 18"/>
                  <a:gd name="T1" fmla="*/ 7 h 12"/>
                  <a:gd name="T2" fmla="*/ 6 w 18"/>
                  <a:gd name="T3" fmla="*/ 0 h 12"/>
                  <a:gd name="T4" fmla="*/ 1 w 18"/>
                  <a:gd name="T5" fmla="*/ 0 h 12"/>
                  <a:gd name="T6" fmla="*/ 0 w 18"/>
                  <a:gd name="T7" fmla="*/ 9 h 12"/>
                  <a:gd name="T8" fmla="*/ 18 w 18"/>
                  <a:gd name="T9" fmla="*/ 6 h 12"/>
                  <a:gd name="T10" fmla="*/ 15 w 18"/>
                  <a:gd name="T11" fmla="*/ 4 h 12"/>
                  <a:gd name="T12" fmla="*/ 2 w 18"/>
                  <a:gd name="T13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2">
                    <a:moveTo>
                      <a:pt x="2" y="7"/>
                    </a:moveTo>
                    <a:cubicBezTo>
                      <a:pt x="2" y="7"/>
                      <a:pt x="5" y="4"/>
                      <a:pt x="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0" y="5"/>
                      <a:pt x="0" y="9"/>
                    </a:cubicBezTo>
                    <a:cubicBezTo>
                      <a:pt x="0" y="9"/>
                      <a:pt x="10" y="12"/>
                      <a:pt x="18" y="6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1" y="4"/>
                      <a:pt x="7" y="4"/>
                      <a:pt x="2" y="7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78" name="Freeform 53">
                <a:extLst>
                  <a:ext uri="{FF2B5EF4-FFF2-40B4-BE49-F238E27FC236}">
                    <a16:creationId xmlns="" xmlns:a16="http://schemas.microsoft.com/office/drawing/2014/main" id="{3A937421-CA04-4646-8410-F9E553BE8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8894" y="6715918"/>
                <a:ext cx="44450" cy="44450"/>
              </a:xfrm>
              <a:custGeom>
                <a:avLst/>
                <a:gdLst>
                  <a:gd name="T0" fmla="*/ 2 w 20"/>
                  <a:gd name="T1" fmla="*/ 13 h 20"/>
                  <a:gd name="T2" fmla="*/ 9 w 20"/>
                  <a:gd name="T3" fmla="*/ 0 h 20"/>
                  <a:gd name="T4" fmla="*/ 7 w 20"/>
                  <a:gd name="T5" fmla="*/ 0 h 20"/>
                  <a:gd name="T6" fmla="*/ 0 w 20"/>
                  <a:gd name="T7" fmla="*/ 14 h 20"/>
                  <a:gd name="T8" fmla="*/ 20 w 20"/>
                  <a:gd name="T9" fmla="*/ 13 h 20"/>
                  <a:gd name="T10" fmla="*/ 2 w 20"/>
                  <a:gd name="T11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0">
                    <a:moveTo>
                      <a:pt x="2" y="13"/>
                    </a:moveTo>
                    <a:cubicBezTo>
                      <a:pt x="2" y="13"/>
                      <a:pt x="9" y="7"/>
                      <a:pt x="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2"/>
                      <a:pt x="1" y="6"/>
                      <a:pt x="0" y="14"/>
                    </a:cubicBezTo>
                    <a:cubicBezTo>
                      <a:pt x="0" y="14"/>
                      <a:pt x="11" y="20"/>
                      <a:pt x="20" y="13"/>
                    </a:cubicBezTo>
                    <a:cubicBezTo>
                      <a:pt x="20" y="13"/>
                      <a:pt x="12" y="9"/>
                      <a:pt x="2" y="13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79" name="Freeform 54">
                <a:extLst>
                  <a:ext uri="{FF2B5EF4-FFF2-40B4-BE49-F238E27FC236}">
                    <a16:creationId xmlns="" xmlns:a16="http://schemas.microsoft.com/office/drawing/2014/main" id="{7DA0195E-A6F5-42B7-BDB9-2171F14E7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5082" y="6723855"/>
                <a:ext cx="44450" cy="44450"/>
              </a:xfrm>
              <a:custGeom>
                <a:avLst/>
                <a:gdLst>
                  <a:gd name="T0" fmla="*/ 3 w 20"/>
                  <a:gd name="T1" fmla="*/ 12 h 20"/>
                  <a:gd name="T2" fmla="*/ 12 w 20"/>
                  <a:gd name="T3" fmla="*/ 0 h 20"/>
                  <a:gd name="T4" fmla="*/ 0 w 20"/>
                  <a:gd name="T5" fmla="*/ 13 h 20"/>
                  <a:gd name="T6" fmla="*/ 20 w 20"/>
                  <a:gd name="T7" fmla="*/ 16 h 20"/>
                  <a:gd name="T8" fmla="*/ 3 w 20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3" y="12"/>
                    </a:moveTo>
                    <a:cubicBezTo>
                      <a:pt x="3" y="12"/>
                      <a:pt x="11" y="7"/>
                      <a:pt x="12" y="0"/>
                    </a:cubicBezTo>
                    <a:cubicBezTo>
                      <a:pt x="12" y="0"/>
                      <a:pt x="5" y="1"/>
                      <a:pt x="0" y="13"/>
                    </a:cubicBezTo>
                    <a:cubicBezTo>
                      <a:pt x="0" y="13"/>
                      <a:pt x="10" y="20"/>
                      <a:pt x="20" y="16"/>
                    </a:cubicBezTo>
                    <a:cubicBezTo>
                      <a:pt x="20" y="16"/>
                      <a:pt x="13" y="10"/>
                      <a:pt x="3" y="12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80" name="Freeform 55">
                <a:extLst>
                  <a:ext uri="{FF2B5EF4-FFF2-40B4-BE49-F238E27FC236}">
                    <a16:creationId xmlns="" xmlns:a16="http://schemas.microsoft.com/office/drawing/2014/main" id="{59ACCEDD-EFAD-4700-B574-EBD4E2995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9219" y="6541293"/>
                <a:ext cx="46037" cy="44450"/>
              </a:xfrm>
              <a:custGeom>
                <a:avLst/>
                <a:gdLst>
                  <a:gd name="T0" fmla="*/ 13 w 21"/>
                  <a:gd name="T1" fmla="*/ 20 h 20"/>
                  <a:gd name="T2" fmla="*/ 16 w 21"/>
                  <a:gd name="T3" fmla="*/ 0 h 20"/>
                  <a:gd name="T4" fmla="*/ 12 w 21"/>
                  <a:gd name="T5" fmla="*/ 18 h 20"/>
                  <a:gd name="T6" fmla="*/ 0 w 21"/>
                  <a:gd name="T7" fmla="*/ 9 h 20"/>
                  <a:gd name="T8" fmla="*/ 13 w 2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13" y="20"/>
                    </a:moveTo>
                    <a:cubicBezTo>
                      <a:pt x="13" y="20"/>
                      <a:pt x="21" y="11"/>
                      <a:pt x="16" y="0"/>
                    </a:cubicBezTo>
                    <a:cubicBezTo>
                      <a:pt x="16" y="0"/>
                      <a:pt x="10" y="8"/>
                      <a:pt x="12" y="18"/>
                    </a:cubicBezTo>
                    <a:cubicBezTo>
                      <a:pt x="12" y="18"/>
                      <a:pt x="7" y="9"/>
                      <a:pt x="0" y="9"/>
                    </a:cubicBezTo>
                    <a:cubicBezTo>
                      <a:pt x="0" y="9"/>
                      <a:pt x="1" y="16"/>
                      <a:pt x="13" y="20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81" name="Freeform 56">
                <a:extLst>
                  <a:ext uri="{FF2B5EF4-FFF2-40B4-BE49-F238E27FC236}">
                    <a16:creationId xmlns="" xmlns:a16="http://schemas.microsoft.com/office/drawing/2014/main" id="{1CA87C38-8D08-4846-8318-EC2A9C4D6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8107" y="6515893"/>
                <a:ext cx="46037" cy="47625"/>
              </a:xfrm>
              <a:custGeom>
                <a:avLst/>
                <a:gdLst>
                  <a:gd name="T0" fmla="*/ 15 w 21"/>
                  <a:gd name="T1" fmla="*/ 21 h 21"/>
                  <a:gd name="T2" fmla="*/ 14 w 21"/>
                  <a:gd name="T3" fmla="*/ 0 h 21"/>
                  <a:gd name="T4" fmla="*/ 14 w 21"/>
                  <a:gd name="T5" fmla="*/ 18 h 21"/>
                  <a:gd name="T6" fmla="*/ 0 w 21"/>
                  <a:gd name="T7" fmla="*/ 12 h 21"/>
                  <a:gd name="T8" fmla="*/ 15 w 21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5" y="21"/>
                    </a:moveTo>
                    <a:cubicBezTo>
                      <a:pt x="15" y="21"/>
                      <a:pt x="21" y="10"/>
                      <a:pt x="14" y="0"/>
                    </a:cubicBezTo>
                    <a:cubicBezTo>
                      <a:pt x="14" y="0"/>
                      <a:pt x="10" y="9"/>
                      <a:pt x="14" y="18"/>
                    </a:cubicBezTo>
                    <a:cubicBezTo>
                      <a:pt x="14" y="18"/>
                      <a:pt x="7" y="11"/>
                      <a:pt x="0" y="12"/>
                    </a:cubicBezTo>
                    <a:cubicBezTo>
                      <a:pt x="0" y="12"/>
                      <a:pt x="2" y="18"/>
                      <a:pt x="15" y="21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82" name="Freeform 57">
                <a:extLst>
                  <a:ext uri="{FF2B5EF4-FFF2-40B4-BE49-F238E27FC236}">
                    <a16:creationId xmlns="" xmlns:a16="http://schemas.microsoft.com/office/drawing/2014/main" id="{1C521A93-A242-4677-93C4-09BE03D72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2869" y="6519068"/>
                <a:ext cx="22225" cy="22225"/>
              </a:xfrm>
              <a:custGeom>
                <a:avLst/>
                <a:gdLst>
                  <a:gd name="T0" fmla="*/ 3 w 10"/>
                  <a:gd name="T1" fmla="*/ 5 h 10"/>
                  <a:gd name="T2" fmla="*/ 0 w 10"/>
                  <a:gd name="T3" fmla="*/ 9 h 10"/>
                  <a:gd name="T4" fmla="*/ 8 w 10"/>
                  <a:gd name="T5" fmla="*/ 10 h 10"/>
                  <a:gd name="T6" fmla="*/ 9 w 10"/>
                  <a:gd name="T7" fmla="*/ 0 h 10"/>
                  <a:gd name="T8" fmla="*/ 5 w 10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3" y="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5" y="10"/>
                      <a:pt x="8" y="10"/>
                    </a:cubicBezTo>
                    <a:cubicBezTo>
                      <a:pt x="8" y="10"/>
                      <a:pt x="10" y="6"/>
                      <a:pt x="9" y="0"/>
                    </a:cubicBezTo>
                    <a:cubicBezTo>
                      <a:pt x="5" y="4"/>
                      <a:pt x="5" y="4"/>
                      <a:pt x="5" y="4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83" name="Freeform 58">
                <a:extLst>
                  <a:ext uri="{FF2B5EF4-FFF2-40B4-BE49-F238E27FC236}">
                    <a16:creationId xmlns="" xmlns:a16="http://schemas.microsoft.com/office/drawing/2014/main" id="{7378FB70-6860-44DD-8F8A-0BC09925A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3182" y="6465093"/>
                <a:ext cx="22225" cy="31750"/>
              </a:xfrm>
              <a:custGeom>
                <a:avLst/>
                <a:gdLst>
                  <a:gd name="T0" fmla="*/ 7 w 10"/>
                  <a:gd name="T1" fmla="*/ 14 h 14"/>
                  <a:gd name="T2" fmla="*/ 10 w 10"/>
                  <a:gd name="T3" fmla="*/ 11 h 14"/>
                  <a:gd name="T4" fmla="*/ 1 w 10"/>
                  <a:gd name="T5" fmla="*/ 0 h 14"/>
                  <a:gd name="T6" fmla="*/ 7 w 10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4">
                    <a:moveTo>
                      <a:pt x="7" y="14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9" y="7"/>
                      <a:pt x="7" y="2"/>
                      <a:pt x="1" y="0"/>
                    </a:cubicBezTo>
                    <a:cubicBezTo>
                      <a:pt x="1" y="0"/>
                      <a:pt x="0" y="8"/>
                      <a:pt x="7" y="14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84" name="Freeform 59">
                <a:extLst>
                  <a:ext uri="{FF2B5EF4-FFF2-40B4-BE49-F238E27FC236}">
                    <a16:creationId xmlns="" xmlns:a16="http://schemas.microsoft.com/office/drawing/2014/main" id="{6A1C085A-54D2-4494-BFBE-9BC0067CB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8894" y="6493668"/>
                <a:ext cx="28575" cy="14288"/>
              </a:xfrm>
              <a:custGeom>
                <a:avLst/>
                <a:gdLst>
                  <a:gd name="T0" fmla="*/ 9 w 13"/>
                  <a:gd name="T1" fmla="*/ 5 h 6"/>
                  <a:gd name="T2" fmla="*/ 13 w 13"/>
                  <a:gd name="T3" fmla="*/ 2 h 6"/>
                  <a:gd name="T4" fmla="*/ 0 w 13"/>
                  <a:gd name="T5" fmla="*/ 3 h 6"/>
                  <a:gd name="T6" fmla="*/ 9 w 13"/>
                  <a:gd name="T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">
                    <a:moveTo>
                      <a:pt x="9" y="5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0" y="1"/>
                      <a:pt x="4" y="0"/>
                      <a:pt x="0" y="3"/>
                    </a:cubicBezTo>
                    <a:cubicBezTo>
                      <a:pt x="0" y="3"/>
                      <a:pt x="2" y="6"/>
                      <a:pt x="9" y="5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85" name="Freeform 60">
                <a:extLst>
                  <a:ext uri="{FF2B5EF4-FFF2-40B4-BE49-F238E27FC236}">
                    <a16:creationId xmlns="" xmlns:a16="http://schemas.microsoft.com/office/drawing/2014/main" id="{0D290EB6-FE68-4522-B9E8-0E132A6D2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7782" y="6453980"/>
                <a:ext cx="30162" cy="42863"/>
              </a:xfrm>
              <a:custGeom>
                <a:avLst/>
                <a:gdLst>
                  <a:gd name="T0" fmla="*/ 10 w 13"/>
                  <a:gd name="T1" fmla="*/ 14 h 19"/>
                  <a:gd name="T2" fmla="*/ 2 w 13"/>
                  <a:gd name="T3" fmla="*/ 15 h 19"/>
                  <a:gd name="T4" fmla="*/ 2 w 13"/>
                  <a:gd name="T5" fmla="*/ 19 h 19"/>
                  <a:gd name="T6" fmla="*/ 13 w 13"/>
                  <a:gd name="T7" fmla="*/ 15 h 19"/>
                  <a:gd name="T8" fmla="*/ 0 w 13"/>
                  <a:gd name="T9" fmla="*/ 0 h 19"/>
                  <a:gd name="T10" fmla="*/ 10 w 13"/>
                  <a:gd name="T11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10" y="14"/>
                    </a:moveTo>
                    <a:cubicBezTo>
                      <a:pt x="10" y="14"/>
                      <a:pt x="7" y="13"/>
                      <a:pt x="2" y="15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5" y="19"/>
                      <a:pt x="8" y="18"/>
                      <a:pt x="13" y="15"/>
                    </a:cubicBezTo>
                    <a:cubicBezTo>
                      <a:pt x="13" y="15"/>
                      <a:pt x="11" y="3"/>
                      <a:pt x="0" y="0"/>
                    </a:cubicBezTo>
                    <a:cubicBezTo>
                      <a:pt x="0" y="0"/>
                      <a:pt x="1" y="10"/>
                      <a:pt x="10" y="14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86" name="Freeform 61">
                <a:extLst>
                  <a:ext uri="{FF2B5EF4-FFF2-40B4-BE49-F238E27FC236}">
                    <a16:creationId xmlns="" xmlns:a16="http://schemas.microsoft.com/office/drawing/2014/main" id="{682FB4D9-1623-4F68-8941-A1878AC5D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38407" y="6733380"/>
                <a:ext cx="44450" cy="39688"/>
              </a:xfrm>
              <a:custGeom>
                <a:avLst/>
                <a:gdLst>
                  <a:gd name="T0" fmla="*/ 17 w 20"/>
                  <a:gd name="T1" fmla="*/ 7 h 18"/>
                  <a:gd name="T2" fmla="*/ 17 w 20"/>
                  <a:gd name="T3" fmla="*/ 10 h 18"/>
                  <a:gd name="T4" fmla="*/ 5 w 20"/>
                  <a:gd name="T5" fmla="*/ 0 h 18"/>
                  <a:gd name="T6" fmla="*/ 15 w 20"/>
                  <a:gd name="T7" fmla="*/ 11 h 18"/>
                  <a:gd name="T8" fmla="*/ 0 w 20"/>
                  <a:gd name="T9" fmla="*/ 17 h 18"/>
                  <a:gd name="T10" fmla="*/ 17 w 20"/>
                  <a:gd name="T11" fmla="*/ 11 h 18"/>
                  <a:gd name="T12" fmla="*/ 17 w 20"/>
                  <a:gd name="T13" fmla="*/ 15 h 18"/>
                  <a:gd name="T14" fmla="*/ 20 w 20"/>
                  <a:gd name="T15" fmla="*/ 15 h 18"/>
                  <a:gd name="T16" fmla="*/ 20 w 20"/>
                  <a:gd name="T17" fmla="*/ 10 h 18"/>
                  <a:gd name="T18" fmla="*/ 20 w 20"/>
                  <a:gd name="T19" fmla="*/ 7 h 18"/>
                  <a:gd name="T20" fmla="*/ 17 w 20"/>
                  <a:gd name="T21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18">
                    <a:moveTo>
                      <a:pt x="17" y="7"/>
                    </a:move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8"/>
                      <a:pt x="10" y="0"/>
                      <a:pt x="5" y="0"/>
                    </a:cubicBezTo>
                    <a:cubicBezTo>
                      <a:pt x="5" y="0"/>
                      <a:pt x="7" y="7"/>
                      <a:pt x="15" y="11"/>
                    </a:cubicBezTo>
                    <a:cubicBezTo>
                      <a:pt x="15" y="11"/>
                      <a:pt x="4" y="11"/>
                      <a:pt x="0" y="17"/>
                    </a:cubicBezTo>
                    <a:cubicBezTo>
                      <a:pt x="0" y="17"/>
                      <a:pt x="9" y="18"/>
                      <a:pt x="17" y="11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7" y="7"/>
                      <a:pt x="17" y="7"/>
                      <a:pt x="17" y="7"/>
                    </a:cubicBez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87" name="Freeform 62">
                <a:extLst>
                  <a:ext uri="{FF2B5EF4-FFF2-40B4-BE49-F238E27FC236}">
                    <a16:creationId xmlns="" xmlns:a16="http://schemas.microsoft.com/office/drawing/2014/main" id="{03816B47-B7D3-4E88-8B87-DA703C7D8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2857" y="6733380"/>
                <a:ext cx="38100" cy="39688"/>
              </a:xfrm>
              <a:custGeom>
                <a:avLst/>
                <a:gdLst>
                  <a:gd name="T0" fmla="*/ 2 w 17"/>
                  <a:gd name="T1" fmla="*/ 10 h 18"/>
                  <a:gd name="T2" fmla="*/ 12 w 17"/>
                  <a:gd name="T3" fmla="*/ 0 h 18"/>
                  <a:gd name="T4" fmla="*/ 0 w 17"/>
                  <a:gd name="T5" fmla="*/ 10 h 18"/>
                  <a:gd name="T6" fmla="*/ 17 w 17"/>
                  <a:gd name="T7" fmla="*/ 17 h 18"/>
                  <a:gd name="T8" fmla="*/ 2 w 17"/>
                  <a:gd name="T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2" y="10"/>
                    </a:moveTo>
                    <a:cubicBezTo>
                      <a:pt x="10" y="7"/>
                      <a:pt x="12" y="0"/>
                      <a:pt x="12" y="0"/>
                    </a:cubicBezTo>
                    <a:cubicBezTo>
                      <a:pt x="5" y="0"/>
                      <a:pt x="0" y="10"/>
                      <a:pt x="0" y="10"/>
                    </a:cubicBezTo>
                    <a:cubicBezTo>
                      <a:pt x="7" y="18"/>
                      <a:pt x="17" y="17"/>
                      <a:pt x="17" y="17"/>
                    </a:cubicBezTo>
                    <a:cubicBezTo>
                      <a:pt x="13" y="11"/>
                      <a:pt x="2" y="10"/>
                      <a:pt x="2" y="10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88" name="Oval 63">
                <a:extLst>
                  <a:ext uri="{FF2B5EF4-FFF2-40B4-BE49-F238E27FC236}">
                    <a16:creationId xmlns="" xmlns:a16="http://schemas.microsoft.com/office/drawing/2014/main" id="{33ED26C6-4C06-4974-B874-8EC4CB15D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1744" y="6468268"/>
                <a:ext cx="9525" cy="6350"/>
              </a:xfrm>
              <a:prstGeom prst="ellipse">
                <a:avLst/>
              </a:pr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89" name="Freeform 64">
                <a:extLst>
                  <a:ext uri="{FF2B5EF4-FFF2-40B4-BE49-F238E27FC236}">
                    <a16:creationId xmlns="" xmlns:a16="http://schemas.microsoft.com/office/drawing/2014/main" id="{C9020987-8EC0-4060-B746-5DC793C4D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2857" y="6463505"/>
                <a:ext cx="22225" cy="17463"/>
              </a:xfrm>
              <a:custGeom>
                <a:avLst/>
                <a:gdLst>
                  <a:gd name="T0" fmla="*/ 10 w 10"/>
                  <a:gd name="T1" fmla="*/ 6 h 8"/>
                  <a:gd name="T2" fmla="*/ 0 w 10"/>
                  <a:gd name="T3" fmla="*/ 4 h 8"/>
                  <a:gd name="T4" fmla="*/ 10 w 10"/>
                  <a:gd name="T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10" y="6"/>
                    </a:moveTo>
                    <a:cubicBezTo>
                      <a:pt x="8" y="0"/>
                      <a:pt x="0" y="4"/>
                      <a:pt x="0" y="4"/>
                    </a:cubicBezTo>
                    <a:cubicBezTo>
                      <a:pt x="7" y="8"/>
                      <a:pt x="10" y="6"/>
                      <a:pt x="10" y="6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90" name="Freeform 65">
                <a:extLst>
                  <a:ext uri="{FF2B5EF4-FFF2-40B4-BE49-F238E27FC236}">
                    <a16:creationId xmlns="" xmlns:a16="http://schemas.microsoft.com/office/drawing/2014/main" id="{79391C4A-5590-42E2-B002-C2E7DD6FA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7932" y="6465093"/>
                <a:ext cx="22225" cy="15875"/>
              </a:xfrm>
              <a:custGeom>
                <a:avLst/>
                <a:gdLst>
                  <a:gd name="T0" fmla="*/ 0 w 10"/>
                  <a:gd name="T1" fmla="*/ 5 h 7"/>
                  <a:gd name="T2" fmla="*/ 10 w 10"/>
                  <a:gd name="T3" fmla="*/ 3 h 7"/>
                  <a:gd name="T4" fmla="*/ 0 w 10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7">
                    <a:moveTo>
                      <a:pt x="0" y="5"/>
                    </a:moveTo>
                    <a:cubicBezTo>
                      <a:pt x="0" y="5"/>
                      <a:pt x="4" y="7"/>
                      <a:pt x="10" y="3"/>
                    </a:cubicBezTo>
                    <a:cubicBezTo>
                      <a:pt x="10" y="3"/>
                      <a:pt x="2" y="0"/>
                      <a:pt x="0" y="5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91" name="Freeform 66">
                <a:extLst>
                  <a:ext uri="{FF2B5EF4-FFF2-40B4-BE49-F238E27FC236}">
                    <a16:creationId xmlns="" xmlns:a16="http://schemas.microsoft.com/office/drawing/2014/main" id="{8347BE2C-12CF-49D5-84B1-A05989E6A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3169" y="6658768"/>
                <a:ext cx="4762" cy="11113"/>
              </a:xfrm>
              <a:custGeom>
                <a:avLst/>
                <a:gdLst>
                  <a:gd name="T0" fmla="*/ 1 w 3"/>
                  <a:gd name="T1" fmla="*/ 2 h 7"/>
                  <a:gd name="T2" fmla="*/ 1 w 3"/>
                  <a:gd name="T3" fmla="*/ 0 h 7"/>
                  <a:gd name="T4" fmla="*/ 1 w 3"/>
                  <a:gd name="T5" fmla="*/ 2 h 7"/>
                  <a:gd name="T6" fmla="*/ 0 w 3"/>
                  <a:gd name="T7" fmla="*/ 7 h 7"/>
                  <a:gd name="T8" fmla="*/ 3 w 3"/>
                  <a:gd name="T9" fmla="*/ 7 h 7"/>
                  <a:gd name="T10" fmla="*/ 1 w 3"/>
                  <a:gd name="T11" fmla="*/ 2 h 7"/>
                  <a:gd name="T12" fmla="*/ 1 w 3"/>
                  <a:gd name="T1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1" y="2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92" name="Freeform 67">
                <a:extLst>
                  <a:ext uri="{FF2B5EF4-FFF2-40B4-BE49-F238E27FC236}">
                    <a16:creationId xmlns="" xmlns:a16="http://schemas.microsoft.com/office/drawing/2014/main" id="{129D0802-4622-493D-9984-C31F47EDD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4282" y="6622255"/>
                <a:ext cx="4762" cy="6350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0 h 3"/>
                  <a:gd name="T4" fmla="*/ 0 w 2"/>
                  <a:gd name="T5" fmla="*/ 0 h 3"/>
                  <a:gd name="T6" fmla="*/ 0 w 2"/>
                  <a:gd name="T7" fmla="*/ 3 h 3"/>
                  <a:gd name="T8" fmla="*/ 1 w 2"/>
                  <a:gd name="T9" fmla="*/ 3 h 3"/>
                  <a:gd name="T10" fmla="*/ 2 w 2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93" name="Freeform 68">
                <a:extLst>
                  <a:ext uri="{FF2B5EF4-FFF2-40B4-BE49-F238E27FC236}">
                    <a16:creationId xmlns="" xmlns:a16="http://schemas.microsoft.com/office/drawing/2014/main" id="{AECF88ED-991A-4C8E-A557-DED93C1AC3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05069" y="6585743"/>
                <a:ext cx="71437" cy="120650"/>
              </a:xfrm>
              <a:custGeom>
                <a:avLst/>
                <a:gdLst>
                  <a:gd name="T0" fmla="*/ 19 w 32"/>
                  <a:gd name="T1" fmla="*/ 15 h 55"/>
                  <a:gd name="T2" fmla="*/ 17 w 32"/>
                  <a:gd name="T3" fmla="*/ 17 h 55"/>
                  <a:gd name="T4" fmla="*/ 19 w 32"/>
                  <a:gd name="T5" fmla="*/ 20 h 55"/>
                  <a:gd name="T6" fmla="*/ 17 w 32"/>
                  <a:gd name="T7" fmla="*/ 22 h 55"/>
                  <a:gd name="T8" fmla="*/ 19 w 32"/>
                  <a:gd name="T9" fmla="*/ 25 h 55"/>
                  <a:gd name="T10" fmla="*/ 14 w 32"/>
                  <a:gd name="T11" fmla="*/ 27 h 55"/>
                  <a:gd name="T12" fmla="*/ 11 w 32"/>
                  <a:gd name="T13" fmla="*/ 27 h 55"/>
                  <a:gd name="T14" fmla="*/ 5 w 32"/>
                  <a:gd name="T15" fmla="*/ 15 h 55"/>
                  <a:gd name="T16" fmla="*/ 9 w 32"/>
                  <a:gd name="T17" fmla="*/ 21 h 55"/>
                  <a:gd name="T18" fmla="*/ 10 w 32"/>
                  <a:gd name="T19" fmla="*/ 23 h 55"/>
                  <a:gd name="T20" fmla="*/ 12 w 32"/>
                  <a:gd name="T21" fmla="*/ 15 h 55"/>
                  <a:gd name="T22" fmla="*/ 22 w 32"/>
                  <a:gd name="T23" fmla="*/ 42 h 55"/>
                  <a:gd name="T24" fmla="*/ 19 w 32"/>
                  <a:gd name="T25" fmla="*/ 40 h 55"/>
                  <a:gd name="T26" fmla="*/ 16 w 32"/>
                  <a:gd name="T27" fmla="*/ 42 h 55"/>
                  <a:gd name="T28" fmla="*/ 17 w 32"/>
                  <a:gd name="T29" fmla="*/ 30 h 55"/>
                  <a:gd name="T30" fmla="*/ 22 w 32"/>
                  <a:gd name="T31" fmla="*/ 42 h 55"/>
                  <a:gd name="T32" fmla="*/ 22 w 32"/>
                  <a:gd name="T33" fmla="*/ 15 h 55"/>
                  <a:gd name="T34" fmla="*/ 25 w 32"/>
                  <a:gd name="T35" fmla="*/ 21 h 55"/>
                  <a:gd name="T36" fmla="*/ 24 w 32"/>
                  <a:gd name="T37" fmla="*/ 27 h 55"/>
                  <a:gd name="T38" fmla="*/ 22 w 32"/>
                  <a:gd name="T39" fmla="*/ 21 h 55"/>
                  <a:gd name="T40" fmla="*/ 20 w 32"/>
                  <a:gd name="T41" fmla="*/ 27 h 55"/>
                  <a:gd name="T42" fmla="*/ 29 w 32"/>
                  <a:gd name="T43" fmla="*/ 30 h 55"/>
                  <a:gd name="T44" fmla="*/ 27 w 32"/>
                  <a:gd name="T45" fmla="*/ 32 h 55"/>
                  <a:gd name="T46" fmla="*/ 29 w 32"/>
                  <a:gd name="T47" fmla="*/ 39 h 55"/>
                  <a:gd name="T48" fmla="*/ 24 w 32"/>
                  <a:gd name="T49" fmla="*/ 42 h 55"/>
                  <a:gd name="T50" fmla="*/ 25 w 32"/>
                  <a:gd name="T51" fmla="*/ 40 h 55"/>
                  <a:gd name="T52" fmla="*/ 25 w 32"/>
                  <a:gd name="T53" fmla="*/ 37 h 55"/>
                  <a:gd name="T54" fmla="*/ 26 w 32"/>
                  <a:gd name="T55" fmla="*/ 30 h 55"/>
                  <a:gd name="T56" fmla="*/ 28 w 32"/>
                  <a:gd name="T57" fmla="*/ 15 h 55"/>
                  <a:gd name="T58" fmla="*/ 30 w 32"/>
                  <a:gd name="T59" fmla="*/ 27 h 55"/>
                  <a:gd name="T60" fmla="*/ 28 w 32"/>
                  <a:gd name="T61" fmla="*/ 15 h 55"/>
                  <a:gd name="T62" fmla="*/ 11 w 32"/>
                  <a:gd name="T63" fmla="*/ 32 h 55"/>
                  <a:gd name="T64" fmla="*/ 9 w 32"/>
                  <a:gd name="T65" fmla="*/ 42 h 55"/>
                  <a:gd name="T66" fmla="*/ 7 w 32"/>
                  <a:gd name="T67" fmla="*/ 32 h 55"/>
                  <a:gd name="T68" fmla="*/ 13 w 32"/>
                  <a:gd name="T69" fmla="*/ 30 h 55"/>
                  <a:gd name="T70" fmla="*/ 0 w 32"/>
                  <a:gd name="T71" fmla="*/ 0 h 55"/>
                  <a:gd name="T72" fmla="*/ 26 w 32"/>
                  <a:gd name="T73" fmla="*/ 53 h 55"/>
                  <a:gd name="T74" fmla="*/ 32 w 32"/>
                  <a:gd name="T75" fmla="*/ 13 h 55"/>
                  <a:gd name="T76" fmla="*/ 0 w 32"/>
                  <a:gd name="T7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" h="55">
                    <a:moveTo>
                      <a:pt x="14" y="15"/>
                    </a:move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2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4" y="15"/>
                      <a:pt x="14" y="15"/>
                      <a:pt x="14" y="15"/>
                    </a:cubicBezTo>
                    <a:close/>
                    <a:moveTo>
                      <a:pt x="22" y="42"/>
                    </a:move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2" y="42"/>
                      <a:pt x="22" y="42"/>
                      <a:pt x="22" y="42"/>
                    </a:cubicBezTo>
                    <a:close/>
                    <a:moveTo>
                      <a:pt x="20" y="15"/>
                    </a:moveTo>
                    <a:cubicBezTo>
                      <a:pt x="22" y="15"/>
                      <a:pt x="22" y="15"/>
                      <a:pt x="22" y="15"/>
                    </a:cubicBezTo>
                    <a:cubicBezTo>
                      <a:pt x="24" y="15"/>
                      <a:pt x="27" y="15"/>
                      <a:pt x="27" y="18"/>
                    </a:cubicBezTo>
                    <a:cubicBezTo>
                      <a:pt x="27" y="20"/>
                      <a:pt x="26" y="21"/>
                      <a:pt x="25" y="21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15"/>
                      <a:pt x="20" y="15"/>
                      <a:pt x="20" y="15"/>
                    </a:cubicBezTo>
                    <a:close/>
                    <a:moveTo>
                      <a:pt x="29" y="30"/>
                    </a:moveTo>
                    <a:cubicBezTo>
                      <a:pt x="29" y="33"/>
                      <a:pt x="29" y="33"/>
                      <a:pt x="29" y="33"/>
                    </a:cubicBezTo>
                    <a:cubicBezTo>
                      <a:pt x="28" y="32"/>
                      <a:pt x="27" y="32"/>
                      <a:pt x="27" y="32"/>
                    </a:cubicBezTo>
                    <a:cubicBezTo>
                      <a:pt x="26" y="32"/>
                      <a:pt x="26" y="32"/>
                      <a:pt x="26" y="33"/>
                    </a:cubicBezTo>
                    <a:cubicBezTo>
                      <a:pt x="26" y="35"/>
                      <a:pt x="29" y="35"/>
                      <a:pt x="29" y="39"/>
                    </a:cubicBezTo>
                    <a:cubicBezTo>
                      <a:pt x="29" y="41"/>
                      <a:pt x="28" y="42"/>
                      <a:pt x="26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5" y="40"/>
                      <a:pt x="25" y="40"/>
                    </a:cubicBezTo>
                    <a:cubicBezTo>
                      <a:pt x="26" y="40"/>
                      <a:pt x="27" y="40"/>
                      <a:pt x="27" y="39"/>
                    </a:cubicBezTo>
                    <a:cubicBezTo>
                      <a:pt x="27" y="38"/>
                      <a:pt x="26" y="37"/>
                      <a:pt x="25" y="37"/>
                    </a:cubicBezTo>
                    <a:cubicBezTo>
                      <a:pt x="24" y="36"/>
                      <a:pt x="23" y="35"/>
                      <a:pt x="23" y="33"/>
                    </a:cubicBezTo>
                    <a:cubicBezTo>
                      <a:pt x="23" y="31"/>
                      <a:pt x="24" y="30"/>
                      <a:pt x="26" y="30"/>
                    </a:cubicBezTo>
                    <a:cubicBezTo>
                      <a:pt x="27" y="30"/>
                      <a:pt x="28" y="30"/>
                      <a:pt x="29" y="30"/>
                    </a:cubicBezTo>
                    <a:moveTo>
                      <a:pt x="28" y="1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13" y="32"/>
                    </a:move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2"/>
                      <a:pt x="13" y="32"/>
                      <a:pt x="13" y="32"/>
                    </a:cubicBezTo>
                    <a:close/>
                    <a:moveTo>
                      <a:pt x="0" y="0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9" y="53"/>
                      <a:pt x="32" y="55"/>
                      <a:pt x="32" y="55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17" y="13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94" name="Freeform 69">
                <a:extLst>
                  <a:ext uri="{FF2B5EF4-FFF2-40B4-BE49-F238E27FC236}">
                    <a16:creationId xmlns="" xmlns:a16="http://schemas.microsoft.com/office/drawing/2014/main" id="{AE4B7A67-0B1F-479A-B579-363BA9B48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2069" y="6658768"/>
                <a:ext cx="4762" cy="11113"/>
              </a:xfrm>
              <a:custGeom>
                <a:avLst/>
                <a:gdLst>
                  <a:gd name="T0" fmla="*/ 1 w 3"/>
                  <a:gd name="T1" fmla="*/ 0 h 7"/>
                  <a:gd name="T2" fmla="*/ 1 w 3"/>
                  <a:gd name="T3" fmla="*/ 0 h 7"/>
                  <a:gd name="T4" fmla="*/ 1 w 3"/>
                  <a:gd name="T5" fmla="*/ 2 h 7"/>
                  <a:gd name="T6" fmla="*/ 0 w 3"/>
                  <a:gd name="T7" fmla="*/ 7 h 7"/>
                  <a:gd name="T8" fmla="*/ 3 w 3"/>
                  <a:gd name="T9" fmla="*/ 7 h 7"/>
                  <a:gd name="T10" fmla="*/ 1 w 3"/>
                  <a:gd name="T11" fmla="*/ 2 h 7"/>
                  <a:gd name="T12" fmla="*/ 1 w 3"/>
                  <a:gd name="T13" fmla="*/ 0 h 7"/>
                  <a:gd name="T14" fmla="*/ 1 w 3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7">
                    <a:moveTo>
                      <a:pt x="1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95" name="Freeform 70">
                <a:extLst>
                  <a:ext uri="{FF2B5EF4-FFF2-40B4-BE49-F238E27FC236}">
                    <a16:creationId xmlns="" xmlns:a16="http://schemas.microsoft.com/office/drawing/2014/main" id="{AF3F8577-8BDE-465A-8665-02C1C33526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81269" y="6585743"/>
                <a:ext cx="69850" cy="120650"/>
              </a:xfrm>
              <a:custGeom>
                <a:avLst/>
                <a:gdLst>
                  <a:gd name="T0" fmla="*/ 14 w 32"/>
                  <a:gd name="T1" fmla="*/ 15 h 55"/>
                  <a:gd name="T2" fmla="*/ 16 w 32"/>
                  <a:gd name="T3" fmla="*/ 24 h 55"/>
                  <a:gd name="T4" fmla="*/ 9 w 32"/>
                  <a:gd name="T5" fmla="*/ 24 h 55"/>
                  <a:gd name="T6" fmla="*/ 11 w 32"/>
                  <a:gd name="T7" fmla="*/ 15 h 55"/>
                  <a:gd name="T8" fmla="*/ 13 w 32"/>
                  <a:gd name="T9" fmla="*/ 25 h 55"/>
                  <a:gd name="T10" fmla="*/ 19 w 32"/>
                  <a:gd name="T11" fmla="*/ 30 h 55"/>
                  <a:gd name="T12" fmla="*/ 17 w 32"/>
                  <a:gd name="T13" fmla="*/ 32 h 55"/>
                  <a:gd name="T14" fmla="*/ 19 w 32"/>
                  <a:gd name="T15" fmla="*/ 35 h 55"/>
                  <a:gd name="T16" fmla="*/ 17 w 32"/>
                  <a:gd name="T17" fmla="*/ 37 h 55"/>
                  <a:gd name="T18" fmla="*/ 19 w 32"/>
                  <a:gd name="T19" fmla="*/ 40 h 55"/>
                  <a:gd name="T20" fmla="*/ 14 w 32"/>
                  <a:gd name="T21" fmla="*/ 42 h 55"/>
                  <a:gd name="T22" fmla="*/ 19 w 32"/>
                  <a:gd name="T23" fmla="*/ 30 h 55"/>
                  <a:gd name="T24" fmla="*/ 21 w 32"/>
                  <a:gd name="T25" fmla="*/ 15 h 55"/>
                  <a:gd name="T26" fmla="*/ 23 w 32"/>
                  <a:gd name="T27" fmla="*/ 18 h 55"/>
                  <a:gd name="T28" fmla="*/ 23 w 32"/>
                  <a:gd name="T29" fmla="*/ 16 h 55"/>
                  <a:gd name="T30" fmla="*/ 26 w 32"/>
                  <a:gd name="T31" fmla="*/ 15 h 55"/>
                  <a:gd name="T32" fmla="*/ 27 w 32"/>
                  <a:gd name="T33" fmla="*/ 27 h 55"/>
                  <a:gd name="T34" fmla="*/ 23 w 32"/>
                  <a:gd name="T35" fmla="*/ 25 h 55"/>
                  <a:gd name="T36" fmla="*/ 22 w 32"/>
                  <a:gd name="T37" fmla="*/ 23 h 55"/>
                  <a:gd name="T38" fmla="*/ 21 w 32"/>
                  <a:gd name="T39" fmla="*/ 27 h 55"/>
                  <a:gd name="T40" fmla="*/ 21 w 32"/>
                  <a:gd name="T41" fmla="*/ 21 h 55"/>
                  <a:gd name="T42" fmla="*/ 26 w 32"/>
                  <a:gd name="T43" fmla="*/ 42 h 55"/>
                  <a:gd name="T44" fmla="*/ 23 w 32"/>
                  <a:gd name="T45" fmla="*/ 40 h 55"/>
                  <a:gd name="T46" fmla="*/ 20 w 32"/>
                  <a:gd name="T47" fmla="*/ 42 h 55"/>
                  <a:gd name="T48" fmla="*/ 26 w 32"/>
                  <a:gd name="T49" fmla="*/ 30 h 55"/>
                  <a:gd name="T50" fmla="*/ 26 w 32"/>
                  <a:gd name="T51" fmla="*/ 42 h 55"/>
                  <a:gd name="T52" fmla="*/ 9 w 32"/>
                  <a:gd name="T53" fmla="*/ 33 h 55"/>
                  <a:gd name="T54" fmla="*/ 9 w 32"/>
                  <a:gd name="T55" fmla="*/ 36 h 55"/>
                  <a:gd name="T56" fmla="*/ 6 w 32"/>
                  <a:gd name="T57" fmla="*/ 42 h 55"/>
                  <a:gd name="T58" fmla="*/ 5 w 32"/>
                  <a:gd name="T59" fmla="*/ 34 h 55"/>
                  <a:gd name="T60" fmla="*/ 4 w 32"/>
                  <a:gd name="T61" fmla="*/ 33 h 55"/>
                  <a:gd name="T62" fmla="*/ 1 w 32"/>
                  <a:gd name="T63" fmla="*/ 42 h 55"/>
                  <a:gd name="T64" fmla="*/ 6 w 32"/>
                  <a:gd name="T65" fmla="*/ 30 h 55"/>
                  <a:gd name="T66" fmla="*/ 7 w 32"/>
                  <a:gd name="T67" fmla="*/ 37 h 55"/>
                  <a:gd name="T68" fmla="*/ 11 w 32"/>
                  <a:gd name="T69" fmla="*/ 30 h 55"/>
                  <a:gd name="T70" fmla="*/ 10 w 32"/>
                  <a:gd name="T71" fmla="*/ 42 h 55"/>
                  <a:gd name="T72" fmla="*/ 5 w 32"/>
                  <a:gd name="T73" fmla="*/ 15 h 55"/>
                  <a:gd name="T74" fmla="*/ 7 w 32"/>
                  <a:gd name="T75" fmla="*/ 25 h 55"/>
                  <a:gd name="T76" fmla="*/ 2 w 32"/>
                  <a:gd name="T77" fmla="*/ 27 h 55"/>
                  <a:gd name="T78" fmla="*/ 0 w 32"/>
                  <a:gd name="T79" fmla="*/ 13 h 55"/>
                  <a:gd name="T80" fmla="*/ 6 w 32"/>
                  <a:gd name="T81" fmla="*/ 53 h 55"/>
                  <a:gd name="T82" fmla="*/ 32 w 32"/>
                  <a:gd name="T83" fmla="*/ 0 h 55"/>
                  <a:gd name="T84" fmla="*/ 0 w 32"/>
                  <a:gd name="T85" fmla="*/ 1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2" h="55">
                    <a:moveTo>
                      <a:pt x="14" y="23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6" y="27"/>
                      <a:pt x="13" y="27"/>
                    </a:cubicBezTo>
                    <a:cubicBezTo>
                      <a:pt x="10" y="27"/>
                      <a:pt x="9" y="26"/>
                      <a:pt x="9" y="2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5"/>
                      <a:pt x="13" y="25"/>
                    </a:cubicBezTo>
                    <a:cubicBezTo>
                      <a:pt x="14" y="25"/>
                      <a:pt x="14" y="24"/>
                      <a:pt x="14" y="23"/>
                    </a:cubicBezTo>
                    <a:moveTo>
                      <a:pt x="19" y="30"/>
                    </a:moveTo>
                    <a:cubicBezTo>
                      <a:pt x="19" y="32"/>
                      <a:pt x="19" y="32"/>
                      <a:pt x="19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9" y="30"/>
                      <a:pt x="19" y="30"/>
                      <a:pt x="19" y="30"/>
                    </a:cubicBezTo>
                    <a:close/>
                    <a:moveTo>
                      <a:pt x="18" y="15"/>
                    </a:move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7"/>
                      <a:pt x="22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7"/>
                      <a:pt x="23" y="16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4"/>
                      <a:pt x="23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18" y="15"/>
                      <a:pt x="18" y="15"/>
                      <a:pt x="18" y="15"/>
                    </a:cubicBezTo>
                    <a:close/>
                    <a:moveTo>
                      <a:pt x="26" y="42"/>
                    </a:moveTo>
                    <a:cubicBezTo>
                      <a:pt x="25" y="40"/>
                      <a:pt x="25" y="40"/>
                      <a:pt x="25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42"/>
                      <a:pt x="26" y="42"/>
                      <a:pt x="26" y="42"/>
                    </a:cubicBezTo>
                    <a:close/>
                    <a:moveTo>
                      <a:pt x="10" y="42"/>
                    </a:move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2"/>
                      <a:pt x="10" y="42"/>
                      <a:pt x="10" y="42"/>
                    </a:cubicBezTo>
                    <a:close/>
                    <a:moveTo>
                      <a:pt x="2" y="15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15"/>
                      <a:pt x="2" y="15"/>
                      <a:pt x="2" y="15"/>
                    </a:cubicBezTo>
                    <a:close/>
                    <a:moveTo>
                      <a:pt x="0" y="13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2" y="53"/>
                      <a:pt x="6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3" y="14"/>
                      <a:pt x="0" y="13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96" name="Freeform 71">
                <a:extLst>
                  <a:ext uri="{FF2B5EF4-FFF2-40B4-BE49-F238E27FC236}">
                    <a16:creationId xmlns="" xmlns:a16="http://schemas.microsoft.com/office/drawing/2014/main" id="{38899413-1221-406F-B419-1E4124B963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36819" y="6484143"/>
                <a:ext cx="80962" cy="127000"/>
              </a:xfrm>
              <a:custGeom>
                <a:avLst/>
                <a:gdLst>
                  <a:gd name="T0" fmla="*/ 9 w 37"/>
                  <a:gd name="T1" fmla="*/ 11 h 58"/>
                  <a:gd name="T2" fmla="*/ 9 w 37"/>
                  <a:gd name="T3" fmla="*/ 5 h 58"/>
                  <a:gd name="T4" fmla="*/ 26 w 37"/>
                  <a:gd name="T5" fmla="*/ 5 h 58"/>
                  <a:gd name="T6" fmla="*/ 26 w 37"/>
                  <a:gd name="T7" fmla="*/ 13 h 58"/>
                  <a:gd name="T8" fmla="*/ 32 w 37"/>
                  <a:gd name="T9" fmla="*/ 13 h 58"/>
                  <a:gd name="T10" fmla="*/ 32 w 37"/>
                  <a:gd name="T11" fmla="*/ 19 h 58"/>
                  <a:gd name="T12" fmla="*/ 26 w 37"/>
                  <a:gd name="T13" fmla="*/ 19 h 58"/>
                  <a:gd name="T14" fmla="*/ 26 w 37"/>
                  <a:gd name="T15" fmla="*/ 22 h 58"/>
                  <a:gd name="T16" fmla="*/ 32 w 37"/>
                  <a:gd name="T17" fmla="*/ 22 h 58"/>
                  <a:gd name="T18" fmla="*/ 32 w 37"/>
                  <a:gd name="T19" fmla="*/ 28 h 58"/>
                  <a:gd name="T20" fmla="*/ 26 w 37"/>
                  <a:gd name="T21" fmla="*/ 28 h 58"/>
                  <a:gd name="T22" fmla="*/ 26 w 37"/>
                  <a:gd name="T23" fmla="*/ 46 h 58"/>
                  <a:gd name="T24" fmla="*/ 22 w 37"/>
                  <a:gd name="T25" fmla="*/ 46 h 58"/>
                  <a:gd name="T26" fmla="*/ 15 w 37"/>
                  <a:gd name="T27" fmla="*/ 40 h 58"/>
                  <a:gd name="T28" fmla="*/ 9 w 37"/>
                  <a:gd name="T29" fmla="*/ 46 h 58"/>
                  <a:gd name="T30" fmla="*/ 4 w 37"/>
                  <a:gd name="T31" fmla="*/ 41 h 58"/>
                  <a:gd name="T32" fmla="*/ 14 w 37"/>
                  <a:gd name="T33" fmla="*/ 31 h 58"/>
                  <a:gd name="T34" fmla="*/ 20 w 37"/>
                  <a:gd name="T35" fmla="*/ 37 h 58"/>
                  <a:gd name="T36" fmla="*/ 20 w 37"/>
                  <a:gd name="T37" fmla="*/ 11 h 58"/>
                  <a:gd name="T38" fmla="*/ 9 w 37"/>
                  <a:gd name="T39" fmla="*/ 11 h 58"/>
                  <a:gd name="T40" fmla="*/ 0 w 37"/>
                  <a:gd name="T41" fmla="*/ 41 h 58"/>
                  <a:gd name="T42" fmla="*/ 19 w 37"/>
                  <a:gd name="T43" fmla="*/ 57 h 58"/>
                  <a:gd name="T44" fmla="*/ 37 w 37"/>
                  <a:gd name="T45" fmla="*/ 41 h 58"/>
                  <a:gd name="T46" fmla="*/ 37 w 37"/>
                  <a:gd name="T47" fmla="*/ 0 h 58"/>
                  <a:gd name="T48" fmla="*/ 0 w 37"/>
                  <a:gd name="T49" fmla="*/ 0 h 58"/>
                  <a:gd name="T50" fmla="*/ 0 w 37"/>
                  <a:gd name="T51" fmla="*/ 4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" h="58">
                    <a:moveTo>
                      <a:pt x="9" y="11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9" y="11"/>
                      <a:pt x="9" y="11"/>
                      <a:pt x="9" y="11"/>
                    </a:cubicBezTo>
                    <a:close/>
                    <a:moveTo>
                      <a:pt x="0" y="41"/>
                    </a:moveTo>
                    <a:cubicBezTo>
                      <a:pt x="3" y="58"/>
                      <a:pt x="19" y="57"/>
                      <a:pt x="19" y="57"/>
                    </a:cubicBezTo>
                    <a:cubicBezTo>
                      <a:pt x="35" y="57"/>
                      <a:pt x="37" y="41"/>
                      <a:pt x="37" y="4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1"/>
                      <a:pt x="0" y="41"/>
                      <a:pt x="0" y="41"/>
                    </a:cubicBez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97" name="Freeform 72">
                <a:extLst>
                  <a:ext uri="{FF2B5EF4-FFF2-40B4-BE49-F238E27FC236}">
                    <a16:creationId xmlns="" xmlns:a16="http://schemas.microsoft.com/office/drawing/2014/main" id="{EF8BC42E-6823-4A3B-80F6-9E0EE987C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9207" y="6450805"/>
                <a:ext cx="36512" cy="30163"/>
              </a:xfrm>
              <a:custGeom>
                <a:avLst/>
                <a:gdLst>
                  <a:gd name="T0" fmla="*/ 15 w 16"/>
                  <a:gd name="T1" fmla="*/ 14 h 14"/>
                  <a:gd name="T2" fmla="*/ 7 w 16"/>
                  <a:gd name="T3" fmla="*/ 14 h 14"/>
                  <a:gd name="T4" fmla="*/ 12 w 16"/>
                  <a:gd name="T5" fmla="*/ 12 h 14"/>
                  <a:gd name="T6" fmla="*/ 0 w 16"/>
                  <a:gd name="T7" fmla="*/ 0 h 14"/>
                  <a:gd name="T8" fmla="*/ 16 w 16"/>
                  <a:gd name="T9" fmla="*/ 13 h 14"/>
                  <a:gd name="T10" fmla="*/ 15 w 16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4">
                    <a:moveTo>
                      <a:pt x="15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0" y="12"/>
                      <a:pt x="12" y="12"/>
                      <a:pt x="12" y="12"/>
                    </a:cubicBezTo>
                    <a:cubicBezTo>
                      <a:pt x="3" y="9"/>
                      <a:pt x="0" y="0"/>
                      <a:pt x="0" y="0"/>
                    </a:cubicBezTo>
                    <a:cubicBezTo>
                      <a:pt x="11" y="2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5" y="14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98" name="Freeform 73">
                <a:extLst>
                  <a:ext uri="{FF2B5EF4-FFF2-40B4-BE49-F238E27FC236}">
                    <a16:creationId xmlns="" xmlns:a16="http://schemas.microsoft.com/office/drawing/2014/main" id="{06F76E56-67CB-4DC0-A8E7-C5D2ABF52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8582" y="6436518"/>
                <a:ext cx="22225" cy="31750"/>
              </a:xfrm>
              <a:custGeom>
                <a:avLst/>
                <a:gdLst>
                  <a:gd name="T0" fmla="*/ 3 w 10"/>
                  <a:gd name="T1" fmla="*/ 0 h 14"/>
                  <a:gd name="T2" fmla="*/ 10 w 10"/>
                  <a:gd name="T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4">
                    <a:moveTo>
                      <a:pt x="3" y="0"/>
                    </a:moveTo>
                    <a:cubicBezTo>
                      <a:pt x="3" y="0"/>
                      <a:pt x="0" y="12"/>
                      <a:pt x="10" y="14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99" name="Freeform 74">
                <a:extLst>
                  <a:ext uri="{FF2B5EF4-FFF2-40B4-BE49-F238E27FC236}">
                    <a16:creationId xmlns="" xmlns:a16="http://schemas.microsoft.com/office/drawing/2014/main" id="{ABCC5945-BF3B-456C-BB28-7846768B7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1757" y="6434930"/>
                <a:ext cx="66675" cy="66675"/>
              </a:xfrm>
              <a:custGeom>
                <a:avLst/>
                <a:gdLst>
                  <a:gd name="T0" fmla="*/ 1 w 30"/>
                  <a:gd name="T1" fmla="*/ 0 h 30"/>
                  <a:gd name="T2" fmla="*/ 13 w 30"/>
                  <a:gd name="T3" fmla="*/ 7 h 30"/>
                  <a:gd name="T4" fmla="*/ 24 w 30"/>
                  <a:gd name="T5" fmla="*/ 11 h 30"/>
                  <a:gd name="T6" fmla="*/ 28 w 30"/>
                  <a:gd name="T7" fmla="*/ 23 h 30"/>
                  <a:gd name="T8" fmla="*/ 21 w 30"/>
                  <a:gd name="T9" fmla="*/ 30 h 30"/>
                  <a:gd name="T10" fmla="*/ 11 w 30"/>
                  <a:gd name="T11" fmla="*/ 26 h 30"/>
                  <a:gd name="T12" fmla="*/ 9 w 30"/>
                  <a:gd name="T13" fmla="*/ 18 h 30"/>
                  <a:gd name="T14" fmla="*/ 15 w 30"/>
                  <a:gd name="T15" fmla="*/ 15 h 30"/>
                  <a:gd name="T16" fmla="*/ 19 w 30"/>
                  <a:gd name="T17" fmla="*/ 20 h 30"/>
                  <a:gd name="T18" fmla="*/ 18 w 30"/>
                  <a:gd name="T19" fmla="*/ 21 h 30"/>
                  <a:gd name="T20" fmla="*/ 19 w 30"/>
                  <a:gd name="T21" fmla="*/ 22 h 30"/>
                  <a:gd name="T22" fmla="*/ 20 w 30"/>
                  <a:gd name="T23" fmla="*/ 20 h 30"/>
                  <a:gd name="T24" fmla="*/ 18 w 30"/>
                  <a:gd name="T25" fmla="*/ 15 h 30"/>
                  <a:gd name="T26" fmla="*/ 11 w 30"/>
                  <a:gd name="T27" fmla="*/ 14 h 30"/>
                  <a:gd name="T28" fmla="*/ 4 w 30"/>
                  <a:gd name="T29" fmla="*/ 14 h 30"/>
                  <a:gd name="T30" fmla="*/ 0 w 30"/>
                  <a:gd name="T31" fmla="*/ 7 h 30"/>
                  <a:gd name="T32" fmla="*/ 1 w 30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30">
                    <a:moveTo>
                      <a:pt x="1" y="0"/>
                    </a:moveTo>
                    <a:cubicBezTo>
                      <a:pt x="1" y="0"/>
                      <a:pt x="4" y="6"/>
                      <a:pt x="13" y="7"/>
                    </a:cubicBezTo>
                    <a:cubicBezTo>
                      <a:pt x="13" y="7"/>
                      <a:pt x="20" y="7"/>
                      <a:pt x="24" y="11"/>
                    </a:cubicBezTo>
                    <a:cubicBezTo>
                      <a:pt x="24" y="11"/>
                      <a:pt x="30" y="16"/>
                      <a:pt x="28" y="23"/>
                    </a:cubicBezTo>
                    <a:cubicBezTo>
                      <a:pt x="28" y="23"/>
                      <a:pt x="28" y="29"/>
                      <a:pt x="21" y="30"/>
                    </a:cubicBezTo>
                    <a:cubicBezTo>
                      <a:pt x="21" y="30"/>
                      <a:pt x="15" y="30"/>
                      <a:pt x="11" y="26"/>
                    </a:cubicBezTo>
                    <a:cubicBezTo>
                      <a:pt x="11" y="26"/>
                      <a:pt x="8" y="23"/>
                      <a:pt x="9" y="18"/>
                    </a:cubicBezTo>
                    <a:cubicBezTo>
                      <a:pt x="9" y="18"/>
                      <a:pt x="10" y="14"/>
                      <a:pt x="15" y="15"/>
                    </a:cubicBezTo>
                    <a:cubicBezTo>
                      <a:pt x="15" y="15"/>
                      <a:pt x="19" y="15"/>
                      <a:pt x="19" y="20"/>
                    </a:cubicBezTo>
                    <a:cubicBezTo>
                      <a:pt x="19" y="20"/>
                      <a:pt x="18" y="21"/>
                      <a:pt x="18" y="21"/>
                    </a:cubicBezTo>
                    <a:cubicBezTo>
                      <a:pt x="18" y="21"/>
                      <a:pt x="18" y="23"/>
                      <a:pt x="19" y="22"/>
                    </a:cubicBezTo>
                    <a:cubicBezTo>
                      <a:pt x="19" y="22"/>
                      <a:pt x="20" y="22"/>
                      <a:pt x="20" y="20"/>
                    </a:cubicBezTo>
                    <a:cubicBezTo>
                      <a:pt x="20" y="20"/>
                      <a:pt x="21" y="17"/>
                      <a:pt x="18" y="15"/>
                    </a:cubicBezTo>
                    <a:cubicBezTo>
                      <a:pt x="18" y="15"/>
                      <a:pt x="15" y="12"/>
                      <a:pt x="11" y="14"/>
                    </a:cubicBezTo>
                    <a:cubicBezTo>
                      <a:pt x="11" y="14"/>
                      <a:pt x="8" y="16"/>
                      <a:pt x="4" y="14"/>
                    </a:cubicBezTo>
                    <a:cubicBezTo>
                      <a:pt x="4" y="14"/>
                      <a:pt x="1" y="13"/>
                      <a:pt x="0" y="7"/>
                    </a:cubicBezTo>
                    <a:cubicBezTo>
                      <a:pt x="0" y="7"/>
                      <a:pt x="0" y="3"/>
                      <a:pt x="1" y="0"/>
                    </a:cubicBezTo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="" xmlns:a16="http://schemas.microsoft.com/office/drawing/2014/main" id="{8C5569A5-F422-454F-8351-34D6421D5B8E}"/>
                </a:ext>
              </a:extLst>
            </p:cNvPr>
            <p:cNvGrpSpPr/>
            <p:nvPr/>
          </p:nvGrpSpPr>
          <p:grpSpPr>
            <a:xfrm>
              <a:off x="9230327" y="6493668"/>
              <a:ext cx="930274" cy="234950"/>
              <a:chOff x="10289182" y="6122193"/>
              <a:chExt cx="930274" cy="234950"/>
            </a:xfrm>
          </p:grpSpPr>
          <p:sp>
            <p:nvSpPr>
              <p:cNvPr id="32" name="Freeform 75">
                <a:extLst>
                  <a:ext uri="{FF2B5EF4-FFF2-40B4-BE49-F238E27FC236}">
                    <a16:creationId xmlns="" xmlns:a16="http://schemas.microsoft.com/office/drawing/2014/main" id="{1BAD71E3-D7F8-404E-A610-2D2942D145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89182" y="6125368"/>
                <a:ext cx="187325" cy="231775"/>
              </a:xfrm>
              <a:custGeom>
                <a:avLst/>
                <a:gdLst>
                  <a:gd name="T0" fmla="*/ 61 w 85"/>
                  <a:gd name="T1" fmla="*/ 67 h 105"/>
                  <a:gd name="T2" fmla="*/ 56 w 85"/>
                  <a:gd name="T3" fmla="*/ 72 h 105"/>
                  <a:gd name="T4" fmla="*/ 31 w 85"/>
                  <a:gd name="T5" fmla="*/ 46 h 105"/>
                  <a:gd name="T6" fmla="*/ 30 w 85"/>
                  <a:gd name="T7" fmla="*/ 48 h 105"/>
                  <a:gd name="T8" fmla="*/ 29 w 85"/>
                  <a:gd name="T9" fmla="*/ 50 h 105"/>
                  <a:gd name="T10" fmla="*/ 15 w 85"/>
                  <a:gd name="T11" fmla="*/ 64 h 105"/>
                  <a:gd name="T12" fmla="*/ 2 w 85"/>
                  <a:gd name="T13" fmla="*/ 74 h 105"/>
                  <a:gd name="T14" fmla="*/ 0 w 85"/>
                  <a:gd name="T15" fmla="*/ 72 h 105"/>
                  <a:gd name="T16" fmla="*/ 10 w 85"/>
                  <a:gd name="T17" fmla="*/ 63 h 105"/>
                  <a:gd name="T18" fmla="*/ 21 w 85"/>
                  <a:gd name="T19" fmla="*/ 50 h 105"/>
                  <a:gd name="T20" fmla="*/ 27 w 85"/>
                  <a:gd name="T21" fmla="*/ 39 h 105"/>
                  <a:gd name="T22" fmla="*/ 33 w 85"/>
                  <a:gd name="T23" fmla="*/ 26 h 105"/>
                  <a:gd name="T24" fmla="*/ 34 w 85"/>
                  <a:gd name="T25" fmla="*/ 21 h 105"/>
                  <a:gd name="T26" fmla="*/ 33 w 85"/>
                  <a:gd name="T27" fmla="*/ 17 h 105"/>
                  <a:gd name="T28" fmla="*/ 30 w 85"/>
                  <a:gd name="T29" fmla="*/ 15 h 105"/>
                  <a:gd name="T30" fmla="*/ 28 w 85"/>
                  <a:gd name="T31" fmla="*/ 13 h 105"/>
                  <a:gd name="T32" fmla="*/ 30 w 85"/>
                  <a:gd name="T33" fmla="*/ 10 h 105"/>
                  <a:gd name="T34" fmla="*/ 46 w 85"/>
                  <a:gd name="T35" fmla="*/ 18 h 105"/>
                  <a:gd name="T36" fmla="*/ 43 w 85"/>
                  <a:gd name="T37" fmla="*/ 24 h 105"/>
                  <a:gd name="T38" fmla="*/ 42 w 85"/>
                  <a:gd name="T39" fmla="*/ 28 h 105"/>
                  <a:gd name="T40" fmla="*/ 38 w 85"/>
                  <a:gd name="T41" fmla="*/ 34 h 105"/>
                  <a:gd name="T42" fmla="*/ 35 w 85"/>
                  <a:gd name="T43" fmla="*/ 41 h 105"/>
                  <a:gd name="T44" fmla="*/ 61 w 85"/>
                  <a:gd name="T45" fmla="*/ 67 h 105"/>
                  <a:gd name="T46" fmla="*/ 72 w 85"/>
                  <a:gd name="T47" fmla="*/ 43 h 105"/>
                  <a:gd name="T48" fmla="*/ 60 w 85"/>
                  <a:gd name="T49" fmla="*/ 44 h 105"/>
                  <a:gd name="T50" fmla="*/ 48 w 85"/>
                  <a:gd name="T51" fmla="*/ 40 h 105"/>
                  <a:gd name="T52" fmla="*/ 48 w 85"/>
                  <a:gd name="T53" fmla="*/ 37 h 105"/>
                  <a:gd name="T54" fmla="*/ 67 w 85"/>
                  <a:gd name="T55" fmla="*/ 38 h 105"/>
                  <a:gd name="T56" fmla="*/ 78 w 85"/>
                  <a:gd name="T57" fmla="*/ 38 h 105"/>
                  <a:gd name="T58" fmla="*/ 78 w 85"/>
                  <a:gd name="T59" fmla="*/ 9 h 105"/>
                  <a:gd name="T60" fmla="*/ 78 w 85"/>
                  <a:gd name="T61" fmla="*/ 6 h 105"/>
                  <a:gd name="T62" fmla="*/ 76 w 85"/>
                  <a:gd name="T63" fmla="*/ 4 h 105"/>
                  <a:gd name="T64" fmla="*/ 71 w 85"/>
                  <a:gd name="T65" fmla="*/ 3 h 105"/>
                  <a:gd name="T66" fmla="*/ 71 w 85"/>
                  <a:gd name="T67" fmla="*/ 0 h 105"/>
                  <a:gd name="T68" fmla="*/ 85 w 85"/>
                  <a:gd name="T69" fmla="*/ 0 h 105"/>
                  <a:gd name="T70" fmla="*/ 85 w 85"/>
                  <a:gd name="T71" fmla="*/ 73 h 105"/>
                  <a:gd name="T72" fmla="*/ 85 w 85"/>
                  <a:gd name="T73" fmla="*/ 84 h 105"/>
                  <a:gd name="T74" fmla="*/ 85 w 85"/>
                  <a:gd name="T75" fmla="*/ 92 h 105"/>
                  <a:gd name="T76" fmla="*/ 84 w 85"/>
                  <a:gd name="T77" fmla="*/ 100 h 105"/>
                  <a:gd name="T78" fmla="*/ 82 w 85"/>
                  <a:gd name="T79" fmla="*/ 105 h 105"/>
                  <a:gd name="T80" fmla="*/ 79 w 85"/>
                  <a:gd name="T81" fmla="*/ 105 h 105"/>
                  <a:gd name="T82" fmla="*/ 78 w 85"/>
                  <a:gd name="T83" fmla="*/ 96 h 105"/>
                  <a:gd name="T84" fmla="*/ 78 w 85"/>
                  <a:gd name="T85" fmla="*/ 43 h 105"/>
                  <a:gd name="T86" fmla="*/ 72 w 85"/>
                  <a:gd name="T87" fmla="*/ 4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05">
                    <a:moveTo>
                      <a:pt x="61" y="67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7"/>
                      <a:pt x="30" y="48"/>
                      <a:pt x="30" y="48"/>
                    </a:cubicBezTo>
                    <a:cubicBezTo>
                      <a:pt x="29" y="49"/>
                      <a:pt x="29" y="50"/>
                      <a:pt x="29" y="50"/>
                    </a:cubicBezTo>
                    <a:cubicBezTo>
                      <a:pt x="25" y="55"/>
                      <a:pt x="20" y="60"/>
                      <a:pt x="15" y="64"/>
                    </a:cubicBezTo>
                    <a:cubicBezTo>
                      <a:pt x="10" y="69"/>
                      <a:pt x="6" y="72"/>
                      <a:pt x="2" y="74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3" y="70"/>
                      <a:pt x="6" y="67"/>
                      <a:pt x="10" y="63"/>
                    </a:cubicBezTo>
                    <a:cubicBezTo>
                      <a:pt x="14" y="58"/>
                      <a:pt x="18" y="54"/>
                      <a:pt x="21" y="50"/>
                    </a:cubicBezTo>
                    <a:cubicBezTo>
                      <a:pt x="23" y="48"/>
                      <a:pt x="25" y="44"/>
                      <a:pt x="27" y="39"/>
                    </a:cubicBezTo>
                    <a:cubicBezTo>
                      <a:pt x="30" y="35"/>
                      <a:pt x="31" y="30"/>
                      <a:pt x="33" y="26"/>
                    </a:cubicBezTo>
                    <a:cubicBezTo>
                      <a:pt x="34" y="24"/>
                      <a:pt x="34" y="22"/>
                      <a:pt x="34" y="21"/>
                    </a:cubicBezTo>
                    <a:cubicBezTo>
                      <a:pt x="34" y="19"/>
                      <a:pt x="34" y="18"/>
                      <a:pt x="33" y="17"/>
                    </a:cubicBezTo>
                    <a:cubicBezTo>
                      <a:pt x="32" y="16"/>
                      <a:pt x="31" y="16"/>
                      <a:pt x="30" y="15"/>
                    </a:cubicBezTo>
                    <a:cubicBezTo>
                      <a:pt x="29" y="14"/>
                      <a:pt x="28" y="13"/>
                      <a:pt x="28" y="13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5" y="20"/>
                      <a:pt x="44" y="22"/>
                      <a:pt x="43" y="24"/>
                    </a:cubicBezTo>
                    <a:cubicBezTo>
                      <a:pt x="43" y="26"/>
                      <a:pt x="42" y="27"/>
                      <a:pt x="42" y="28"/>
                    </a:cubicBezTo>
                    <a:cubicBezTo>
                      <a:pt x="41" y="30"/>
                      <a:pt x="40" y="32"/>
                      <a:pt x="38" y="34"/>
                    </a:cubicBezTo>
                    <a:cubicBezTo>
                      <a:pt x="37" y="37"/>
                      <a:pt x="36" y="39"/>
                      <a:pt x="35" y="41"/>
                    </a:cubicBezTo>
                    <a:cubicBezTo>
                      <a:pt x="61" y="67"/>
                      <a:pt x="61" y="67"/>
                      <a:pt x="61" y="67"/>
                    </a:cubicBezTo>
                    <a:close/>
                    <a:moveTo>
                      <a:pt x="72" y="43"/>
                    </a:moveTo>
                    <a:cubicBezTo>
                      <a:pt x="68" y="43"/>
                      <a:pt x="64" y="44"/>
                      <a:pt x="60" y="44"/>
                    </a:cubicBezTo>
                    <a:cubicBezTo>
                      <a:pt x="54" y="42"/>
                      <a:pt x="50" y="41"/>
                      <a:pt x="48" y="40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53" y="37"/>
                      <a:pt x="59" y="38"/>
                      <a:pt x="67" y="38"/>
                    </a:cubicBez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8" y="8"/>
                      <a:pt x="78" y="7"/>
                      <a:pt x="78" y="6"/>
                    </a:cubicBezTo>
                    <a:cubicBezTo>
                      <a:pt x="78" y="5"/>
                      <a:pt x="77" y="4"/>
                      <a:pt x="76" y="4"/>
                    </a:cubicBezTo>
                    <a:cubicBezTo>
                      <a:pt x="73" y="4"/>
                      <a:pt x="72" y="3"/>
                      <a:pt x="71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73"/>
                      <a:pt x="85" y="73"/>
                      <a:pt x="85" y="73"/>
                    </a:cubicBezTo>
                    <a:cubicBezTo>
                      <a:pt x="85" y="76"/>
                      <a:pt x="85" y="80"/>
                      <a:pt x="85" y="84"/>
                    </a:cubicBezTo>
                    <a:cubicBezTo>
                      <a:pt x="85" y="87"/>
                      <a:pt x="85" y="90"/>
                      <a:pt x="85" y="92"/>
                    </a:cubicBezTo>
                    <a:cubicBezTo>
                      <a:pt x="84" y="95"/>
                      <a:pt x="84" y="97"/>
                      <a:pt x="84" y="100"/>
                    </a:cubicBezTo>
                    <a:cubicBezTo>
                      <a:pt x="83" y="102"/>
                      <a:pt x="83" y="104"/>
                      <a:pt x="82" y="105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78" y="96"/>
                      <a:pt x="78" y="96"/>
                      <a:pt x="78" y="96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72" y="43"/>
                      <a:pt x="72" y="43"/>
                      <a:pt x="72" y="43"/>
                    </a:cubicBez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33" name="Freeform 76">
                <a:extLst>
                  <a:ext uri="{FF2B5EF4-FFF2-40B4-BE49-F238E27FC236}">
                    <a16:creationId xmlns="" xmlns:a16="http://schemas.microsoft.com/office/drawing/2014/main" id="{85AABB37-BFB7-4F7D-B8A9-C3409E9C02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36832" y="6122193"/>
                <a:ext cx="233362" cy="227013"/>
              </a:xfrm>
              <a:custGeom>
                <a:avLst/>
                <a:gdLst>
                  <a:gd name="T0" fmla="*/ 83 w 106"/>
                  <a:gd name="T1" fmla="*/ 67 h 102"/>
                  <a:gd name="T2" fmla="*/ 83 w 106"/>
                  <a:gd name="T3" fmla="*/ 87 h 102"/>
                  <a:gd name="T4" fmla="*/ 35 w 106"/>
                  <a:gd name="T5" fmla="*/ 93 h 102"/>
                  <a:gd name="T6" fmla="*/ 38 w 106"/>
                  <a:gd name="T7" fmla="*/ 97 h 102"/>
                  <a:gd name="T8" fmla="*/ 90 w 106"/>
                  <a:gd name="T9" fmla="*/ 102 h 102"/>
                  <a:gd name="T10" fmla="*/ 30 w 106"/>
                  <a:gd name="T11" fmla="*/ 100 h 102"/>
                  <a:gd name="T12" fmla="*/ 28 w 106"/>
                  <a:gd name="T13" fmla="*/ 90 h 102"/>
                  <a:gd name="T14" fmla="*/ 26 w 106"/>
                  <a:gd name="T15" fmla="*/ 86 h 102"/>
                  <a:gd name="T16" fmla="*/ 21 w 106"/>
                  <a:gd name="T17" fmla="*/ 82 h 102"/>
                  <a:gd name="T18" fmla="*/ 76 w 106"/>
                  <a:gd name="T19" fmla="*/ 82 h 102"/>
                  <a:gd name="T20" fmla="*/ 48 w 106"/>
                  <a:gd name="T21" fmla="*/ 73 h 102"/>
                  <a:gd name="T22" fmla="*/ 22 w 106"/>
                  <a:gd name="T23" fmla="*/ 70 h 102"/>
                  <a:gd name="T24" fmla="*/ 45 w 106"/>
                  <a:gd name="T25" fmla="*/ 67 h 102"/>
                  <a:gd name="T26" fmla="*/ 50 w 106"/>
                  <a:gd name="T27" fmla="*/ 56 h 102"/>
                  <a:gd name="T28" fmla="*/ 32 w 106"/>
                  <a:gd name="T29" fmla="*/ 56 h 102"/>
                  <a:gd name="T30" fmla="*/ 17 w 106"/>
                  <a:gd name="T31" fmla="*/ 57 h 102"/>
                  <a:gd name="T32" fmla="*/ 0 w 106"/>
                  <a:gd name="T33" fmla="*/ 48 h 102"/>
                  <a:gd name="T34" fmla="*/ 106 w 106"/>
                  <a:gd name="T35" fmla="*/ 50 h 102"/>
                  <a:gd name="T36" fmla="*/ 77 w 106"/>
                  <a:gd name="T37" fmla="*/ 56 h 102"/>
                  <a:gd name="T38" fmla="*/ 57 w 106"/>
                  <a:gd name="T39" fmla="*/ 67 h 102"/>
                  <a:gd name="T40" fmla="*/ 78 w 106"/>
                  <a:gd name="T41" fmla="*/ 23 h 102"/>
                  <a:gd name="T42" fmla="*/ 54 w 106"/>
                  <a:gd name="T43" fmla="*/ 42 h 102"/>
                  <a:gd name="T44" fmla="*/ 29 w 106"/>
                  <a:gd name="T45" fmla="*/ 23 h 102"/>
                  <a:gd name="T46" fmla="*/ 49 w 106"/>
                  <a:gd name="T47" fmla="*/ 5 h 102"/>
                  <a:gd name="T48" fmla="*/ 51 w 106"/>
                  <a:gd name="T49" fmla="*/ 4 h 102"/>
                  <a:gd name="T50" fmla="*/ 50 w 106"/>
                  <a:gd name="T51" fmla="*/ 3 h 102"/>
                  <a:gd name="T52" fmla="*/ 49 w 106"/>
                  <a:gd name="T53" fmla="*/ 3 h 102"/>
                  <a:gd name="T54" fmla="*/ 47 w 106"/>
                  <a:gd name="T55" fmla="*/ 0 h 102"/>
                  <a:gd name="T56" fmla="*/ 58 w 106"/>
                  <a:gd name="T57" fmla="*/ 5 h 102"/>
                  <a:gd name="T58" fmla="*/ 64 w 106"/>
                  <a:gd name="T59" fmla="*/ 6 h 102"/>
                  <a:gd name="T60" fmla="*/ 65 w 106"/>
                  <a:gd name="T61" fmla="*/ 33 h 102"/>
                  <a:gd name="T62" fmla="*/ 65 w 106"/>
                  <a:gd name="T63" fmla="*/ 14 h 102"/>
                  <a:gd name="T64" fmla="*/ 42 w 106"/>
                  <a:gd name="T65" fmla="*/ 14 h 102"/>
                  <a:gd name="T66" fmla="*/ 42 w 106"/>
                  <a:gd name="T67" fmla="*/ 33 h 102"/>
                  <a:gd name="T68" fmla="*/ 65 w 106"/>
                  <a:gd name="T69" fmla="*/ 3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6" h="102">
                    <a:moveTo>
                      <a:pt x="57" y="67"/>
                    </a:move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4"/>
                      <a:pt x="35" y="95"/>
                      <a:pt x="36" y="95"/>
                    </a:cubicBezTo>
                    <a:cubicBezTo>
                      <a:pt x="37" y="96"/>
                      <a:pt x="37" y="97"/>
                      <a:pt x="38" y="97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102"/>
                      <a:pt x="90" y="102"/>
                      <a:pt x="90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2" y="102"/>
                      <a:pt x="31" y="102"/>
                      <a:pt x="30" y="100"/>
                    </a:cubicBezTo>
                    <a:cubicBezTo>
                      <a:pt x="28" y="99"/>
                      <a:pt x="28" y="97"/>
                      <a:pt x="28" y="95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9"/>
                      <a:pt x="28" y="88"/>
                      <a:pt x="28" y="87"/>
                    </a:cubicBezTo>
                    <a:cubicBezTo>
                      <a:pt x="27" y="86"/>
                      <a:pt x="27" y="86"/>
                      <a:pt x="26" y="86"/>
                    </a:cubicBezTo>
                    <a:cubicBezTo>
                      <a:pt x="23" y="85"/>
                      <a:pt x="22" y="85"/>
                      <a:pt x="21" y="85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31" y="82"/>
                      <a:pt x="31" y="82"/>
                      <a:pt x="31" y="82"/>
                    </a:cubicBezTo>
                    <a:cubicBezTo>
                      <a:pt x="76" y="82"/>
                      <a:pt x="76" y="82"/>
                      <a:pt x="76" y="82"/>
                    </a:cubicBezTo>
                    <a:cubicBezTo>
                      <a:pt x="76" y="73"/>
                      <a:pt x="76" y="73"/>
                      <a:pt x="76" y="73"/>
                    </a:cubicBezTo>
                    <a:cubicBezTo>
                      <a:pt x="48" y="73"/>
                      <a:pt x="48" y="73"/>
                      <a:pt x="48" y="73"/>
                    </a:cubicBezTo>
                    <a:cubicBezTo>
                      <a:pt x="43" y="73"/>
                      <a:pt x="38" y="74"/>
                      <a:pt x="35" y="74"/>
                    </a:cubicBezTo>
                    <a:cubicBezTo>
                      <a:pt x="28" y="72"/>
                      <a:pt x="24" y="71"/>
                      <a:pt x="22" y="7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7" y="67"/>
                      <a:pt x="34" y="67"/>
                      <a:pt x="45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3" y="56"/>
                      <a:pt x="39" y="56"/>
                      <a:pt x="36" y="56"/>
                    </a:cubicBezTo>
                    <a:cubicBezTo>
                      <a:pt x="34" y="56"/>
                      <a:pt x="32" y="56"/>
                      <a:pt x="32" y="56"/>
                    </a:cubicBezTo>
                    <a:cubicBezTo>
                      <a:pt x="27" y="56"/>
                      <a:pt x="24" y="56"/>
                      <a:pt x="23" y="56"/>
                    </a:cubicBezTo>
                    <a:cubicBezTo>
                      <a:pt x="21" y="57"/>
                      <a:pt x="19" y="57"/>
                      <a:pt x="17" y="5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7" y="49"/>
                      <a:pt x="15" y="50"/>
                      <a:pt x="26" y="50"/>
                    </a:cubicBezTo>
                    <a:cubicBezTo>
                      <a:pt x="106" y="50"/>
                      <a:pt x="106" y="50"/>
                      <a:pt x="106" y="50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95" y="56"/>
                      <a:pt x="85" y="56"/>
                      <a:pt x="77" y="56"/>
                    </a:cubicBezTo>
                    <a:cubicBezTo>
                      <a:pt x="69" y="56"/>
                      <a:pt x="63" y="56"/>
                      <a:pt x="57" y="56"/>
                    </a:cubicBezTo>
                    <a:cubicBezTo>
                      <a:pt x="57" y="67"/>
                      <a:pt x="57" y="67"/>
                      <a:pt x="57" y="67"/>
                    </a:cubicBezTo>
                    <a:close/>
                    <a:moveTo>
                      <a:pt x="75" y="13"/>
                    </a:moveTo>
                    <a:cubicBezTo>
                      <a:pt x="77" y="16"/>
                      <a:pt x="78" y="20"/>
                      <a:pt x="78" y="23"/>
                    </a:cubicBezTo>
                    <a:cubicBezTo>
                      <a:pt x="78" y="29"/>
                      <a:pt x="76" y="33"/>
                      <a:pt x="71" y="37"/>
                    </a:cubicBezTo>
                    <a:cubicBezTo>
                      <a:pt x="66" y="40"/>
                      <a:pt x="61" y="42"/>
                      <a:pt x="54" y="42"/>
                    </a:cubicBezTo>
                    <a:cubicBezTo>
                      <a:pt x="47" y="42"/>
                      <a:pt x="41" y="40"/>
                      <a:pt x="36" y="37"/>
                    </a:cubicBezTo>
                    <a:cubicBezTo>
                      <a:pt x="31" y="33"/>
                      <a:pt x="29" y="29"/>
                      <a:pt x="29" y="23"/>
                    </a:cubicBezTo>
                    <a:cubicBezTo>
                      <a:pt x="29" y="19"/>
                      <a:pt x="31" y="15"/>
                      <a:pt x="35" y="12"/>
                    </a:cubicBezTo>
                    <a:cubicBezTo>
                      <a:pt x="39" y="8"/>
                      <a:pt x="44" y="6"/>
                      <a:pt x="49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3"/>
                      <a:pt x="50" y="3"/>
                    </a:cubicBezTo>
                    <a:cubicBezTo>
                      <a:pt x="50" y="3"/>
                      <a:pt x="50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5"/>
                      <a:pt x="61" y="5"/>
                    </a:cubicBezTo>
                    <a:cubicBezTo>
                      <a:pt x="62" y="6"/>
                      <a:pt x="63" y="6"/>
                      <a:pt x="64" y="6"/>
                    </a:cubicBezTo>
                    <a:cubicBezTo>
                      <a:pt x="68" y="8"/>
                      <a:pt x="72" y="10"/>
                      <a:pt x="75" y="13"/>
                    </a:cubicBezTo>
                    <a:close/>
                    <a:moveTo>
                      <a:pt x="65" y="33"/>
                    </a:moveTo>
                    <a:cubicBezTo>
                      <a:pt x="69" y="31"/>
                      <a:pt x="70" y="27"/>
                      <a:pt x="70" y="23"/>
                    </a:cubicBezTo>
                    <a:cubicBezTo>
                      <a:pt x="70" y="19"/>
                      <a:pt x="69" y="16"/>
                      <a:pt x="65" y="14"/>
                    </a:cubicBezTo>
                    <a:cubicBezTo>
                      <a:pt x="62" y="11"/>
                      <a:pt x="58" y="10"/>
                      <a:pt x="54" y="10"/>
                    </a:cubicBezTo>
                    <a:cubicBezTo>
                      <a:pt x="49" y="10"/>
                      <a:pt x="45" y="11"/>
                      <a:pt x="42" y="14"/>
                    </a:cubicBezTo>
                    <a:cubicBezTo>
                      <a:pt x="39" y="16"/>
                      <a:pt x="37" y="19"/>
                      <a:pt x="37" y="23"/>
                    </a:cubicBezTo>
                    <a:cubicBezTo>
                      <a:pt x="37" y="27"/>
                      <a:pt x="39" y="31"/>
                      <a:pt x="42" y="33"/>
                    </a:cubicBezTo>
                    <a:cubicBezTo>
                      <a:pt x="45" y="36"/>
                      <a:pt x="49" y="37"/>
                      <a:pt x="54" y="37"/>
                    </a:cubicBezTo>
                    <a:cubicBezTo>
                      <a:pt x="58" y="37"/>
                      <a:pt x="62" y="36"/>
                      <a:pt x="65" y="33"/>
                    </a:cubicBez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34" name="Freeform 77">
                <a:extLst>
                  <a:ext uri="{FF2B5EF4-FFF2-40B4-BE49-F238E27FC236}">
                    <a16:creationId xmlns="" xmlns:a16="http://schemas.microsoft.com/office/drawing/2014/main" id="{932EC30B-1DB4-4808-9595-DCF361C74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8481" y="6125368"/>
                <a:ext cx="180975" cy="231775"/>
              </a:xfrm>
              <a:custGeom>
                <a:avLst/>
                <a:gdLst>
                  <a:gd name="T0" fmla="*/ 43 w 82"/>
                  <a:gd name="T1" fmla="*/ 20 h 105"/>
                  <a:gd name="T2" fmla="*/ 43 w 82"/>
                  <a:gd name="T3" fmla="*/ 26 h 105"/>
                  <a:gd name="T4" fmla="*/ 14 w 82"/>
                  <a:gd name="T5" fmla="*/ 26 h 105"/>
                  <a:gd name="T6" fmla="*/ 14 w 82"/>
                  <a:gd name="T7" fmla="*/ 61 h 105"/>
                  <a:gd name="T8" fmla="*/ 16 w 82"/>
                  <a:gd name="T9" fmla="*/ 64 h 105"/>
                  <a:gd name="T10" fmla="*/ 20 w 82"/>
                  <a:gd name="T11" fmla="*/ 65 h 105"/>
                  <a:gd name="T12" fmla="*/ 35 w 82"/>
                  <a:gd name="T13" fmla="*/ 62 h 105"/>
                  <a:gd name="T14" fmla="*/ 52 w 82"/>
                  <a:gd name="T15" fmla="*/ 58 h 105"/>
                  <a:gd name="T16" fmla="*/ 52 w 82"/>
                  <a:gd name="T17" fmla="*/ 13 h 105"/>
                  <a:gd name="T18" fmla="*/ 52 w 82"/>
                  <a:gd name="T19" fmla="*/ 10 h 105"/>
                  <a:gd name="T20" fmla="*/ 50 w 82"/>
                  <a:gd name="T21" fmla="*/ 8 h 105"/>
                  <a:gd name="T22" fmla="*/ 47 w 82"/>
                  <a:gd name="T23" fmla="*/ 8 h 105"/>
                  <a:gd name="T24" fmla="*/ 47 w 82"/>
                  <a:gd name="T25" fmla="*/ 4 h 105"/>
                  <a:gd name="T26" fmla="*/ 59 w 82"/>
                  <a:gd name="T27" fmla="*/ 4 h 105"/>
                  <a:gd name="T28" fmla="*/ 59 w 82"/>
                  <a:gd name="T29" fmla="*/ 46 h 105"/>
                  <a:gd name="T30" fmla="*/ 75 w 82"/>
                  <a:gd name="T31" fmla="*/ 46 h 105"/>
                  <a:gd name="T32" fmla="*/ 75 w 82"/>
                  <a:gd name="T33" fmla="*/ 9 h 105"/>
                  <a:gd name="T34" fmla="*/ 75 w 82"/>
                  <a:gd name="T35" fmla="*/ 6 h 105"/>
                  <a:gd name="T36" fmla="*/ 73 w 82"/>
                  <a:gd name="T37" fmla="*/ 4 h 105"/>
                  <a:gd name="T38" fmla="*/ 68 w 82"/>
                  <a:gd name="T39" fmla="*/ 3 h 105"/>
                  <a:gd name="T40" fmla="*/ 68 w 82"/>
                  <a:gd name="T41" fmla="*/ 0 h 105"/>
                  <a:gd name="T42" fmla="*/ 82 w 82"/>
                  <a:gd name="T43" fmla="*/ 0 h 105"/>
                  <a:gd name="T44" fmla="*/ 82 w 82"/>
                  <a:gd name="T45" fmla="*/ 78 h 105"/>
                  <a:gd name="T46" fmla="*/ 82 w 82"/>
                  <a:gd name="T47" fmla="*/ 86 h 105"/>
                  <a:gd name="T48" fmla="*/ 82 w 82"/>
                  <a:gd name="T49" fmla="*/ 92 h 105"/>
                  <a:gd name="T50" fmla="*/ 81 w 82"/>
                  <a:gd name="T51" fmla="*/ 100 h 105"/>
                  <a:gd name="T52" fmla="*/ 80 w 82"/>
                  <a:gd name="T53" fmla="*/ 105 h 105"/>
                  <a:gd name="T54" fmla="*/ 76 w 82"/>
                  <a:gd name="T55" fmla="*/ 105 h 105"/>
                  <a:gd name="T56" fmla="*/ 75 w 82"/>
                  <a:gd name="T57" fmla="*/ 96 h 105"/>
                  <a:gd name="T58" fmla="*/ 75 w 82"/>
                  <a:gd name="T59" fmla="*/ 52 h 105"/>
                  <a:gd name="T60" fmla="*/ 59 w 82"/>
                  <a:gd name="T61" fmla="*/ 52 h 105"/>
                  <a:gd name="T62" fmla="*/ 59 w 82"/>
                  <a:gd name="T63" fmla="*/ 74 h 105"/>
                  <a:gd name="T64" fmla="*/ 59 w 82"/>
                  <a:gd name="T65" fmla="*/ 82 h 105"/>
                  <a:gd name="T66" fmla="*/ 59 w 82"/>
                  <a:gd name="T67" fmla="*/ 87 h 105"/>
                  <a:gd name="T68" fmla="*/ 58 w 82"/>
                  <a:gd name="T69" fmla="*/ 95 h 105"/>
                  <a:gd name="T70" fmla="*/ 57 w 82"/>
                  <a:gd name="T71" fmla="*/ 101 h 105"/>
                  <a:gd name="T72" fmla="*/ 53 w 82"/>
                  <a:gd name="T73" fmla="*/ 101 h 105"/>
                  <a:gd name="T74" fmla="*/ 52 w 82"/>
                  <a:gd name="T75" fmla="*/ 92 h 105"/>
                  <a:gd name="T76" fmla="*/ 52 w 82"/>
                  <a:gd name="T77" fmla="*/ 62 h 105"/>
                  <a:gd name="T78" fmla="*/ 34 w 82"/>
                  <a:gd name="T79" fmla="*/ 68 h 105"/>
                  <a:gd name="T80" fmla="*/ 16 w 82"/>
                  <a:gd name="T81" fmla="*/ 71 h 105"/>
                  <a:gd name="T82" fmla="*/ 9 w 82"/>
                  <a:gd name="T83" fmla="*/ 70 h 105"/>
                  <a:gd name="T84" fmla="*/ 7 w 82"/>
                  <a:gd name="T85" fmla="*/ 62 h 105"/>
                  <a:gd name="T86" fmla="*/ 7 w 82"/>
                  <a:gd name="T87" fmla="*/ 29 h 105"/>
                  <a:gd name="T88" fmla="*/ 7 w 82"/>
                  <a:gd name="T89" fmla="*/ 26 h 105"/>
                  <a:gd name="T90" fmla="*/ 5 w 82"/>
                  <a:gd name="T91" fmla="*/ 25 h 105"/>
                  <a:gd name="T92" fmla="*/ 0 w 82"/>
                  <a:gd name="T93" fmla="*/ 24 h 105"/>
                  <a:gd name="T94" fmla="*/ 0 w 82"/>
                  <a:gd name="T95" fmla="*/ 20 h 105"/>
                  <a:gd name="T96" fmla="*/ 8 w 82"/>
                  <a:gd name="T97" fmla="*/ 20 h 105"/>
                  <a:gd name="T98" fmla="*/ 43 w 82"/>
                  <a:gd name="T99" fmla="*/ 2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" h="105">
                    <a:moveTo>
                      <a:pt x="43" y="20"/>
                    </a:moveTo>
                    <a:cubicBezTo>
                      <a:pt x="43" y="26"/>
                      <a:pt x="43" y="26"/>
                      <a:pt x="43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4" y="62"/>
                      <a:pt x="15" y="63"/>
                      <a:pt x="16" y="64"/>
                    </a:cubicBezTo>
                    <a:cubicBezTo>
                      <a:pt x="17" y="64"/>
                      <a:pt x="18" y="65"/>
                      <a:pt x="20" y="65"/>
                    </a:cubicBezTo>
                    <a:cubicBezTo>
                      <a:pt x="24" y="64"/>
                      <a:pt x="29" y="63"/>
                      <a:pt x="35" y="62"/>
                    </a:cubicBezTo>
                    <a:cubicBezTo>
                      <a:pt x="41" y="61"/>
                      <a:pt x="47" y="59"/>
                      <a:pt x="52" y="58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2" y="12"/>
                      <a:pt x="52" y="11"/>
                      <a:pt x="52" y="10"/>
                    </a:cubicBezTo>
                    <a:cubicBezTo>
                      <a:pt x="52" y="9"/>
                      <a:pt x="51" y="9"/>
                      <a:pt x="50" y="8"/>
                    </a:cubicBezTo>
                    <a:cubicBezTo>
                      <a:pt x="49" y="8"/>
                      <a:pt x="48" y="8"/>
                      <a:pt x="47" y="8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8"/>
                      <a:pt x="75" y="7"/>
                      <a:pt x="75" y="6"/>
                    </a:cubicBezTo>
                    <a:cubicBezTo>
                      <a:pt x="75" y="5"/>
                      <a:pt x="74" y="4"/>
                      <a:pt x="73" y="4"/>
                    </a:cubicBezTo>
                    <a:cubicBezTo>
                      <a:pt x="70" y="4"/>
                      <a:pt x="69" y="3"/>
                      <a:pt x="68" y="3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2" y="81"/>
                      <a:pt x="82" y="83"/>
                      <a:pt x="82" y="86"/>
                    </a:cubicBezTo>
                    <a:cubicBezTo>
                      <a:pt x="82" y="88"/>
                      <a:pt x="82" y="90"/>
                      <a:pt x="82" y="92"/>
                    </a:cubicBezTo>
                    <a:cubicBezTo>
                      <a:pt x="81" y="95"/>
                      <a:pt x="81" y="98"/>
                      <a:pt x="81" y="100"/>
                    </a:cubicBezTo>
                    <a:cubicBezTo>
                      <a:pt x="80" y="102"/>
                      <a:pt x="80" y="104"/>
                      <a:pt x="80" y="105"/>
                    </a:cubicBezTo>
                    <a:cubicBezTo>
                      <a:pt x="76" y="105"/>
                      <a:pt x="76" y="105"/>
                      <a:pt x="76" y="105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59" y="78"/>
                      <a:pt x="59" y="80"/>
                      <a:pt x="59" y="82"/>
                    </a:cubicBezTo>
                    <a:cubicBezTo>
                      <a:pt x="59" y="83"/>
                      <a:pt x="59" y="85"/>
                      <a:pt x="59" y="87"/>
                    </a:cubicBezTo>
                    <a:cubicBezTo>
                      <a:pt x="59" y="89"/>
                      <a:pt x="58" y="92"/>
                      <a:pt x="58" y="95"/>
                    </a:cubicBezTo>
                    <a:cubicBezTo>
                      <a:pt x="57" y="98"/>
                      <a:pt x="57" y="100"/>
                      <a:pt x="57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46" y="64"/>
                      <a:pt x="40" y="66"/>
                      <a:pt x="34" y="68"/>
                    </a:cubicBezTo>
                    <a:cubicBezTo>
                      <a:pt x="27" y="69"/>
                      <a:pt x="21" y="70"/>
                      <a:pt x="16" y="71"/>
                    </a:cubicBezTo>
                    <a:cubicBezTo>
                      <a:pt x="13" y="71"/>
                      <a:pt x="11" y="71"/>
                      <a:pt x="9" y="70"/>
                    </a:cubicBezTo>
                    <a:cubicBezTo>
                      <a:pt x="8" y="68"/>
                      <a:pt x="7" y="66"/>
                      <a:pt x="7" y="62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28"/>
                      <a:pt x="7" y="27"/>
                      <a:pt x="7" y="26"/>
                    </a:cubicBezTo>
                    <a:cubicBezTo>
                      <a:pt x="6" y="25"/>
                      <a:pt x="6" y="25"/>
                      <a:pt x="5" y="25"/>
                    </a:cubicBezTo>
                    <a:cubicBezTo>
                      <a:pt x="2" y="24"/>
                      <a:pt x="0" y="24"/>
                      <a:pt x="0" y="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43" y="20"/>
                      <a:pt x="43" y="20"/>
                      <a:pt x="43" y="20"/>
                    </a:cubicBez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  <p:sp>
            <p:nvSpPr>
              <p:cNvPr id="35" name="Freeform 78">
                <a:extLst>
                  <a:ext uri="{FF2B5EF4-FFF2-40B4-BE49-F238E27FC236}">
                    <a16:creationId xmlns="" xmlns:a16="http://schemas.microsoft.com/office/drawing/2014/main" id="{5CA108E2-D687-48D7-9187-E6A88A7550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05119" y="6125368"/>
                <a:ext cx="174625" cy="220663"/>
              </a:xfrm>
              <a:custGeom>
                <a:avLst/>
                <a:gdLst>
                  <a:gd name="T0" fmla="*/ 43 w 79"/>
                  <a:gd name="T1" fmla="*/ 16 h 100"/>
                  <a:gd name="T2" fmla="*/ 41 w 79"/>
                  <a:gd name="T3" fmla="*/ 12 h 100"/>
                  <a:gd name="T4" fmla="*/ 36 w 79"/>
                  <a:gd name="T5" fmla="*/ 7 h 100"/>
                  <a:gd name="T6" fmla="*/ 50 w 79"/>
                  <a:gd name="T7" fmla="*/ 27 h 100"/>
                  <a:gd name="T8" fmla="*/ 72 w 79"/>
                  <a:gd name="T9" fmla="*/ 27 h 100"/>
                  <a:gd name="T10" fmla="*/ 72 w 79"/>
                  <a:gd name="T11" fmla="*/ 6 h 100"/>
                  <a:gd name="T12" fmla="*/ 65 w 79"/>
                  <a:gd name="T13" fmla="*/ 3 h 100"/>
                  <a:gd name="T14" fmla="*/ 79 w 79"/>
                  <a:gd name="T15" fmla="*/ 0 h 100"/>
                  <a:gd name="T16" fmla="*/ 79 w 79"/>
                  <a:gd name="T17" fmla="*/ 43 h 100"/>
                  <a:gd name="T18" fmla="*/ 78 w 79"/>
                  <a:gd name="T19" fmla="*/ 55 h 100"/>
                  <a:gd name="T20" fmla="*/ 73 w 79"/>
                  <a:gd name="T21" fmla="*/ 59 h 100"/>
                  <a:gd name="T22" fmla="*/ 72 w 79"/>
                  <a:gd name="T23" fmla="*/ 33 h 100"/>
                  <a:gd name="T24" fmla="*/ 59 w 79"/>
                  <a:gd name="T25" fmla="*/ 34 h 100"/>
                  <a:gd name="T26" fmla="*/ 50 w 79"/>
                  <a:gd name="T27" fmla="*/ 52 h 100"/>
                  <a:gd name="T28" fmla="*/ 7 w 79"/>
                  <a:gd name="T29" fmla="*/ 52 h 100"/>
                  <a:gd name="T30" fmla="*/ 7 w 79"/>
                  <a:gd name="T31" fmla="*/ 17 h 100"/>
                  <a:gd name="T32" fmla="*/ 0 w 79"/>
                  <a:gd name="T33" fmla="*/ 15 h 100"/>
                  <a:gd name="T34" fmla="*/ 14 w 79"/>
                  <a:gd name="T35" fmla="*/ 11 h 100"/>
                  <a:gd name="T36" fmla="*/ 43 w 79"/>
                  <a:gd name="T37" fmla="*/ 23 h 100"/>
                  <a:gd name="T38" fmla="*/ 43 w 79"/>
                  <a:gd name="T39" fmla="*/ 45 h 100"/>
                  <a:gd name="T40" fmla="*/ 14 w 79"/>
                  <a:gd name="T41" fmla="*/ 30 h 100"/>
                  <a:gd name="T42" fmla="*/ 71 w 79"/>
                  <a:gd name="T43" fmla="*/ 75 h 100"/>
                  <a:gd name="T44" fmla="*/ 70 w 79"/>
                  <a:gd name="T45" fmla="*/ 67 h 100"/>
                  <a:gd name="T46" fmla="*/ 65 w 79"/>
                  <a:gd name="T47" fmla="*/ 65 h 100"/>
                  <a:gd name="T48" fmla="*/ 78 w 79"/>
                  <a:gd name="T49" fmla="*/ 61 h 100"/>
                  <a:gd name="T50" fmla="*/ 72 w 79"/>
                  <a:gd name="T51" fmla="*/ 100 h 100"/>
                  <a:gd name="T52" fmla="*/ 27 w 79"/>
                  <a:gd name="T53" fmla="*/ 73 h 100"/>
                  <a:gd name="T54" fmla="*/ 25 w 79"/>
                  <a:gd name="T55" fmla="*/ 69 h 100"/>
                  <a:gd name="T56" fmla="*/ 21 w 79"/>
                  <a:gd name="T57" fmla="*/ 64 h 100"/>
                  <a:gd name="T58" fmla="*/ 34 w 79"/>
                  <a:gd name="T59" fmla="*/ 75 h 100"/>
                  <a:gd name="T60" fmla="*/ 34 w 79"/>
                  <a:gd name="T61" fmla="*/ 94 h 100"/>
                  <a:gd name="T62" fmla="*/ 71 w 79"/>
                  <a:gd name="T63" fmla="*/ 81 h 100"/>
                  <a:gd name="T64" fmla="*/ 34 w 79"/>
                  <a:gd name="T65" fmla="*/ 9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9" h="100">
                    <a:moveTo>
                      <a:pt x="43" y="23"/>
                    </a:move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5"/>
                      <a:pt x="43" y="14"/>
                      <a:pt x="43" y="13"/>
                    </a:cubicBezTo>
                    <a:cubicBezTo>
                      <a:pt x="43" y="12"/>
                      <a:pt x="42" y="12"/>
                      <a:pt x="41" y="12"/>
                    </a:cubicBezTo>
                    <a:cubicBezTo>
                      <a:pt x="39" y="11"/>
                      <a:pt x="37" y="11"/>
                      <a:pt x="36" y="11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5" y="27"/>
                      <a:pt x="60" y="27"/>
                      <a:pt x="66" y="27"/>
                    </a:cubicBezTo>
                    <a:cubicBezTo>
                      <a:pt x="72" y="27"/>
                      <a:pt x="72" y="27"/>
                      <a:pt x="72" y="27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8"/>
                      <a:pt x="72" y="7"/>
                      <a:pt x="72" y="6"/>
                    </a:cubicBezTo>
                    <a:cubicBezTo>
                      <a:pt x="72" y="5"/>
                      <a:pt x="71" y="4"/>
                      <a:pt x="70" y="4"/>
                    </a:cubicBezTo>
                    <a:cubicBezTo>
                      <a:pt x="67" y="4"/>
                      <a:pt x="66" y="3"/>
                      <a:pt x="65" y="3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79" y="40"/>
                      <a:pt x="79" y="42"/>
                      <a:pt x="79" y="43"/>
                    </a:cubicBezTo>
                    <a:cubicBezTo>
                      <a:pt x="79" y="44"/>
                      <a:pt x="79" y="46"/>
                      <a:pt x="79" y="47"/>
                    </a:cubicBezTo>
                    <a:cubicBezTo>
                      <a:pt x="79" y="50"/>
                      <a:pt x="78" y="53"/>
                      <a:pt x="78" y="55"/>
                    </a:cubicBezTo>
                    <a:cubicBezTo>
                      <a:pt x="77" y="56"/>
                      <a:pt x="77" y="58"/>
                      <a:pt x="77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67" y="33"/>
                      <a:pt x="63" y="34"/>
                      <a:pt x="59" y="34"/>
                    </a:cubicBezTo>
                    <a:cubicBezTo>
                      <a:pt x="56" y="33"/>
                      <a:pt x="53" y="32"/>
                      <a:pt x="50" y="31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9"/>
                      <a:pt x="7" y="18"/>
                      <a:pt x="7" y="17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2" y="15"/>
                      <a:pt x="1" y="15"/>
                      <a:pt x="0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43" y="23"/>
                      <a:pt x="43" y="23"/>
                      <a:pt x="43" y="23"/>
                    </a:cubicBezTo>
                    <a:close/>
                    <a:moveTo>
                      <a:pt x="14" y="45"/>
                    </a:moveTo>
                    <a:cubicBezTo>
                      <a:pt x="43" y="45"/>
                      <a:pt x="43" y="45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45"/>
                      <a:pt x="14" y="45"/>
                      <a:pt x="14" y="45"/>
                    </a:cubicBezTo>
                    <a:close/>
                    <a:moveTo>
                      <a:pt x="71" y="75"/>
                    </a:moveTo>
                    <a:cubicBezTo>
                      <a:pt x="71" y="70"/>
                      <a:pt x="71" y="70"/>
                      <a:pt x="71" y="70"/>
                    </a:cubicBezTo>
                    <a:cubicBezTo>
                      <a:pt x="71" y="69"/>
                      <a:pt x="71" y="68"/>
                      <a:pt x="70" y="67"/>
                    </a:cubicBezTo>
                    <a:cubicBezTo>
                      <a:pt x="70" y="67"/>
                      <a:pt x="70" y="66"/>
                      <a:pt x="69" y="66"/>
                    </a:cubicBezTo>
                    <a:cubicBezTo>
                      <a:pt x="67" y="65"/>
                      <a:pt x="66" y="65"/>
                      <a:pt x="65" y="65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7" y="73"/>
                      <a:pt x="27" y="73"/>
                      <a:pt x="27" y="73"/>
                    </a:cubicBezTo>
                    <a:cubicBezTo>
                      <a:pt x="27" y="72"/>
                      <a:pt x="27" y="71"/>
                      <a:pt x="27" y="70"/>
                    </a:cubicBezTo>
                    <a:cubicBezTo>
                      <a:pt x="27" y="69"/>
                      <a:pt x="26" y="69"/>
                      <a:pt x="25" y="69"/>
                    </a:cubicBezTo>
                    <a:cubicBezTo>
                      <a:pt x="23" y="68"/>
                      <a:pt x="22" y="68"/>
                      <a:pt x="21" y="67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71" y="75"/>
                      <a:pt x="71" y="75"/>
                      <a:pt x="71" y="75"/>
                    </a:cubicBezTo>
                    <a:close/>
                    <a:moveTo>
                      <a:pt x="34" y="94"/>
                    </a:move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81"/>
                      <a:pt x="71" y="81"/>
                      <a:pt x="71" y="8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4" y="94"/>
                      <a:pt x="34" y="94"/>
                      <a:pt x="34" y="94"/>
                    </a:cubicBezTo>
                    <a:close/>
                  </a:path>
                </a:pathLst>
              </a:custGeom>
              <a:solidFill>
                <a:srgbClr val="5C6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48"/>
              </a:p>
            </p:txBody>
          </p:sp>
        </p:grpSp>
      </p:grpSp>
      <p:sp>
        <p:nvSpPr>
          <p:cNvPr id="100" name="Title 1">
            <a:extLst>
              <a:ext uri="{FF2B5EF4-FFF2-40B4-BE49-F238E27FC236}">
                <a16:creationId xmlns="" xmlns:a16="http://schemas.microsoft.com/office/drawing/2014/main" id="{E01F4429-3125-4043-8460-4D9EF0EC9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28860" y="416714"/>
            <a:ext cx="8524790" cy="44821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en-US" sz="2262" b="1" kern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sz="2262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제목을 입력해주세요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="" xmlns:a16="http://schemas.microsoft.com/office/drawing/2014/main" id="{1B78C30F-6E62-4E75-AEDF-67DBE0877E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45762" y="143666"/>
            <a:ext cx="8507888" cy="273044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000" b="0" kern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60B3D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챕터 타이틀을 입력해주세요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C93E4244-1C4E-AE4F-B787-5DDCA2FDFC36}"/>
              </a:ext>
            </a:extLst>
          </p:cNvPr>
          <p:cNvSpPr txBox="1"/>
          <p:nvPr userDrawn="1"/>
        </p:nvSpPr>
        <p:spPr>
          <a:xfrm>
            <a:off x="785660" y="7195466"/>
            <a:ext cx="1492716" cy="215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1" b="1" kern="12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2022. 7. 19. </a:t>
            </a:r>
            <a:r>
              <a:rPr lang="ko-KR" altLang="en-US" sz="801" b="1" kern="12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금융규제개혁회의</a:t>
            </a:r>
          </a:p>
        </p:txBody>
      </p:sp>
    </p:spTree>
    <p:extLst>
      <p:ext uri="{BB962C8B-B14F-4D97-AF65-F5344CB8AC3E}">
        <p14:creationId xmlns:p14="http://schemas.microsoft.com/office/powerpoint/2010/main" val="187976425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8110">
          <p15:clr>
            <a:srgbClr val="FBAE40"/>
          </p15:clr>
        </p15:guide>
        <p15:guide id="2" pos="356">
          <p15:clr>
            <a:srgbClr val="FBAE40"/>
          </p15:clr>
        </p15:guide>
        <p15:guide id="3" orient="horz" pos="4445">
          <p15:clr>
            <a:srgbClr val="FBAE40"/>
          </p15:clr>
        </p15:guide>
        <p15:guide id="4" orient="horz" pos="8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AEAB6BC-8FC3-425B-B7D1-79668BF29F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" y="0"/>
            <a:ext cx="13432820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8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18FE-46AA-4BE0-88C7-F5AF093AC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1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E0598E1-1BD1-480E-B0F8-6FA0EA425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7326" y="6547831"/>
            <a:ext cx="1140051" cy="585267"/>
          </a:xfrm>
          <a:prstGeom prst="rect">
            <a:avLst/>
          </a:prstGeom>
        </p:spPr>
      </p:pic>
      <p:sp>
        <p:nvSpPr>
          <p:cNvPr id="8" name="TextBox 17">
            <a:extLst>
              <a:ext uri="{FF2B5EF4-FFF2-40B4-BE49-F238E27FC236}">
                <a16:creationId xmlns="" xmlns:a16="http://schemas.microsoft.com/office/drawing/2014/main" id="{4DB82879-0571-4418-9AEB-E994BFC9EBFF}"/>
              </a:ext>
            </a:extLst>
          </p:cNvPr>
          <p:cNvSpPr txBox="1"/>
          <p:nvPr/>
        </p:nvSpPr>
        <p:spPr>
          <a:xfrm>
            <a:off x="686171" y="2152604"/>
            <a:ext cx="7205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ko-KR" altLang="en-US" sz="4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금산분리규제의 과제와 전망</a:t>
            </a:r>
            <a:endParaRPr lang="ko-KR" altLang="en-US" sz="4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4B09A384-E936-474D-B874-E91BD1E9DCDD}"/>
              </a:ext>
            </a:extLst>
          </p:cNvPr>
          <p:cNvCxnSpPr>
            <a:cxnSpLocks/>
          </p:cNvCxnSpPr>
          <p:nvPr/>
        </p:nvCxnSpPr>
        <p:spPr>
          <a:xfrm flipH="1">
            <a:off x="-509" y="2463040"/>
            <a:ext cx="594219" cy="0"/>
          </a:xfrm>
          <a:prstGeom prst="line">
            <a:avLst/>
          </a:prstGeom>
          <a:ln w="50800">
            <a:solidFill>
              <a:srgbClr val="AC6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097CEF5-6D33-4664-8587-D5D26A0BD0AD}"/>
              </a:ext>
            </a:extLst>
          </p:cNvPr>
          <p:cNvSpPr txBox="1"/>
          <p:nvPr/>
        </p:nvSpPr>
        <p:spPr>
          <a:xfrm>
            <a:off x="769228" y="4395153"/>
            <a:ext cx="357417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28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정순섭</a:t>
            </a:r>
            <a:endParaRPr lang="en-US" altLang="ko-KR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서울대학교 법학전문대학원 교수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0106" y="926621"/>
            <a:ext cx="1343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63502"/>
              </p:ext>
            </p:extLst>
          </p:nvPr>
        </p:nvGraphicFramePr>
        <p:xfrm>
          <a:off x="686171" y="503767"/>
          <a:ext cx="2992755" cy="516255"/>
        </p:xfrm>
        <a:graphic>
          <a:graphicData uri="http://schemas.openxmlformats.org/drawingml/2006/table">
            <a:tbl>
              <a:tblPr/>
              <a:tblGrid>
                <a:gridCol w="2992755"/>
              </a:tblGrid>
              <a:tr h="5162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차 금융규제혁신회의 안건❷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37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3298438" y="1185493"/>
            <a:ext cx="1043148" cy="465511"/>
          </a:xfrm>
          <a:prstGeom prst="roundRect">
            <a:avLst>
              <a:gd name="adj" fmla="val 0"/>
            </a:avLst>
          </a:prstGeom>
          <a:solidFill>
            <a:srgbClr val="844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은행법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외국입법례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1400" b="1" dirty="0">
                <a:latin typeface="+mj-ea"/>
              </a:rPr>
              <a:t>Ⅱ</a:t>
            </a:r>
            <a:r>
              <a:rPr lang="en-US" altLang="ko-KR" sz="1400" dirty="0"/>
              <a:t>. </a:t>
            </a:r>
            <a:r>
              <a:rPr lang="ko-KR" altLang="en-US" sz="1400" dirty="0"/>
              <a:t>금융회사의 자회사 </a:t>
            </a:r>
            <a:r>
              <a:rPr lang="ko-KR" altLang="en-US" sz="1400" dirty="0" smtClean="0"/>
              <a:t>투자 </a:t>
            </a:r>
            <a:r>
              <a:rPr lang="ko-KR" altLang="en-US" sz="1400" dirty="0"/>
              <a:t>범위 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234874" y="1664160"/>
            <a:ext cx="9617525" cy="16936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000" b="0" kern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60B3D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  <a:lvl2pPr marL="5039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은행법 상 “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자회사”는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 “회사가 그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총주주등의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 의결권의 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100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분의 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50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을 넘는 의결권을 보유하는 다른 회사”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(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제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2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조 제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8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호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)</a:t>
            </a:r>
          </a:p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1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cs typeface="+mn-cs"/>
            </a:endParaRPr>
          </a:p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은행은 “자회사대상회사” 이외의 회사를 자회사로 할 수 </a:t>
            </a:r>
            <a:r>
              <a:rPr lang="ko-KR" altLang="en-US" sz="20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없음</a:t>
            </a:r>
            <a:endParaRPr lang="en-US" altLang="ko-KR" sz="20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21117" y="4505071"/>
            <a:ext cx="1336551" cy="465511"/>
          </a:xfrm>
          <a:prstGeom prst="roundRect">
            <a:avLst>
              <a:gd name="adj" fmla="val 0"/>
            </a:avLst>
          </a:prstGeom>
          <a:solidFill>
            <a:srgbClr val="844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보험업법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3291213" y="4996006"/>
            <a:ext cx="9370688" cy="6707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000" b="0" kern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60B3D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  <a:lvl2pPr marL="5039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보험업법은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 보험회사의 자회사 소유를 제한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그러나 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“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보험업고도화등회사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”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는 자회사로 소유할 수 </a:t>
            </a:r>
            <a:r>
              <a:rPr lang="ko-KR" altLang="en-US" sz="20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있음</a:t>
            </a:r>
            <a:endParaRPr lang="en-US" altLang="ko-KR" sz="16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87397" y="2851608"/>
            <a:ext cx="9165002" cy="129266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자회사대상회사는 은행 등 금융회사와 함께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743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은행업고도화회사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endParaRPr lang="en-US" altLang="ko-KR" dirty="0" smtClean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fontAlgn="base">
              <a:lnSpc>
                <a:spcPct val="100000"/>
              </a:lnSpc>
            </a:pPr>
            <a:endParaRPr lang="en-US" altLang="ko-KR" sz="600" spc="-90" dirty="0" smtClean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fontAlgn="base">
              <a:lnSpc>
                <a:spcPct val="100000"/>
              </a:lnSpc>
            </a:pPr>
            <a:r>
              <a:rPr lang="en-US" altLang="ko-KR" spc="-9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정보통신기술 그 밖의 기술을 활용한 당해 은행이 경영하는 </a:t>
            </a:r>
            <a:r>
              <a:rPr lang="ko-KR" altLang="en-US" spc="-9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은행업의</a:t>
            </a:r>
            <a:r>
              <a:rPr lang="ko-KR" altLang="en-US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고도화 또는 당해 은행의 이용자의 편익 향상에 이바지하는 업무 또는 </a:t>
            </a:r>
            <a:r>
              <a:rPr lang="ko-KR" altLang="en-US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지역의 활성화</a:t>
            </a:r>
            <a:r>
              <a:rPr lang="en-US" altLang="ko-KR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산업의 생산성의 향상 그 밖의 </a:t>
            </a:r>
            <a:r>
              <a:rPr lang="ko-KR" altLang="en-US" spc="-9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지속가능한</a:t>
            </a:r>
            <a:r>
              <a:rPr lang="ko-KR" altLang="en-US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사회의 구축에 이바지하는 업무 또는 그에 이바지할 것으로 전망되는 업무</a:t>
            </a:r>
            <a:r>
              <a:rPr lang="ko-KR" altLang="en-US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경영하는 회사</a:t>
            </a:r>
            <a:r>
              <a:rPr lang="en-US" altLang="ko-KR" spc="-9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en-US" altLang="ko-KR" spc="-9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2" y="1631950"/>
            <a:ext cx="2036378" cy="20363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3709169" y="5772245"/>
            <a:ext cx="9143230" cy="120032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보험업고도화등회사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“정보통신기술 그 밖의 기술을 활용한 당해 보험회사가 행하는 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보험업의</a:t>
            </a:r>
            <a:endParaRPr lang="en-US" altLang="ko-KR" dirty="0" smtClean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fontAlgn="base"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고도화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당해 보험회사의 이용자의 편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익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행상에 이바지하는 업무 또는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지역의 활성화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산업의</a:t>
            </a:r>
            <a:endParaRPr lang="en-US" altLang="ko-KR" dirty="0" smtClean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fontAlgn="base"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생산성의 향상 그 밖의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지속가능한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사회의 구축에 기여하는 업무 또는 이에 이바지할 것으로 </a:t>
            </a:r>
            <a:endParaRPr lang="en-US" altLang="ko-KR" dirty="0" smtClean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fontAlgn="base"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전망되는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경영하는 회사”</a:t>
            </a:r>
          </a:p>
        </p:txBody>
      </p:sp>
    </p:spTree>
    <p:extLst>
      <p:ext uri="{BB962C8B-B14F-4D97-AF65-F5344CB8AC3E}">
        <p14:creationId xmlns:p14="http://schemas.microsoft.com/office/powerpoint/2010/main" val="201378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검토사항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1400" b="1" dirty="0">
                <a:latin typeface="+mj-ea"/>
              </a:rPr>
              <a:t>Ⅱ</a:t>
            </a:r>
            <a:r>
              <a:rPr lang="en-US" altLang="ko-KR" sz="1400" dirty="0"/>
              <a:t>. </a:t>
            </a:r>
            <a:r>
              <a:rPr lang="ko-KR" altLang="en-US" sz="1400" dirty="0"/>
              <a:t>금융회사의 자회사 </a:t>
            </a:r>
            <a:r>
              <a:rPr lang="ko-KR" altLang="en-US" sz="1400" dirty="0" smtClean="0"/>
              <a:t>투자 </a:t>
            </a:r>
            <a:r>
              <a:rPr lang="ko-KR" altLang="en-US" sz="1400" dirty="0"/>
              <a:t>범위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09024" y="1770137"/>
            <a:ext cx="10639634" cy="617471"/>
            <a:chOff x="1309024" y="1196097"/>
            <a:chExt cx="10639634" cy="617471"/>
          </a:xfrm>
        </p:grpSpPr>
        <p:sp>
          <p:nvSpPr>
            <p:cNvPr id="13" name="사각형: 둥근 위쪽 모서리 269">
              <a:extLst>
                <a:ext uri="{FF2B5EF4-FFF2-40B4-BE49-F238E27FC236}">
                  <a16:creationId xmlns="" xmlns:a16="http://schemas.microsoft.com/office/drawing/2014/main" id="{FB804476-3583-2542-8507-84F7BD82A425}"/>
                </a:ext>
              </a:extLst>
            </p:cNvPr>
            <p:cNvSpPr/>
            <p:nvPr/>
          </p:nvSpPr>
          <p:spPr>
            <a:xfrm rot="16200000">
              <a:off x="1465674" y="1041364"/>
              <a:ext cx="615554" cy="928853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915177"/>
            </a:solidFill>
            <a:ln>
              <a:solidFill>
                <a:schemeClr val="bg1"/>
              </a:solidFill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1</a:t>
              </a:r>
              <a:endPara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0F286851-756E-D24F-8D4F-5A6213E66D5E}"/>
                </a:ext>
              </a:extLst>
            </p:cNvPr>
            <p:cNvSpPr/>
            <p:nvPr/>
          </p:nvSpPr>
          <p:spPr>
            <a:xfrm>
              <a:off x="2425095" y="1196097"/>
              <a:ext cx="9523563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lnSpc>
                  <a:spcPct val="120000"/>
                </a:lnSpc>
              </a:pPr>
              <a:r>
                <a:rPr lang="ko-KR" altLang="en-US" sz="2800" dirty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자회사 </a:t>
              </a:r>
              <a:r>
                <a:rPr lang="ko-KR" altLang="en-US" sz="2800" dirty="0" smtClean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 </a:t>
              </a:r>
              <a:r>
                <a:rPr lang="ko-KR" altLang="en-US" sz="2800" dirty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</a:t>
              </a:r>
              <a:r>
                <a:rPr lang="ko-KR" altLang="en-US" sz="2800" dirty="0" smtClean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solidFill>
                    <a:srgbClr val="460B3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기준으로서 </a:t>
              </a:r>
              <a:r>
                <a:rPr lang="ko-KR" altLang="en-US" sz="2800" dirty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solidFill>
                    <a:srgbClr val="460B3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효율성 기준 </a:t>
              </a:r>
              <a:r>
                <a:rPr lang="ko-KR" altLang="en-US" sz="2800" dirty="0" smtClean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solidFill>
                    <a:srgbClr val="460B3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 신규 도입 여부</a:t>
              </a:r>
              <a:endPara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309023" y="3331643"/>
            <a:ext cx="10232738" cy="1384995"/>
            <a:chOff x="1309023" y="4028596"/>
            <a:chExt cx="10232738" cy="1384995"/>
          </a:xfrm>
        </p:grpSpPr>
        <p:sp>
          <p:nvSpPr>
            <p:cNvPr id="17" name="사각형: 둥근 위쪽 모서리 269">
              <a:extLst>
                <a:ext uri="{FF2B5EF4-FFF2-40B4-BE49-F238E27FC236}">
                  <a16:creationId xmlns="" xmlns:a16="http://schemas.microsoft.com/office/drawing/2014/main" id="{DBF0B1FD-E98D-B14D-892A-A4232B407BCC}"/>
                </a:ext>
              </a:extLst>
            </p:cNvPr>
            <p:cNvSpPr/>
            <p:nvPr/>
          </p:nvSpPr>
          <p:spPr>
            <a:xfrm rot="16200000">
              <a:off x="1465673" y="3986296"/>
              <a:ext cx="615554" cy="928853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915177"/>
            </a:solidFill>
            <a:ln>
              <a:solidFill>
                <a:schemeClr val="bg1"/>
              </a:solidFill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9FE94724-0C63-7048-AE0E-2EB818C6B70C}"/>
                </a:ext>
              </a:extLst>
            </p:cNvPr>
            <p:cNvSpPr/>
            <p:nvPr/>
          </p:nvSpPr>
          <p:spPr>
            <a:xfrm>
              <a:off x="2425095" y="4028596"/>
              <a:ext cx="911666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ko-KR" altLang="en-US" sz="2800" spc="-150" dirty="0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현행 출자총액한도</a:t>
              </a:r>
              <a:r>
                <a:rPr lang="en-US" altLang="ko-KR" sz="2800" spc="-150" dirty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 </a:t>
              </a:r>
              <a:r>
                <a:rPr lang="ko-KR" altLang="en-US" sz="2800" spc="-150" dirty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자기자본비율</a:t>
              </a:r>
              <a:r>
                <a:rPr lang="en-US" altLang="ko-KR" sz="2800" spc="-150" dirty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 </a:t>
              </a:r>
              <a:r>
                <a:rPr lang="ko-KR" altLang="en-US" sz="2800" spc="-150" dirty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이해상충방지 등 </a:t>
              </a:r>
              <a:r>
                <a:rPr lang="ko-KR" altLang="en-US" sz="2800" spc="-150" dirty="0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srgbClr val="844466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위험관리규제가 충분한지 여부</a:t>
              </a:r>
              <a:endParaRPr lang="ko-KR" altLang="en-US" sz="3200" b="1" spc="-15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42910" y="5462569"/>
            <a:ext cx="11025207" cy="615554"/>
            <a:chOff x="1342910" y="5772449"/>
            <a:chExt cx="11025207" cy="615554"/>
          </a:xfrm>
        </p:grpSpPr>
        <p:sp>
          <p:nvSpPr>
            <p:cNvPr id="20" name="사각형: 둥근 위쪽 모서리 269">
              <a:extLst>
                <a:ext uri="{FF2B5EF4-FFF2-40B4-BE49-F238E27FC236}">
                  <a16:creationId xmlns="" xmlns:a16="http://schemas.microsoft.com/office/drawing/2014/main" id="{4CCBB00F-7D51-B648-9A65-BE4BB4274973}"/>
                </a:ext>
              </a:extLst>
            </p:cNvPr>
            <p:cNvSpPr/>
            <p:nvPr/>
          </p:nvSpPr>
          <p:spPr>
            <a:xfrm rot="16200000">
              <a:off x="1499560" y="5615799"/>
              <a:ext cx="615554" cy="928853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915177"/>
            </a:solidFill>
            <a:ln>
              <a:solidFill>
                <a:schemeClr val="bg1"/>
              </a:solidFill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3</a:t>
              </a:r>
              <a:endPara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DD9768F-AFB1-C84B-B476-DB483201E5FC}"/>
                </a:ext>
              </a:extLst>
            </p:cNvPr>
            <p:cNvSpPr/>
            <p:nvPr/>
          </p:nvSpPr>
          <p:spPr>
            <a:xfrm>
              <a:off x="2425095" y="5842264"/>
              <a:ext cx="99430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800" spc="-150" dirty="0" err="1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은행업</a:t>
              </a:r>
              <a:r>
                <a:rPr lang="ko-KR" altLang="en-US" sz="2800" spc="-150" dirty="0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</a:t>
              </a:r>
              <a:r>
                <a:rPr lang="ko-KR" altLang="en-US" sz="2800" spc="-150" dirty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이외의 </a:t>
              </a:r>
              <a:r>
                <a:rPr lang="ko-KR" altLang="en-US" sz="2800" spc="-150" dirty="0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금융업과 </a:t>
              </a:r>
              <a:r>
                <a:rPr lang="ko-KR" altLang="en-US" sz="2800" spc="-150" dirty="0" err="1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은행업간</a:t>
              </a:r>
              <a:r>
                <a:rPr lang="ko-KR" altLang="en-US" sz="2800" spc="-150" dirty="0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</a:t>
              </a:r>
              <a:r>
                <a:rPr lang="ko-KR" altLang="en-US" sz="2800" spc="-150" dirty="0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srgbClr val="844466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규제 정합성 확보도 고려 필요</a:t>
              </a:r>
              <a:endParaRPr lang="ko-KR" altLang="en-US" sz="3200" spc="-15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4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7">
            <a:extLst>
              <a:ext uri="{FF2B5EF4-FFF2-40B4-BE49-F238E27FC236}">
                <a16:creationId xmlns="" xmlns:a16="http://schemas.microsoft.com/office/drawing/2014/main" id="{F29C37F3-8DE9-4C5B-AFAE-8F3DDCFE5C79}"/>
              </a:ext>
            </a:extLst>
          </p:cNvPr>
          <p:cNvSpPr txBox="1"/>
          <p:nvPr/>
        </p:nvSpPr>
        <p:spPr>
          <a:xfrm>
            <a:off x="631052" y="1013722"/>
            <a:ext cx="2855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Contents</a:t>
            </a:r>
            <a:endParaRPr lang="ko-KR" altLang="en-US" sz="4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9450F9BB-B4FA-4DD3-9CD9-2AA79BC52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052" y="6490011"/>
            <a:ext cx="1062035" cy="55093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2021" y="2584656"/>
            <a:ext cx="639649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3600" b="1" dirty="0">
                <a:solidFill>
                  <a:srgbClr val="460B3D"/>
                </a:solidFill>
                <a:latin typeface="+mj-ea"/>
              </a:rPr>
              <a:t>Ⅲ</a:t>
            </a:r>
            <a:r>
              <a:rPr lang="en-US" altLang="ko-KR" sz="36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6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금융회사의 </a:t>
            </a:r>
            <a:r>
              <a:rPr lang="ko-KR" altLang="en-US" sz="3600" b="1" dirty="0" err="1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부수업무</a:t>
            </a:r>
            <a:r>
              <a:rPr lang="ko-KR" altLang="en-US" sz="36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범위</a:t>
            </a:r>
            <a:endParaRPr lang="en-US" altLang="ko-KR" sz="3600" b="1" dirty="0"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3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개관</a:t>
            </a:r>
            <a:endParaRPr lang="en-US" altLang="ko-KR" sz="3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2. </a:t>
            </a:r>
            <a:r>
              <a:rPr lang="ko-KR" altLang="en-US" sz="3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외국입법례</a:t>
            </a:r>
            <a:r>
              <a:rPr lang="ko-KR" altLang="en-US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</a:t>
            </a:r>
            <a:r>
              <a:rPr lang="en-US" altLang="ko-KR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일본</a:t>
            </a:r>
            <a:r>
              <a:rPr lang="en-US" altLang="ko-KR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3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3. </a:t>
            </a:r>
            <a:r>
              <a:rPr lang="ko-KR" altLang="en-US" sz="3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검토사항</a:t>
            </a:r>
            <a:endParaRPr lang="en-US" altLang="ko-KR" sz="3200" dirty="0"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06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>
            <a:extLst>
              <a:ext uri="{FF2B5EF4-FFF2-40B4-BE49-F238E27FC236}">
                <a16:creationId xmlns="" xmlns:a16="http://schemas.microsoft.com/office/drawing/2014/main" id="{7122C853-14E6-F74F-82C5-02F136B43D78}"/>
              </a:ext>
            </a:extLst>
          </p:cNvPr>
          <p:cNvSpPr/>
          <p:nvPr/>
        </p:nvSpPr>
        <p:spPr>
          <a:xfrm>
            <a:off x="861214" y="1684601"/>
            <a:ext cx="11898139" cy="1981345"/>
          </a:xfrm>
          <a:prstGeom prst="roundRect">
            <a:avLst>
              <a:gd name="adj" fmla="val 0"/>
            </a:avLst>
          </a:prstGeom>
          <a:solidFill>
            <a:srgbClr val="6676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개관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1400" b="1" dirty="0">
                <a:latin typeface="+mj-ea"/>
              </a:rPr>
              <a:t>Ⅲ</a:t>
            </a:r>
            <a:r>
              <a:rPr lang="en-US" altLang="ko-KR" sz="1400" dirty="0"/>
              <a:t>. </a:t>
            </a:r>
            <a:r>
              <a:rPr lang="ko-KR" altLang="en-US" sz="1400" dirty="0"/>
              <a:t>금융회사의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부수업무</a:t>
            </a:r>
            <a:r>
              <a:rPr lang="ko-KR" altLang="en-US" sz="1400" dirty="0"/>
              <a:t> 범위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86253" y="4025544"/>
            <a:ext cx="534755" cy="534755"/>
            <a:chOff x="1290063" y="2396327"/>
            <a:chExt cx="534755" cy="534755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19EB863E-0124-4DC4-81E6-6DA75FDA0FD5}"/>
                </a:ext>
              </a:extLst>
            </p:cNvPr>
            <p:cNvGrpSpPr/>
            <p:nvPr/>
          </p:nvGrpSpPr>
          <p:grpSpPr>
            <a:xfrm>
              <a:off x="1290063" y="2396327"/>
              <a:ext cx="534755" cy="534755"/>
              <a:chOff x="6690167" y="1915414"/>
              <a:chExt cx="1018480" cy="101848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E65A6778-3971-47E9-9544-8579A6DC35BB}"/>
                  </a:ext>
                </a:extLst>
              </p:cNvPr>
              <p:cNvSpPr/>
              <p:nvPr/>
            </p:nvSpPr>
            <p:spPr>
              <a:xfrm>
                <a:off x="6690167" y="1915414"/>
                <a:ext cx="1018480" cy="1018480"/>
              </a:xfrm>
              <a:prstGeom prst="ellipse">
                <a:avLst/>
              </a:prstGeom>
              <a:gradFill flip="none" rotWithShape="1">
                <a:gsLst>
                  <a:gs pos="29000">
                    <a:srgbClr val="D26699"/>
                  </a:gs>
                  <a:gs pos="73000">
                    <a:srgbClr val="8B3160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dist="25400" dir="21000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FF1E9205-A9A0-40DE-B714-58DEA62F51FB}"/>
                  </a:ext>
                </a:extLst>
              </p:cNvPr>
              <p:cNvSpPr/>
              <p:nvPr/>
            </p:nvSpPr>
            <p:spPr>
              <a:xfrm>
                <a:off x="6773133" y="1993542"/>
                <a:ext cx="843998" cy="8593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2400" spc="-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13CF7798-F414-474A-A198-7DE53642ED15}"/>
                </a:ext>
              </a:extLst>
            </p:cNvPr>
            <p:cNvSpPr/>
            <p:nvPr/>
          </p:nvSpPr>
          <p:spPr>
            <a:xfrm>
              <a:off x="1357989" y="2437349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24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773997" y="3996276"/>
            <a:ext cx="10985356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</a:pPr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현행 </a:t>
            </a:r>
            <a:r>
              <a:rPr lang="ko-KR" altLang="en-US" sz="28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금융업법상</a:t>
            </a:r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부수업무</a:t>
            </a:r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범위는 본업관련성을 기준 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부수성 판단기준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EF050B07-8059-5C45-AA35-B80DCA1BB097}"/>
              </a:ext>
            </a:extLst>
          </p:cNvPr>
          <p:cNvGrpSpPr/>
          <p:nvPr/>
        </p:nvGrpSpPr>
        <p:grpSpPr>
          <a:xfrm>
            <a:off x="986253" y="5183835"/>
            <a:ext cx="534755" cy="534755"/>
            <a:chOff x="1290063" y="2396327"/>
            <a:chExt cx="534755" cy="534755"/>
          </a:xfrm>
        </p:grpSpPr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E2B72586-9B14-B24A-B5FA-4F018028A8CC}"/>
                </a:ext>
              </a:extLst>
            </p:cNvPr>
            <p:cNvGrpSpPr/>
            <p:nvPr/>
          </p:nvGrpSpPr>
          <p:grpSpPr>
            <a:xfrm>
              <a:off x="1290063" y="2396327"/>
              <a:ext cx="534755" cy="534755"/>
              <a:chOff x="6690167" y="1915414"/>
              <a:chExt cx="1018480" cy="1018480"/>
            </a:xfrm>
          </p:grpSpPr>
          <p:sp>
            <p:nvSpPr>
              <p:cNvPr id="19" name="타원 18">
                <a:extLst>
                  <a:ext uri="{FF2B5EF4-FFF2-40B4-BE49-F238E27FC236}">
                    <a16:creationId xmlns="" xmlns:a16="http://schemas.microsoft.com/office/drawing/2014/main" id="{0AFD8398-47AB-5648-948A-0BDEF32CC5BC}"/>
                  </a:ext>
                </a:extLst>
              </p:cNvPr>
              <p:cNvSpPr/>
              <p:nvPr/>
            </p:nvSpPr>
            <p:spPr>
              <a:xfrm>
                <a:off x="6690167" y="1915414"/>
                <a:ext cx="1018480" cy="1018480"/>
              </a:xfrm>
              <a:prstGeom prst="ellipse">
                <a:avLst/>
              </a:prstGeom>
              <a:gradFill flip="none" rotWithShape="1">
                <a:gsLst>
                  <a:gs pos="29000">
                    <a:srgbClr val="D26699"/>
                  </a:gs>
                  <a:gs pos="73000">
                    <a:srgbClr val="8B3160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dist="25400" dir="21000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6A857960-7345-BF4D-87BE-81EA8DF39531}"/>
                  </a:ext>
                </a:extLst>
              </p:cNvPr>
              <p:cNvSpPr/>
              <p:nvPr/>
            </p:nvSpPr>
            <p:spPr>
              <a:xfrm>
                <a:off x="6773133" y="1993542"/>
                <a:ext cx="843998" cy="8593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2400" spc="-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FF0DB1B5-A625-7547-8C9F-84CE5E0A69E7}"/>
                </a:ext>
              </a:extLst>
            </p:cNvPr>
            <p:cNvSpPr/>
            <p:nvPr/>
          </p:nvSpPr>
          <p:spPr>
            <a:xfrm>
              <a:off x="1357989" y="2437349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24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7B7968A-F4F3-F34F-AE66-E08CCC2546D0}"/>
              </a:ext>
            </a:extLst>
          </p:cNvPr>
          <p:cNvSpPr/>
          <p:nvPr/>
        </p:nvSpPr>
        <p:spPr>
          <a:xfrm>
            <a:off x="1773998" y="5099580"/>
            <a:ext cx="10985356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</a:pPr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금융회사의 </a:t>
            </a:r>
            <a:r>
              <a:rPr lang="ko-KR" altLang="en-US" sz="28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핀테크</a:t>
            </a:r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투자 가이드라인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(2019. 9. 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제정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2021.9. 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연장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그 범위를 </a:t>
            </a:r>
            <a:r>
              <a:rPr lang="ko-KR" altLang="en-US" sz="2800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자회사보유범위와 같이 확대하려는 시도이나</a:t>
            </a:r>
            <a:r>
              <a:rPr lang="en-US" altLang="ko-KR" sz="2800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800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행정지도로서 법적 구속력에 한계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811ADB3-0E24-1245-9710-A31EB37697C9}"/>
              </a:ext>
            </a:extLst>
          </p:cNvPr>
          <p:cNvSpPr txBox="1"/>
          <p:nvPr/>
        </p:nvSpPr>
        <p:spPr>
          <a:xfrm>
            <a:off x="1054179" y="1823022"/>
            <a:ext cx="11524382" cy="1734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26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금융업법은</a:t>
            </a:r>
            <a:r>
              <a:rPr lang="ko-KR" altLang="en-US" sz="2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금융회사의 업무범위를 </a:t>
            </a:r>
            <a:r>
              <a:rPr lang="ko-KR" altLang="en-US" sz="2600" baseline="30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➊</a:t>
            </a:r>
            <a:r>
              <a:rPr lang="ko-KR" altLang="en-US" sz="26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고유업무</a:t>
            </a:r>
            <a:r>
              <a:rPr lang="en-US" altLang="ko-KR" sz="26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600" baseline="30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➋</a:t>
            </a:r>
            <a:r>
              <a:rPr lang="ko-KR" altLang="en-US" sz="2600" b="1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겸영업무</a:t>
            </a:r>
            <a:r>
              <a:rPr lang="en-US" altLang="ko-KR" sz="26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600" baseline="30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➌</a:t>
            </a:r>
            <a:r>
              <a:rPr lang="ko-KR" altLang="en-US" sz="2600" b="1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부수업무로</a:t>
            </a:r>
            <a:r>
              <a:rPr lang="ko-KR" altLang="en-US" sz="26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구분</a:t>
            </a:r>
            <a:endParaRPr lang="en-US" altLang="ko-KR" sz="26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0" indent="-457200" fontAlgn="base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050" b="1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rgbClr val="8444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0" indent="-457200" fontAlgn="base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2600" b="1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고유업무</a:t>
            </a:r>
            <a:r>
              <a:rPr lang="ko-KR" altLang="en-US" sz="2600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업종별로 </a:t>
            </a:r>
            <a:r>
              <a:rPr lang="ko-KR" altLang="en-US" sz="2600" spc="-9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핵심기능에</a:t>
            </a:r>
            <a:r>
              <a:rPr lang="ko-KR" altLang="en-US" sz="2600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해당하는 업무를</a:t>
            </a:r>
            <a:r>
              <a:rPr lang="en-US" altLang="ko-KR" sz="2600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600" b="1" spc="-9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겸영업무</a:t>
            </a:r>
            <a:r>
              <a:rPr lang="ko-KR" altLang="en-US" sz="2600" spc="-9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r>
              <a:rPr lang="ko-KR" altLang="en-US" sz="2600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원칙적으로 다른 업종의 금융업무를</a:t>
            </a:r>
            <a:r>
              <a:rPr lang="en-US" altLang="ko-KR" sz="2600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600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</a:t>
            </a:r>
            <a:r>
              <a:rPr lang="ko-KR" altLang="en-US" sz="2600" b="1" spc="-9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부수업무</a:t>
            </a:r>
            <a:r>
              <a:rPr lang="ko-KR" altLang="en-US" sz="2600" spc="-9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r>
              <a:rPr lang="ko-KR" altLang="en-US" sz="2600" spc="-9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각 업종별로 고유업무에 부수하는 </a:t>
            </a:r>
            <a:r>
              <a:rPr lang="ko-KR" altLang="en-US" sz="2600" spc="-9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비금융업무</a:t>
            </a:r>
            <a:endParaRPr lang="ko-KR" altLang="en-US" sz="2600" spc="-9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6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외국입법례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미국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1400" b="1" dirty="0">
                <a:latin typeface="+mj-ea"/>
              </a:rPr>
              <a:t>Ⅲ</a:t>
            </a:r>
            <a:r>
              <a:rPr lang="en-US" altLang="ko-KR" sz="1400" dirty="0"/>
              <a:t>. </a:t>
            </a:r>
            <a:r>
              <a:rPr lang="ko-KR" altLang="en-US" sz="1400" dirty="0"/>
              <a:t>금융회사의 </a:t>
            </a:r>
            <a:r>
              <a:rPr lang="ko-KR" altLang="en-US" sz="1400" dirty="0" err="1"/>
              <a:t>부수업무</a:t>
            </a:r>
            <a:r>
              <a:rPr lang="ko-KR" altLang="en-US" sz="1400" dirty="0"/>
              <a:t> 범위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298438" y="1817673"/>
            <a:ext cx="9686042" cy="4997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000" b="0" kern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60B3D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  <a:lvl2pPr marL="5039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ko-KR" altLang="en-US" sz="22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국법은행법은 </a:t>
            </a:r>
            <a:r>
              <a:rPr lang="ko-KR" altLang="en-US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국법은행은 “은행업무를 수행하기 위해 필요하고 그 실행에 부수하는 업무를 할 권한”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(all such incidental powers as shall be necessary to carry on the business of banking)</a:t>
            </a:r>
            <a:r>
              <a:rPr lang="ko-KR" altLang="en-US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을 </a:t>
            </a:r>
            <a:r>
              <a:rPr lang="ko-KR" altLang="en-US" sz="22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가진다고 규정하고</a:t>
            </a:r>
            <a:r>
              <a:rPr lang="en-US" altLang="ko-KR" sz="22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, </a:t>
            </a:r>
            <a:r>
              <a:rPr lang="en-US" altLang="ko-KR" sz="22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cs typeface="+mn-cs"/>
              </a:rPr>
              <a:t>5</a:t>
            </a:r>
            <a:r>
              <a:rPr lang="ko-KR" altLang="en-US" sz="22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cs typeface="+mn-cs"/>
              </a:rPr>
              <a:t>가지 업무를 열거</a:t>
            </a:r>
            <a:r>
              <a:rPr lang="en-US" altLang="ko-KR" sz="22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cs typeface="+mn-cs"/>
              </a:rPr>
              <a:t/>
            </a:r>
            <a:br>
              <a:rPr lang="en-US" altLang="ko-KR" sz="22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cs typeface="+mn-cs"/>
              </a:rPr>
            </a:br>
            <a:r>
              <a:rPr lang="en-US" altLang="ko-KR" sz="1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cs typeface="+mn-cs"/>
              </a:rPr>
              <a:t>※ 12 U.S.C. § 24 (Seventh)</a:t>
            </a:r>
          </a:p>
          <a:p>
            <a:pPr marL="846872" lvl="1" indent="-342900" fontAlgn="base">
              <a:lnSpc>
                <a:spcPct val="100000"/>
              </a:lnSpc>
              <a:spcBef>
                <a:spcPts val="1000"/>
              </a:spcBef>
              <a:buFont typeface="시스템 서체"/>
              <a:buChar char="-"/>
            </a:pPr>
            <a:r>
              <a:rPr lang="ko-KR" altLang="en-US" sz="20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+mn-ea"/>
                <a:cs typeface="+mn-cs"/>
              </a:rPr>
              <a:t> </a:t>
            </a:r>
            <a:r>
              <a:rPr lang="en-US" altLang="ko-KR" sz="20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0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업무는 약속어음의 </a:t>
            </a:r>
            <a:r>
              <a:rPr lang="ko-KR" altLang="en-US" sz="2000" b="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</a:t>
            </a:r>
            <a:r>
              <a:rPr lang="en-US" altLang="ko-KR" sz="2000" b="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예금의 수취</a:t>
            </a:r>
            <a:r>
              <a:rPr lang="en-US" altLang="ko-KR" sz="20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환등의 매매</a:t>
            </a:r>
            <a:r>
              <a:rPr lang="en-US" altLang="ko-KR" sz="20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</a:t>
            </a:r>
            <a:r>
              <a:rPr lang="en-US" altLang="ko-KR" sz="20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지폐의 발행 등</a:t>
            </a:r>
            <a:endParaRPr lang="en-US" altLang="ko-KR" sz="2000" b="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 fontAlgn="base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ko-KR" altLang="en-US" sz="22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은행업무의</a:t>
            </a:r>
            <a:r>
              <a:rPr lang="ko-KR" altLang="en-US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 범위는 </a:t>
            </a:r>
            <a:r>
              <a:rPr lang="ko-KR" altLang="en-US" sz="22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국법은행법에 열거된 </a:t>
            </a:r>
            <a:r>
              <a:rPr lang="en-US" altLang="ko-KR" sz="22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5</a:t>
            </a:r>
            <a:r>
              <a:rPr lang="ko-KR" altLang="en-US" sz="22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가지 업무에 한정되지 </a:t>
            </a:r>
            <a:r>
              <a:rPr lang="ko-KR" altLang="en-US" sz="2200" b="1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않음</a:t>
            </a:r>
            <a:endParaRPr lang="en-US" altLang="ko-KR" sz="2200" b="1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cs typeface="+mn-cs"/>
            </a:endParaRPr>
          </a:p>
          <a:p>
            <a:pPr marL="342900" lvl="0" indent="-342900" fontAlgn="base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ko-KR" altLang="en-US" sz="22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부수업무의</a:t>
            </a:r>
            <a:r>
              <a:rPr lang="ko-KR" altLang="en-US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 범위는 </a:t>
            </a:r>
            <a:r>
              <a:rPr lang="ko-KR" altLang="en-US" sz="22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국법은행의</a:t>
            </a:r>
            <a:r>
              <a:rPr lang="ko-KR" altLang="en-US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 감독권한을 가진 </a:t>
            </a:r>
            <a:r>
              <a:rPr lang="en-US" altLang="ko-KR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OCC</a:t>
            </a:r>
            <a:r>
              <a:rPr lang="ko-KR" altLang="en-US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의 해석이 </a:t>
            </a:r>
            <a:r>
              <a:rPr lang="ko-KR" altLang="en-US" sz="22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중요</a:t>
            </a:r>
            <a:r>
              <a:rPr lang="ko-KR" altLang="en-US" sz="2400" b="1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  </a:t>
            </a:r>
            <a:endParaRPr lang="en-US" altLang="ko-KR" sz="2400" b="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4" y="1636516"/>
            <a:ext cx="2037600" cy="203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모서리가 둥근 직사각형 8">
            <a:extLst>
              <a:ext uri="{FF2B5EF4-FFF2-40B4-BE49-F238E27FC236}">
                <a16:creationId xmlns="" xmlns:a16="http://schemas.microsoft.com/office/drawing/2014/main" id="{042ECFAC-B52B-5C4E-AD60-1A5B2F422C5E}"/>
              </a:ext>
            </a:extLst>
          </p:cNvPr>
          <p:cNvSpPr/>
          <p:nvPr/>
        </p:nvSpPr>
        <p:spPr>
          <a:xfrm>
            <a:off x="3298438" y="1324894"/>
            <a:ext cx="1043148" cy="465511"/>
          </a:xfrm>
          <a:prstGeom prst="roundRect">
            <a:avLst>
              <a:gd name="adj" fmla="val 0"/>
            </a:avLst>
          </a:prstGeom>
          <a:solidFill>
            <a:srgbClr val="844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은행법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6E57BA0-7816-AE45-B9BB-7BAAEEAF9A58}"/>
              </a:ext>
            </a:extLst>
          </p:cNvPr>
          <p:cNvSpPr txBox="1"/>
          <p:nvPr/>
        </p:nvSpPr>
        <p:spPr>
          <a:xfrm>
            <a:off x="3704404" y="4632947"/>
            <a:ext cx="91454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ts val="1000"/>
              </a:spcBef>
              <a:buFont typeface="시스템 서체"/>
              <a:buChar char="-"/>
            </a:pP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미국의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판례법리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및 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OCC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의 해석에서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부수업무에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포함된다고 인정되어 온 전형적인 업무로서 이하 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가지를 열거 </a:t>
            </a:r>
            <a:r>
              <a:rPr lang="en-US" altLang="ko-KR" sz="2000" spc="-15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/>
            </a:r>
            <a:br>
              <a:rPr lang="en-US" altLang="ko-KR" sz="2000" spc="-15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</a:br>
            <a:r>
              <a:rPr lang="en-US" altLang="ko-KR" sz="2000" spc="-15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(i) facilitates the operations of a bank as a business enterprise;  </a:t>
            </a:r>
            <a:r>
              <a:rPr lang="en-US" altLang="ko-KR" sz="2000" spc="-15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        (ii</a:t>
            </a:r>
            <a:r>
              <a:rPr lang="en-US" altLang="ko-KR" sz="2000" spc="-15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enhances the efficiency and quality of the content or delivery of banking services or products; or </a:t>
            </a:r>
            <a:br>
              <a:rPr lang="en-US" altLang="ko-KR" sz="2000" spc="-15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spc="-15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(iii) optimizes the use and value of a bank’s facilities and competencies, or enables the bank to avoid economic waste in its banking franchise</a:t>
            </a:r>
            <a:endParaRPr lang="x-none" altLang="en-US" sz="2000" spc="-15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9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3298438" y="1426793"/>
            <a:ext cx="1043148" cy="465511"/>
          </a:xfrm>
          <a:prstGeom prst="roundRect">
            <a:avLst>
              <a:gd name="adj" fmla="val 0"/>
            </a:avLst>
          </a:prstGeom>
          <a:solidFill>
            <a:srgbClr val="844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은행법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외국입법례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1400" b="1" dirty="0">
                <a:latin typeface="+mj-ea"/>
              </a:rPr>
              <a:t>Ⅲ</a:t>
            </a:r>
            <a:r>
              <a:rPr lang="en-US" altLang="ko-KR" sz="1400" dirty="0"/>
              <a:t>. </a:t>
            </a:r>
            <a:r>
              <a:rPr lang="ko-KR" altLang="en-US" sz="1400" dirty="0"/>
              <a:t>금융회사의 </a:t>
            </a:r>
            <a:r>
              <a:rPr lang="ko-KR" altLang="en-US" sz="1400" dirty="0" err="1"/>
              <a:t>부수업무</a:t>
            </a:r>
            <a:r>
              <a:rPr lang="ko-KR" altLang="en-US" sz="1400" dirty="0"/>
              <a:t> 범위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234874" y="1905460"/>
            <a:ext cx="9617525" cy="16936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000" b="0" kern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60B3D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  <a:lvl2pPr marL="5039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은행의 부수업무에 </a:t>
            </a:r>
            <a:r>
              <a:rPr lang="ko-KR" altLang="en-US" sz="22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은행업고도화등업무와</a:t>
            </a:r>
            <a:r>
              <a:rPr lang="ko-KR" altLang="en-US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 지역활성화등 업무를 </a:t>
            </a:r>
            <a:r>
              <a:rPr lang="ko-KR" altLang="en-US" sz="22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추가</a:t>
            </a:r>
            <a:endParaRPr lang="en-US" altLang="ko-KR" sz="2200" dirty="0" smtClean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cs typeface="+mn-cs"/>
            </a:endParaRPr>
          </a:p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600" dirty="0" smtClean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cs typeface="+mn-cs"/>
            </a:endParaRPr>
          </a:p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6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cs typeface="+mn-cs"/>
            </a:endParaRPr>
          </a:p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「그 밖의 </a:t>
            </a:r>
            <a:r>
              <a:rPr lang="ko-KR" altLang="en-US" sz="22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부수업무」의</a:t>
            </a:r>
            <a:r>
              <a:rPr lang="ko-KR" altLang="en-US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 범주에 해당하는지 판단기준</a:t>
            </a:r>
            <a:r>
              <a:rPr lang="en-US" altLang="ko-KR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(</a:t>
            </a:r>
            <a:r>
              <a:rPr lang="ko-KR" altLang="en-US" sz="22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감독지침</a:t>
            </a:r>
            <a:r>
              <a:rPr lang="en-US" altLang="ko-KR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)</a:t>
            </a:r>
            <a:r>
              <a:rPr lang="ko-KR" altLang="en-US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은 다음과 </a:t>
            </a:r>
            <a:r>
              <a:rPr lang="ko-KR" altLang="en-US" sz="22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같음</a:t>
            </a:r>
            <a:endParaRPr lang="en-US" altLang="ja-JP" sz="22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28342" y="4858830"/>
            <a:ext cx="1336551" cy="465511"/>
          </a:xfrm>
          <a:prstGeom prst="roundRect">
            <a:avLst>
              <a:gd name="adj" fmla="val 0"/>
            </a:avLst>
          </a:prstGeom>
          <a:solidFill>
            <a:srgbClr val="844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보험업법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3298438" y="5349765"/>
            <a:ext cx="9370688" cy="6707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000" b="0" kern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60B3D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  <a:lvl2pPr marL="5039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보험회사의 부수업무에 고도화등업무와 </a:t>
            </a:r>
            <a:r>
              <a:rPr lang="ko-KR" altLang="en-US" sz="22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지역발전등</a:t>
            </a:r>
            <a:r>
              <a:rPr lang="ko-KR" altLang="en-US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 업무를 </a:t>
            </a:r>
            <a:r>
              <a:rPr lang="ko-KR" altLang="en-US" sz="22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추가하였음</a:t>
            </a:r>
            <a:endParaRPr lang="en-US" altLang="ko-KR" sz="18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</a:endParaRPr>
          </a:p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600" dirty="0" smtClean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</a:endParaRPr>
          </a:p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6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</a:endParaRPr>
          </a:p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「그 밖의 부수업무」의 범주에 해당하는지 판단기준도 은행과 </a:t>
            </a:r>
            <a:r>
              <a:rPr lang="ko-KR" altLang="en-US" sz="22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동일함</a:t>
            </a:r>
            <a:endParaRPr lang="en-US" altLang="ja-JP" sz="22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2" y="1631950"/>
            <a:ext cx="2036378" cy="20363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A71834A-6541-E94E-A076-0C8D15E45043}"/>
              </a:ext>
            </a:extLst>
          </p:cNvPr>
          <p:cNvSpPr/>
          <p:nvPr/>
        </p:nvSpPr>
        <p:spPr>
          <a:xfrm>
            <a:off x="3677035" y="2982313"/>
            <a:ext cx="8883265" cy="147732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>
            <a:spAutoFit/>
          </a:bodyPr>
          <a:lstStyle/>
          <a:p>
            <a:pPr marL="285750" lvl="0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타업이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금지되어 있는 점에 충분히 유의하면서 이하와 같은 관점을 종합적으로 고려 </a:t>
            </a:r>
          </a:p>
          <a:p>
            <a:pPr marL="285750" lvl="0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⑴고유업무 및 ⑵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부수업무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【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각호열기업무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】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준하는지</a:t>
            </a:r>
          </a:p>
          <a:p>
            <a:pPr marL="285750" lvl="0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규모가 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고유업무의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규모에 비하여 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과대한지</a:t>
            </a:r>
            <a:endParaRPr lang="en-US" altLang="ko-KR" dirty="0" smtClean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은행업무와의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기능적인 친근성이나 리스크의 동질성이 인정되는지</a:t>
            </a:r>
          </a:p>
          <a:p>
            <a:pPr marL="285750" lvl="0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은행이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고유업무를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수행하는 중에 정당하게 발생한 </a:t>
            </a:r>
            <a:r>
              <a:rPr lang="ko-KR" altLang="en-US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잉여능력의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활용에 이바지하는지</a:t>
            </a:r>
          </a:p>
        </p:txBody>
      </p:sp>
    </p:spTree>
    <p:extLst>
      <p:ext uri="{BB962C8B-B14F-4D97-AF65-F5344CB8AC3E}">
        <p14:creationId xmlns:p14="http://schemas.microsoft.com/office/powerpoint/2010/main" val="32096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검토사항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1400" b="1" dirty="0">
                <a:latin typeface="+mj-ea"/>
              </a:rPr>
              <a:t>Ⅲ</a:t>
            </a:r>
            <a:r>
              <a:rPr lang="en-US" altLang="ko-KR" sz="1400" dirty="0"/>
              <a:t>. </a:t>
            </a:r>
            <a:r>
              <a:rPr lang="ko-KR" altLang="en-US" sz="1400" dirty="0"/>
              <a:t>금융회사의 </a:t>
            </a:r>
            <a:r>
              <a:rPr lang="ko-KR" altLang="en-US" sz="1400" dirty="0" err="1"/>
              <a:t>부수업무</a:t>
            </a:r>
            <a:r>
              <a:rPr lang="ko-KR" altLang="en-US" sz="1400" dirty="0"/>
              <a:t> 범위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62719" y="1492285"/>
            <a:ext cx="11059094" cy="1126462"/>
            <a:chOff x="1162719" y="1681477"/>
            <a:chExt cx="10744840" cy="1126462"/>
          </a:xfrm>
        </p:grpSpPr>
        <p:sp>
          <p:nvSpPr>
            <p:cNvPr id="13" name="사각형: 둥근 위쪽 모서리 269">
              <a:extLst>
                <a:ext uri="{FF2B5EF4-FFF2-40B4-BE49-F238E27FC236}">
                  <a16:creationId xmlns="" xmlns:a16="http://schemas.microsoft.com/office/drawing/2014/main" id="{FB804476-3583-2542-8507-84F7BD82A425}"/>
                </a:ext>
              </a:extLst>
            </p:cNvPr>
            <p:cNvSpPr/>
            <p:nvPr/>
          </p:nvSpPr>
          <p:spPr>
            <a:xfrm rot="16200000">
              <a:off x="1319369" y="1594111"/>
              <a:ext cx="615554" cy="928853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915177"/>
            </a:solidFill>
            <a:ln>
              <a:solidFill>
                <a:schemeClr val="bg1"/>
              </a:solidFill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1</a:t>
              </a:r>
              <a:endPara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0F286851-756E-D24F-8D4F-5A6213E66D5E}"/>
                </a:ext>
              </a:extLst>
            </p:cNvPr>
            <p:cNvSpPr/>
            <p:nvPr/>
          </p:nvSpPr>
          <p:spPr>
            <a:xfrm>
              <a:off x="2383996" y="1681477"/>
              <a:ext cx="9523563" cy="1126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lnSpc>
                  <a:spcPct val="120000"/>
                </a:lnSpc>
              </a:pPr>
              <a:r>
                <a:rPr lang="ko-KR" altLang="en-US" sz="2800" b="1" dirty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부수업무를 고유업무와 </a:t>
              </a:r>
              <a:r>
                <a:rPr lang="ko-KR" altLang="en-US" sz="2800" b="1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유사한 </a:t>
              </a:r>
              <a:r>
                <a:rPr lang="ko-KR" altLang="en-US" sz="2800" b="1" smtClean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 등에 </a:t>
              </a:r>
              <a:r>
                <a:rPr lang="ko-KR" altLang="en-US" sz="2800" b="1" dirty="0" smtClean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한정</a:t>
              </a:r>
              <a:r>
                <a:rPr lang="ko-KR" altLang="en-US" sz="2800" dirty="0" smtClean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함이 바람직한지 여부</a:t>
              </a:r>
              <a:endPara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62719" y="2618747"/>
            <a:ext cx="9460390" cy="1384995"/>
            <a:chOff x="1181335" y="3167456"/>
            <a:chExt cx="9460390" cy="1384995"/>
          </a:xfrm>
        </p:grpSpPr>
        <p:sp>
          <p:nvSpPr>
            <p:cNvPr id="27" name="사각형: 둥근 위쪽 모서리 269">
              <a:extLst>
                <a:ext uri="{FF2B5EF4-FFF2-40B4-BE49-F238E27FC236}">
                  <a16:creationId xmlns="" xmlns:a16="http://schemas.microsoft.com/office/drawing/2014/main" id="{B4837773-EB8A-714D-AF49-B71193165DE1}"/>
                </a:ext>
              </a:extLst>
            </p:cNvPr>
            <p:cNvSpPr/>
            <p:nvPr/>
          </p:nvSpPr>
          <p:spPr>
            <a:xfrm rot="16200000">
              <a:off x="1337985" y="3126947"/>
              <a:ext cx="615554" cy="928853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915177"/>
            </a:solidFill>
            <a:ln>
              <a:solidFill>
                <a:schemeClr val="bg1"/>
              </a:solidFill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F2B7896D-E7A9-614C-AC1C-FAFF9B847029}"/>
                </a:ext>
              </a:extLst>
            </p:cNvPr>
            <p:cNvSpPr/>
            <p:nvPr/>
          </p:nvSpPr>
          <p:spPr>
            <a:xfrm>
              <a:off x="2383997" y="3167456"/>
              <a:ext cx="825772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ko-KR" altLang="en-US" sz="2800" dirty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부수업무의 </a:t>
              </a:r>
              <a:r>
                <a:rPr lang="ko-KR" altLang="en-US" sz="2800" dirty="0" smtClean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기준으로서 </a:t>
              </a:r>
              <a:r>
                <a:rPr lang="ko-KR" altLang="en-US" sz="2800" b="1" dirty="0" smtClean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효율성 기준 신규 도입 여부 </a:t>
              </a:r>
              <a:r>
                <a:rPr lang="ko-KR" altLang="en-US" sz="2800" dirty="0" smtClean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</a:t>
              </a:r>
              <a:r>
                <a:rPr lang="ko-KR" altLang="en-US" sz="2800" dirty="0" err="1" smtClean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도입시</a:t>
              </a:r>
              <a:r>
                <a:rPr lang="ko-KR" altLang="en-US" sz="2800" dirty="0" smtClean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 smtClean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현행 금융업종 기준과 효율성 기준간 병행</a:t>
              </a:r>
              <a:r>
                <a:rPr lang="ko-KR" altLang="en-US" sz="2800" dirty="0" smtClean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가능성</a:t>
              </a:r>
              <a:endPara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62719" y="4326156"/>
            <a:ext cx="11059094" cy="615554"/>
            <a:chOff x="1169407" y="1625346"/>
            <a:chExt cx="11059094" cy="615554"/>
          </a:xfrm>
        </p:grpSpPr>
        <p:sp>
          <p:nvSpPr>
            <p:cNvPr id="10" name="사각형: 둥근 위쪽 모서리 269">
              <a:extLst>
                <a:ext uri="{FF2B5EF4-FFF2-40B4-BE49-F238E27FC236}">
                  <a16:creationId xmlns="" xmlns:a16="http://schemas.microsoft.com/office/drawing/2014/main" id="{B396DD3C-65D7-A149-8E2E-CB59E2B9E336}"/>
                </a:ext>
              </a:extLst>
            </p:cNvPr>
            <p:cNvSpPr/>
            <p:nvPr/>
          </p:nvSpPr>
          <p:spPr>
            <a:xfrm rot="16200000">
              <a:off x="1326057" y="1468696"/>
              <a:ext cx="615554" cy="928853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915177"/>
            </a:solidFill>
            <a:ln>
              <a:solidFill>
                <a:schemeClr val="bg1"/>
              </a:solidFill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3</a:t>
              </a:r>
              <a:endPara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D428C0ED-AFC9-A14D-954D-94010AD7CAF9}"/>
                </a:ext>
              </a:extLst>
            </p:cNvPr>
            <p:cNvSpPr/>
            <p:nvPr/>
          </p:nvSpPr>
          <p:spPr>
            <a:xfrm>
              <a:off x="2285479" y="1647284"/>
              <a:ext cx="99430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/>
              <a:r>
                <a:rPr lang="ko-KR" altLang="en-US" sz="2800" dirty="0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부수업무의 위험관리를 위한 </a:t>
              </a:r>
              <a:r>
                <a:rPr lang="ko-KR" altLang="en-US" sz="2800" b="1" dirty="0" err="1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양적기준</a:t>
              </a:r>
              <a:r>
                <a:rPr lang="ko-KR" altLang="en-US" sz="2800" b="1" dirty="0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도입 </a:t>
              </a:r>
              <a:r>
                <a:rPr lang="ko-KR" altLang="en-US" sz="2800" dirty="0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필요성</a:t>
              </a:r>
              <a:endParaRPr lang="ko-KR" altLang="en-US" sz="32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169406" y="5499108"/>
            <a:ext cx="11467973" cy="615554"/>
            <a:chOff x="1169406" y="3523443"/>
            <a:chExt cx="11467973" cy="615554"/>
          </a:xfrm>
        </p:grpSpPr>
        <p:sp>
          <p:nvSpPr>
            <p:cNvPr id="16" name="사각형: 둥근 위쪽 모서리 269">
              <a:extLst>
                <a:ext uri="{FF2B5EF4-FFF2-40B4-BE49-F238E27FC236}">
                  <a16:creationId xmlns="" xmlns:a16="http://schemas.microsoft.com/office/drawing/2014/main" id="{DBF0B1FD-E98D-B14D-892A-A4232B407BCC}"/>
                </a:ext>
              </a:extLst>
            </p:cNvPr>
            <p:cNvSpPr/>
            <p:nvPr/>
          </p:nvSpPr>
          <p:spPr>
            <a:xfrm rot="16200000">
              <a:off x="1326056" y="3366793"/>
              <a:ext cx="615554" cy="928853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915177"/>
            </a:solidFill>
            <a:ln>
              <a:solidFill>
                <a:schemeClr val="bg1"/>
              </a:solidFill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4</a:t>
              </a:r>
              <a:endPara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6D41E29B-D6E5-7340-9BA6-7C09F73D30B5}"/>
                </a:ext>
              </a:extLst>
            </p:cNvPr>
            <p:cNvSpPr/>
            <p:nvPr/>
          </p:nvSpPr>
          <p:spPr>
            <a:xfrm>
              <a:off x="2251590" y="3528274"/>
              <a:ext cx="1038578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800" b="1" dirty="0" err="1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은행업</a:t>
              </a:r>
              <a:r>
                <a:rPr lang="ko-KR" altLang="en-US" sz="2800" b="1" dirty="0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이외의 금융업과 </a:t>
              </a:r>
              <a:r>
                <a:rPr lang="ko-KR" altLang="en-US" sz="2800" b="1" dirty="0" err="1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은행업간</a:t>
              </a:r>
              <a:r>
                <a:rPr lang="ko-KR" altLang="en-US" sz="2800" b="1" dirty="0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규제 정합성 확보</a:t>
              </a:r>
              <a:r>
                <a:rPr lang="ko-KR" altLang="en-US" sz="2800" dirty="0" smtClean="0">
                  <a:ln>
                    <a:solidFill>
                      <a:prstClr val="white">
                        <a:lumMod val="50000"/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도 고려 필요</a:t>
              </a:r>
              <a:endParaRPr lang="ko-KR" altLang="en-US" sz="32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09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329C8FF-4997-4FE3-9448-89B17AFFE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605" y="6455674"/>
            <a:ext cx="1133954" cy="58526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63349F57-8077-47CF-90A5-D53C1F42362A}"/>
              </a:ext>
            </a:extLst>
          </p:cNvPr>
          <p:cNvGrpSpPr/>
          <p:nvPr/>
        </p:nvGrpSpPr>
        <p:grpSpPr>
          <a:xfrm>
            <a:off x="4015078" y="2329499"/>
            <a:ext cx="5409622" cy="1773503"/>
            <a:chOff x="2476656" y="1908814"/>
            <a:chExt cx="5738511" cy="1881327"/>
          </a:xfrm>
        </p:grpSpPr>
        <p:sp>
          <p:nvSpPr>
            <p:cNvPr id="87" name="TextBox 17">
              <a:extLst>
                <a:ext uri="{FF2B5EF4-FFF2-40B4-BE49-F238E27FC236}">
                  <a16:creationId xmlns="" xmlns:a16="http://schemas.microsoft.com/office/drawing/2014/main" id="{F41D9C93-BE45-4EE3-A479-A8CF32F90E84}"/>
                </a:ext>
              </a:extLst>
            </p:cNvPr>
            <p:cNvSpPr txBox="1"/>
            <p:nvPr/>
          </p:nvSpPr>
          <p:spPr>
            <a:xfrm>
              <a:off x="3214213" y="3104515"/>
              <a:ext cx="4263395" cy="685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6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  <a:cs typeface="Arial" panose="020B0604020202020204" pitchFamily="34" charset="0"/>
                </a:rPr>
                <a:t>감    사    합    </a:t>
              </a:r>
              <a:r>
                <a:rPr lang="ko-KR" altLang="en-US" sz="36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  <a:cs typeface="Arial" panose="020B0604020202020204" pitchFamily="34" charset="0"/>
                </a:rPr>
                <a:t>니</a:t>
              </a:r>
              <a:r>
                <a:rPr lang="ko-KR" altLang="en-US" sz="36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  <a:cs typeface="Arial" panose="020B0604020202020204" pitchFamily="34" charset="0"/>
                </a:rPr>
                <a:t>    다</a:t>
              </a:r>
            </a:p>
          </p:txBody>
        </p:sp>
        <p:sp>
          <p:nvSpPr>
            <p:cNvPr id="88" name="TextBox 17">
              <a:extLst>
                <a:ext uri="{FF2B5EF4-FFF2-40B4-BE49-F238E27FC236}">
                  <a16:creationId xmlns="" xmlns:a16="http://schemas.microsoft.com/office/drawing/2014/main" id="{9A349EAD-44A6-48C5-93BB-1BC18D622A6A}"/>
                </a:ext>
              </a:extLst>
            </p:cNvPr>
            <p:cNvSpPr txBox="1"/>
            <p:nvPr/>
          </p:nvSpPr>
          <p:spPr>
            <a:xfrm>
              <a:off x="2476656" y="1908814"/>
              <a:ext cx="5738511" cy="1273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460B3D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  <a:cs typeface="Arial" panose="020B0604020202020204" pitchFamily="34" charset="0"/>
                </a:rPr>
                <a:t>T</a:t>
              </a:r>
              <a:r>
                <a:rPr lang="en-US" altLang="ko-KR" sz="7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  <a:cs typeface="Arial" panose="020B0604020202020204" pitchFamily="34" charset="0"/>
                </a:rPr>
                <a:t>HANK </a:t>
              </a:r>
              <a:r>
                <a:rPr lang="en-US" altLang="ko-KR" sz="7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460B3D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  <a:cs typeface="Arial" panose="020B0604020202020204" pitchFamily="34" charset="0"/>
                </a:rPr>
                <a:t>Y</a:t>
              </a:r>
              <a:r>
                <a:rPr lang="en-US" altLang="ko-KR" sz="7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  <a:cs typeface="Arial" panose="020B0604020202020204" pitchFamily="34" charset="0"/>
                </a:rPr>
                <a:t>OU</a:t>
              </a:r>
              <a:endParaRPr lang="ko-KR" altLang="en-US" sz="7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9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7">
            <a:extLst>
              <a:ext uri="{FF2B5EF4-FFF2-40B4-BE49-F238E27FC236}">
                <a16:creationId xmlns="" xmlns:a16="http://schemas.microsoft.com/office/drawing/2014/main" id="{F29C37F3-8DE9-4C5B-AFAE-8F3DDCFE5C79}"/>
              </a:ext>
            </a:extLst>
          </p:cNvPr>
          <p:cNvSpPr txBox="1"/>
          <p:nvPr/>
        </p:nvSpPr>
        <p:spPr>
          <a:xfrm>
            <a:off x="631052" y="1013722"/>
            <a:ext cx="2855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Contents</a:t>
            </a:r>
            <a:endParaRPr lang="ko-KR" altLang="en-US" sz="4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9450F9BB-B4FA-4DD3-9CD9-2AA79BC52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052" y="6490011"/>
            <a:ext cx="1062035" cy="55093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962196" y="994460"/>
            <a:ext cx="527730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2800" b="1" dirty="0">
                <a:solidFill>
                  <a:srgbClr val="460B3D"/>
                </a:solidFill>
                <a:latin typeface="+mj-ea"/>
                <a:ea typeface="+mj-ea"/>
              </a:rPr>
              <a:t>Ⅰ</a:t>
            </a:r>
            <a:r>
              <a:rPr lang="en-US" altLang="ko-KR" sz="28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8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논의의 배경과 범위</a:t>
            </a:r>
            <a:r>
              <a:rPr lang="ko-KR" altLang="en-US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1. </a:t>
            </a:r>
            <a:r>
              <a:rPr lang="ko-KR" altLang="en-US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endParaRPr lang="en-US" altLang="ko-KR" sz="2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2. </a:t>
            </a:r>
            <a:r>
              <a:rPr lang="ko-KR" altLang="en-US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범위와 근거</a:t>
            </a:r>
            <a:endParaRPr lang="en-US" altLang="ko-KR" sz="2400" dirty="0"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endParaRPr lang="en-US" altLang="ko-KR" sz="1600" b="1" dirty="0"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2800" b="1" dirty="0">
                <a:solidFill>
                  <a:srgbClr val="460B3D"/>
                </a:solidFill>
                <a:latin typeface="+mj-ea"/>
                <a:ea typeface="+mj-ea"/>
              </a:rPr>
              <a:t>Ⅱ</a:t>
            </a:r>
            <a:r>
              <a:rPr lang="en-US" altLang="ko-KR" sz="28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8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금융회사의 자회사 </a:t>
            </a:r>
            <a:r>
              <a:rPr lang="ko-KR" altLang="en-US" sz="2800" b="1" dirty="0" smtClean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</a:t>
            </a:r>
            <a:r>
              <a:rPr lang="ko-KR" altLang="en-US" sz="28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범위</a:t>
            </a:r>
            <a:endParaRPr lang="en-US" altLang="ko-KR" sz="2800" b="1" dirty="0"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28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개관</a:t>
            </a:r>
            <a:endParaRPr lang="en-US" altLang="ko-KR" sz="2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2. </a:t>
            </a:r>
            <a:r>
              <a:rPr lang="ko-KR" altLang="en-US" sz="24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외국입법례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일본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3. </a:t>
            </a:r>
            <a:r>
              <a:rPr lang="ko-KR" altLang="en-US" sz="24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검토사항</a:t>
            </a:r>
            <a:endParaRPr lang="en-US" altLang="ko-KR" sz="2400" dirty="0"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endParaRPr lang="en-US" altLang="ko-KR" sz="1600" b="1" dirty="0"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2800" b="1" dirty="0">
                <a:solidFill>
                  <a:srgbClr val="460B3D"/>
                </a:solidFill>
                <a:latin typeface="+mj-ea"/>
                <a:ea typeface="+mj-ea"/>
              </a:rPr>
              <a:t>Ⅲ</a:t>
            </a:r>
            <a:r>
              <a:rPr lang="en-US" altLang="ko-KR" sz="28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8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금융회사의 </a:t>
            </a:r>
            <a:r>
              <a:rPr lang="ko-KR" altLang="en-US" sz="2800" b="1" dirty="0" err="1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부수업무</a:t>
            </a:r>
            <a:r>
              <a:rPr lang="ko-KR" altLang="en-US" sz="28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범위</a:t>
            </a:r>
            <a:endParaRPr lang="en-US" altLang="ko-KR" sz="2800" b="1" dirty="0"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1. </a:t>
            </a:r>
            <a:r>
              <a:rPr lang="ko-KR" altLang="en-US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개관</a:t>
            </a:r>
            <a:endParaRPr lang="en-US" altLang="ko-KR" sz="2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2. </a:t>
            </a:r>
            <a:r>
              <a:rPr lang="ko-KR" altLang="en-US" sz="24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외국입법례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일본</a:t>
            </a:r>
            <a:r>
              <a:rPr lang="en-US" altLang="ko-KR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3. </a:t>
            </a:r>
            <a:r>
              <a:rPr lang="ko-KR" altLang="en-US" sz="24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검토사항</a:t>
            </a:r>
            <a:endParaRPr lang="en-US" altLang="ko-KR" sz="2400" dirty="0"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endParaRPr lang="en-US" altLang="ko-KR" sz="1600" b="1" dirty="0"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2800" b="1" dirty="0">
                <a:solidFill>
                  <a:srgbClr val="460B3D"/>
                </a:solidFill>
                <a:latin typeface="+mj-ea"/>
                <a:ea typeface="+mj-ea"/>
              </a:rPr>
              <a:t>Ⅳ</a:t>
            </a:r>
            <a:r>
              <a:rPr lang="en-US" altLang="ko-KR" sz="28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8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과제와 전망</a:t>
            </a:r>
            <a:endParaRPr lang="en-US" altLang="ko-KR" sz="2800" b="1" dirty="0"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98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>
            <a:extLst>
              <a:ext uri="{FF2B5EF4-FFF2-40B4-BE49-F238E27FC236}">
                <a16:creationId xmlns="" xmlns:a16="http://schemas.microsoft.com/office/drawing/2014/main" id="{4B012BB8-CDF3-CE49-A6A4-728D081148EC}"/>
              </a:ext>
            </a:extLst>
          </p:cNvPr>
          <p:cNvSpPr/>
          <p:nvPr/>
        </p:nvSpPr>
        <p:spPr>
          <a:xfrm>
            <a:off x="-1" y="5816209"/>
            <a:ext cx="13439775" cy="1259382"/>
          </a:xfrm>
          <a:prstGeom prst="roundRect">
            <a:avLst>
              <a:gd name="adj" fmla="val 0"/>
            </a:avLst>
          </a:prstGeom>
          <a:solidFill>
            <a:srgbClr val="460B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3C7438EB-E5F7-C848-B08D-C8B6B472DA55}"/>
              </a:ext>
            </a:extLst>
          </p:cNvPr>
          <p:cNvSpPr/>
          <p:nvPr/>
        </p:nvSpPr>
        <p:spPr>
          <a:xfrm>
            <a:off x="3472550" y="1302511"/>
            <a:ext cx="5228210" cy="170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810DF0DA-C3BE-1B4E-992B-6475B3BFD932}"/>
              </a:ext>
            </a:extLst>
          </p:cNvPr>
          <p:cNvSpPr/>
          <p:nvPr/>
        </p:nvSpPr>
        <p:spPr>
          <a:xfrm>
            <a:off x="4684269" y="3163270"/>
            <a:ext cx="5228210" cy="2007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1400" b="1" dirty="0">
                <a:latin typeface="+mj-ea"/>
              </a:rPr>
              <a:t>Ⅰ</a:t>
            </a:r>
            <a:r>
              <a:rPr lang="en-US" altLang="ko-KR" sz="1400" dirty="0"/>
              <a:t>. </a:t>
            </a:r>
            <a:r>
              <a:rPr lang="ko-KR" altLang="en-US" sz="1400" dirty="0"/>
              <a:t>논의의 배경과 범위 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="" xmlns:a16="http://schemas.microsoft.com/office/drawing/2014/main" id="{0957FFA8-4665-8649-9F07-899B28F85E93}"/>
              </a:ext>
            </a:extLst>
          </p:cNvPr>
          <p:cNvSpPr/>
          <p:nvPr/>
        </p:nvSpPr>
        <p:spPr>
          <a:xfrm>
            <a:off x="1979444" y="5814515"/>
            <a:ext cx="9480884" cy="128521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경제의 디지털화와 산업융합에의 </a:t>
            </a:r>
            <a:r>
              <a:rPr lang="ko-KR" altLang="en-US" sz="20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금융규제상</a:t>
            </a:r>
            <a:r>
              <a:rPr lang="ko-KR" altLang="en-US" sz="2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 대응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은 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Arial" panose="020B0604020202020204" pitchFamily="34" charset="0"/>
            </a:endParaRPr>
          </a:p>
          <a:p>
            <a:pPr fontAlgn="base"/>
            <a:r>
              <a:rPr lang="ko-KR" altLang="en-US" sz="2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첫째</a:t>
            </a:r>
            <a:r>
              <a:rPr lang="en-US" altLang="ko-KR" sz="2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, </a:t>
            </a:r>
            <a:r>
              <a:rPr lang="ko-KR" altLang="en-US" sz="2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43C5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기존의 </a:t>
            </a:r>
            <a:r>
              <a:rPr lang="ko-KR" altLang="en-US" sz="26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43C5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규제틀과</a:t>
            </a:r>
            <a:r>
              <a:rPr lang="ko-KR" altLang="en-US" sz="2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43C5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 시장의 발전 사이에 발생하는 충돌을 해소</a:t>
            </a:r>
            <a:r>
              <a:rPr lang="ko-KR" altLang="en-US" sz="2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하고</a:t>
            </a:r>
            <a:r>
              <a:rPr lang="en-US" altLang="ko-KR" sz="2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,</a:t>
            </a:r>
            <a:r>
              <a:rPr lang="ko-KR" altLang="en-US" sz="2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 둘째</a:t>
            </a:r>
            <a:r>
              <a:rPr lang="en-US" altLang="ko-KR" sz="2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, </a:t>
            </a:r>
            <a:r>
              <a:rPr lang="ko-KR" altLang="en-US" sz="2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이미 </a:t>
            </a:r>
            <a:r>
              <a:rPr lang="ko-KR" altLang="en-US" sz="2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43C5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진행되고 있는 실무상 발전을 제도화</a:t>
            </a:r>
            <a:r>
              <a:rPr lang="ko-KR" altLang="en-US" sz="2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anose="020B0604020202020204" pitchFamily="34" charset="0"/>
              </a:rPr>
              <a:t>하는 과정으로 이해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2E40CEA7-4081-1C45-915D-7AAEB628FD27}"/>
              </a:ext>
            </a:extLst>
          </p:cNvPr>
          <p:cNvSpPr/>
          <p:nvPr/>
        </p:nvSpPr>
        <p:spPr>
          <a:xfrm>
            <a:off x="9319156" y="1900947"/>
            <a:ext cx="3035274" cy="3035274"/>
          </a:xfrm>
          <a:prstGeom prst="ellipse">
            <a:avLst/>
          </a:prstGeom>
          <a:gradFill>
            <a:gsLst>
              <a:gs pos="96000">
                <a:srgbClr val="460B3D"/>
              </a:gs>
              <a:gs pos="0">
                <a:srgbClr val="B8827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9CF7C52-6202-F243-96F7-FA1B45031FCB}"/>
              </a:ext>
            </a:extLst>
          </p:cNvPr>
          <p:cNvSpPr txBox="1"/>
          <p:nvPr/>
        </p:nvSpPr>
        <p:spPr>
          <a:xfrm>
            <a:off x="9281428" y="2828827"/>
            <a:ext cx="302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ko-KR" altLang="en-US" sz="2800" b="1" spc="-1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신기술이 금융업의 사업모델</a:t>
            </a:r>
            <a:r>
              <a:rPr lang="en-US" altLang="ko-KR" sz="2800" b="1" spc="-1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·</a:t>
            </a:r>
            <a:r>
              <a:rPr lang="ko-KR" altLang="en-US" sz="2800" b="1" spc="-1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영업방법에</a:t>
            </a:r>
            <a:r>
              <a:rPr lang="ko-KR" altLang="en-US" sz="2800" b="1" spc="-1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획기적 변화 초래 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37F0805C-5C95-774D-9187-7BAF7AA71D89}"/>
              </a:ext>
            </a:extLst>
          </p:cNvPr>
          <p:cNvSpPr/>
          <p:nvPr/>
        </p:nvSpPr>
        <p:spPr>
          <a:xfrm>
            <a:off x="1959670" y="1078239"/>
            <a:ext cx="2414157" cy="2414157"/>
          </a:xfrm>
          <a:prstGeom prst="ellipse">
            <a:avLst/>
          </a:prstGeom>
          <a:gradFill>
            <a:gsLst>
              <a:gs pos="0">
                <a:srgbClr val="AC6D68"/>
              </a:gs>
              <a:gs pos="100000">
                <a:srgbClr val="743C59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A93806A-977E-5F47-AF7B-327174F61F68}"/>
              </a:ext>
            </a:extLst>
          </p:cNvPr>
          <p:cNvSpPr txBox="1"/>
          <p:nvPr/>
        </p:nvSpPr>
        <p:spPr>
          <a:xfrm>
            <a:off x="1959670" y="2048271"/>
            <a:ext cx="2431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altLang="ko-KR" sz="2800" b="1" spc="-1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‘</a:t>
            </a:r>
            <a:r>
              <a:rPr lang="ko-KR" altLang="en-US" sz="2800" b="1" spc="-1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경제의 디지털화</a:t>
            </a:r>
            <a:r>
              <a:rPr lang="en-US" altLang="ko-KR" sz="2800" b="1" spc="-1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EBF8CB5-DBA8-C54D-A26A-DA455036BC6D}"/>
              </a:ext>
            </a:extLst>
          </p:cNvPr>
          <p:cNvSpPr txBox="1"/>
          <p:nvPr/>
        </p:nvSpPr>
        <p:spPr>
          <a:xfrm>
            <a:off x="4569276" y="1326330"/>
            <a:ext cx="3789931" cy="1708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금융회사의 기능 확대 관점에서 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금산분리규제 재검토</a:t>
            </a:r>
            <a:endParaRPr lang="en-US" altLang="ko-KR" sz="2000" b="1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altLang="ko-KR" sz="1100" b="1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금융을 포함한 경제환경 자체가 근본적으로 변화하는 상황에서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금융업의 역할에 대한 고민 필요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0B3EF4F-7808-BC4F-A426-EB176C6E88E2}"/>
              </a:ext>
            </a:extLst>
          </p:cNvPr>
          <p:cNvSpPr txBox="1"/>
          <p:nvPr/>
        </p:nvSpPr>
        <p:spPr>
          <a:xfrm>
            <a:off x="4824870" y="3198021"/>
            <a:ext cx="449428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현행법상 금산분리규제의 영향으로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금융업과 비금융업분야가 </a:t>
            </a:r>
            <a: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분리되어 독자적으로 발전</a:t>
            </a:r>
            <a:endParaRPr lang="en-US" altLang="ko-KR" sz="2000" b="1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743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▶ 효율성 저해</a:t>
            </a:r>
            <a: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743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743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규제</a:t>
            </a:r>
            <a: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743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743C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시장의 충돌 발생</a:t>
            </a:r>
            <a:endParaRPr lang="en-US" altLang="ko-KR" b="1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rgbClr val="743C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7E4EE18-D674-B347-80CD-186316C0C1CD}"/>
              </a:ext>
            </a:extLst>
          </p:cNvPr>
          <p:cNvSpPr txBox="1"/>
          <p:nvPr/>
        </p:nvSpPr>
        <p:spPr>
          <a:xfrm>
            <a:off x="4841990" y="4463313"/>
            <a:ext cx="5228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일반회사의 </a:t>
            </a:r>
            <a:r>
              <a:rPr lang="ko-KR" altLang="en-US" sz="200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금융업 </a:t>
            </a:r>
            <a:r>
              <a:rPr lang="ko-KR" altLang="en-US" sz="200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진출은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물론 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금융회사의 </a:t>
            </a:r>
            <a:r>
              <a:rPr lang="ko-KR" altLang="en-US" sz="200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비금융업</a:t>
            </a:r>
            <a:r>
              <a:rPr lang="ko-KR" altLang="en-US" sz="200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진출도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7457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="" xmlns:a16="http://schemas.microsoft.com/office/drawing/2014/main" id="{FF1EB3FE-D52E-8540-ACC3-47AB42AED1E3}"/>
              </a:ext>
            </a:extLst>
          </p:cNvPr>
          <p:cNvSpPr/>
          <p:nvPr/>
        </p:nvSpPr>
        <p:spPr>
          <a:xfrm>
            <a:off x="804041" y="3337313"/>
            <a:ext cx="12163097" cy="1039398"/>
          </a:xfrm>
          <a:prstGeom prst="roundRect">
            <a:avLst>
              <a:gd name="adj" fmla="val 0"/>
            </a:avLst>
          </a:prstGeom>
          <a:solidFill>
            <a:srgbClr val="460B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범위와 근거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1400" b="1" dirty="0">
                <a:latin typeface="+mj-ea"/>
              </a:rPr>
              <a:t>Ⅰ</a:t>
            </a:r>
            <a:r>
              <a:rPr lang="en-US" altLang="ko-KR" sz="1400" dirty="0"/>
              <a:t>. </a:t>
            </a:r>
            <a:r>
              <a:rPr lang="ko-KR" altLang="en-US" sz="1400" dirty="0"/>
              <a:t>논의의 배경과 범위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EFBAA92F-4EA2-4B00-BA8B-9F642A7A15D7}"/>
              </a:ext>
            </a:extLst>
          </p:cNvPr>
          <p:cNvSpPr txBox="1">
            <a:spLocks/>
          </p:cNvSpPr>
          <p:nvPr/>
        </p:nvSpPr>
        <p:spPr>
          <a:xfrm>
            <a:off x="2427616" y="1481989"/>
            <a:ext cx="10476459" cy="15413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000" b="0" kern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60B3D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  <a:lvl2pPr marL="5039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6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금산분리에 근거하여 이루어지는 규제 가운데 </a:t>
            </a:r>
            <a:endParaRPr lang="en-US" altLang="ko-KR" sz="26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0" defTabSz="457200" fontAlgn="base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2600" baseline="300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➊ </a:t>
            </a:r>
            <a:r>
              <a:rPr lang="ko-KR" altLang="en-US" sz="26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금융회사의 </a:t>
            </a:r>
            <a:r>
              <a:rPr lang="ko-KR" altLang="en-US" sz="2600" b="1" dirty="0">
                <a:solidFill>
                  <a:srgbClr val="743C5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자회사 </a:t>
            </a:r>
            <a:r>
              <a:rPr lang="ko-KR" altLang="en-US" sz="2600" b="1" dirty="0" smtClean="0">
                <a:solidFill>
                  <a:srgbClr val="743C5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투자범위</a:t>
            </a:r>
            <a:r>
              <a:rPr lang="en-US" altLang="ko-KR" sz="2600" dirty="0" smtClean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2600" dirty="0" smtClean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600" baseline="300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rPr>
              <a:t>➋ </a:t>
            </a:r>
            <a:r>
              <a:rPr lang="ko-KR" altLang="en-US" sz="26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금융회사의 </a:t>
            </a:r>
            <a:r>
              <a:rPr lang="ko-KR" altLang="en-US" sz="2600" b="1" dirty="0">
                <a:solidFill>
                  <a:srgbClr val="743C5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부수업무 </a:t>
            </a:r>
            <a:r>
              <a:rPr lang="ko-KR" altLang="en-US" sz="2600" b="1" dirty="0" smtClean="0">
                <a:solidFill>
                  <a:srgbClr val="743C5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범위</a:t>
            </a:r>
            <a:r>
              <a:rPr lang="ko-KR" altLang="en-US" sz="2600" dirty="0" smtClean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를 우선 검토</a:t>
            </a:r>
            <a:r>
              <a:rPr lang="en-US" altLang="ko-KR" sz="2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/>
            </a:r>
            <a:br>
              <a:rPr lang="en-US" altLang="ko-KR" sz="2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endParaRPr lang="en-US" altLang="ko-KR" sz="11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0" defTabSz="457200" fontAlgn="base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 smtClean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※ </a:t>
            </a:r>
            <a:r>
              <a:rPr lang="ko-KR" altLang="en-US" sz="2000" dirty="0" smtClean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산업자본의 은행 소유 규제는 </a:t>
            </a:r>
            <a:r>
              <a:rPr lang="ko-KR" altLang="en-US" sz="2000" dirty="0" err="1" smtClean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빅테크의</a:t>
            </a:r>
            <a:r>
              <a:rPr lang="ko-KR" altLang="en-US" sz="2000" dirty="0" smtClean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은행업</a:t>
            </a:r>
            <a:r>
              <a:rPr lang="ko-KR" altLang="en-US" sz="2000" dirty="0" smtClean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진출에 따른 </a:t>
            </a:r>
            <a:r>
              <a:rPr lang="ko-KR" altLang="en-US" sz="2000" dirty="0" err="1" smtClean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리스크</a:t>
            </a:r>
            <a:r>
              <a:rPr lang="ko-KR" altLang="en-US" sz="2000" dirty="0" smtClean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등을 고려하여 장기과제로 검토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00A9C7C-DB76-CC4A-B8E0-91B2772F80BF}"/>
              </a:ext>
            </a:extLst>
          </p:cNvPr>
          <p:cNvSpPr txBox="1"/>
          <p:nvPr/>
        </p:nvSpPr>
        <p:spPr>
          <a:xfrm>
            <a:off x="575657" y="1481989"/>
            <a:ext cx="1587000" cy="523220"/>
          </a:xfrm>
          <a:prstGeom prst="rect">
            <a:avLst/>
          </a:prstGeom>
          <a:solidFill>
            <a:srgbClr val="743C59"/>
          </a:solidFill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검토범위</a:t>
            </a:r>
            <a:endParaRPr lang="x-none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E0C41A8-AD87-964B-88DE-82089008293F}"/>
              </a:ext>
            </a:extLst>
          </p:cNvPr>
          <p:cNvSpPr txBox="1"/>
          <p:nvPr/>
        </p:nvSpPr>
        <p:spPr>
          <a:xfrm>
            <a:off x="3497722" y="640819"/>
            <a:ext cx="930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US" altLang="ko-KR" sz="1800" dirty="0">
              <a:solidFill>
                <a:schemeClr val="tx1"/>
              </a:solidFill>
            </a:endParaRPr>
          </a:p>
          <a:p>
            <a:pPr fontAlgn="base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C3CD56D2-ADCB-4B46-AC32-33310780D6C4}"/>
              </a:ext>
            </a:extLst>
          </p:cNvPr>
          <p:cNvSpPr txBox="1">
            <a:spLocks/>
          </p:cNvSpPr>
          <p:nvPr/>
        </p:nvSpPr>
        <p:spPr>
          <a:xfrm>
            <a:off x="1222239" y="3707183"/>
            <a:ext cx="10720332" cy="54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000" b="0" kern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60B3D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  <a:lvl2pPr marL="5039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600" dirty="0" smtClean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금산분리규제는 </a:t>
            </a:r>
            <a:r>
              <a:rPr lang="ko-KR" altLang="en-US" sz="26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조직설계원리로서의 </a:t>
            </a:r>
            <a:r>
              <a:rPr lang="ko-KR" altLang="en-US" sz="2600" b="1" dirty="0">
                <a:solidFill>
                  <a:srgbClr val="743C5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안전성과 효율성이 충돌되는 전형적인 </a:t>
            </a:r>
            <a:r>
              <a:rPr lang="ko-KR" altLang="en-US" sz="2600" b="1" dirty="0" smtClean="0">
                <a:solidFill>
                  <a:srgbClr val="743C5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사례</a:t>
            </a:r>
            <a:endParaRPr lang="en-US" altLang="ko-KR" sz="2600" b="1" dirty="0">
              <a:solidFill>
                <a:srgbClr val="743C5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0A9C7C-DB76-CC4A-B8E0-91B2772F80BF}"/>
              </a:ext>
            </a:extLst>
          </p:cNvPr>
          <p:cNvSpPr txBox="1"/>
          <p:nvPr/>
        </p:nvSpPr>
        <p:spPr>
          <a:xfrm>
            <a:off x="575657" y="3078189"/>
            <a:ext cx="3239593" cy="523220"/>
          </a:xfrm>
          <a:prstGeom prst="rect">
            <a:avLst/>
          </a:prstGeom>
          <a:solidFill>
            <a:srgbClr val="743C59"/>
          </a:solidFill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검토근거 </a:t>
            </a:r>
            <a:r>
              <a:rPr lang="en-US" altLang="ko-KR" sz="2800" b="1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b="1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제도성격</a:t>
            </a:r>
            <a:endParaRPr lang="x-none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="" xmlns:a16="http://schemas.microsoft.com/office/drawing/2014/main" id="{C3CD56D2-ADCB-4B46-AC32-33310780D6C4}"/>
              </a:ext>
            </a:extLst>
          </p:cNvPr>
          <p:cNvSpPr txBox="1">
            <a:spLocks/>
          </p:cNvSpPr>
          <p:nvPr/>
        </p:nvSpPr>
        <p:spPr>
          <a:xfrm>
            <a:off x="1222239" y="4566202"/>
            <a:ext cx="10720332" cy="602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000" b="0" kern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60B3D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  <a:lvl2pPr marL="5039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 smtClean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 </a:t>
            </a:r>
            <a:r>
              <a:rPr lang="ko-KR" altLang="en-US" sz="2400" dirty="0" smtClean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자회사 보유나 금융회사의 부수업무범위 제한의 이론적 근거</a:t>
            </a:r>
            <a:endParaRPr lang="en-US" altLang="ko-KR" sz="2400" dirty="0" smtClean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DBAFCC8-9EA6-4946-8A2A-04A14640C6EB}"/>
              </a:ext>
            </a:extLst>
          </p:cNvPr>
          <p:cNvSpPr txBox="1"/>
          <p:nvPr/>
        </p:nvSpPr>
        <p:spPr>
          <a:xfrm>
            <a:off x="1567099" y="5186885"/>
            <a:ext cx="81444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fontAlgn="base">
              <a:buFont typeface="+mj-lt"/>
              <a:buAutoNum type="romanLcPeriod"/>
            </a:pPr>
            <a:r>
              <a:rPr lang="ko-KR" altLang="en-US" sz="2400" dirty="0" err="1" smtClean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타업의</a:t>
            </a:r>
            <a:r>
              <a:rPr lang="ko-KR" altLang="en-US" sz="2400" dirty="0" smtClean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위험 전파 차단을 통한 고유업무 건전성 훼손 방지</a:t>
            </a:r>
            <a:endParaRPr lang="en-US" altLang="ko-KR" sz="2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71500" indent="-571500" fontAlgn="base">
              <a:buFont typeface="+mj-lt"/>
              <a:buAutoNum type="romanLcPeriod"/>
            </a:pPr>
            <a:endParaRPr lang="en-US" altLang="ko-KR" sz="1000" dirty="0" smtClean="0">
              <a:ln>
                <a:solidFill>
                  <a:prstClr val="white">
                    <a:lumMod val="50000"/>
                    <a:alpha val="20000"/>
                  </a:prstClr>
                </a:solidFill>
              </a:ln>
              <a:solidFill>
                <a:srgbClr val="844466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71500" indent="-571500" fontAlgn="base">
              <a:buFont typeface="+mj-lt"/>
              <a:buAutoNum type="romanLcPeriod"/>
            </a:pPr>
            <a:endParaRPr lang="ko-KR" altLang="en-US" sz="1000" dirty="0" smtClean="0">
              <a:ln>
                <a:solidFill>
                  <a:prstClr val="white">
                    <a:lumMod val="50000"/>
                    <a:alpha val="20000"/>
                  </a:prstClr>
                </a:solidFill>
              </a:ln>
              <a:solidFill>
                <a:srgbClr val="844466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71500" indent="-571500" fontAlgn="base">
              <a:buFont typeface="+mj-lt"/>
              <a:buAutoNum type="romanLcPeriod"/>
            </a:pPr>
            <a:r>
              <a:rPr lang="ko-KR" altLang="en-US" sz="2400" dirty="0" smtClean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고유업무와 </a:t>
            </a:r>
            <a:r>
              <a:rPr lang="ko-KR" altLang="en-US" sz="2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타업</a:t>
            </a:r>
            <a:r>
              <a:rPr lang="ko-KR" altLang="en-US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간의 이해상충 </a:t>
            </a:r>
            <a:r>
              <a:rPr lang="ko-KR" altLang="en-US" sz="2400" dirty="0" smtClean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방지</a:t>
            </a:r>
            <a:endParaRPr lang="en-US" altLang="ko-KR" sz="2400" dirty="0" smtClean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71500" indent="-571500" fontAlgn="base">
              <a:buFont typeface="+mj-lt"/>
              <a:buAutoNum type="romanLcPeriod"/>
            </a:pPr>
            <a:endParaRPr lang="en-US" altLang="ko-KR" sz="1000" dirty="0" smtClean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71500" indent="-571500" fontAlgn="base">
              <a:buFont typeface="+mj-lt"/>
              <a:buAutoNum type="romanLcPeriod"/>
            </a:pPr>
            <a:endParaRPr lang="en-US" altLang="ko-KR" sz="1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71500" indent="-571500" fontAlgn="base">
              <a:buFont typeface="+mj-lt"/>
              <a:buAutoNum type="romanLcPeriod"/>
            </a:pPr>
            <a:r>
              <a:rPr lang="ko-KR" altLang="en-US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금융회사의 우월적 지위 남용 가능성 차단 </a:t>
            </a:r>
            <a:r>
              <a:rPr lang="ko-KR" altLang="en-US" sz="2400" dirty="0" smtClean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등</a:t>
            </a:r>
            <a:endParaRPr lang="ko-KR" altLang="en-US" sz="2400" dirty="0">
              <a:ln>
                <a:solidFill>
                  <a:prstClr val="white">
                    <a:lumMod val="50000"/>
                    <a:alpha val="20000"/>
                  </a:prstClr>
                </a:solidFill>
              </a:ln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3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범위와 근거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1400" b="1" dirty="0">
                <a:latin typeface="+mj-ea"/>
              </a:rPr>
              <a:t>Ⅰ</a:t>
            </a:r>
            <a:r>
              <a:rPr lang="en-US" altLang="ko-KR" sz="1400" dirty="0"/>
              <a:t>. </a:t>
            </a:r>
            <a:r>
              <a:rPr lang="ko-KR" altLang="en-US" sz="1400" dirty="0"/>
              <a:t>논의의 배경과 범위 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="" xmlns:a16="http://schemas.microsoft.com/office/drawing/2014/main" id="{FF1EB3FE-D52E-8540-ACC3-47AB42AED1E3}"/>
              </a:ext>
            </a:extLst>
          </p:cNvPr>
          <p:cNvSpPr/>
          <p:nvPr/>
        </p:nvSpPr>
        <p:spPr>
          <a:xfrm>
            <a:off x="804041" y="1612548"/>
            <a:ext cx="12163097" cy="1641454"/>
          </a:xfrm>
          <a:prstGeom prst="roundRect">
            <a:avLst>
              <a:gd name="adj" fmla="val 0"/>
            </a:avLst>
          </a:prstGeom>
          <a:solidFill>
            <a:srgbClr val="460B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4CD16E01-F25D-7445-92FB-CDF1AEE0379B}"/>
              </a:ext>
            </a:extLst>
          </p:cNvPr>
          <p:cNvSpPr txBox="1">
            <a:spLocks/>
          </p:cNvSpPr>
          <p:nvPr/>
        </p:nvSpPr>
        <p:spPr>
          <a:xfrm>
            <a:off x="332507" y="1760915"/>
            <a:ext cx="12774757" cy="1344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000" b="0" kern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60B3D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  <a:lvl2pPr marL="5039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</a:pPr>
            <a:r>
              <a:rPr lang="ko-KR" altLang="en-US" sz="2800" spc="-150" dirty="0" smtClean="0">
                <a:solidFill>
                  <a:srgbClr val="000000"/>
                </a:solidFill>
              </a:rPr>
              <a:t>현재 </a:t>
            </a:r>
            <a:r>
              <a:rPr lang="ko-KR" altLang="en-US" sz="2800" spc="-150" dirty="0">
                <a:solidFill>
                  <a:srgbClr val="000000"/>
                </a:solidFill>
              </a:rPr>
              <a:t>시장상황 및 향후 환경변화 가능성</a:t>
            </a:r>
            <a:r>
              <a:rPr lang="en-US" altLang="ko-KR" sz="2800" spc="-150" dirty="0">
                <a:solidFill>
                  <a:srgbClr val="000000"/>
                </a:solidFill>
              </a:rPr>
              <a:t>, </a:t>
            </a:r>
            <a:r>
              <a:rPr lang="ko-KR" altLang="en-US" sz="2800" spc="-150" dirty="0">
                <a:solidFill>
                  <a:srgbClr val="000000"/>
                </a:solidFill>
              </a:rPr>
              <a:t>제조와 판매 등 </a:t>
            </a:r>
            <a:r>
              <a:rPr lang="ko-KR" altLang="en-US" sz="2800" spc="-150" dirty="0" err="1">
                <a:solidFill>
                  <a:srgbClr val="000000"/>
                </a:solidFill>
              </a:rPr>
              <a:t>금융기능의</a:t>
            </a:r>
            <a:r>
              <a:rPr lang="ko-KR" altLang="en-US" sz="2800" spc="-150" dirty="0">
                <a:solidFill>
                  <a:srgbClr val="000000"/>
                </a:solidFill>
              </a:rPr>
              <a:t> 차이 등을 고려할 때 </a:t>
            </a:r>
            <a:r>
              <a:rPr lang="en-US" altLang="ko-KR" sz="2800" spc="-150" dirty="0">
                <a:solidFill>
                  <a:srgbClr val="000000"/>
                </a:solidFill>
              </a:rPr>
              <a:t/>
            </a:r>
            <a:br>
              <a:rPr lang="en-US" altLang="ko-KR" sz="2800" spc="-150" dirty="0">
                <a:solidFill>
                  <a:srgbClr val="000000"/>
                </a:solidFill>
              </a:rPr>
            </a:br>
            <a:r>
              <a:rPr lang="ko-KR" altLang="en-US" sz="2800" b="1" spc="-150" dirty="0" smtClean="0">
                <a:solidFill>
                  <a:srgbClr val="844466"/>
                </a:solidFill>
              </a:rPr>
              <a:t>금산분리에 근거한 자회사 투자나 부수업무 범위에 대한 </a:t>
            </a:r>
            <a:r>
              <a:rPr lang="ko-KR" altLang="en-US" sz="2800" b="1" spc="-150" dirty="0">
                <a:solidFill>
                  <a:srgbClr val="844466"/>
                </a:solidFill>
              </a:rPr>
              <a:t>규제는 변화 또는 수정할 단계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DBAFCC8-9EA6-4946-8A2A-04A14640C6EB}"/>
              </a:ext>
            </a:extLst>
          </p:cNvPr>
          <p:cNvSpPr txBox="1"/>
          <p:nvPr/>
        </p:nvSpPr>
        <p:spPr>
          <a:xfrm>
            <a:off x="1086246" y="3523814"/>
            <a:ext cx="1202101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fontAlgn="base">
              <a:buFont typeface="+mj-lt"/>
              <a:buAutoNum type="romanLcPeriod"/>
            </a:pPr>
            <a:r>
              <a:rPr lang="ko-KR" altLang="en-US" sz="24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동일한 기술이 금융과 </a:t>
            </a:r>
            <a:r>
              <a:rPr lang="ko-KR" altLang="en-US" sz="2400" dirty="0" err="1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비금융에</a:t>
            </a:r>
            <a:r>
              <a:rPr lang="ko-KR" altLang="en-US" sz="24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혼재되어 사용되는 </a:t>
            </a:r>
            <a:r>
              <a:rPr lang="ko-KR" altLang="en-US" sz="2400" dirty="0" err="1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빅블러</a:t>
            </a:r>
            <a:r>
              <a:rPr lang="en-US" altLang="ko-KR" sz="24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(Big-blur) </a:t>
            </a:r>
            <a:r>
              <a:rPr lang="ko-KR" altLang="en-US" sz="24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시대에도 </a:t>
            </a:r>
            <a:r>
              <a:rPr lang="ko-KR" altLang="en-US" sz="24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srgbClr val="844466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금산분리규제를 금융업에 한정하여 적용하는 체제는 금융과 </a:t>
            </a:r>
            <a:r>
              <a:rPr lang="ko-KR" altLang="en-US" sz="2400" dirty="0" err="1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srgbClr val="844466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비금융간</a:t>
            </a:r>
            <a:r>
              <a:rPr lang="ko-KR" altLang="en-US" sz="24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srgbClr val="844466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차별</a:t>
            </a:r>
            <a:endParaRPr lang="en-US" altLang="ko-KR" sz="2400" dirty="0">
              <a:ln>
                <a:solidFill>
                  <a:prstClr val="white">
                    <a:lumMod val="50000"/>
                    <a:alpha val="20000"/>
                  </a:prstClr>
                </a:solidFill>
              </a:ln>
              <a:solidFill>
                <a:srgbClr val="844466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71500" indent="-571500" fontAlgn="base">
              <a:buFont typeface="+mj-lt"/>
              <a:buAutoNum type="romanLcPeriod"/>
            </a:pPr>
            <a:endParaRPr lang="en-US" altLang="ko-KR" sz="1000" dirty="0" smtClean="0">
              <a:ln>
                <a:solidFill>
                  <a:prstClr val="white">
                    <a:lumMod val="50000"/>
                    <a:alpha val="20000"/>
                  </a:prstClr>
                </a:solidFill>
              </a:ln>
              <a:solidFill>
                <a:srgbClr val="844466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71500" indent="-571500" fontAlgn="base">
              <a:buFont typeface="+mj-lt"/>
              <a:buAutoNum type="romanLcPeriod"/>
            </a:pPr>
            <a:endParaRPr lang="ko-KR" altLang="en-US" sz="1000" dirty="0">
              <a:ln>
                <a:solidFill>
                  <a:prstClr val="white">
                    <a:lumMod val="50000"/>
                    <a:alpha val="20000"/>
                  </a:prstClr>
                </a:solidFill>
              </a:ln>
              <a:solidFill>
                <a:srgbClr val="844466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71500" indent="-571500" fontAlgn="base">
              <a:buFont typeface="+mj-lt"/>
              <a:buAutoNum type="romanLcPeriod"/>
            </a:pPr>
            <a:r>
              <a:rPr lang="ko-KR" altLang="en-US" sz="24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제조와 판매와 같은 금융기능의 차이에 </a:t>
            </a:r>
            <a:r>
              <a:rPr lang="ko-KR" altLang="en-US" sz="2400" dirty="0" smtClean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적합하게 </a:t>
            </a:r>
            <a:r>
              <a:rPr lang="ko-KR" altLang="en-US" sz="24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금산분리 규제를 </a:t>
            </a:r>
            <a:r>
              <a:rPr lang="ko-KR" altLang="en-US" sz="2400" dirty="0" smtClean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charset="-127"/>
                <a:ea typeface="NanumBarunGothic" charset="-127"/>
              </a:rPr>
              <a:t>다르</a:t>
            </a:r>
            <a:r>
              <a:rPr lang="ko-KR" altLang="en-US" sz="2400" dirty="0" smtClean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게 </a:t>
            </a:r>
            <a:r>
              <a:rPr lang="ko-KR" altLang="en-US" sz="24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적용하는 것은 금산분리규제의 이론적 근거에 </a:t>
            </a:r>
            <a:r>
              <a:rPr lang="ko-KR" altLang="en-US" sz="2400" dirty="0" smtClean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부합</a:t>
            </a:r>
            <a:endParaRPr lang="en-US" altLang="ko-KR" sz="2400" dirty="0">
              <a:ln>
                <a:solidFill>
                  <a:prstClr val="white">
                    <a:lumMod val="50000"/>
                    <a:alpha val="20000"/>
                  </a:prstClr>
                </a:solidFill>
              </a:ln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71500" indent="-571500" fontAlgn="base">
              <a:buFont typeface="+mj-lt"/>
              <a:buAutoNum type="romanLcPeriod"/>
            </a:pPr>
            <a:endParaRPr lang="en-US" altLang="ko-KR" sz="1000" dirty="0" smtClean="0">
              <a:ln>
                <a:solidFill>
                  <a:prstClr val="white">
                    <a:lumMod val="50000"/>
                    <a:alpha val="20000"/>
                  </a:prstClr>
                </a:solidFill>
              </a:ln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71500" indent="-571500" fontAlgn="base">
              <a:buFont typeface="+mj-lt"/>
              <a:buAutoNum type="romanLcPeriod"/>
            </a:pPr>
            <a:endParaRPr lang="ko-KR" altLang="en-US" sz="1000" dirty="0">
              <a:ln>
                <a:solidFill>
                  <a:prstClr val="white">
                    <a:lumMod val="50000"/>
                    <a:alpha val="20000"/>
                  </a:prstClr>
                </a:solidFill>
              </a:ln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71500" indent="-571500" fontAlgn="base">
              <a:buFont typeface="+mj-lt"/>
              <a:buAutoNum type="romanLcPeriod"/>
            </a:pPr>
            <a:r>
              <a:rPr lang="ko-KR" altLang="en-US" sz="2400" dirty="0" err="1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srgbClr val="844466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이종산업간</a:t>
            </a:r>
            <a:r>
              <a:rPr lang="ko-KR" altLang="en-US" sz="24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srgbClr val="844466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융</a:t>
            </a:r>
            <a:r>
              <a:rPr lang="en-US" altLang="ko-KR" sz="24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srgbClr val="844466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·</a:t>
            </a:r>
            <a:r>
              <a:rPr lang="ko-KR" altLang="en-US" sz="24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srgbClr val="844466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복합을 통한 효율성의 증대</a:t>
            </a:r>
            <a:r>
              <a:rPr lang="ko-KR" altLang="en-US" sz="24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는 금산분리규제의 완화근거로서 </a:t>
            </a:r>
            <a:r>
              <a:rPr lang="ko-KR" altLang="en-US" sz="2400" dirty="0" smtClean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타당</a:t>
            </a:r>
            <a:endParaRPr lang="en-US" altLang="ko-KR" sz="2400" dirty="0">
              <a:ln>
                <a:solidFill>
                  <a:prstClr val="white">
                    <a:lumMod val="50000"/>
                    <a:alpha val="20000"/>
                  </a:prstClr>
                </a:solidFill>
              </a:ln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71500" indent="-571500" fontAlgn="base">
              <a:buFont typeface="+mj-lt"/>
              <a:buAutoNum type="romanLcPeriod"/>
            </a:pPr>
            <a:endParaRPr lang="en-US" altLang="ko-KR" sz="1000" dirty="0" smtClean="0">
              <a:ln>
                <a:solidFill>
                  <a:prstClr val="white">
                    <a:lumMod val="50000"/>
                    <a:alpha val="20000"/>
                  </a:prstClr>
                </a:solidFill>
              </a:ln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71500" indent="-571500" fontAlgn="base">
              <a:buFont typeface="+mj-lt"/>
              <a:buAutoNum type="romanLcPeriod"/>
            </a:pPr>
            <a:endParaRPr lang="ko-KR" altLang="en-US" sz="1000" dirty="0">
              <a:ln>
                <a:solidFill>
                  <a:prstClr val="white">
                    <a:lumMod val="50000"/>
                    <a:alpha val="20000"/>
                  </a:prstClr>
                </a:solidFill>
              </a:ln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71500" indent="-571500" fontAlgn="base">
              <a:buFont typeface="+mj-lt"/>
              <a:buAutoNum type="romanLcPeriod"/>
            </a:pPr>
            <a:r>
              <a:rPr lang="ko-KR" altLang="en-US" sz="2400" dirty="0" smtClean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srgbClr val="844466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위험한도규제의 적용 등</a:t>
            </a:r>
            <a:r>
              <a:rPr lang="ko-KR" altLang="en-US" sz="2400" dirty="0" smtClean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을 통해 금산분리 규제 수정에 따른 안전성에 대한 보완장치 확보 가능</a:t>
            </a:r>
            <a:endParaRPr lang="ko-KR" altLang="en-US" sz="2400" dirty="0">
              <a:ln>
                <a:solidFill>
                  <a:prstClr val="white">
                    <a:lumMod val="50000"/>
                    <a:alpha val="20000"/>
                  </a:prstClr>
                </a:solidFill>
              </a:ln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00A9C7C-DB76-CC4A-B8E0-91B2772F80BF}"/>
              </a:ext>
            </a:extLst>
          </p:cNvPr>
          <p:cNvSpPr txBox="1"/>
          <p:nvPr/>
        </p:nvSpPr>
        <p:spPr>
          <a:xfrm>
            <a:off x="575656" y="1375461"/>
            <a:ext cx="3728329" cy="523220"/>
          </a:xfrm>
          <a:prstGeom prst="rect">
            <a:avLst/>
          </a:prstGeom>
          <a:solidFill>
            <a:srgbClr val="743C59"/>
          </a:solidFill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검토근거 </a:t>
            </a:r>
            <a:r>
              <a:rPr lang="en-US" altLang="ko-KR" sz="2800" b="1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800" b="1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필요성</a:t>
            </a:r>
            <a:endParaRPr lang="x-none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3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7">
            <a:extLst>
              <a:ext uri="{FF2B5EF4-FFF2-40B4-BE49-F238E27FC236}">
                <a16:creationId xmlns="" xmlns:a16="http://schemas.microsoft.com/office/drawing/2014/main" id="{F29C37F3-8DE9-4C5B-AFAE-8F3DDCFE5C79}"/>
              </a:ext>
            </a:extLst>
          </p:cNvPr>
          <p:cNvSpPr txBox="1"/>
          <p:nvPr/>
        </p:nvSpPr>
        <p:spPr>
          <a:xfrm>
            <a:off x="631052" y="1013722"/>
            <a:ext cx="2855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Contents</a:t>
            </a:r>
            <a:endParaRPr lang="ko-KR" altLang="en-US" sz="4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9450F9BB-B4FA-4DD3-9CD9-2AA79BC52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052" y="6490011"/>
            <a:ext cx="1062035" cy="55093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2021" y="2584656"/>
            <a:ext cx="639649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3600" b="1" dirty="0">
                <a:solidFill>
                  <a:srgbClr val="460B3D"/>
                </a:solidFill>
                <a:latin typeface="+mj-ea"/>
                <a:ea typeface="+mj-ea"/>
              </a:rPr>
              <a:t>Ⅱ</a:t>
            </a:r>
            <a:r>
              <a:rPr lang="en-US" altLang="ko-KR" sz="36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6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금융회사의 자회사 </a:t>
            </a:r>
            <a:r>
              <a:rPr lang="ko-KR" altLang="en-US" sz="3600" b="1" dirty="0" smtClean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</a:t>
            </a:r>
            <a:r>
              <a:rPr lang="ko-KR" altLang="en-US" sz="3600" b="1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범위</a:t>
            </a:r>
            <a:endParaRPr lang="en-US" altLang="ko-KR" sz="3600" b="1" dirty="0"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3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개관</a:t>
            </a:r>
            <a:endParaRPr lang="en-US" altLang="ko-KR" sz="3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2. </a:t>
            </a:r>
            <a:r>
              <a:rPr lang="ko-KR" altLang="en-US" sz="3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외국입법례</a:t>
            </a:r>
            <a:r>
              <a:rPr lang="ko-KR" altLang="en-US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</a:t>
            </a:r>
            <a:r>
              <a:rPr lang="en-US" altLang="ko-KR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일본</a:t>
            </a:r>
            <a:r>
              <a:rPr lang="en-US" altLang="ko-KR" sz="2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3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 latinLnBrk="1"/>
            <a:r>
              <a:rPr lang="en-US" altLang="ko-KR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3. </a:t>
            </a:r>
            <a:r>
              <a:rPr lang="ko-KR" altLang="en-US" sz="3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검토사항</a:t>
            </a:r>
            <a:endParaRPr lang="en-US" altLang="ko-KR" sz="3200" dirty="0"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35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939801" y="1318929"/>
            <a:ext cx="11671300" cy="1105469"/>
          </a:xfrm>
          <a:prstGeom prst="roundRect">
            <a:avLst>
              <a:gd name="adj" fmla="val 0"/>
            </a:avLst>
          </a:prstGeom>
          <a:solidFill>
            <a:srgbClr val="8444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개관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1400" b="1" dirty="0">
                <a:latin typeface="+mj-ea"/>
              </a:rPr>
              <a:t>Ⅱ</a:t>
            </a:r>
            <a:r>
              <a:rPr lang="en-US" altLang="ko-KR" sz="1400" dirty="0"/>
              <a:t>. </a:t>
            </a:r>
            <a:r>
              <a:rPr lang="ko-KR" altLang="en-US" sz="1400" dirty="0"/>
              <a:t>금융회사의 자회사 </a:t>
            </a:r>
            <a:r>
              <a:rPr lang="ko-KR" altLang="en-US" sz="1400" dirty="0" smtClean="0"/>
              <a:t>투</a:t>
            </a:r>
            <a:r>
              <a:rPr lang="ko-KR" altLang="en-US" sz="1400" dirty="0"/>
              <a:t>자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범위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44145" y="1368333"/>
            <a:ext cx="534755" cy="534755"/>
            <a:chOff x="1290063" y="2396327"/>
            <a:chExt cx="534755" cy="534755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19EB863E-0124-4DC4-81E6-6DA75FDA0FD5}"/>
                </a:ext>
              </a:extLst>
            </p:cNvPr>
            <p:cNvGrpSpPr/>
            <p:nvPr/>
          </p:nvGrpSpPr>
          <p:grpSpPr>
            <a:xfrm>
              <a:off x="1290063" y="2396327"/>
              <a:ext cx="534755" cy="534755"/>
              <a:chOff x="6690167" y="1915414"/>
              <a:chExt cx="1018480" cy="1018480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E65A6778-3971-47E9-9544-8579A6DC35BB}"/>
                  </a:ext>
                </a:extLst>
              </p:cNvPr>
              <p:cNvSpPr/>
              <p:nvPr/>
            </p:nvSpPr>
            <p:spPr>
              <a:xfrm>
                <a:off x="6690167" y="1915414"/>
                <a:ext cx="1018480" cy="1018480"/>
              </a:xfrm>
              <a:prstGeom prst="ellipse">
                <a:avLst/>
              </a:prstGeom>
              <a:gradFill flip="none" rotWithShape="1">
                <a:gsLst>
                  <a:gs pos="29000">
                    <a:srgbClr val="D26699"/>
                  </a:gs>
                  <a:gs pos="73000">
                    <a:srgbClr val="8B3160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dist="25400" dir="21000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FF1E9205-A9A0-40DE-B714-58DEA62F51FB}"/>
                  </a:ext>
                </a:extLst>
              </p:cNvPr>
              <p:cNvSpPr/>
              <p:nvPr/>
            </p:nvSpPr>
            <p:spPr>
              <a:xfrm>
                <a:off x="6773133" y="1993542"/>
                <a:ext cx="843998" cy="8593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2400" spc="-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13CF7798-F414-474A-A198-7DE53642ED15}"/>
                </a:ext>
              </a:extLst>
            </p:cNvPr>
            <p:cNvSpPr/>
            <p:nvPr/>
          </p:nvSpPr>
          <p:spPr>
            <a:xfrm>
              <a:off x="1387485" y="2466845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24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611793" y="1409354"/>
            <a:ext cx="109853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현행 은행법</a:t>
            </a:r>
            <a:r>
              <a:rPr lang="en-US" altLang="ko-KR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보험업법</a:t>
            </a:r>
            <a:r>
              <a:rPr lang="en-US" altLang="ko-KR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금융산업의 구조개선에 관한 법률</a:t>
            </a:r>
            <a:r>
              <a:rPr lang="en-US" altLang="ko-KR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금융지주회사법상 자회사 </a:t>
            </a:r>
            <a:r>
              <a:rPr lang="ko-KR" altLang="en-US" sz="28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</a:t>
            </a:r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r>
              <a:rPr lang="ko-KR" altLang="en-US" sz="28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규제는 </a:t>
            </a:r>
            <a:r>
              <a:rPr lang="ko-KR" altLang="en-US" sz="28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금융업이라는 업종관련성 기준에 기초 </a:t>
            </a:r>
            <a:r>
              <a:rPr lang="en-US" altLang="ko-KR" sz="2400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400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 dirty="0"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1&gt;</a:t>
            </a:r>
            <a:endParaRPr lang="ko-KR" altLang="en-US" sz="2400" dirty="0"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63023"/>
              </p:ext>
            </p:extLst>
          </p:nvPr>
        </p:nvGraphicFramePr>
        <p:xfrm>
          <a:off x="938016" y="3030174"/>
          <a:ext cx="11668199" cy="3498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4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217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15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21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 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err="1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주요규제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근거규정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99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은행</a:t>
                      </a:r>
                      <a:r>
                        <a:rPr lang="en-US" altLang="ko-KR" sz="1600" b="1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보험</a:t>
                      </a:r>
                      <a:endParaRPr lang="en-US" altLang="ko-KR" sz="1600" b="1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원칙적으로 다른 회사의 지분에 </a:t>
                      </a:r>
                      <a:r>
                        <a:rPr lang="en-US" altLang="ko-KR" sz="1600" b="1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15% </a:t>
                      </a:r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이상 출자 불가능</a:t>
                      </a:r>
                    </a:p>
                  </a:txBody>
                  <a:tcPr marL="10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은행법 </a:t>
                      </a:r>
                      <a:r>
                        <a:rPr lang="en-US" altLang="ko-KR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§37</a:t>
                      </a: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①</a:t>
                      </a:r>
                      <a:r>
                        <a:rPr lang="en-US" altLang="ko-KR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600" kern="1200" spc="-15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spc="-150" dirty="0" err="1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보험업법</a:t>
                      </a: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§109</a:t>
                      </a:r>
                      <a:endParaRPr lang="ko-KR" altLang="en-US" sz="1600" kern="1200" spc="-15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99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spc="-9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600" spc="-9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은행</a:t>
                      </a:r>
                      <a:r>
                        <a:rPr lang="en-US" altLang="ko-KR" sz="1600" spc="-9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600" spc="-9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금융</a:t>
                      </a:r>
                      <a:r>
                        <a:rPr lang="en-US" altLang="ko-KR" sz="1600" spc="-9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600" spc="-9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보험업</a:t>
                      </a:r>
                      <a:r>
                        <a:rPr lang="en-US" altLang="ko-KR" sz="1600" spc="-9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spc="-9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은행관련업종</a:t>
                      </a:r>
                      <a:r>
                        <a:rPr lang="en-US" altLang="ko-KR" sz="1600" spc="-9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spc="-90" baseline="0" dirty="0" err="1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금융위</a:t>
                      </a:r>
                      <a:r>
                        <a:rPr lang="ko-KR" altLang="en-US" sz="1600" spc="-9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spc="-90" baseline="0" dirty="0" err="1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인정업종</a:t>
                      </a:r>
                      <a:r>
                        <a:rPr lang="ko-KR" altLang="en-US" sz="1600" spc="-90" baseline="0" dirty="0" err="1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</a:t>
                      </a:r>
                      <a:r>
                        <a:rPr lang="ko-KR" altLang="en-US" sz="1600" spc="-9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경우 </a:t>
                      </a:r>
                      <a:r>
                        <a:rPr lang="ko-KR" altLang="en-US" sz="1600" b="1" spc="-9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지분 </a:t>
                      </a:r>
                      <a:r>
                        <a:rPr lang="en-US" altLang="ko-KR" sz="1600" b="1" spc="-9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15% </a:t>
                      </a:r>
                      <a:r>
                        <a:rPr lang="ko-KR" altLang="en-US" sz="1600" b="1" spc="-9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이상 출자 가능 </a:t>
                      </a:r>
                      <a:r>
                        <a:rPr lang="ko-KR" altLang="en-US" sz="1200" b="1" spc="-9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0" spc="-9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="0" spc="-90" baseline="0" dirty="0" err="1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금산법상</a:t>
                      </a:r>
                      <a:r>
                        <a:rPr lang="ko-KR" altLang="en-US" sz="1200" b="0" spc="-9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사전승인</a:t>
                      </a:r>
                      <a:r>
                        <a:rPr lang="en-US" altLang="ko-KR" sz="1200" b="0" spc="-9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b="0" spc="-9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은행법 </a:t>
                      </a:r>
                      <a:r>
                        <a:rPr lang="en-US" altLang="ko-KR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§37</a:t>
                      </a: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②</a:t>
                      </a:r>
                      <a:r>
                        <a:rPr lang="en-US" altLang="ko-KR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600" kern="1200" spc="-150" baseline="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감독규정 </a:t>
                      </a:r>
                      <a:r>
                        <a:rPr lang="en-US" altLang="ko-KR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§49</a:t>
                      </a:r>
                      <a:endParaRPr lang="ko-KR" altLang="en-US" sz="1600" kern="1200" spc="-15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9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0" baseline="0" smtClean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600" spc="0" baseline="0" smtClean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보험</a:t>
                      </a:r>
                      <a:r>
                        <a:rPr lang="en-US" altLang="ko-KR" sz="1600" spc="0" baseline="0" smtClean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600" spc="0" baseline="0" smtClean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보험업 관련 업종의 경우 </a:t>
                      </a:r>
                      <a:r>
                        <a:rPr lang="ko-KR" altLang="en-US" sz="1600" b="1" spc="0" baseline="0" smtClean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지분 </a:t>
                      </a:r>
                      <a:r>
                        <a:rPr lang="en-US" altLang="ko-KR" sz="1600" b="1" spc="0" baseline="0" smtClean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15% </a:t>
                      </a:r>
                      <a:r>
                        <a:rPr lang="ko-KR" altLang="en-US" sz="1600" b="1" spc="0" baseline="0" smtClean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이상 출자 가능  </a:t>
                      </a:r>
                      <a:r>
                        <a:rPr lang="en-US" altLang="ko-KR" sz="1200" b="0" kern="1200" spc="0" baseline="0" smtClean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0" kern="1200" spc="0" baseline="0" smtClean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업무성격에 따라 승인</a:t>
                      </a:r>
                      <a:r>
                        <a:rPr lang="en-US" altLang="ko-KR" sz="1200" spc="0" baseline="0" smtClean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200" spc="0" baseline="0" smtClean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신고</a:t>
                      </a:r>
                      <a:r>
                        <a:rPr lang="en-US" altLang="ko-KR" sz="1200" spc="0" baseline="0" smtClean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200" spc="0" baseline="0" smtClean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</a:t>
                      </a:r>
                      <a:r>
                        <a:rPr lang="en-US" altLang="ko-KR" sz="1200" b="0" kern="1200" spc="0" baseline="0" smtClean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200" b="0" kern="1200" spc="-90" baseline="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보험업법 </a:t>
                      </a:r>
                      <a:r>
                        <a:rPr lang="en-US" altLang="ko-KR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§115</a:t>
                      </a:r>
                      <a:endParaRPr lang="ko-KR" altLang="en-US" sz="1600" kern="1200" spc="-15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3724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spc="-300" dirty="0" err="1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금투</a:t>
                      </a:r>
                      <a:r>
                        <a:rPr lang="en-US" altLang="ko-KR" sz="1600" b="1" spc="-3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600" b="1" spc="-3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저축</a:t>
                      </a:r>
                      <a:r>
                        <a:rPr lang="en-US" altLang="ko-KR" sz="1600" b="1" spc="-3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600" b="1" spc="-3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indent="-20066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다른 회사의 지분을 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20%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최대주주 등 사실상 지배시에는 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5%)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이상 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소유 시 사전승인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필요</a:t>
                      </a: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spc="-150" dirty="0" err="1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금산법</a:t>
                      </a: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§24</a:t>
                      </a: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78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spc="-15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4470" marR="0" indent="-20447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금융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보험업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금융업 직접 관련업종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효율적 업무 수행을 위해 필요한 회사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만을 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지배* 가능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233680" marR="0" indent="-23368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* 주식소유비율이 제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위에 해당하거나 주주권 행사에 의한 지배관계가 형성되는 경우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금산법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시행령 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§6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②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spc="-150" dirty="0" err="1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금산법</a:t>
                      </a: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§</a:t>
                      </a:r>
                      <a:r>
                        <a:rPr lang="en-US" altLang="ko-KR" sz="1600" kern="1200" spc="-15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24</a:t>
                      </a:r>
                      <a:r>
                        <a:rPr lang="ko-KR" altLang="en-US" sz="1600" kern="1200" spc="-150" smtClean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⑥</a:t>
                      </a:r>
                      <a:endParaRPr lang="en-US" sz="1600" kern="1200" spc="-15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3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spc="-15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3520" marR="0" indent="-22352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저축은행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은 다른 회사의 지분을 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15%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까지만 소유 가능</a:t>
                      </a: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저축은행감독규정 </a:t>
                      </a:r>
                      <a:r>
                        <a:rPr lang="en-US" altLang="ko-KR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§30</a:t>
                      </a: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①</a:t>
                      </a:r>
                      <a:r>
                        <a:rPr lang="en-US" altLang="ko-KR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iii</a:t>
                      </a:r>
                      <a:endParaRPr lang="ko-KR" altLang="en-US" sz="1600" kern="1200" spc="-15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1020491"/>
                  </a:ext>
                </a:extLst>
              </a:tr>
              <a:tr h="51781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금융지주회사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3520" marR="0" indent="-22352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금융지주회사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는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非금융회사의 주식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소유 불가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223520" marR="0" indent="-22352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* 다만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금지되는 계열회사 주식소유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법 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§6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의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4)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가 아닌 경우 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5% 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이내에서 소유 가능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법 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§44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①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금융지주회사법 </a:t>
                      </a:r>
                      <a:r>
                        <a:rPr lang="en-US" altLang="ko-KR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§6</a:t>
                      </a: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의</a:t>
                      </a:r>
                      <a:r>
                        <a:rPr lang="en-US" altLang="ko-KR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  <a:endParaRPr lang="ko-KR" altLang="en-US" sz="1600" kern="1200" spc="-15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4449628"/>
                  </a:ext>
                </a:extLst>
              </a:tr>
              <a:tr h="5178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3520" marR="0" indent="-22352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금융지주회사의 자회사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는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rgbClr val="460B3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非금융회사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지배* 불가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223520" marR="0" indent="-22352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* 회사가 단독으로 또는 특수관계인과 합쳐 계열회사의 최다출자자가 되는 경우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시행령 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§2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③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ln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금융지주회사법 </a:t>
                      </a:r>
                      <a:r>
                        <a:rPr lang="en-US" altLang="ko-KR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§19</a:t>
                      </a:r>
                      <a:r>
                        <a:rPr lang="ko-KR" altLang="en-US" sz="1600" kern="1200" spc="-150" dirty="0">
                          <a:ln>
                            <a:solidFill>
                              <a:schemeClr val="bg1">
                                <a:lumMod val="8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44821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ADEBF0C-C96A-F840-87C1-B6A54DDA5C15}"/>
              </a:ext>
            </a:extLst>
          </p:cNvPr>
          <p:cNvSpPr txBox="1"/>
          <p:nvPr/>
        </p:nvSpPr>
        <p:spPr>
          <a:xfrm>
            <a:off x="933451" y="2496696"/>
            <a:ext cx="5657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u="sng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000" u="sng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000" u="sng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1&gt; </a:t>
            </a:r>
            <a:r>
              <a:rPr lang="ko-KR" altLang="en-US" sz="2000" u="sng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현행 </a:t>
            </a:r>
            <a:r>
              <a:rPr lang="ko-KR" altLang="en-US" sz="2000" u="sng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금융업법상</a:t>
            </a:r>
            <a:r>
              <a:rPr lang="ko-KR" altLang="en-US" sz="2000" u="sng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자회사 </a:t>
            </a:r>
            <a:r>
              <a:rPr lang="ko-KR" altLang="en-US" sz="2000" u="sng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투자범위 </a:t>
            </a:r>
            <a:r>
              <a:rPr lang="ko-KR" altLang="en-US" sz="2000" u="sng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규제 현황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0326" y="6833672"/>
            <a:ext cx="2143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금융위원회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(2019. 9)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72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개관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1400" b="1" dirty="0">
                <a:latin typeface="+mj-ea"/>
              </a:rPr>
              <a:t>Ⅱ</a:t>
            </a:r>
            <a:r>
              <a:rPr lang="en-US" altLang="ko-KR" sz="1400" dirty="0"/>
              <a:t>. </a:t>
            </a:r>
            <a:r>
              <a:rPr lang="ko-KR" altLang="en-US" sz="1400" dirty="0"/>
              <a:t>금융회사의 자회사 </a:t>
            </a:r>
            <a:r>
              <a:rPr lang="ko-KR" altLang="en-US" sz="1400" dirty="0" smtClean="0"/>
              <a:t>투자 </a:t>
            </a:r>
            <a:r>
              <a:rPr lang="ko-KR" altLang="en-US" sz="1400" dirty="0"/>
              <a:t>범위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801" y="1318929"/>
            <a:ext cx="11671300" cy="1058511"/>
          </a:xfrm>
          <a:prstGeom prst="roundRect">
            <a:avLst>
              <a:gd name="adj" fmla="val 0"/>
            </a:avLst>
          </a:prstGeom>
          <a:solidFill>
            <a:srgbClr val="8444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44145" y="1368333"/>
            <a:ext cx="534755" cy="534755"/>
            <a:chOff x="1290063" y="2396327"/>
            <a:chExt cx="534755" cy="534755"/>
          </a:xfrm>
        </p:grpSpPr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19EB863E-0124-4DC4-81E6-6DA75FDA0FD5}"/>
                </a:ext>
              </a:extLst>
            </p:cNvPr>
            <p:cNvGrpSpPr/>
            <p:nvPr/>
          </p:nvGrpSpPr>
          <p:grpSpPr>
            <a:xfrm>
              <a:off x="1290063" y="2396327"/>
              <a:ext cx="534755" cy="534755"/>
              <a:chOff x="6690167" y="1915414"/>
              <a:chExt cx="1018480" cy="1018480"/>
            </a:xfrm>
          </p:grpSpPr>
          <p:sp>
            <p:nvSpPr>
              <p:cNvPr id="22" name="타원 21">
                <a:extLst>
                  <a:ext uri="{FF2B5EF4-FFF2-40B4-BE49-F238E27FC236}">
                    <a16:creationId xmlns="" xmlns:a16="http://schemas.microsoft.com/office/drawing/2014/main" id="{E65A6778-3971-47E9-9544-8579A6DC35BB}"/>
                  </a:ext>
                </a:extLst>
              </p:cNvPr>
              <p:cNvSpPr/>
              <p:nvPr/>
            </p:nvSpPr>
            <p:spPr>
              <a:xfrm>
                <a:off x="6690167" y="1915414"/>
                <a:ext cx="1018480" cy="1018480"/>
              </a:xfrm>
              <a:prstGeom prst="ellipse">
                <a:avLst/>
              </a:prstGeom>
              <a:gradFill flip="none" rotWithShape="1">
                <a:gsLst>
                  <a:gs pos="29000">
                    <a:srgbClr val="D26699"/>
                  </a:gs>
                  <a:gs pos="73000">
                    <a:srgbClr val="8B3160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dist="25400" dir="21000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="" xmlns:a16="http://schemas.microsoft.com/office/drawing/2014/main" id="{FF1E9205-A9A0-40DE-B714-58DEA62F51FB}"/>
                  </a:ext>
                </a:extLst>
              </p:cNvPr>
              <p:cNvSpPr/>
              <p:nvPr/>
            </p:nvSpPr>
            <p:spPr>
              <a:xfrm>
                <a:off x="6773133" y="1993542"/>
                <a:ext cx="843998" cy="8593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2400" spc="-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13CF7798-F414-474A-A198-7DE53642ED15}"/>
                </a:ext>
              </a:extLst>
            </p:cNvPr>
            <p:cNvSpPr/>
            <p:nvPr/>
          </p:nvSpPr>
          <p:spPr>
            <a:xfrm>
              <a:off x="1387485" y="2452097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24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625745" y="1386285"/>
            <a:ext cx="109853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금융회사의 </a:t>
            </a:r>
            <a:r>
              <a:rPr lang="ko-KR" altLang="en-US" sz="28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핀테크</a:t>
            </a:r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투자 가이드라인</a:t>
            </a:r>
            <a:r>
              <a:rPr lang="en-US" altLang="ko-KR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(2019. </a:t>
            </a:r>
            <a:r>
              <a:rPr lang="en-US" altLang="ko-KR" sz="28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제정</a:t>
            </a:r>
            <a:r>
              <a:rPr lang="en-US" altLang="ko-KR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8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2021.10. </a:t>
            </a:r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연장</a:t>
            </a:r>
            <a:r>
              <a:rPr lang="en-US" altLang="ko-KR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범위를 확대하려는 시도</a:t>
            </a:r>
            <a:r>
              <a:rPr lang="en-US" altLang="ko-KR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2&gt;</a:t>
            </a:r>
            <a:r>
              <a:rPr lang="en-US" altLang="ko-KR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이나</a:t>
            </a:r>
            <a:r>
              <a:rPr lang="en-US" altLang="ko-KR" sz="2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행정지도로서 법적 구속력에 한계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ADEBF0C-C96A-F840-87C1-B6A54DDA5C15}"/>
              </a:ext>
            </a:extLst>
          </p:cNvPr>
          <p:cNvSpPr txBox="1"/>
          <p:nvPr/>
        </p:nvSpPr>
        <p:spPr>
          <a:xfrm>
            <a:off x="933451" y="2510920"/>
            <a:ext cx="565784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u="sng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000" u="sng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000" u="sng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2&gt; </a:t>
            </a:r>
            <a:r>
              <a:rPr lang="ko-KR" altLang="en-US" sz="2000" u="sng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핀테크</a:t>
            </a:r>
            <a:r>
              <a:rPr lang="ko-KR" altLang="en-US" sz="2000" u="sng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투자 가이드라인</a:t>
            </a:r>
            <a:r>
              <a:rPr lang="en-US" altLang="ko-KR" sz="2000" u="sng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u="sng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(2019)</a:t>
            </a:r>
            <a:endParaRPr lang="ko-KR" altLang="en-US" u="sng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ADEBF0C-C96A-F840-87C1-B6A54DDA5C15}"/>
              </a:ext>
            </a:extLst>
          </p:cNvPr>
          <p:cNvSpPr txBox="1"/>
          <p:nvPr/>
        </p:nvSpPr>
        <p:spPr>
          <a:xfrm>
            <a:off x="971551" y="3003500"/>
            <a:ext cx="116776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출자대상</a:t>
            </a:r>
            <a: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핀테크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신기술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신사업에 금융회사가 폭넓게 투자가능토록 ‘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방식’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열거적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포괄주의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해석의 규</a:t>
            </a:r>
            <a:r>
              <a:rPr lang="ko-KR" altLang="en-US" sz="20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준을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마련</a:t>
            </a:r>
            <a:endParaRPr lang="en-US" altLang="ko-KR" sz="20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(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 확대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기존 유권해석</a:t>
            </a:r>
            <a:r>
              <a:rPr lang="en-US" altLang="ko-KR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(’15.5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비해 기술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제도 변화를 반영하여 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금융회사가 출자 가능한 금융업과  </a:t>
            </a:r>
            <a:endParaRPr lang="en-US" altLang="ko-KR" sz="2000" b="1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</a:t>
            </a:r>
            <a: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있거나 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 업무수행에 기여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것으로 인정되는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핀테크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업종을 확대 </a:t>
            </a:r>
            <a:endParaRPr lang="en-US" altLang="ko-KR" sz="20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(Negative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방식* 도입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열거된 업종이 아니더라도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금융위원회가 인정하는 업종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대해서는 출자 가능</a:t>
            </a:r>
            <a:endParaRPr lang="ko-KR" altLang="en-US" sz="16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정보통신기술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밖에 디지털 신기술을 활용하여 금융산업이나 소비자에게 기여하거나 기여할 것으로 예상되는 사업을 하는</a:t>
            </a:r>
            <a:endParaRPr lang="en-US" altLang="ko-KR" sz="16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기업으로서 금융위원회가 인정하는 기업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☞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일본 은행법상 출자 가능한 ‘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핀테크기업’과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유사하게 정의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4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</a:t>
            </a:r>
            <a: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현행 법령 내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출자 승인 심사의 절차적 신속성도 확보</a:t>
            </a:r>
            <a: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핀테크기업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출자의 경우 사전승인 등을 신청 시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승인 등의 여부에 관계 없이 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460B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이내에 처리를 원칙 운영</a:t>
            </a:r>
            <a:endParaRPr lang="en-US" altLang="ko-KR" sz="20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rgbClr val="460B3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4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8444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금융회사가 출자 가능한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핀테크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업종에 대해서는 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부수업무로도 영위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있도록 원칙 제시</a:t>
            </a:r>
          </a:p>
        </p:txBody>
      </p:sp>
    </p:spTree>
    <p:extLst>
      <p:ext uri="{BB962C8B-B14F-4D97-AF65-F5344CB8AC3E}">
        <p14:creationId xmlns:p14="http://schemas.microsoft.com/office/powerpoint/2010/main" val="2986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3298438" y="1388689"/>
            <a:ext cx="1043148" cy="465511"/>
          </a:xfrm>
          <a:prstGeom prst="roundRect">
            <a:avLst>
              <a:gd name="adj" fmla="val 0"/>
            </a:avLst>
          </a:prstGeom>
          <a:solidFill>
            <a:srgbClr val="844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은행법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외국입법례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미국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1400" b="1" dirty="0">
                <a:latin typeface="+mj-ea"/>
              </a:rPr>
              <a:t>Ⅱ</a:t>
            </a:r>
            <a:r>
              <a:rPr lang="en-US" altLang="ko-KR" sz="1400" dirty="0"/>
              <a:t>. </a:t>
            </a:r>
            <a:r>
              <a:rPr lang="ko-KR" altLang="en-US" sz="1400" dirty="0"/>
              <a:t>금융회사의 자회사 </a:t>
            </a:r>
            <a:r>
              <a:rPr lang="ko-KR" altLang="en-US" sz="1400" dirty="0" smtClean="0"/>
              <a:t>투자 </a:t>
            </a:r>
            <a:r>
              <a:rPr lang="ko-KR" altLang="en-US" sz="1400" dirty="0"/>
              <a:t>범위 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234875" y="1943556"/>
            <a:ext cx="9595754" cy="16936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000" b="0" kern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60B3D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  <a:lvl2pPr marL="5039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통화감독청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(OCC)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은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국법은행이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 자회사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(operating subsidiary)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를 통하여 은행업무 또는 부수업무를 수행하도록 인정</a:t>
            </a:r>
            <a:r>
              <a:rPr lang="en-US" altLang="ko-KR" sz="1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/>
            </a:r>
            <a:br>
              <a:rPr lang="en-US" altLang="ko-KR" sz="1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</a:br>
            <a:endParaRPr lang="ko-KR" altLang="en-US" sz="11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cs typeface="+mn-cs"/>
            </a:endParaRPr>
          </a:p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자회사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보유범위의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 기준으로의 은행업무 또는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부수업무의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 해석은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cs typeface="+mn-cs"/>
              </a:rPr>
              <a:t>효율성 기준 등으로 완화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21117" y="3644751"/>
            <a:ext cx="1336551" cy="465511"/>
          </a:xfrm>
          <a:prstGeom prst="roundRect">
            <a:avLst>
              <a:gd name="adj" fmla="val 0"/>
            </a:avLst>
          </a:prstGeom>
          <a:solidFill>
            <a:srgbClr val="844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보험업법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3252109" y="4237718"/>
            <a:ext cx="9656171" cy="2163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000" b="0" kern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60B3D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  <a:lvl2pPr marL="5039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보험규제가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 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주법관할사항이므로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 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미국보험감독기관협회</a:t>
            </a:r>
            <a: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(NAIC)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의 보험회사감독에 관한 </a:t>
            </a:r>
            <a: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/>
            </a:r>
            <a:br>
              <a:rPr lang="en-US" altLang="ko-KR" sz="2000" b="1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</a:br>
            <a:r>
              <a:rPr lang="ko-KR" altLang="en-US" sz="2000" b="1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모델법</a:t>
            </a:r>
            <a:r>
              <a:rPr lang="ko-KR" altLang="en-US" sz="2000" dirty="0" err="1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이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</a:rPr>
              <a:t> 중요</a:t>
            </a:r>
            <a:r>
              <a:rPr lang="en-US" altLang="ko-KR" sz="14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lang="en-US" altLang="ko-KR" sz="1400" dirty="0">
                <a:ln>
                  <a:solidFill>
                    <a:prstClr val="white">
                      <a:lumMod val="50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+mn-cs"/>
              </a:rPr>
            </a:br>
            <a:endParaRPr lang="ko-KR" altLang="en-US" sz="11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cs typeface="+mn-cs"/>
            </a:endParaRPr>
          </a:p>
          <a:p>
            <a:pPr marL="342900" lvl="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동 모델법에서는 </a:t>
            </a:r>
            <a:r>
              <a:rPr lang="ko-KR" altLang="en-US" sz="20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보험회사 자회사의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업무범위에 관하여 </a:t>
            </a:r>
            <a:r>
              <a:rPr lang="en-US" altLang="ko-KR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cs typeface="+mn-cs"/>
              </a:rPr>
              <a:t> </a:t>
            </a:r>
            <a:r>
              <a:rPr lang="en-US" altLang="ko-KR" sz="2000" baseline="30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cs typeface="+mn-cs"/>
              </a:rPr>
              <a:t>❶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cs typeface="+mn-cs"/>
              </a:rPr>
              <a:t>제한하지 않는 조항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cs typeface="+mn-cs"/>
              </a:rPr>
              <a:t>과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cs typeface="+mn-cs"/>
              </a:rPr>
              <a:t> </a:t>
            </a:r>
            <a:r>
              <a:rPr lang="en-US" altLang="ko-KR" sz="2000" baseline="30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</a:rPr>
              <a:t>❷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cs typeface="+mn-cs"/>
              </a:rPr>
              <a:t>보험관련업무로 한정하는 조항을 제시</a:t>
            </a:r>
            <a:endParaRPr lang="en-US" altLang="ko-KR" sz="180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cs typeface="+mn-cs"/>
            </a:endParaRPr>
          </a:p>
          <a:p>
            <a:pPr marL="789722" lvl="1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</a:t>
            </a:r>
            <a:r>
              <a:rPr lang="en-US" altLang="ko-KR" sz="1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안과 제</a:t>
            </a:r>
            <a:r>
              <a:rPr lang="en-US" altLang="ko-KR" sz="1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8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 중 어느 방식을 입법할 것인지는 각주의 입법자들의 정책결정</a:t>
            </a:r>
            <a:r>
              <a:rPr lang="ko-KR" altLang="en-US" sz="18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이며</a:t>
            </a:r>
            <a:r>
              <a:rPr lang="en-US" altLang="ko-KR" sz="18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워싱턴</a:t>
            </a:r>
            <a:r>
              <a:rPr lang="en-US" altLang="ko-KR" sz="1800" b="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DC</a:t>
            </a:r>
            <a:r>
              <a:rPr lang="ko-KR" altLang="en-US" sz="18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제</a:t>
            </a:r>
            <a:r>
              <a:rPr lang="en-US" altLang="ko-KR" sz="18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800" b="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안을</a:t>
            </a:r>
            <a:r>
              <a:rPr lang="en-US" altLang="ko-KR" sz="1800" b="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버지니아주는 제</a:t>
            </a:r>
            <a:r>
              <a:rPr lang="en-US" altLang="ko-KR" sz="18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800" b="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가까운 입장을 채택하고 </a:t>
            </a:r>
            <a:r>
              <a:rPr lang="ko-KR" altLang="en-US" sz="1800" b="0" dirty="0" smtClean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endParaRPr lang="en-US" altLang="ko-KR" sz="1800" b="0" dirty="0"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4" y="1636516"/>
            <a:ext cx="2037600" cy="203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07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 fontScale="70000" lnSpcReduction="20000"/>
      </a:bodyPr>
      <a:lstStyle>
        <a:defPPr marL="342900" indent="-342900" fontAlgn="base">
          <a:lnSpc>
            <a:spcPct val="100000"/>
          </a:lnSpc>
          <a:buFont typeface="Wingdings" panose="05000000000000000000" pitchFamily="2" charset="2"/>
          <a:buChar char="§"/>
          <a:defRPr sz="2400" dirty="0" err="1">
            <a:ln>
              <a:solidFill>
                <a:schemeClr val="bg1">
                  <a:lumMod val="50000"/>
                  <a:alpha val="20000"/>
                </a:schemeClr>
              </a:solidFill>
            </a:ln>
            <a:solidFill>
              <a:schemeClr val="tx1"/>
            </a:solidFill>
            <a:latin typeface="나눔바른고딕" panose="020B0603020101020101" pitchFamily="50" charset="-127"/>
            <a:cs typeface="+mn-cs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2613</TotalTime>
  <Words>1133</Words>
  <Application>Microsoft Office PowerPoint</Application>
  <PresentationFormat>사용자 지정</PresentationFormat>
  <Paragraphs>200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굴림</vt:lpstr>
      <vt:lpstr>Arial</vt:lpstr>
      <vt:lpstr>NanumBarunGothic</vt:lpstr>
      <vt:lpstr>Calibri Light</vt:lpstr>
      <vt:lpstr>함초롬바탕</vt:lpstr>
      <vt:lpstr>Calibri</vt:lpstr>
      <vt:lpstr>나눔바른고딕</vt:lpstr>
      <vt:lpstr>맑은 고딕</vt:lpstr>
      <vt:lpstr>나눔고딕 ExtraBold</vt:lpstr>
      <vt:lpstr>시스템 서체</vt:lpstr>
      <vt:lpstr>Wingdings</vt:lpstr>
      <vt:lpstr>Office 테마</vt:lpstr>
      <vt:lpstr>PowerPoint 프레젠테이션</vt:lpstr>
      <vt:lpstr>PowerPoint 프레젠테이션</vt:lpstr>
      <vt:lpstr>1. 배경</vt:lpstr>
      <vt:lpstr>2. 범위와 근거</vt:lpstr>
      <vt:lpstr>2. 범위와 근거</vt:lpstr>
      <vt:lpstr>PowerPoint 프레젠테이션</vt:lpstr>
      <vt:lpstr>1. 개관 </vt:lpstr>
      <vt:lpstr>1. 개관 </vt:lpstr>
      <vt:lpstr>2. 외국입법례 (미국)</vt:lpstr>
      <vt:lpstr>2. 외국입법례 (일본)</vt:lpstr>
      <vt:lpstr>3. 검토사항</vt:lpstr>
      <vt:lpstr>PowerPoint 프레젠테이션</vt:lpstr>
      <vt:lpstr>1. 개관 </vt:lpstr>
      <vt:lpstr>2. 외국입법례 (미국)</vt:lpstr>
      <vt:lpstr>2. 외국입법례 (일본)</vt:lpstr>
      <vt:lpstr>3. 검토사항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sunyoung1</dc:creator>
  <cp:lastModifiedBy>FSC</cp:lastModifiedBy>
  <cp:revision>344</cp:revision>
  <cp:lastPrinted>2022-07-17T23:34:41Z</cp:lastPrinted>
  <dcterms:created xsi:type="dcterms:W3CDTF">2015-08-12T00:10:27Z</dcterms:created>
  <dcterms:modified xsi:type="dcterms:W3CDTF">2022-07-18T02:33:48Z</dcterms:modified>
</cp:coreProperties>
</file>