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0D77-B3A1-44A1-9C7C-2792D83D119F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040D-4676-40EF-BA04-A6D6F4070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958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0D77-B3A1-44A1-9C7C-2792D83D119F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040D-4676-40EF-BA04-A6D6F4070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37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0D77-B3A1-44A1-9C7C-2792D83D119F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040D-4676-40EF-BA04-A6D6F4070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04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0D77-B3A1-44A1-9C7C-2792D83D119F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040D-4676-40EF-BA04-A6D6F4070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80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0D77-B3A1-44A1-9C7C-2792D83D119F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040D-4676-40EF-BA04-A6D6F4070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69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0D77-B3A1-44A1-9C7C-2792D83D119F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040D-4676-40EF-BA04-A6D6F4070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48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0D77-B3A1-44A1-9C7C-2792D83D119F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040D-4676-40EF-BA04-A6D6F4070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88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0D77-B3A1-44A1-9C7C-2792D83D119F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040D-4676-40EF-BA04-A6D6F4070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72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0D77-B3A1-44A1-9C7C-2792D83D119F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040D-4676-40EF-BA04-A6D6F4070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019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0D77-B3A1-44A1-9C7C-2792D83D119F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040D-4676-40EF-BA04-A6D6F4070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50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0D77-B3A1-44A1-9C7C-2792D83D119F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040D-4676-40EF-BA04-A6D6F4070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41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0D77-B3A1-44A1-9C7C-2792D83D119F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F040D-4676-40EF-BA04-A6D6F4070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55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221545"/>
              </p:ext>
            </p:extLst>
          </p:nvPr>
        </p:nvGraphicFramePr>
        <p:xfrm>
          <a:off x="1322953" y="979715"/>
          <a:ext cx="9867561" cy="28737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3104"/>
                <a:gridCol w="870857"/>
                <a:gridCol w="6342743"/>
                <a:gridCol w="870857"/>
              </a:tblGrid>
              <a:tr h="2981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모집부문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j-lt"/>
                          <a:ea typeface="+mj-ea"/>
                        </a:rPr>
                        <a:t>고용형태</a:t>
                      </a:r>
                      <a:endParaRPr lang="ko-KR" altLang="en-US" sz="1000" b="1" dirty="0">
                        <a:latin typeface="+mj-lt"/>
                        <a:ea typeface="+mj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j-lt"/>
                          <a:ea typeface="+mj-ea"/>
                        </a:rPr>
                        <a:t>상세내용</a:t>
                      </a:r>
                      <a:endParaRPr lang="ko-KR" altLang="en-US" sz="1000" b="1" dirty="0">
                        <a:latin typeface="+mj-lt"/>
                        <a:ea typeface="+mj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j-lt"/>
                          <a:ea typeface="+mj-ea"/>
                        </a:rPr>
                        <a:t>인원</a:t>
                      </a:r>
                      <a:endParaRPr lang="ko-KR" altLang="en-US" sz="1000" b="1" dirty="0">
                        <a:latin typeface="+mj-lt"/>
                        <a:ea typeface="+mj-ea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3"/>
                    </a:solidFill>
                  </a:tcPr>
                </a:tc>
              </a:tr>
              <a:tr h="2855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서버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통신 및 네트워크 개발</a:t>
                      </a:r>
                      <a:endParaRPr lang="en-US" altLang="ko-KR" sz="1000" b="0" i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경력자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정규직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■ </a:t>
                      </a:r>
                      <a:r>
                        <a:rPr lang="ko-KR" altLang="en-US" sz="110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담당업무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/>
                      </a:r>
                      <a:b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1000" b="0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ㆍ서버</a:t>
                      </a: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통신 및 네트워크 프로그램 개발</a:t>
                      </a:r>
                      <a:b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/>
                      </a:r>
                      <a:b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ko-KR" altLang="en-US" sz="11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■ </a:t>
                      </a:r>
                      <a:r>
                        <a:rPr lang="ko-KR" altLang="en-US" sz="1100" b="1" i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자격요건</a:t>
                      </a:r>
                      <a:endParaRPr lang="ko-KR" altLang="en-US" sz="1100" b="1" i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1000" b="0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ㆍ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java </a:t>
                      </a:r>
                      <a:r>
                        <a:rPr lang="ko-KR" altLang="en-US" sz="1000" b="0" i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언어에 익숙하고 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socket </a:t>
                      </a:r>
                      <a:r>
                        <a:rPr lang="ko-KR" altLang="en-US" sz="1000" b="0" i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개발 및 운영 경력이 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r>
                        <a:rPr lang="ko-KR" altLang="en-US" sz="1000" b="0" i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년 이상인 자</a:t>
                      </a:r>
                    </a:p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1000" b="0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ㆍ서버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 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&amp; </a:t>
                      </a:r>
                      <a:r>
                        <a:rPr lang="ko-KR" altLang="en-US" sz="1000" b="0" i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클라이언트 통신 기술 보유자</a:t>
                      </a:r>
                    </a:p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1000" b="0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ㆍ통신</a:t>
                      </a: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및 네트워크 성능 테스트 기술 보유자</a:t>
                      </a:r>
                    </a:p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1000" b="0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ㆍ통신</a:t>
                      </a: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오류 시 디버깅 및 분석 </a:t>
                      </a:r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가능자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/>
                      </a:r>
                      <a:b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1000" b="0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ㆍ보안통신</a:t>
                      </a: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기술 </a:t>
                      </a:r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가능자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(TLS)</a:t>
                      </a:r>
                      <a:r>
                        <a:rPr lang="ko-KR" altLang="en-US" sz="1000" b="0" i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/>
                      </a:r>
                      <a:br>
                        <a:rPr lang="ko-KR" altLang="en-US" sz="1000" b="0" i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ko-KR" altLang="en-US" sz="1000" b="0" i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ㆍ개발언어</a:t>
                      </a:r>
                      <a:r>
                        <a:rPr lang="ko-KR" altLang="en-US" sz="1000" b="0" i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 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 java, </a:t>
                      </a:r>
                      <a:r>
                        <a:rPr lang="en-US" altLang="ko-KR" sz="1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jsp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, spring, </a:t>
                      </a:r>
                      <a:r>
                        <a:rPr lang="en-US" altLang="ko-KR" sz="1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netty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 </a:t>
                      </a:r>
                      <a:r>
                        <a:rPr lang="ko-KR" altLang="en-US" sz="1000" b="0" i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개발에 능숙한자</a:t>
                      </a:r>
                      <a:r>
                        <a:rPr lang="ko-KR" altLang="en-US" sz="1000" b="0" i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/>
                      </a:r>
                      <a:br>
                        <a:rPr lang="ko-KR" altLang="en-US" sz="1000" b="0" i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ko-KR" altLang="en-US" sz="1000" b="0" i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ㆍ협업도구 </a:t>
                      </a:r>
                      <a:r>
                        <a:rPr lang="ko-KR" altLang="en-US" sz="1000" b="0" i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및 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CI/CD </a:t>
                      </a:r>
                      <a:r>
                        <a:rPr lang="ko-KR" altLang="en-US" sz="1000" b="0" i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운영 가능한 자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</a:t>
                      </a:r>
                      <a:r>
                        <a:rPr lang="en-US" altLang="ko-KR" sz="1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git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en-US" altLang="ko-KR" sz="1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jenkins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1000" b="0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ㆍ학력</a:t>
                      </a: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 </a:t>
                      </a:r>
                      <a:r>
                        <a:rPr lang="ko-KR" altLang="en-US" sz="1000" b="0" i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초대졸 이상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(2,3</a:t>
                      </a:r>
                      <a:r>
                        <a:rPr lang="ko-KR" altLang="en-US" sz="1000" b="0" i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년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)</a:t>
                      </a:r>
                      <a:br>
                        <a:rPr lang="en-US" altLang="ko-KR" sz="10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1000" b="0" i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ㆍ경력 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 3</a:t>
                      </a:r>
                      <a:r>
                        <a:rPr lang="ko-KR" altLang="en-US" sz="1000" b="0" i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년이상 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~ 5</a:t>
                      </a:r>
                      <a:r>
                        <a:rPr lang="ko-KR" altLang="en-US" sz="1000" b="0" i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년 이하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/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/>
                      </a:r>
                      <a:b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ko-KR" altLang="en-US" sz="11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■ 우대사항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/>
                      </a:r>
                      <a:b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1000" b="0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ㆍ상용</a:t>
                      </a: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서비스 서버 개발 및 운영자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(MAU 10,000</a:t>
                      </a:r>
                      <a:r>
                        <a:rPr lang="ko-KR" altLang="en-US" sz="1000" b="0" i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명 이상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)</a:t>
                      </a:r>
                      <a:endParaRPr lang="ko-KR" altLang="en-US" sz="1000" b="0" i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0</a:t>
                      </a:r>
                      <a:r>
                        <a:rPr lang="ko-KR" altLang="en-US" sz="1000" b="0" i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명</a:t>
                      </a:r>
                      <a:endParaRPr lang="ko-KR" altLang="en-US" sz="1000" b="0" smtClean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/>
                      <a:endParaRPr lang="ko-KR" altLang="en-US" sz="10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22953" y="428171"/>
            <a:ext cx="287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◎ 모집부문 및 상세내용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22953" y="4031638"/>
            <a:ext cx="287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◎ 전형절차</a:t>
            </a:r>
            <a:endParaRPr lang="ko-KR" altLang="en-US" b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78598"/>
              </p:ext>
            </p:extLst>
          </p:nvPr>
        </p:nvGraphicFramePr>
        <p:xfrm>
          <a:off x="1322953" y="4524370"/>
          <a:ext cx="986756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756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서류전형 ▶ 면접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▶ 채용검진 ▶ 최종합격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664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0095" y="399424"/>
            <a:ext cx="287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◎ 접수기간 및 방법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95430"/>
              </p:ext>
            </p:extLst>
          </p:nvPr>
        </p:nvGraphicFramePr>
        <p:xfrm>
          <a:off x="960095" y="830456"/>
          <a:ext cx="9867561" cy="1684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756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ㆍ접수기간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 2022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월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일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금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 09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시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~ 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채용시</a:t>
                      </a:r>
                    </a:p>
                  </a:txBody>
                  <a:tcPr marT="22860" anchor="ctr">
                    <a:solidFill>
                      <a:schemeClr val="bg1"/>
                    </a:solidFill>
                  </a:tcPr>
                </a:tc>
              </a:tr>
              <a:tr h="3662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effectLst/>
                          <a:latin typeface="+mn-lt"/>
                        </a:rPr>
                        <a:t>ㆍ</a:t>
                      </a:r>
                      <a:r>
                        <a:rPr lang="ko-KR" altLang="en-US" sz="1100" b="0" dirty="0" err="1">
                          <a:effectLst/>
                          <a:latin typeface="+mn-lt"/>
                        </a:rPr>
                        <a:t>접수방법</a:t>
                      </a:r>
                      <a:r>
                        <a:rPr lang="en-US" altLang="ko-KR" sz="1100" dirty="0" smtClean="0">
                          <a:effectLst/>
                          <a:latin typeface="+mn-lt"/>
                        </a:rPr>
                        <a:t>: </a:t>
                      </a:r>
                    </a:p>
                    <a:p>
                      <a:pPr latinLnBrk="1"/>
                      <a:r>
                        <a:rPr lang="ko-KR" altLang="en-US" sz="11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100" dirty="0" smtClean="0">
                          <a:effectLst/>
                          <a:latin typeface="+mn-lt"/>
                        </a:rPr>
                        <a:t>- </a:t>
                      </a:r>
                      <a:r>
                        <a:rPr lang="ko-KR" altLang="en-US" sz="1100" smtClean="0">
                          <a:effectLst/>
                          <a:latin typeface="+mn-lt"/>
                        </a:rPr>
                        <a:t>사람인</a:t>
                      </a:r>
                      <a:r>
                        <a:rPr lang="en-US" altLang="ko-KR" sz="1100" dirty="0" smtClean="0">
                          <a:effectLst/>
                          <a:latin typeface="+mn-lt"/>
                        </a:rPr>
                        <a:t>(https://www.saramin.co.kr/zf_user/jobs/view?rec_idx=42583838&amp;view_type=etc)</a:t>
                      </a:r>
                      <a:endParaRPr lang="en-US" altLang="ko-KR" sz="1100" baseline="0" dirty="0" smtClean="0">
                        <a:effectLst/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1100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100" baseline="0" dirty="0" smtClean="0">
                          <a:effectLst/>
                          <a:latin typeface="+mn-lt"/>
                        </a:rPr>
                        <a:t>- </a:t>
                      </a:r>
                      <a:r>
                        <a:rPr lang="ko-KR" altLang="en-US" sz="1100" baseline="0" smtClean="0">
                          <a:effectLst/>
                          <a:latin typeface="+mn-lt"/>
                        </a:rPr>
                        <a:t>잡코리아</a:t>
                      </a:r>
                      <a:r>
                        <a:rPr lang="en-US" altLang="ko-KR" sz="1100" baseline="0" dirty="0" smtClean="0">
                          <a:effectLst/>
                          <a:latin typeface="+mn-lt"/>
                        </a:rPr>
                        <a:t>(https://www.jobkorea.co.kr/Recruit/GI_Read/37774578?Oem_Code=C1)</a:t>
                      </a:r>
                    </a:p>
                  </a:txBody>
                  <a:tcPr marT="22860"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effectLst/>
                          <a:latin typeface="+mn-lt"/>
                        </a:rPr>
                        <a:t>ㆍ</a:t>
                      </a:r>
                      <a:r>
                        <a:rPr lang="ko-KR" altLang="en-US" sz="1100" b="0" dirty="0" err="1">
                          <a:effectLst/>
                          <a:latin typeface="+mn-lt"/>
                        </a:rPr>
                        <a:t>이력서양식</a:t>
                      </a:r>
                      <a:r>
                        <a:rPr lang="en-US" altLang="ko-KR" sz="1100" dirty="0" smtClean="0">
                          <a:effectLst/>
                          <a:latin typeface="+mn-lt"/>
                        </a:rPr>
                        <a:t>: </a:t>
                      </a:r>
                      <a:r>
                        <a:rPr lang="ko-KR" altLang="en-US" sz="1100" smtClean="0">
                          <a:effectLst/>
                          <a:latin typeface="+mn-lt"/>
                        </a:rPr>
                        <a:t>사람인</a:t>
                      </a:r>
                      <a:r>
                        <a:rPr lang="en-US" altLang="ko-KR" sz="1100" dirty="0" smtClean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100" smtClean="0">
                          <a:effectLst/>
                          <a:latin typeface="+mn-lt"/>
                        </a:rPr>
                        <a:t>잡코리아 </a:t>
                      </a:r>
                      <a:r>
                        <a:rPr lang="ko-KR" altLang="en-US" sz="1100">
                          <a:effectLst/>
                          <a:latin typeface="+mn-lt"/>
                        </a:rPr>
                        <a:t>온라인 </a:t>
                      </a:r>
                      <a:r>
                        <a:rPr lang="ko-KR" altLang="en-US" sz="1100" smtClean="0">
                          <a:effectLst/>
                          <a:latin typeface="+mn-lt"/>
                        </a:rPr>
                        <a:t>이력서</a:t>
                      </a:r>
                      <a:endParaRPr lang="en-US" altLang="ko-KR" sz="1100" dirty="0" smtClean="0">
                        <a:effectLst/>
                        <a:latin typeface="+mn-lt"/>
                      </a:endParaRPr>
                    </a:p>
                  </a:txBody>
                  <a:tcPr marT="22860"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effectLst/>
                          <a:latin typeface="+mn-lt"/>
                        </a:rPr>
                        <a:t>ㆍ</a:t>
                      </a:r>
                      <a:r>
                        <a:rPr lang="ko-KR" altLang="en-US" sz="1100" b="0" dirty="0" err="1">
                          <a:effectLst/>
                          <a:latin typeface="+mn-lt"/>
                        </a:rPr>
                        <a:t>제출서류</a:t>
                      </a:r>
                      <a:r>
                        <a:rPr lang="en-US" altLang="ko-KR" sz="1100" dirty="0" smtClean="0">
                          <a:effectLst/>
                          <a:latin typeface="+mn-lt"/>
                        </a:rPr>
                        <a:t>: </a:t>
                      </a:r>
                      <a:r>
                        <a:rPr lang="ko-KR" altLang="en-US" sz="1100" smtClean="0">
                          <a:effectLst/>
                          <a:latin typeface="+mn-lt"/>
                        </a:rPr>
                        <a:t>이력서</a:t>
                      </a:r>
                      <a:r>
                        <a:rPr lang="en-US" altLang="ko-KR" sz="1100" dirty="0">
                          <a:effectLst/>
                          <a:latin typeface="+mn-lt"/>
                        </a:rPr>
                        <a:t>,</a:t>
                      </a:r>
                      <a:r>
                        <a:rPr lang="ko-KR" altLang="en-US" sz="1100">
                          <a:effectLst/>
                          <a:latin typeface="+mn-lt"/>
                        </a:rPr>
                        <a:t>자기소개서</a:t>
                      </a:r>
                    </a:p>
                  </a:txBody>
                  <a:tcPr marT="2286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60095" y="3309538"/>
            <a:ext cx="287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◎ 유의사항</a:t>
            </a:r>
            <a:endParaRPr lang="ko-KR" altLang="en-US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9332"/>
              </p:ext>
            </p:extLst>
          </p:nvPr>
        </p:nvGraphicFramePr>
        <p:xfrm>
          <a:off x="960095" y="3766457"/>
          <a:ext cx="9867561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7561"/>
              </a:tblGrid>
              <a:tr h="210333">
                <a:tc>
                  <a:txBody>
                    <a:bodyPr/>
                    <a:lstStyle/>
                    <a:p>
                      <a:r>
                        <a:rPr lang="ko-KR" altLang="en-US" sz="11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ㆍ입사지원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서류에 허위사실이 발견될 경우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채용확정 이후라도 채용이 취소될 수 있습니다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22860" anchor="ctr">
                    <a:solidFill>
                      <a:schemeClr val="bg1"/>
                    </a:solidFill>
                  </a:tcPr>
                </a:tc>
              </a:tr>
              <a:tr h="135823">
                <a:tc>
                  <a:txBody>
                    <a:bodyPr/>
                    <a:lstStyle/>
                    <a:p>
                      <a:endParaRPr lang="ko-KR" altLang="en-US" sz="1100" dirty="0">
                        <a:latin typeface="+mn-lt"/>
                      </a:endParaRPr>
                    </a:p>
                  </a:txBody>
                  <a:tcPr marT="22860" anchor="ctr">
                    <a:solidFill>
                      <a:schemeClr val="bg1"/>
                    </a:solidFill>
                  </a:tcPr>
                </a:tc>
              </a:tr>
              <a:tr h="137526">
                <a:tc>
                  <a:txBody>
                    <a:bodyPr/>
                    <a:lstStyle/>
                    <a:p>
                      <a:endParaRPr lang="ko-KR" altLang="en-US" sz="1100" dirty="0">
                        <a:latin typeface="+mn-lt"/>
                      </a:endParaRPr>
                    </a:p>
                  </a:txBody>
                  <a:tcPr marT="22860" anchor="ctr">
                    <a:solidFill>
                      <a:schemeClr val="bg1"/>
                    </a:solidFill>
                  </a:tcPr>
                </a:tc>
              </a:tr>
              <a:tr h="137526">
                <a:tc>
                  <a:txBody>
                    <a:bodyPr/>
                    <a:lstStyle/>
                    <a:p>
                      <a:endParaRPr lang="ko-KR" altLang="en-US" sz="1100" dirty="0">
                        <a:latin typeface="+mn-lt"/>
                      </a:endParaRPr>
                    </a:p>
                  </a:txBody>
                  <a:tcPr marT="2286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80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92</Words>
  <Application>Microsoft Office PowerPoint</Application>
  <PresentationFormat>와이드스크린</PresentationFormat>
  <Paragraphs>27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맑은 고딕 Semilight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cp:lastPrinted>2022-03-29T03:18:11Z</cp:lastPrinted>
  <dcterms:created xsi:type="dcterms:W3CDTF">2022-03-29T01:50:04Z</dcterms:created>
  <dcterms:modified xsi:type="dcterms:W3CDTF">2022-03-29T03:23:41Z</dcterms:modified>
</cp:coreProperties>
</file>