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EEC27C-1B4D-42DB-B531-2B41B254B222}"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7C9FCFF9-B3F7-47AC-A1B1-51771D49A804}">
      <dgm:prSet/>
      <dgm:spPr>
        <a:solidFill>
          <a:schemeClr val="accent2">
            <a:lumMod val="60000"/>
            <a:lumOff val="40000"/>
          </a:schemeClr>
        </a:solidFill>
      </dgm:spPr>
      <dgm:t>
        <a:bodyPr/>
        <a:lstStyle/>
        <a:p>
          <a:r>
            <a:rPr lang="en-US"/>
            <a:t>This example illustrates what can be done with data available from a retail company.</a:t>
          </a:r>
        </a:p>
      </dgm:t>
    </dgm:pt>
    <dgm:pt modelId="{CE1F7BA1-7A03-4980-98E8-DE9046A950E9}" type="parTrans" cxnId="{5596FC84-F8CA-4833-AF55-E8E283022335}">
      <dgm:prSet/>
      <dgm:spPr/>
      <dgm:t>
        <a:bodyPr/>
        <a:lstStyle/>
        <a:p>
          <a:endParaRPr lang="en-US"/>
        </a:p>
      </dgm:t>
    </dgm:pt>
    <dgm:pt modelId="{7325B978-B486-4E05-82BE-E291FC7C8541}" type="sibTrans" cxnId="{5596FC84-F8CA-4833-AF55-E8E283022335}">
      <dgm:prSet/>
      <dgm:spPr/>
      <dgm:t>
        <a:bodyPr/>
        <a:lstStyle/>
        <a:p>
          <a:endParaRPr lang="en-US"/>
        </a:p>
      </dgm:t>
    </dgm:pt>
    <dgm:pt modelId="{8FCB67B0-B758-4563-941A-FB6DF287E8D5}">
      <dgm:prSet/>
      <dgm:spPr>
        <a:solidFill>
          <a:schemeClr val="accent2">
            <a:lumMod val="60000"/>
            <a:lumOff val="40000"/>
          </a:schemeClr>
        </a:solidFill>
      </dgm:spPr>
      <dgm:t>
        <a:bodyPr/>
        <a:lstStyle/>
        <a:p>
          <a:r>
            <a:rPr lang="en-US"/>
            <a:t>We can check marketing promotions.</a:t>
          </a:r>
        </a:p>
      </dgm:t>
    </dgm:pt>
    <dgm:pt modelId="{7238A76A-6915-43FF-8DC9-ADB87096678E}" type="parTrans" cxnId="{A18BC236-5EFC-46BD-82A9-BF291CF1CC1E}">
      <dgm:prSet/>
      <dgm:spPr/>
      <dgm:t>
        <a:bodyPr/>
        <a:lstStyle/>
        <a:p>
          <a:endParaRPr lang="en-US"/>
        </a:p>
      </dgm:t>
    </dgm:pt>
    <dgm:pt modelId="{5B0F5370-5AB2-41C7-A445-AF6F5A2746F3}" type="sibTrans" cxnId="{A18BC236-5EFC-46BD-82A9-BF291CF1CC1E}">
      <dgm:prSet/>
      <dgm:spPr/>
      <dgm:t>
        <a:bodyPr/>
        <a:lstStyle/>
        <a:p>
          <a:endParaRPr lang="en-US"/>
        </a:p>
      </dgm:t>
    </dgm:pt>
    <dgm:pt modelId="{C3F0A809-8275-44FC-A1B6-196389C8E8A6}">
      <dgm:prSet/>
      <dgm:spPr>
        <a:solidFill>
          <a:schemeClr val="accent2">
            <a:lumMod val="60000"/>
            <a:lumOff val="40000"/>
          </a:schemeClr>
        </a:solidFill>
      </dgm:spPr>
      <dgm:t>
        <a:bodyPr/>
        <a:lstStyle/>
        <a:p>
          <a:r>
            <a:rPr lang="en-US" dirty="0"/>
            <a:t>We can create a reward program base on the number of purchases per customer. Create customer segmentation, track purchase history, combinations of purchases. </a:t>
          </a:r>
        </a:p>
      </dgm:t>
    </dgm:pt>
    <dgm:pt modelId="{A742CD75-5AA8-4A8D-BEB4-A6D1AF98FAA4}" type="parTrans" cxnId="{352CBB34-0808-445E-8041-0AC631B2D0BD}">
      <dgm:prSet/>
      <dgm:spPr/>
      <dgm:t>
        <a:bodyPr/>
        <a:lstStyle/>
        <a:p>
          <a:endParaRPr lang="en-US"/>
        </a:p>
      </dgm:t>
    </dgm:pt>
    <dgm:pt modelId="{93751FC4-0A81-4BDE-9BAA-67625723F3C0}" type="sibTrans" cxnId="{352CBB34-0808-445E-8041-0AC631B2D0BD}">
      <dgm:prSet/>
      <dgm:spPr/>
      <dgm:t>
        <a:bodyPr/>
        <a:lstStyle/>
        <a:p>
          <a:endParaRPr lang="en-US"/>
        </a:p>
      </dgm:t>
    </dgm:pt>
    <dgm:pt modelId="{22BF51BA-F61F-42F3-908A-76D171F28042}">
      <dgm:prSet/>
      <dgm:spPr>
        <a:solidFill>
          <a:schemeClr val="accent2">
            <a:lumMod val="60000"/>
            <a:lumOff val="40000"/>
          </a:schemeClr>
        </a:solidFill>
      </dgm:spPr>
      <dgm:t>
        <a:bodyPr/>
        <a:lstStyle/>
        <a:p>
          <a:r>
            <a:rPr lang="en-US"/>
            <a:t>We can check which are the most and least buy products and base on it, create combo offers. To move faster merchandise.</a:t>
          </a:r>
        </a:p>
      </dgm:t>
    </dgm:pt>
    <dgm:pt modelId="{0B515D77-46A4-4CA2-80D5-8B2F3464E914}" type="parTrans" cxnId="{5A20637C-D77B-4A48-AA03-9598B1428D17}">
      <dgm:prSet/>
      <dgm:spPr/>
      <dgm:t>
        <a:bodyPr/>
        <a:lstStyle/>
        <a:p>
          <a:endParaRPr lang="en-US"/>
        </a:p>
      </dgm:t>
    </dgm:pt>
    <dgm:pt modelId="{00A53655-8382-4FF4-9BE6-2041EFF1B5EC}" type="sibTrans" cxnId="{5A20637C-D77B-4A48-AA03-9598B1428D17}">
      <dgm:prSet/>
      <dgm:spPr/>
      <dgm:t>
        <a:bodyPr/>
        <a:lstStyle/>
        <a:p>
          <a:endParaRPr lang="en-US"/>
        </a:p>
      </dgm:t>
    </dgm:pt>
    <dgm:pt modelId="{129367A0-C607-4615-AF48-8CE004D8B9A2}">
      <dgm:prSet/>
      <dgm:spPr>
        <a:solidFill>
          <a:schemeClr val="accent2">
            <a:lumMod val="60000"/>
            <a:lumOff val="40000"/>
          </a:schemeClr>
        </a:solidFill>
      </dgm:spPr>
      <dgm:t>
        <a:bodyPr/>
        <a:lstStyle/>
        <a:p>
          <a:r>
            <a:rPr lang="en-US" dirty="0"/>
            <a:t>We can check how the sales products moves worldwide and base on it, store products which are more likely to be bought in the most likely location to be buy. (Logistics savings)</a:t>
          </a:r>
        </a:p>
      </dgm:t>
    </dgm:pt>
    <dgm:pt modelId="{66BF0097-E149-4D6B-97FC-2E06C43D386F}" type="parTrans" cxnId="{0A2A2ADF-B057-49AA-8531-47C07FFF99AB}">
      <dgm:prSet/>
      <dgm:spPr/>
      <dgm:t>
        <a:bodyPr/>
        <a:lstStyle/>
        <a:p>
          <a:endParaRPr lang="en-US"/>
        </a:p>
      </dgm:t>
    </dgm:pt>
    <dgm:pt modelId="{71BE37D1-FCA9-4032-8E53-3F5F1C256640}" type="sibTrans" cxnId="{0A2A2ADF-B057-49AA-8531-47C07FFF99AB}">
      <dgm:prSet/>
      <dgm:spPr/>
      <dgm:t>
        <a:bodyPr/>
        <a:lstStyle/>
        <a:p>
          <a:endParaRPr lang="en-US"/>
        </a:p>
      </dgm:t>
    </dgm:pt>
    <dgm:pt modelId="{0B55ADAD-B460-4DD0-90AC-DE9EE05C1DC2}">
      <dgm:prSet/>
      <dgm:spPr>
        <a:solidFill>
          <a:schemeClr val="accent2">
            <a:lumMod val="60000"/>
            <a:lumOff val="40000"/>
          </a:schemeClr>
        </a:solidFill>
      </dgm:spPr>
      <dgm:t>
        <a:bodyPr/>
        <a:lstStyle/>
        <a:p>
          <a:r>
            <a:rPr lang="en-US" dirty="0"/>
            <a:t>We can check forecasting to keep in store only what we need. Optimal use of our warehouse.</a:t>
          </a:r>
        </a:p>
      </dgm:t>
    </dgm:pt>
    <dgm:pt modelId="{2E567713-2358-41A0-B37B-7C331C180300}" type="parTrans" cxnId="{3EA7F376-6C25-48DD-83F8-B3C2EDC0246F}">
      <dgm:prSet/>
      <dgm:spPr/>
      <dgm:t>
        <a:bodyPr/>
        <a:lstStyle/>
        <a:p>
          <a:endParaRPr lang="en-US"/>
        </a:p>
      </dgm:t>
    </dgm:pt>
    <dgm:pt modelId="{E8FD1E0B-85C1-4A73-A1F7-4E3CD07FB6DB}" type="sibTrans" cxnId="{3EA7F376-6C25-48DD-83F8-B3C2EDC0246F}">
      <dgm:prSet/>
      <dgm:spPr/>
      <dgm:t>
        <a:bodyPr/>
        <a:lstStyle/>
        <a:p>
          <a:endParaRPr lang="en-US"/>
        </a:p>
      </dgm:t>
    </dgm:pt>
    <dgm:pt modelId="{469CDC80-71B7-4EBF-A37E-A358CE3E837A}" type="pres">
      <dgm:prSet presAssocID="{2BEEC27C-1B4D-42DB-B531-2B41B254B222}" presName="diagram" presStyleCnt="0">
        <dgm:presLayoutVars>
          <dgm:dir/>
          <dgm:resizeHandles val="exact"/>
        </dgm:presLayoutVars>
      </dgm:prSet>
      <dgm:spPr/>
    </dgm:pt>
    <dgm:pt modelId="{C09569F7-B18D-4696-8F5E-5DAA3987DA2C}" type="pres">
      <dgm:prSet presAssocID="{7C9FCFF9-B3F7-47AC-A1B1-51771D49A804}" presName="node" presStyleLbl="node1" presStyleIdx="0" presStyleCnt="6">
        <dgm:presLayoutVars>
          <dgm:bulletEnabled val="1"/>
        </dgm:presLayoutVars>
      </dgm:prSet>
      <dgm:spPr/>
    </dgm:pt>
    <dgm:pt modelId="{51774EA3-F2E6-4B85-A8EB-832223D4B194}" type="pres">
      <dgm:prSet presAssocID="{7325B978-B486-4E05-82BE-E291FC7C8541}" presName="sibTrans" presStyleCnt="0"/>
      <dgm:spPr/>
    </dgm:pt>
    <dgm:pt modelId="{47FB4DB3-952F-4883-BE32-248D62932105}" type="pres">
      <dgm:prSet presAssocID="{8FCB67B0-B758-4563-941A-FB6DF287E8D5}" presName="node" presStyleLbl="node1" presStyleIdx="1" presStyleCnt="6">
        <dgm:presLayoutVars>
          <dgm:bulletEnabled val="1"/>
        </dgm:presLayoutVars>
      </dgm:prSet>
      <dgm:spPr/>
    </dgm:pt>
    <dgm:pt modelId="{B5146B87-47CD-4192-9D0A-8B614D667E64}" type="pres">
      <dgm:prSet presAssocID="{5B0F5370-5AB2-41C7-A445-AF6F5A2746F3}" presName="sibTrans" presStyleCnt="0"/>
      <dgm:spPr/>
    </dgm:pt>
    <dgm:pt modelId="{60121FE6-A0FE-4D73-AEAA-E3B66EA0F931}" type="pres">
      <dgm:prSet presAssocID="{C3F0A809-8275-44FC-A1B6-196389C8E8A6}" presName="node" presStyleLbl="node1" presStyleIdx="2" presStyleCnt="6">
        <dgm:presLayoutVars>
          <dgm:bulletEnabled val="1"/>
        </dgm:presLayoutVars>
      </dgm:prSet>
      <dgm:spPr/>
    </dgm:pt>
    <dgm:pt modelId="{1638AC25-2131-49D7-B700-1E08DFAC8614}" type="pres">
      <dgm:prSet presAssocID="{93751FC4-0A81-4BDE-9BAA-67625723F3C0}" presName="sibTrans" presStyleCnt="0"/>
      <dgm:spPr/>
    </dgm:pt>
    <dgm:pt modelId="{7AAFECBC-01B5-4E29-AC02-1A17E814BD7E}" type="pres">
      <dgm:prSet presAssocID="{22BF51BA-F61F-42F3-908A-76D171F28042}" presName="node" presStyleLbl="node1" presStyleIdx="3" presStyleCnt="6">
        <dgm:presLayoutVars>
          <dgm:bulletEnabled val="1"/>
        </dgm:presLayoutVars>
      </dgm:prSet>
      <dgm:spPr/>
    </dgm:pt>
    <dgm:pt modelId="{581B869D-F0A1-4461-BC53-0CBBF7AA04C4}" type="pres">
      <dgm:prSet presAssocID="{00A53655-8382-4FF4-9BE6-2041EFF1B5EC}" presName="sibTrans" presStyleCnt="0"/>
      <dgm:spPr/>
    </dgm:pt>
    <dgm:pt modelId="{090F3A85-2DF6-4A62-8F5E-09209BA56523}" type="pres">
      <dgm:prSet presAssocID="{129367A0-C607-4615-AF48-8CE004D8B9A2}" presName="node" presStyleLbl="node1" presStyleIdx="4" presStyleCnt="6">
        <dgm:presLayoutVars>
          <dgm:bulletEnabled val="1"/>
        </dgm:presLayoutVars>
      </dgm:prSet>
      <dgm:spPr/>
    </dgm:pt>
    <dgm:pt modelId="{412B5132-059B-4214-B635-AA0220B445BA}" type="pres">
      <dgm:prSet presAssocID="{71BE37D1-FCA9-4032-8E53-3F5F1C256640}" presName="sibTrans" presStyleCnt="0"/>
      <dgm:spPr/>
    </dgm:pt>
    <dgm:pt modelId="{F7D04768-C236-400F-A949-BED63D33409B}" type="pres">
      <dgm:prSet presAssocID="{0B55ADAD-B460-4DD0-90AC-DE9EE05C1DC2}" presName="node" presStyleLbl="node1" presStyleIdx="5" presStyleCnt="6">
        <dgm:presLayoutVars>
          <dgm:bulletEnabled val="1"/>
        </dgm:presLayoutVars>
      </dgm:prSet>
      <dgm:spPr/>
    </dgm:pt>
  </dgm:ptLst>
  <dgm:cxnLst>
    <dgm:cxn modelId="{567DAB20-BC10-403C-9EAE-0D981B9597D2}" type="presOf" srcId="{C3F0A809-8275-44FC-A1B6-196389C8E8A6}" destId="{60121FE6-A0FE-4D73-AEAA-E3B66EA0F931}" srcOrd="0" destOrd="0" presId="urn:microsoft.com/office/officeart/2005/8/layout/default"/>
    <dgm:cxn modelId="{352CBB34-0808-445E-8041-0AC631B2D0BD}" srcId="{2BEEC27C-1B4D-42DB-B531-2B41B254B222}" destId="{C3F0A809-8275-44FC-A1B6-196389C8E8A6}" srcOrd="2" destOrd="0" parTransId="{A742CD75-5AA8-4A8D-BEB4-A6D1AF98FAA4}" sibTransId="{93751FC4-0A81-4BDE-9BAA-67625723F3C0}"/>
    <dgm:cxn modelId="{A18BC236-5EFC-46BD-82A9-BF291CF1CC1E}" srcId="{2BEEC27C-1B4D-42DB-B531-2B41B254B222}" destId="{8FCB67B0-B758-4563-941A-FB6DF287E8D5}" srcOrd="1" destOrd="0" parTransId="{7238A76A-6915-43FF-8DC9-ADB87096678E}" sibTransId="{5B0F5370-5AB2-41C7-A445-AF6F5A2746F3}"/>
    <dgm:cxn modelId="{75AB7863-022B-4AB9-AED3-A22B1CE290DE}" type="presOf" srcId="{0B55ADAD-B460-4DD0-90AC-DE9EE05C1DC2}" destId="{F7D04768-C236-400F-A949-BED63D33409B}" srcOrd="0" destOrd="0" presId="urn:microsoft.com/office/officeart/2005/8/layout/default"/>
    <dgm:cxn modelId="{3EA7F376-6C25-48DD-83F8-B3C2EDC0246F}" srcId="{2BEEC27C-1B4D-42DB-B531-2B41B254B222}" destId="{0B55ADAD-B460-4DD0-90AC-DE9EE05C1DC2}" srcOrd="5" destOrd="0" parTransId="{2E567713-2358-41A0-B37B-7C331C180300}" sibTransId="{E8FD1E0B-85C1-4A73-A1F7-4E3CD07FB6DB}"/>
    <dgm:cxn modelId="{5A20637C-D77B-4A48-AA03-9598B1428D17}" srcId="{2BEEC27C-1B4D-42DB-B531-2B41B254B222}" destId="{22BF51BA-F61F-42F3-908A-76D171F28042}" srcOrd="3" destOrd="0" parTransId="{0B515D77-46A4-4CA2-80D5-8B2F3464E914}" sibTransId="{00A53655-8382-4FF4-9BE6-2041EFF1B5EC}"/>
    <dgm:cxn modelId="{4251ED7E-B409-44F2-B11D-831F741D015E}" type="presOf" srcId="{129367A0-C607-4615-AF48-8CE004D8B9A2}" destId="{090F3A85-2DF6-4A62-8F5E-09209BA56523}" srcOrd="0" destOrd="0" presId="urn:microsoft.com/office/officeart/2005/8/layout/default"/>
    <dgm:cxn modelId="{5596FC84-F8CA-4833-AF55-E8E283022335}" srcId="{2BEEC27C-1B4D-42DB-B531-2B41B254B222}" destId="{7C9FCFF9-B3F7-47AC-A1B1-51771D49A804}" srcOrd="0" destOrd="0" parTransId="{CE1F7BA1-7A03-4980-98E8-DE9046A950E9}" sibTransId="{7325B978-B486-4E05-82BE-E291FC7C8541}"/>
    <dgm:cxn modelId="{EC904B87-1B4D-4FE5-96C4-802932861AF0}" type="presOf" srcId="{8FCB67B0-B758-4563-941A-FB6DF287E8D5}" destId="{47FB4DB3-952F-4883-BE32-248D62932105}" srcOrd="0" destOrd="0" presId="urn:microsoft.com/office/officeart/2005/8/layout/default"/>
    <dgm:cxn modelId="{E62E008A-9E0D-43A8-A04D-8CEE8A1E5F8A}" type="presOf" srcId="{2BEEC27C-1B4D-42DB-B531-2B41B254B222}" destId="{469CDC80-71B7-4EBF-A37E-A358CE3E837A}" srcOrd="0" destOrd="0" presId="urn:microsoft.com/office/officeart/2005/8/layout/default"/>
    <dgm:cxn modelId="{B07C86C3-BBB7-4703-AF97-A88BCED26E08}" type="presOf" srcId="{22BF51BA-F61F-42F3-908A-76D171F28042}" destId="{7AAFECBC-01B5-4E29-AC02-1A17E814BD7E}" srcOrd="0" destOrd="0" presId="urn:microsoft.com/office/officeart/2005/8/layout/default"/>
    <dgm:cxn modelId="{0A2A2ADF-B057-49AA-8531-47C07FFF99AB}" srcId="{2BEEC27C-1B4D-42DB-B531-2B41B254B222}" destId="{129367A0-C607-4615-AF48-8CE004D8B9A2}" srcOrd="4" destOrd="0" parTransId="{66BF0097-E149-4D6B-97FC-2E06C43D386F}" sibTransId="{71BE37D1-FCA9-4032-8E53-3F5F1C256640}"/>
    <dgm:cxn modelId="{A03B33F2-ECD6-4CD2-86F0-EA06DE96701E}" type="presOf" srcId="{7C9FCFF9-B3F7-47AC-A1B1-51771D49A804}" destId="{C09569F7-B18D-4696-8F5E-5DAA3987DA2C}" srcOrd="0" destOrd="0" presId="urn:microsoft.com/office/officeart/2005/8/layout/default"/>
    <dgm:cxn modelId="{DB53B69E-C483-4231-8BAF-8830077619FE}" type="presParOf" srcId="{469CDC80-71B7-4EBF-A37E-A358CE3E837A}" destId="{C09569F7-B18D-4696-8F5E-5DAA3987DA2C}" srcOrd="0" destOrd="0" presId="urn:microsoft.com/office/officeart/2005/8/layout/default"/>
    <dgm:cxn modelId="{BF85A988-22B4-4E6D-BF18-B39D6978F2F8}" type="presParOf" srcId="{469CDC80-71B7-4EBF-A37E-A358CE3E837A}" destId="{51774EA3-F2E6-4B85-A8EB-832223D4B194}" srcOrd="1" destOrd="0" presId="urn:microsoft.com/office/officeart/2005/8/layout/default"/>
    <dgm:cxn modelId="{0F359ED4-10C3-438A-8681-78964A191612}" type="presParOf" srcId="{469CDC80-71B7-4EBF-A37E-A358CE3E837A}" destId="{47FB4DB3-952F-4883-BE32-248D62932105}" srcOrd="2" destOrd="0" presId="urn:microsoft.com/office/officeart/2005/8/layout/default"/>
    <dgm:cxn modelId="{4C09995A-7406-4F07-B978-D3FD22FF1C83}" type="presParOf" srcId="{469CDC80-71B7-4EBF-A37E-A358CE3E837A}" destId="{B5146B87-47CD-4192-9D0A-8B614D667E64}" srcOrd="3" destOrd="0" presId="urn:microsoft.com/office/officeart/2005/8/layout/default"/>
    <dgm:cxn modelId="{E48180C0-A5AE-4C82-A8E3-4031554EBDCF}" type="presParOf" srcId="{469CDC80-71B7-4EBF-A37E-A358CE3E837A}" destId="{60121FE6-A0FE-4D73-AEAA-E3B66EA0F931}" srcOrd="4" destOrd="0" presId="urn:microsoft.com/office/officeart/2005/8/layout/default"/>
    <dgm:cxn modelId="{5D7B6AB4-310E-4D7F-B620-0770DE174AF1}" type="presParOf" srcId="{469CDC80-71B7-4EBF-A37E-A358CE3E837A}" destId="{1638AC25-2131-49D7-B700-1E08DFAC8614}" srcOrd="5" destOrd="0" presId="urn:microsoft.com/office/officeart/2005/8/layout/default"/>
    <dgm:cxn modelId="{9FFA404B-C299-4E15-BA20-F4E5ECBE60A8}" type="presParOf" srcId="{469CDC80-71B7-4EBF-A37E-A358CE3E837A}" destId="{7AAFECBC-01B5-4E29-AC02-1A17E814BD7E}" srcOrd="6" destOrd="0" presId="urn:microsoft.com/office/officeart/2005/8/layout/default"/>
    <dgm:cxn modelId="{44FDB33D-5647-4AB0-82FB-329A7CC3EF47}" type="presParOf" srcId="{469CDC80-71B7-4EBF-A37E-A358CE3E837A}" destId="{581B869D-F0A1-4461-BC53-0CBBF7AA04C4}" srcOrd="7" destOrd="0" presId="urn:microsoft.com/office/officeart/2005/8/layout/default"/>
    <dgm:cxn modelId="{1429E8C3-91B9-49AD-91C8-0485C32BAD7C}" type="presParOf" srcId="{469CDC80-71B7-4EBF-A37E-A358CE3E837A}" destId="{090F3A85-2DF6-4A62-8F5E-09209BA56523}" srcOrd="8" destOrd="0" presId="urn:microsoft.com/office/officeart/2005/8/layout/default"/>
    <dgm:cxn modelId="{961E063E-0598-449D-8232-4CEE6B06451E}" type="presParOf" srcId="{469CDC80-71B7-4EBF-A37E-A358CE3E837A}" destId="{412B5132-059B-4214-B635-AA0220B445BA}" srcOrd="9" destOrd="0" presId="urn:microsoft.com/office/officeart/2005/8/layout/default"/>
    <dgm:cxn modelId="{E7F792E3-FD79-492C-8EC3-477F7B722E38}" type="presParOf" srcId="{469CDC80-71B7-4EBF-A37E-A358CE3E837A}" destId="{F7D04768-C236-400F-A949-BED63D33409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569F7-B18D-4696-8F5E-5DAA3987DA2C}">
      <dsp:nvSpPr>
        <dsp:cNvPr id="0" name=""/>
        <dsp:cNvSpPr/>
      </dsp:nvSpPr>
      <dsp:spPr>
        <a:xfrm>
          <a:off x="298608" y="3009"/>
          <a:ext cx="2956619" cy="1773971"/>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example illustrates what can be done with data available from a retail company.</a:t>
          </a:r>
        </a:p>
      </dsp:txBody>
      <dsp:txXfrm>
        <a:off x="298608" y="3009"/>
        <a:ext cx="2956619" cy="1773971"/>
      </dsp:txXfrm>
    </dsp:sp>
    <dsp:sp modelId="{47FB4DB3-952F-4883-BE32-248D62932105}">
      <dsp:nvSpPr>
        <dsp:cNvPr id="0" name=""/>
        <dsp:cNvSpPr/>
      </dsp:nvSpPr>
      <dsp:spPr>
        <a:xfrm>
          <a:off x="3550890" y="3009"/>
          <a:ext cx="2956619" cy="1773971"/>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can check marketing promotions.</a:t>
          </a:r>
        </a:p>
      </dsp:txBody>
      <dsp:txXfrm>
        <a:off x="3550890" y="3009"/>
        <a:ext cx="2956619" cy="1773971"/>
      </dsp:txXfrm>
    </dsp:sp>
    <dsp:sp modelId="{60121FE6-A0FE-4D73-AEAA-E3B66EA0F931}">
      <dsp:nvSpPr>
        <dsp:cNvPr id="0" name=""/>
        <dsp:cNvSpPr/>
      </dsp:nvSpPr>
      <dsp:spPr>
        <a:xfrm>
          <a:off x="6803171" y="3009"/>
          <a:ext cx="2956619" cy="1773971"/>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can create a reward program base on the number of purchases per customer. Create customer segmentation, track purchase history, combinations of purchases. </a:t>
          </a:r>
        </a:p>
      </dsp:txBody>
      <dsp:txXfrm>
        <a:off x="6803171" y="3009"/>
        <a:ext cx="2956619" cy="1773971"/>
      </dsp:txXfrm>
    </dsp:sp>
    <dsp:sp modelId="{7AAFECBC-01B5-4E29-AC02-1A17E814BD7E}">
      <dsp:nvSpPr>
        <dsp:cNvPr id="0" name=""/>
        <dsp:cNvSpPr/>
      </dsp:nvSpPr>
      <dsp:spPr>
        <a:xfrm>
          <a:off x="298608" y="2072642"/>
          <a:ext cx="2956619" cy="1773971"/>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can check which are the most and least buy products and base on it, create combo offers. To move faster merchandise.</a:t>
          </a:r>
        </a:p>
      </dsp:txBody>
      <dsp:txXfrm>
        <a:off x="298608" y="2072642"/>
        <a:ext cx="2956619" cy="1773971"/>
      </dsp:txXfrm>
    </dsp:sp>
    <dsp:sp modelId="{090F3A85-2DF6-4A62-8F5E-09209BA56523}">
      <dsp:nvSpPr>
        <dsp:cNvPr id="0" name=""/>
        <dsp:cNvSpPr/>
      </dsp:nvSpPr>
      <dsp:spPr>
        <a:xfrm>
          <a:off x="3550890" y="2072642"/>
          <a:ext cx="2956619" cy="1773971"/>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can check how the sales products moves worldwide and base on it, store products which are more likely to be bought in the most likely location to be buy. (Logistics savings)</a:t>
          </a:r>
        </a:p>
      </dsp:txBody>
      <dsp:txXfrm>
        <a:off x="3550890" y="2072642"/>
        <a:ext cx="2956619" cy="1773971"/>
      </dsp:txXfrm>
    </dsp:sp>
    <dsp:sp modelId="{F7D04768-C236-400F-A949-BED63D33409B}">
      <dsp:nvSpPr>
        <dsp:cNvPr id="0" name=""/>
        <dsp:cNvSpPr/>
      </dsp:nvSpPr>
      <dsp:spPr>
        <a:xfrm>
          <a:off x="6803171" y="2072642"/>
          <a:ext cx="2956619" cy="1773971"/>
        </a:xfrm>
        <a:prstGeom prst="rect">
          <a:avLst/>
        </a:prstGeom>
        <a:solidFill>
          <a:schemeClr val="accent2">
            <a:lumMod val="60000"/>
            <a:lumOff val="4000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can check forecasting to keep in store only what we need. Optimal use of our warehouse.</a:t>
          </a:r>
        </a:p>
      </dsp:txBody>
      <dsp:txXfrm>
        <a:off x="6803171" y="2072642"/>
        <a:ext cx="2956619" cy="17739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Business Case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Analyzing Retail Information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0081-9BBD-4E81-BBCA-856F0B95BEF6}"/>
              </a:ext>
            </a:extLst>
          </p:cNvPr>
          <p:cNvSpPr>
            <a:spLocks noGrp="1"/>
          </p:cNvSpPr>
          <p:nvPr>
            <p:ph type="title"/>
          </p:nvPr>
        </p:nvSpPr>
        <p:spPr>
          <a:xfrm>
            <a:off x="1066800" y="2743200"/>
            <a:ext cx="10058400" cy="1371600"/>
          </a:xfrm>
        </p:spPr>
        <p:txBody>
          <a:bodyPr/>
          <a:lstStyle/>
          <a:p>
            <a:r>
              <a:rPr lang="en-US" dirty="0"/>
              <a:t>Thank You!</a:t>
            </a:r>
          </a:p>
        </p:txBody>
      </p:sp>
      <p:sp>
        <p:nvSpPr>
          <p:cNvPr id="7" name="Title 1">
            <a:extLst>
              <a:ext uri="{FF2B5EF4-FFF2-40B4-BE49-F238E27FC236}">
                <a16:creationId xmlns:a16="http://schemas.microsoft.com/office/drawing/2014/main" id="{152FCD53-E4EA-4AAC-8B26-B0662E19A33B}"/>
              </a:ext>
            </a:extLst>
          </p:cNvPr>
          <p:cNvSpPr txBox="1">
            <a:spLocks/>
          </p:cNvSpPr>
          <p:nvPr/>
        </p:nvSpPr>
        <p:spPr>
          <a:xfrm>
            <a:off x="1066800" y="4962525"/>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sz="1200" dirty="0"/>
              <a:t>Feel free to reach me out for any other advance analytics case. Benazir de la Rosa, Data Scientist Consultant.</a:t>
            </a:r>
          </a:p>
        </p:txBody>
      </p:sp>
    </p:spTree>
    <p:extLst>
      <p:ext uri="{BB962C8B-B14F-4D97-AF65-F5344CB8AC3E}">
        <p14:creationId xmlns:p14="http://schemas.microsoft.com/office/powerpoint/2010/main" val="142920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C32F-CD43-49C7-A086-D68491990907}"/>
              </a:ext>
            </a:extLst>
          </p:cNvPr>
          <p:cNvSpPr>
            <a:spLocks noGrp="1"/>
          </p:cNvSpPr>
          <p:nvPr>
            <p:ph type="title"/>
          </p:nvPr>
        </p:nvSpPr>
        <p:spPr/>
        <p:txBody>
          <a:bodyPr/>
          <a:lstStyle/>
          <a:p>
            <a:r>
              <a:rPr lang="en-US" dirty="0"/>
              <a:t>Dataset direct description</a:t>
            </a:r>
          </a:p>
        </p:txBody>
      </p:sp>
      <p:sp>
        <p:nvSpPr>
          <p:cNvPr id="3" name="Content Placeholder 2">
            <a:extLst>
              <a:ext uri="{FF2B5EF4-FFF2-40B4-BE49-F238E27FC236}">
                <a16:creationId xmlns:a16="http://schemas.microsoft.com/office/drawing/2014/main" id="{2AD1CBFF-457A-4E5F-A1AB-2EBAAA3BEB85}"/>
              </a:ext>
            </a:extLst>
          </p:cNvPr>
          <p:cNvSpPr>
            <a:spLocks noGrp="1"/>
          </p:cNvSpPr>
          <p:nvPr>
            <p:ph idx="1"/>
          </p:nvPr>
        </p:nvSpPr>
        <p:spPr/>
        <p:txBody>
          <a:bodyPr>
            <a:normAutofit fontScale="92500" lnSpcReduction="10000"/>
          </a:bodyPr>
          <a:lstStyle/>
          <a:p>
            <a:r>
              <a:rPr lang="en-US" dirty="0"/>
              <a:t>The dataset represents purchases of products on a retail store. The attributes available are:</a:t>
            </a:r>
          </a:p>
          <a:p>
            <a:pPr lvl="1"/>
            <a:r>
              <a:rPr lang="en-US" dirty="0" err="1"/>
              <a:t>InvoiceNo</a:t>
            </a:r>
            <a:r>
              <a:rPr lang="en-US" dirty="0"/>
              <a:t>: the number of the ticket</a:t>
            </a:r>
          </a:p>
          <a:p>
            <a:pPr lvl="1"/>
            <a:r>
              <a:rPr lang="en-US" dirty="0" err="1"/>
              <a:t>StockCode</a:t>
            </a:r>
            <a:r>
              <a:rPr lang="en-US" dirty="0"/>
              <a:t>: SKU from the item</a:t>
            </a:r>
          </a:p>
          <a:p>
            <a:pPr lvl="1"/>
            <a:r>
              <a:rPr lang="en-US" dirty="0"/>
              <a:t>Description: description of the article</a:t>
            </a:r>
          </a:p>
          <a:p>
            <a:pPr lvl="1"/>
            <a:r>
              <a:rPr lang="en-US" dirty="0"/>
              <a:t>Quantity: amount of units bought by the customer</a:t>
            </a:r>
          </a:p>
          <a:p>
            <a:pPr lvl="1"/>
            <a:r>
              <a:rPr lang="en-US" dirty="0" err="1"/>
              <a:t>InvoiceDate</a:t>
            </a:r>
            <a:r>
              <a:rPr lang="en-US" dirty="0"/>
              <a:t>: date of the purchase with hour</a:t>
            </a:r>
          </a:p>
          <a:p>
            <a:pPr lvl="1"/>
            <a:r>
              <a:rPr lang="en-US" dirty="0" err="1"/>
              <a:t>UnitPrice</a:t>
            </a:r>
            <a:r>
              <a:rPr lang="en-US" dirty="0"/>
              <a:t>: price of the product by unit</a:t>
            </a:r>
          </a:p>
          <a:p>
            <a:pPr lvl="1"/>
            <a:r>
              <a:rPr lang="en-US" dirty="0" err="1"/>
              <a:t>CustomerID</a:t>
            </a:r>
            <a:r>
              <a:rPr lang="en-US" dirty="0"/>
              <a:t>: ID of the customer</a:t>
            </a:r>
          </a:p>
          <a:p>
            <a:pPr lvl="1"/>
            <a:r>
              <a:rPr lang="en-US" dirty="0"/>
              <a:t>Country: country where the purchase took place </a:t>
            </a:r>
          </a:p>
          <a:p>
            <a:r>
              <a:rPr lang="en-US" dirty="0"/>
              <a:t>Amount of unique products: 2663</a:t>
            </a:r>
          </a:p>
          <a:p>
            <a:r>
              <a:rPr lang="en-US" dirty="0"/>
              <a:t>Customer with more purchases: 7983</a:t>
            </a:r>
          </a:p>
          <a:p>
            <a:r>
              <a:rPr lang="en-US" dirty="0"/>
              <a:t>Customer with the least purchases: 1</a:t>
            </a:r>
          </a:p>
          <a:p>
            <a:r>
              <a:rPr lang="en-US" dirty="0"/>
              <a:t>The timeline available is from December 2010 to December 2011. Thus, we are not able to detect properly seasonality condition, we need at least 2-3 years to be able to do so.</a:t>
            </a:r>
          </a:p>
          <a:p>
            <a:pPr lvl="1"/>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0505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EEB5-44B0-4BD8-AF30-521F98C91B7D}"/>
              </a:ext>
            </a:extLst>
          </p:cNvPr>
          <p:cNvSpPr>
            <a:spLocks noGrp="1"/>
          </p:cNvSpPr>
          <p:nvPr>
            <p:ph type="title"/>
          </p:nvPr>
        </p:nvSpPr>
        <p:spPr/>
        <p:txBody>
          <a:bodyPr/>
          <a:lstStyle/>
          <a:p>
            <a:r>
              <a:rPr lang="en-US" dirty="0"/>
              <a:t>Dataset statistical aspects</a:t>
            </a:r>
          </a:p>
        </p:txBody>
      </p:sp>
      <p:sp>
        <p:nvSpPr>
          <p:cNvPr id="3" name="Content Placeholder 2">
            <a:extLst>
              <a:ext uri="{FF2B5EF4-FFF2-40B4-BE49-F238E27FC236}">
                <a16:creationId xmlns:a16="http://schemas.microsoft.com/office/drawing/2014/main" id="{1CC49521-4307-477F-8600-DB1FFF849221}"/>
              </a:ext>
            </a:extLst>
          </p:cNvPr>
          <p:cNvSpPr>
            <a:spLocks noGrp="1"/>
          </p:cNvSpPr>
          <p:nvPr>
            <p:ph idx="1"/>
          </p:nvPr>
        </p:nvSpPr>
        <p:spPr/>
        <p:txBody>
          <a:bodyPr/>
          <a:lstStyle/>
          <a:p>
            <a:r>
              <a:rPr lang="en-US" dirty="0"/>
              <a:t>The average amount of times that a customer goes into the website and buys something is 93.</a:t>
            </a:r>
          </a:p>
          <a:p>
            <a:r>
              <a:rPr lang="en-US" dirty="0"/>
              <a:t>The average amount of money spent per customer is 322.</a:t>
            </a:r>
          </a:p>
          <a:p>
            <a:r>
              <a:rPr lang="en-US" dirty="0"/>
              <a:t>The average amount of articles that each customer buys is 199.</a:t>
            </a:r>
          </a:p>
          <a:p>
            <a:r>
              <a:rPr lang="en-US" dirty="0"/>
              <a:t>We are analyzing 38 different countries in total.</a:t>
            </a:r>
          </a:p>
          <a:p>
            <a:r>
              <a:rPr lang="en-US" dirty="0"/>
              <a:t>The country with more total sales is </a:t>
            </a:r>
            <a:r>
              <a:rPr lang="en-US" b="1" dirty="0"/>
              <a:t>United Kingdom</a:t>
            </a:r>
            <a:r>
              <a:rPr lang="en-US" dirty="0"/>
              <a:t>. This country has a lot of </a:t>
            </a:r>
            <a:r>
              <a:rPr lang="en-US" b="1" dirty="0"/>
              <a:t>good wholesales</a:t>
            </a:r>
            <a:r>
              <a:rPr lang="en-US" dirty="0"/>
              <a:t>, because the mean and median of the historical purchases are far apart from each other.</a:t>
            </a:r>
          </a:p>
          <a:p>
            <a:r>
              <a:rPr lang="en-US" dirty="0"/>
              <a:t>The country with less sales is Saudi Arabia.</a:t>
            </a:r>
          </a:p>
          <a:p>
            <a:r>
              <a:rPr lang="en-US" dirty="0"/>
              <a:t>The country with the highest average sales is The </a:t>
            </a:r>
            <a:r>
              <a:rPr lang="en-US" b="1" dirty="0"/>
              <a:t>Netherlands</a:t>
            </a:r>
            <a:r>
              <a:rPr lang="en-US" dirty="0"/>
              <a:t>. This country has a lot of </a:t>
            </a:r>
            <a:r>
              <a:rPr lang="en-US" b="1" dirty="0"/>
              <a:t>direct sales </a:t>
            </a:r>
            <a:r>
              <a:rPr lang="en-US" dirty="0"/>
              <a:t>because the mean and the median are close to each other. </a:t>
            </a:r>
          </a:p>
          <a:p>
            <a:r>
              <a:rPr lang="en-US" dirty="0"/>
              <a:t>The country with the least average sales is USA.</a:t>
            </a:r>
          </a:p>
          <a:p>
            <a:r>
              <a:rPr lang="en-US" dirty="0"/>
              <a:t>The price of the product that people tend to buy the most is 2.51.</a:t>
            </a:r>
          </a:p>
          <a:p>
            <a:endParaRPr lang="en-US" dirty="0"/>
          </a:p>
        </p:txBody>
      </p:sp>
    </p:spTree>
    <p:extLst>
      <p:ext uri="{BB962C8B-B14F-4D97-AF65-F5344CB8AC3E}">
        <p14:creationId xmlns:p14="http://schemas.microsoft.com/office/powerpoint/2010/main" val="375593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E014-E64A-4EEB-A32D-5FB8C0A6E413}"/>
              </a:ext>
            </a:extLst>
          </p:cNvPr>
          <p:cNvSpPr>
            <a:spLocks noGrp="1"/>
          </p:cNvSpPr>
          <p:nvPr>
            <p:ph type="title"/>
          </p:nvPr>
        </p:nvSpPr>
        <p:spPr>
          <a:xfrm>
            <a:off x="1066800" y="642594"/>
            <a:ext cx="10058400" cy="1371600"/>
          </a:xfrm>
        </p:spPr>
        <p:txBody>
          <a:bodyPr anchor="ctr">
            <a:normAutofit/>
          </a:bodyPr>
          <a:lstStyle/>
          <a:p>
            <a:r>
              <a:rPr lang="en-US" dirty="0"/>
              <a:t>Text Mining Analysis </a:t>
            </a:r>
          </a:p>
        </p:txBody>
      </p:sp>
      <p:pic>
        <p:nvPicPr>
          <p:cNvPr id="1028" name="Picture 4">
            <a:extLst>
              <a:ext uri="{FF2B5EF4-FFF2-40B4-BE49-F238E27FC236}">
                <a16:creationId xmlns:a16="http://schemas.microsoft.com/office/drawing/2014/main" id="{55C968BA-C483-43F5-9092-66FF88CF46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2600" y="2103120"/>
            <a:ext cx="3291840" cy="374904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15728A0-5FBE-442B-881B-39777707EA81}"/>
              </a:ext>
            </a:extLst>
          </p:cNvPr>
          <p:cNvSpPr>
            <a:spLocks noGrp="1"/>
          </p:cNvSpPr>
          <p:nvPr>
            <p:ph sz="half" idx="2"/>
          </p:nvPr>
        </p:nvSpPr>
        <p:spPr>
          <a:xfrm>
            <a:off x="6461760" y="2103120"/>
            <a:ext cx="4663440" cy="3749040"/>
          </a:xfrm>
        </p:spPr>
        <p:txBody>
          <a:bodyPr>
            <a:normAutofit/>
          </a:bodyPr>
          <a:lstStyle/>
          <a:p>
            <a:pPr>
              <a:lnSpc>
                <a:spcPct val="100000"/>
              </a:lnSpc>
            </a:pPr>
            <a:r>
              <a:rPr lang="en-US" dirty="0"/>
              <a:t>From the information available on the product description. It was possible to find groups of products. </a:t>
            </a:r>
          </a:p>
          <a:p>
            <a:pPr>
              <a:lnSpc>
                <a:spcPct val="100000"/>
              </a:lnSpc>
            </a:pPr>
            <a:r>
              <a:rPr lang="en-US" dirty="0"/>
              <a:t>In the graph you can appreciate the top 5 most important groups of products which represent the 45% of the whole sales.</a:t>
            </a:r>
          </a:p>
          <a:p>
            <a:pPr>
              <a:lnSpc>
                <a:spcPct val="100000"/>
              </a:lnSpc>
            </a:pPr>
            <a:r>
              <a:rPr lang="en-US" dirty="0"/>
              <a:t>The household decoration are the products that we tend to sell the most.</a:t>
            </a:r>
          </a:p>
          <a:p>
            <a:pPr>
              <a:lnSpc>
                <a:spcPct val="100000"/>
              </a:lnSpc>
            </a:pPr>
            <a:r>
              <a:rPr lang="en-US" dirty="0"/>
              <a:t>The baking articles are the products that we sell the least.</a:t>
            </a:r>
          </a:p>
          <a:p>
            <a:pPr>
              <a:lnSpc>
                <a:spcPct val="100000"/>
              </a:lnSpc>
            </a:pPr>
            <a:endParaRPr lang="en-US" dirty="0"/>
          </a:p>
        </p:txBody>
      </p:sp>
    </p:spTree>
    <p:extLst>
      <p:ext uri="{BB962C8B-B14F-4D97-AF65-F5344CB8AC3E}">
        <p14:creationId xmlns:p14="http://schemas.microsoft.com/office/powerpoint/2010/main" val="240370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7B51-6EF6-4EEA-9003-AB58D0A234B7}"/>
              </a:ext>
            </a:extLst>
          </p:cNvPr>
          <p:cNvSpPr>
            <a:spLocks noGrp="1"/>
          </p:cNvSpPr>
          <p:nvPr>
            <p:ph type="title"/>
          </p:nvPr>
        </p:nvSpPr>
        <p:spPr/>
        <p:txBody>
          <a:bodyPr/>
          <a:lstStyle/>
          <a:p>
            <a:r>
              <a:rPr lang="en-US" dirty="0"/>
              <a:t>Analyzing Sales Behavior per most Important Countries</a:t>
            </a:r>
          </a:p>
        </p:txBody>
      </p:sp>
      <p:sp>
        <p:nvSpPr>
          <p:cNvPr id="3" name="Content Placeholder 2">
            <a:extLst>
              <a:ext uri="{FF2B5EF4-FFF2-40B4-BE49-F238E27FC236}">
                <a16:creationId xmlns:a16="http://schemas.microsoft.com/office/drawing/2014/main" id="{F7FEE1DD-B90B-4E9F-A291-5F9E8DBDB425}"/>
              </a:ext>
            </a:extLst>
          </p:cNvPr>
          <p:cNvSpPr>
            <a:spLocks noGrp="1"/>
          </p:cNvSpPr>
          <p:nvPr>
            <p:ph sz="half" idx="1"/>
          </p:nvPr>
        </p:nvSpPr>
        <p:spPr/>
        <p:txBody>
          <a:bodyPr/>
          <a:lstStyle/>
          <a:p>
            <a:r>
              <a:rPr lang="en-US" dirty="0"/>
              <a:t>In the UK (#1 sales) we can appreciate that the most important category is the “Party Decoration”, followed by the “Hangers, Wickers and Picnic articles”.</a:t>
            </a:r>
          </a:p>
          <a:p>
            <a:r>
              <a:rPr lang="en-US" dirty="0"/>
              <a:t>In the Netherlands (#2 sales) we can appreciate that the “Party Decoration” is the most popular product, followed by the “Bags/Lunch articles”.</a:t>
            </a:r>
          </a:p>
          <a:p>
            <a:endParaRPr lang="en-US" dirty="0"/>
          </a:p>
        </p:txBody>
      </p:sp>
      <p:pic>
        <p:nvPicPr>
          <p:cNvPr id="2050" name="Picture 2">
            <a:extLst>
              <a:ext uri="{FF2B5EF4-FFF2-40B4-BE49-F238E27FC236}">
                <a16:creationId xmlns:a16="http://schemas.microsoft.com/office/drawing/2014/main" id="{A1579F06-C740-45D3-85EF-800674982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49" y="1329690"/>
            <a:ext cx="39338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27E5396-1092-4D84-B0DE-DF6CA5BE7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911" y="3876066"/>
            <a:ext cx="38766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55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3C2D-6B75-4117-8136-6D8071421722}"/>
              </a:ext>
            </a:extLst>
          </p:cNvPr>
          <p:cNvSpPr>
            <a:spLocks noGrp="1"/>
          </p:cNvSpPr>
          <p:nvPr>
            <p:ph type="title"/>
          </p:nvPr>
        </p:nvSpPr>
        <p:spPr/>
        <p:txBody>
          <a:bodyPr/>
          <a:lstStyle/>
          <a:p>
            <a:r>
              <a:rPr lang="en-US" dirty="0"/>
              <a:t>Analyzing Sales Behavior per most Important Countries</a:t>
            </a:r>
          </a:p>
        </p:txBody>
      </p:sp>
      <p:sp>
        <p:nvSpPr>
          <p:cNvPr id="3" name="Content Placeholder 2">
            <a:extLst>
              <a:ext uri="{FF2B5EF4-FFF2-40B4-BE49-F238E27FC236}">
                <a16:creationId xmlns:a16="http://schemas.microsoft.com/office/drawing/2014/main" id="{3B3F0D4E-6F01-4805-8062-124ABED7094D}"/>
              </a:ext>
            </a:extLst>
          </p:cNvPr>
          <p:cNvSpPr>
            <a:spLocks noGrp="1"/>
          </p:cNvSpPr>
          <p:nvPr>
            <p:ph sz="half" idx="1"/>
          </p:nvPr>
        </p:nvSpPr>
        <p:spPr/>
        <p:txBody>
          <a:bodyPr>
            <a:normAutofit lnSpcReduction="10000"/>
          </a:bodyPr>
          <a:lstStyle/>
          <a:p>
            <a:r>
              <a:rPr lang="en-US" dirty="0"/>
              <a:t>In Germany (#3 sales) people love to buy “Baking Articles” online, followed by “Party Decoration”.</a:t>
            </a:r>
          </a:p>
          <a:p>
            <a:r>
              <a:rPr lang="en-US" dirty="0"/>
              <a:t>One of the worst countries in sales is the Check Republic with some profitable sales in “Baking Articles” and “Hangers, Wickers and Picnic articles”. It can be appreciated the money lost in the Pantry/Tea Sets, most probably due to problems (Delivery issue, damage article, return of article in bad conditions, </a:t>
            </a:r>
            <a:r>
              <a:rPr lang="en-US" dirty="0" err="1"/>
              <a:t>etc</a:t>
            </a:r>
            <a:r>
              <a:rPr lang="en-US" dirty="0"/>
              <a:t>).</a:t>
            </a:r>
          </a:p>
        </p:txBody>
      </p:sp>
      <p:pic>
        <p:nvPicPr>
          <p:cNvPr id="3074" name="Picture 2">
            <a:extLst>
              <a:ext uri="{FF2B5EF4-FFF2-40B4-BE49-F238E27FC236}">
                <a16:creationId xmlns:a16="http://schemas.microsoft.com/office/drawing/2014/main" id="{A5C5FDEA-46DA-4512-845A-C2AC92193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3300" y="1328394"/>
            <a:ext cx="38100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707D58A-D59F-4811-93C6-D2C0F4971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3300" y="3819626"/>
            <a:ext cx="37719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44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0CFE-7EEC-4DFB-81B0-2788453EF68B}"/>
              </a:ext>
            </a:extLst>
          </p:cNvPr>
          <p:cNvSpPr>
            <a:spLocks noGrp="1"/>
          </p:cNvSpPr>
          <p:nvPr>
            <p:ph type="title"/>
          </p:nvPr>
        </p:nvSpPr>
        <p:spPr/>
        <p:txBody>
          <a:bodyPr/>
          <a:lstStyle/>
          <a:p>
            <a:r>
              <a:rPr lang="en-US" dirty="0"/>
              <a:t>Analyzing Sales Behavior per most Important Countries</a:t>
            </a:r>
          </a:p>
        </p:txBody>
      </p:sp>
      <p:sp>
        <p:nvSpPr>
          <p:cNvPr id="3" name="Content Placeholder 2">
            <a:extLst>
              <a:ext uri="{FF2B5EF4-FFF2-40B4-BE49-F238E27FC236}">
                <a16:creationId xmlns:a16="http://schemas.microsoft.com/office/drawing/2014/main" id="{31FCF1F2-5029-4804-8272-6390897CCFEF}"/>
              </a:ext>
            </a:extLst>
          </p:cNvPr>
          <p:cNvSpPr>
            <a:spLocks noGrp="1"/>
          </p:cNvSpPr>
          <p:nvPr>
            <p:ph sz="half" idx="1"/>
          </p:nvPr>
        </p:nvSpPr>
        <p:spPr>
          <a:xfrm>
            <a:off x="1066799" y="2103120"/>
            <a:ext cx="10058399" cy="3749040"/>
          </a:xfrm>
        </p:spPr>
        <p:txBody>
          <a:bodyPr/>
          <a:lstStyle/>
          <a:p>
            <a:r>
              <a:rPr lang="en-US" dirty="0"/>
              <a:t>The most baking article are bought by Germany.</a:t>
            </a:r>
          </a:p>
          <a:p>
            <a:r>
              <a:rPr lang="en-US" dirty="0"/>
              <a:t>Overall, the household items are the ones with more sales worldwide and are the most stable in terms of purchase behavior. The trend of this kind or product tend to be almost null. But always taking place constantly. </a:t>
            </a:r>
          </a:p>
          <a:p>
            <a:r>
              <a:rPr lang="en-US" dirty="0"/>
              <a:t>The party decoration has a pick on December and during carnival seasons. UK, April to June. The Netherlands April to august, due to king's day, plus carnivals, summer techno events. Germany April to August, open airs during the summer, der Karneval der </a:t>
            </a:r>
            <a:r>
              <a:rPr lang="en-US" dirty="0" err="1"/>
              <a:t>kulturen</a:t>
            </a:r>
            <a:r>
              <a:rPr lang="en-US" dirty="0"/>
              <a:t>, </a:t>
            </a:r>
            <a:r>
              <a:rPr lang="en-US" dirty="0" err="1"/>
              <a:t>koeln</a:t>
            </a:r>
            <a:r>
              <a:rPr lang="en-US" dirty="0"/>
              <a:t> Karneval etc. </a:t>
            </a:r>
          </a:p>
          <a:p>
            <a:r>
              <a:rPr lang="en-US" dirty="0"/>
              <a:t>Overall, the bags category is the one which people tend to buy in the third place.</a:t>
            </a:r>
          </a:p>
          <a:p>
            <a:r>
              <a:rPr lang="en-US" dirty="0"/>
              <a:t>The pantry and tea sets, tend to be a good option for the British people. </a:t>
            </a:r>
          </a:p>
          <a:p>
            <a:endParaRPr lang="en-US" dirty="0"/>
          </a:p>
          <a:p>
            <a:endParaRPr lang="en-US" dirty="0"/>
          </a:p>
        </p:txBody>
      </p:sp>
    </p:spTree>
    <p:extLst>
      <p:ext uri="{BB962C8B-B14F-4D97-AF65-F5344CB8AC3E}">
        <p14:creationId xmlns:p14="http://schemas.microsoft.com/office/powerpoint/2010/main" val="330838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88F90D3C-A97A-4EE9-81FA-01A37F0740F0}"/>
              </a:ext>
            </a:extLst>
          </p:cNvPr>
          <p:cNvSpPr>
            <a:spLocks noGrp="1"/>
          </p:cNvSpPr>
          <p:nvPr>
            <p:ph type="title"/>
          </p:nvPr>
        </p:nvSpPr>
        <p:spPr>
          <a:xfrm>
            <a:off x="1066800" y="642594"/>
            <a:ext cx="10058400" cy="1371600"/>
          </a:xfrm>
        </p:spPr>
        <p:txBody>
          <a:bodyPr/>
          <a:lstStyle/>
          <a:p>
            <a:r>
              <a:rPr lang="en-US" dirty="0"/>
              <a:t>Forecasting Sales in UK</a:t>
            </a:r>
          </a:p>
        </p:txBody>
      </p:sp>
      <p:sp>
        <p:nvSpPr>
          <p:cNvPr id="73" name="Content Placeholder 3">
            <a:extLst>
              <a:ext uri="{FF2B5EF4-FFF2-40B4-BE49-F238E27FC236}">
                <a16:creationId xmlns:a16="http://schemas.microsoft.com/office/drawing/2014/main" id="{587B3B8A-FEDF-499C-B98D-8B6FEAE3D248}"/>
              </a:ext>
            </a:extLst>
          </p:cNvPr>
          <p:cNvSpPr>
            <a:spLocks noGrp="1"/>
          </p:cNvSpPr>
          <p:nvPr>
            <p:ph sz="half" idx="2"/>
          </p:nvPr>
        </p:nvSpPr>
        <p:spPr>
          <a:xfrm>
            <a:off x="6461760" y="2103120"/>
            <a:ext cx="4663440" cy="3749040"/>
          </a:xfrm>
        </p:spPr>
        <p:txBody>
          <a:bodyPr/>
          <a:lstStyle/>
          <a:p>
            <a:r>
              <a:rPr lang="en-US" dirty="0"/>
              <a:t>Another important application that we can do is to forecast sales by country. Here is an example of the forecast for the UK sales. </a:t>
            </a:r>
          </a:p>
          <a:p>
            <a:r>
              <a:rPr lang="en-US" dirty="0"/>
              <a:t>Thanks to the data available it is possible to create a forecast from January till November. However, we will need more years to be able to predict properly December. </a:t>
            </a:r>
          </a:p>
          <a:p>
            <a:endParaRPr lang="en-US" dirty="0"/>
          </a:p>
        </p:txBody>
      </p:sp>
      <p:pic>
        <p:nvPicPr>
          <p:cNvPr id="4100" name="Picture 4">
            <a:extLst>
              <a:ext uri="{FF2B5EF4-FFF2-40B4-BE49-F238E27FC236}">
                <a16:creationId xmlns:a16="http://schemas.microsoft.com/office/drawing/2014/main" id="{102A78B8-FE5E-4272-9186-1E560C419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468" y="2103120"/>
            <a:ext cx="5650532"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86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BDE4-682E-426F-83C0-DB205657FB03}"/>
              </a:ext>
            </a:extLst>
          </p:cNvPr>
          <p:cNvSpPr>
            <a:spLocks noGrp="1"/>
          </p:cNvSpPr>
          <p:nvPr>
            <p:ph type="title"/>
          </p:nvPr>
        </p:nvSpPr>
        <p:spPr>
          <a:xfrm>
            <a:off x="1066800" y="642594"/>
            <a:ext cx="10058400" cy="1371600"/>
          </a:xfrm>
        </p:spPr>
        <p:txBody>
          <a:bodyPr anchor="ctr">
            <a:normAutofit/>
          </a:bodyPr>
          <a:lstStyle/>
          <a:p>
            <a:r>
              <a:rPr lang="en-US" dirty="0"/>
              <a:t>Next Steps</a:t>
            </a:r>
          </a:p>
        </p:txBody>
      </p:sp>
      <p:graphicFrame>
        <p:nvGraphicFramePr>
          <p:cNvPr id="11" name="Content Placeholder 2">
            <a:extLst>
              <a:ext uri="{FF2B5EF4-FFF2-40B4-BE49-F238E27FC236}">
                <a16:creationId xmlns:a16="http://schemas.microsoft.com/office/drawing/2014/main" id="{B3907574-4548-44B8-8658-45367E4FBB5E}"/>
              </a:ext>
            </a:extLst>
          </p:cNvPr>
          <p:cNvGraphicFramePr>
            <a:graphicFrameLocks noGrp="1"/>
          </p:cNvGraphicFramePr>
          <p:nvPr>
            <p:ph idx="1"/>
            <p:extLst>
              <p:ext uri="{D42A27DB-BD31-4B8C-83A1-F6EECF244321}">
                <p14:modId xmlns:p14="http://schemas.microsoft.com/office/powerpoint/2010/main" val="23884878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7684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{8AE3F009-FF9A-487B-991F-724C25139921}tf78438558_win32</Template>
  <TotalTime>84</TotalTime>
  <Words>892</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Garamond</vt:lpstr>
      <vt:lpstr>SavonVTI</vt:lpstr>
      <vt:lpstr>Business Case Analysis</vt:lpstr>
      <vt:lpstr>Dataset direct description</vt:lpstr>
      <vt:lpstr>Dataset statistical aspects</vt:lpstr>
      <vt:lpstr>Text Mining Analysis </vt:lpstr>
      <vt:lpstr>Analyzing Sales Behavior per most Important Countries</vt:lpstr>
      <vt:lpstr>Analyzing Sales Behavior per most Important Countries</vt:lpstr>
      <vt:lpstr>Analyzing Sales Behavior per most Important Countries</vt:lpstr>
      <vt:lpstr>Forecasting Sales in UK</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None None</dc:creator>
  <cp:lastModifiedBy>None None</cp:lastModifiedBy>
  <cp:revision>8</cp:revision>
  <dcterms:created xsi:type="dcterms:W3CDTF">2021-04-18T22:55:12Z</dcterms:created>
  <dcterms:modified xsi:type="dcterms:W3CDTF">2021-04-19T00:19:22Z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