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0" r:id="rId3"/>
    <p:sldId id="411" r:id="rId4"/>
    <p:sldId id="412" r:id="rId6"/>
    <p:sldId id="413" r:id="rId7"/>
    <p:sldId id="414" r:id="rId8"/>
    <p:sldId id="415" r:id="rId9"/>
    <p:sldId id="409" r:id="rId10"/>
    <p:sldId id="41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266065"/>
            <a:ext cx="7386955" cy="777875"/>
          </a:xfrm>
        </p:spPr>
        <p:txBody>
          <a:bodyPr/>
          <a:lstStyle/>
          <a:p>
            <a:pPr algn="l"/>
            <a:r>
              <a:rPr lang="zh-CN" altLang="en-US" dirty="0"/>
              <a:t>跨站脚本漏洞（</a:t>
            </a:r>
            <a:r>
              <a:rPr lang="en-US" altLang="zh-CN" dirty="0"/>
              <a:t>XSS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25562"/>
            <a:ext cx="8229600" cy="525780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sz="4400" b="1" dirty="0"/>
              <a:t>原理：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800" dirty="0"/>
              <a:t>  </a:t>
            </a:r>
            <a:r>
              <a:rPr lang="en-US" altLang="zh-CN" sz="2800" dirty="0"/>
              <a:t>	</a:t>
            </a:r>
            <a:r>
              <a:rPr sz="2800"/>
              <a:t>XSS攻击通常指的是通过利用网页开发时留下的漏洞，通过巧妙的方法注入恶意指令代码到网页，使用户加载并执行攻击者恶意制造的网页程序。这些恶意网页程序通常是JavaScript，但实际上也可以包括Java、 VBScript、ActiveX、 Flash 或者甚至是普通的HTML。攻击成功后，攻击者可能得到包括但不限于更高的权限（如执行一些操作）、私密网页内容、会话和cookie等各种内容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75590"/>
            <a:ext cx="8229600" cy="631825"/>
          </a:xfrm>
        </p:spPr>
        <p:txBody>
          <a:bodyPr>
            <a:normAutofit fontScale="90000"/>
          </a:bodyPr>
          <a:p>
            <a:r>
              <a:rPr lang="zh-CN" altLang="en-US" sz="3555" b="1" dirty="0">
                <a:sym typeface="+mn-ea"/>
              </a:rPr>
              <a:t>从攻击代码的工作方式可以分为三个类型：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755" y="907415"/>
            <a:ext cx="10685780" cy="588137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（1）持久型（存储）</a:t>
            </a:r>
            <a:r>
              <a:rPr lang="zh-CN" altLang="en-US" sz="2800" dirty="0">
                <a:sym typeface="+mn-ea"/>
              </a:rPr>
              <a:t>跨站：最直接的危害类型，跨站代码存储在服务器（数据库）。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（2）非持久型（反射）</a:t>
            </a:r>
            <a:r>
              <a:rPr lang="zh-CN" altLang="en-US" sz="2800" dirty="0">
                <a:sym typeface="+mn-ea"/>
              </a:rPr>
              <a:t>跨站：反射型跨站脚本漏洞，最普遍的类型。用户访问服务器-跨站链接-返回跨站代码。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（3）DOM跨站（DOM XSS）：DOM（document object model文档对象模型），客户端脚本处理逻辑导致的安全问题。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基于DOM的XSS漏洞是指受害者端的网页脚本在修改本地页面DOM环境时未进行合理的处置，而使得攻击脚本被执行。在整个攻击过程中，服务器响应的页面并没有发生变化，引起客户端脚本执行结果差异的原因是对本地DOM的恶意篡改利用。</a:t>
            </a:r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61" y="444544"/>
            <a:ext cx="7687132" cy="5792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60" y="448193"/>
            <a:ext cx="7787367" cy="5861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55" y="195650"/>
            <a:ext cx="10969200" cy="705600"/>
          </a:xfrm>
        </p:spPr>
        <p:txBody>
          <a:bodyPr>
            <a:normAutofit/>
          </a:bodyPr>
          <a:p>
            <a:pPr algn="l"/>
            <a:r>
              <a:rPr lang="zh-CN" altLang="en-US" b="1" dirty="0">
                <a:sym typeface="+mn-ea"/>
              </a:rPr>
              <a:t>常用的XSS攻击手段和目的：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901700"/>
            <a:ext cx="11359515" cy="59563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700" dirty="0">
                <a:sym typeface="+mn-ea"/>
              </a:rPr>
              <a:t>1、盗用cookie，获取敏感信息。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2、利用植入Flash，通过crossdomain权限设置进一步获取更高权限；或者利用Java等得到类似的操作。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3、利用iframe、frame、XMLHttpRequest或上述Flash等方式，以（被攻击）用户的身份执行一些管理动作，或执行一些一般的如发微博、加好友、发私信等操作。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4、利用可被攻击的域受到其他域信任的特点，以受信任来源的身份请求一些平时不允许的操作，如进行不当的投票活动。</a:t>
            </a:r>
            <a:endParaRPr lang="zh-CN" altLang="en-US" sz="2700" dirty="0">
              <a:sym typeface="+mn-ea"/>
            </a:endParaRPr>
          </a:p>
          <a:p>
            <a:pPr marL="0" indent="0">
              <a:buNone/>
            </a:pPr>
            <a:r>
              <a:rPr lang="zh-CN" altLang="en-US" sz="2700" dirty="0">
                <a:sym typeface="+mn-ea"/>
              </a:rPr>
              <a:t>5、在访问量极大的一些页面上的XSS可以攻击一些小型网站，实现DDoS攻击的效果</a:t>
            </a:r>
            <a:endParaRPr lang="zh-CN" altLang="en-US" sz="27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5175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 dirty="0"/>
              <a:t>跨站脚本漏洞的</a:t>
            </a:r>
            <a:r>
              <a:rPr>
                <a:sym typeface="+mn-ea"/>
              </a:rPr>
              <a:t>防御：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10590"/>
            <a:ext cx="10968990" cy="576961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r>
              <a:rPr lang="zh-CN" altLang="en-US" sz="11200" dirty="0">
                <a:latin typeface="+mj-ea"/>
                <a:ea typeface="+mj-ea"/>
              </a:rPr>
              <a:t> （</a:t>
            </a:r>
            <a:r>
              <a:rPr lang="en-US" altLang="zh-CN" sz="11200" dirty="0">
                <a:latin typeface="+mj-ea"/>
                <a:ea typeface="+mj-ea"/>
              </a:rPr>
              <a:t>1</a:t>
            </a:r>
            <a:r>
              <a:rPr lang="zh-CN" altLang="en-US" sz="11200" dirty="0">
                <a:latin typeface="+mj-ea"/>
                <a:ea typeface="+mj-ea"/>
              </a:rPr>
              <a:t>）代码里对用户输入的地方和变量都需要仔细检查长度和对”</a:t>
            </a:r>
            <a:r>
              <a:rPr lang="en-US" altLang="zh-CN" sz="11200" dirty="0">
                <a:latin typeface="+mj-ea"/>
                <a:ea typeface="+mj-ea"/>
              </a:rPr>
              <a:t>&lt;”,”&gt;”,”;”,”’”</a:t>
            </a:r>
            <a:r>
              <a:rPr lang="zh-CN" altLang="en-US" sz="11200" dirty="0">
                <a:latin typeface="+mj-ea"/>
                <a:ea typeface="+mj-ea"/>
              </a:rPr>
              <a:t>等字符做过滤；其次任何内容写到页面之前都必须加以</a:t>
            </a:r>
            <a:r>
              <a:rPr lang="en-US" altLang="zh-CN" sz="11200" dirty="0">
                <a:latin typeface="+mj-ea"/>
                <a:ea typeface="+mj-ea"/>
              </a:rPr>
              <a:t>encode</a:t>
            </a:r>
            <a:r>
              <a:rPr lang="zh-CN" altLang="en-US" sz="11200" dirty="0">
                <a:latin typeface="+mj-ea"/>
                <a:ea typeface="+mj-ea"/>
              </a:rPr>
              <a:t>，避免不小心把</a:t>
            </a:r>
            <a:r>
              <a:rPr lang="en-US" altLang="zh-CN" sz="11200" dirty="0">
                <a:latin typeface="+mj-ea"/>
                <a:ea typeface="+mj-ea"/>
              </a:rPr>
              <a:t>html tag </a:t>
            </a:r>
            <a:r>
              <a:rPr lang="zh-CN" altLang="en-US" sz="11200" dirty="0">
                <a:latin typeface="+mj-ea"/>
                <a:ea typeface="+mj-ea"/>
              </a:rPr>
              <a:t>弄出来。这一个层面做好，至少可以堵住超过一半的</a:t>
            </a:r>
            <a:r>
              <a:rPr lang="en-US" altLang="zh-CN" sz="11200" dirty="0">
                <a:latin typeface="+mj-ea"/>
                <a:ea typeface="+mj-ea"/>
              </a:rPr>
              <a:t>XSS </a:t>
            </a:r>
            <a:r>
              <a:rPr lang="zh-CN" altLang="en-US" sz="11200" dirty="0">
                <a:latin typeface="+mj-ea"/>
                <a:ea typeface="+mj-ea"/>
              </a:rPr>
              <a:t>攻击。</a:t>
            </a:r>
            <a:endParaRPr lang="en-US" altLang="zh-CN" sz="1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1200" dirty="0">
                <a:latin typeface="+mj-ea"/>
                <a:ea typeface="+mj-ea"/>
              </a:rPr>
              <a:t>（</a:t>
            </a:r>
            <a:r>
              <a:rPr lang="en-US" altLang="zh-CN" sz="11200" dirty="0">
                <a:latin typeface="+mj-ea"/>
                <a:ea typeface="+mj-ea"/>
              </a:rPr>
              <a:t>2</a:t>
            </a:r>
            <a:r>
              <a:rPr lang="zh-CN" altLang="en-US" sz="11200" dirty="0">
                <a:latin typeface="+mj-ea"/>
                <a:ea typeface="+mj-ea"/>
              </a:rPr>
              <a:t>）避免直接在</a:t>
            </a:r>
            <a:r>
              <a:rPr lang="en-US" altLang="zh-CN" sz="11200" dirty="0">
                <a:latin typeface="+mj-ea"/>
                <a:ea typeface="+mj-ea"/>
              </a:rPr>
              <a:t>cookie </a:t>
            </a:r>
            <a:r>
              <a:rPr lang="zh-CN" altLang="en-US" sz="11200" dirty="0">
                <a:latin typeface="+mj-ea"/>
                <a:ea typeface="+mj-ea"/>
              </a:rPr>
              <a:t>中泄露用户隐私，例如</a:t>
            </a:r>
            <a:r>
              <a:rPr lang="en-US" altLang="zh-CN" sz="11200" dirty="0">
                <a:latin typeface="+mj-ea"/>
                <a:ea typeface="+mj-ea"/>
              </a:rPr>
              <a:t>email</a:t>
            </a:r>
            <a:r>
              <a:rPr lang="zh-CN" altLang="en-US" sz="11200" dirty="0">
                <a:latin typeface="+mj-ea"/>
                <a:ea typeface="+mj-ea"/>
              </a:rPr>
              <a:t>、密码等等。</a:t>
            </a:r>
            <a:endParaRPr lang="zh-CN" altLang="en-US" sz="1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1200" dirty="0">
                <a:latin typeface="+mj-ea"/>
                <a:ea typeface="+mj-ea"/>
              </a:rPr>
              <a:t>（</a:t>
            </a:r>
            <a:r>
              <a:rPr lang="en-US" altLang="zh-CN" sz="11200" dirty="0">
                <a:latin typeface="+mj-ea"/>
                <a:ea typeface="+mj-ea"/>
              </a:rPr>
              <a:t>3</a:t>
            </a:r>
            <a:r>
              <a:rPr lang="zh-CN" altLang="en-US" sz="11200" dirty="0">
                <a:latin typeface="+mj-ea"/>
                <a:ea typeface="+mj-ea"/>
              </a:rPr>
              <a:t>）通过使</a:t>
            </a:r>
            <a:r>
              <a:rPr lang="en-US" altLang="zh-CN" sz="11200" dirty="0">
                <a:latin typeface="+mj-ea"/>
                <a:ea typeface="+mj-ea"/>
              </a:rPr>
              <a:t>cookie </a:t>
            </a:r>
            <a:r>
              <a:rPr lang="zh-CN" altLang="en-US" sz="11200" dirty="0">
                <a:latin typeface="+mj-ea"/>
                <a:ea typeface="+mj-ea"/>
              </a:rPr>
              <a:t>和系统</a:t>
            </a:r>
            <a:r>
              <a:rPr lang="en-US" altLang="zh-CN" sz="11200" dirty="0" err="1">
                <a:latin typeface="+mj-ea"/>
                <a:ea typeface="+mj-ea"/>
              </a:rPr>
              <a:t>ip</a:t>
            </a:r>
            <a:r>
              <a:rPr lang="en-US" altLang="zh-CN" sz="11200" dirty="0">
                <a:latin typeface="+mj-ea"/>
                <a:ea typeface="+mj-ea"/>
              </a:rPr>
              <a:t> </a:t>
            </a:r>
            <a:r>
              <a:rPr lang="zh-CN" altLang="en-US" sz="11200" dirty="0">
                <a:latin typeface="+mj-ea"/>
                <a:ea typeface="+mj-ea"/>
              </a:rPr>
              <a:t>绑定来降低</a:t>
            </a:r>
            <a:r>
              <a:rPr lang="en-US" altLang="zh-CN" sz="11200" dirty="0">
                <a:latin typeface="+mj-ea"/>
                <a:ea typeface="+mj-ea"/>
              </a:rPr>
              <a:t>cookie </a:t>
            </a:r>
            <a:r>
              <a:rPr lang="zh-CN" altLang="en-US" sz="11200" dirty="0">
                <a:latin typeface="+mj-ea"/>
                <a:ea typeface="+mj-ea"/>
              </a:rPr>
              <a:t>泄露后的危险。这样攻击者得到的</a:t>
            </a:r>
            <a:r>
              <a:rPr lang="en-US" altLang="zh-CN" sz="11200" dirty="0">
                <a:latin typeface="+mj-ea"/>
                <a:ea typeface="+mj-ea"/>
              </a:rPr>
              <a:t>cookie </a:t>
            </a:r>
            <a:r>
              <a:rPr lang="zh-CN" altLang="en-US" sz="11200" dirty="0">
                <a:latin typeface="+mj-ea"/>
                <a:ea typeface="+mj-ea"/>
              </a:rPr>
              <a:t>没有实际价值，不可能拿来重放。</a:t>
            </a:r>
            <a:endParaRPr lang="en-US" altLang="zh-CN" sz="1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1200" dirty="0">
                <a:latin typeface="+mj-ea"/>
                <a:ea typeface="+mj-ea"/>
              </a:rPr>
              <a:t>（</a:t>
            </a:r>
            <a:r>
              <a:rPr lang="en-US" altLang="zh-CN" sz="11200" dirty="0">
                <a:latin typeface="+mj-ea"/>
                <a:ea typeface="+mj-ea"/>
              </a:rPr>
              <a:t>4</a:t>
            </a:r>
            <a:r>
              <a:rPr lang="zh-CN" altLang="en-US" sz="11200" dirty="0">
                <a:latin typeface="+mj-ea"/>
                <a:ea typeface="+mj-ea"/>
              </a:rPr>
              <a:t>）尽量采用</a:t>
            </a:r>
            <a:r>
              <a:rPr lang="en-US" altLang="zh-CN" sz="11200" dirty="0">
                <a:latin typeface="+mj-ea"/>
                <a:ea typeface="+mj-ea"/>
              </a:rPr>
              <a:t>POST </a:t>
            </a:r>
            <a:r>
              <a:rPr lang="zh-CN" altLang="en-US" sz="11200" dirty="0">
                <a:latin typeface="+mj-ea"/>
                <a:ea typeface="+mj-ea"/>
              </a:rPr>
              <a:t>而非</a:t>
            </a:r>
            <a:r>
              <a:rPr lang="en-US" altLang="zh-CN" sz="11200" dirty="0">
                <a:latin typeface="+mj-ea"/>
                <a:ea typeface="+mj-ea"/>
              </a:rPr>
              <a:t>GET </a:t>
            </a:r>
            <a:r>
              <a:rPr lang="zh-CN" altLang="en-US" sz="11200" dirty="0">
                <a:latin typeface="+mj-ea"/>
                <a:ea typeface="+mj-ea"/>
              </a:rPr>
              <a:t>提交表单</a:t>
            </a:r>
            <a:endParaRPr lang="zh-CN" altLang="en-US" sz="1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258445"/>
            <a:ext cx="10968990" cy="1001395"/>
          </a:xfrm>
        </p:spPr>
        <p:txBody>
          <a:bodyPr/>
          <a:p>
            <a:r>
              <a:rPr lang="zh-CN" altLang="zh-CN" sz="4000"/>
              <a:t>真实事例：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330" y="1474470"/>
            <a:ext cx="4342130" cy="4774565"/>
          </a:xfrm>
        </p:spPr>
        <p:txBody>
          <a:bodyPr>
            <a:normAutofit/>
          </a:bodyPr>
          <a:p>
            <a:r>
              <a:rPr sz="2800">
                <a:sym typeface="+mn-ea"/>
              </a:rPr>
              <a:t>2011年6月28日晚，新浪微博遭遇到XSS蠕虫攻击侵袭，在不到一个小时的时间，超过3万微博用户受到该XSS蠕虫的攻击。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0460" y="1519555"/>
            <a:ext cx="6810375" cy="4222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利用反射型攻击手段：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>
                <a:sym typeface="+mn-ea"/>
              </a:rPr>
              <a:t>1.</a:t>
            </a:r>
            <a:r>
              <a:rPr sz="2800">
                <a:sym typeface="+mn-ea"/>
              </a:rPr>
              <a:t>利用了新浪微博存在的XSS漏洞，先使自己的微博“中毒”</a:t>
            </a:r>
            <a:endParaRPr lang="zh-CN" altLang="en-US" sz="2800">
              <a:sym typeface="+mn-ea"/>
            </a:endParaRPr>
          </a:p>
          <a:p>
            <a:r>
              <a:rPr sz="2800">
                <a:sym typeface="+mn-ea"/>
              </a:rPr>
              <a:t>使用有道提供的短域名服务</a:t>
            </a:r>
            <a:endParaRPr lang="zh-CN" altLang="en-US" sz="2800">
              <a:sym typeface="+mn-ea"/>
            </a:endParaRPr>
          </a:p>
          <a:p>
            <a:r>
              <a:rPr sz="2800">
                <a:sym typeface="+mn-ea"/>
              </a:rPr>
              <a:t>3、当新浪登陆用户不小心访问到相关网页时，由于处于登录状态，会运行这个js脚本做几件事情：</a:t>
            </a:r>
            <a:endParaRPr lang="zh-CN" altLang="en-US" sz="2800"/>
          </a:p>
          <a:p>
            <a:r>
              <a:rPr sz="2800">
                <a:sym typeface="+mn-ea"/>
              </a:rPr>
              <a:t>a.发微博（让更多的人看到这些消息，自然也就有更多人受害）；</a:t>
            </a:r>
            <a:endParaRPr lang="zh-CN" altLang="en-US" sz="2800"/>
          </a:p>
          <a:p>
            <a:r>
              <a:rPr sz="2800">
                <a:sym typeface="+mn-ea"/>
              </a:rPr>
              <a:t>b.加关注，加uid为2201270010的用户关注——这应该就是大家提到的hellosamy了；</a:t>
            </a:r>
            <a:endParaRPr lang="zh-CN" altLang="en-US" sz="2800"/>
          </a:p>
          <a:p>
            <a:r>
              <a:rPr sz="2800">
                <a:sym typeface="+mn-ea"/>
              </a:rPr>
              <a:t>c.发私信，给好友发私信传播这些链接；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WPS 演示</Application>
  <PresentationFormat>宽屏</PresentationFormat>
  <Paragraphs>45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跨站脚本漏洞（XSS）</vt:lpstr>
      <vt:lpstr>从攻击代码的工作方式可以分为三个类型：</vt:lpstr>
      <vt:lpstr>PowerPoint 演示文稿</vt:lpstr>
      <vt:lpstr>PowerPoint 演示文稿</vt:lpstr>
      <vt:lpstr>常用的XSS攻击手段和目的：</vt:lpstr>
      <vt:lpstr>跨站脚本漏洞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2019-06-19T02:08:00Z</dcterms:created>
  <dcterms:modified xsi:type="dcterms:W3CDTF">2020-11-16T13:55:04Z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