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1" r:id="rId3"/>
    <p:sldId id="401" r:id="rId5"/>
    <p:sldId id="424" r:id="rId6"/>
    <p:sldId id="425" r:id="rId7"/>
    <p:sldId id="402" r:id="rId8"/>
    <p:sldId id="334" r:id="rId9"/>
    <p:sldId id="396" r:id="rId10"/>
    <p:sldId id="390" r:id="rId11"/>
    <p:sldId id="392" r:id="rId12"/>
    <p:sldId id="393" r:id="rId13"/>
    <p:sldId id="362" r:id="rId14"/>
    <p:sldId id="363" r:id="rId15"/>
    <p:sldId id="289" r:id="rId16"/>
    <p:sldId id="405" r:id="rId17"/>
    <p:sldId id="410" r:id="rId18"/>
  </p:sldIdLst>
  <p:sldSz cx="12192000" cy="6858000"/>
  <p:notesSz cx="6858000" cy="9144000"/>
  <p:custDataLst>
    <p:tags r:id="rId23"/>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p l" initials="kl" lastIdx="2" clrIdx="0"/>
  <p:cmAuthor id="2"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BCC2C4"/>
    <a:srgbClr val="D7DBDC"/>
    <a:srgbClr val="37474F"/>
    <a:srgbClr val="0A7A04"/>
    <a:srgbClr val="074D03"/>
    <a:srgbClr val="0A8604"/>
    <a:srgbClr val="57C55A"/>
    <a:srgbClr val="0C9905"/>
    <a:srgbClr val="B6D47E"/>
    <a:srgbClr val="E1E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4" autoAdjust="0"/>
    <p:restoredTop sz="86061" autoAdjust="0"/>
  </p:normalViewPr>
  <p:slideViewPr>
    <p:cSldViewPr snapToGrid="0">
      <p:cViewPr varScale="1">
        <p:scale>
          <a:sx n="61" d="100"/>
          <a:sy n="61" d="100"/>
        </p:scale>
        <p:origin x="-78" y="-1512"/>
      </p:cViewPr>
      <p:guideLst>
        <p:guide orient="horz" pos="2188"/>
        <p:guide/>
      </p:guideLst>
    </p:cSldViewPr>
  </p:slideViewPr>
  <p:notesTextViewPr>
    <p:cViewPr>
      <p:scale>
        <a:sx n="300" d="100"/>
        <a:sy n="3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4.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8DF0A77-2099-4ED7-BBD0-DB514028A61B}"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fld id="{99B9ACD5-4993-490D-9F63-8857A175D72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缩短 SYN Timeout 时间，及时将超时请求丢弃，释放被占用的CPU和内存资源。</a:t>
            </a:r>
            <a:endParaRPr lang="zh-CN" altLang="en-US"/>
          </a:p>
          <a:p>
            <a:r>
              <a:rPr lang="zh-CN" altLang="en-US"/>
              <a:t>设置SYN Cookie。给每一个请求连接的IP地址分配一个Cookie。如果短时间内连续受到某个IP的重复SYN报文，就认定是受到了攻击，以后从这个IP地址来的包会被一概丢弃。 一般来说，第三种方法在防范该类问题上表现更佳。同时可以在Web服务器端采用分布式组网、负载均衡、提升系统容量等可靠性措施，增强总体服务能力。</a:t>
            </a:r>
            <a:endParaRPr lang="zh-CN" altLang="en-US"/>
          </a:p>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缩短 SYN Timeout 时间，及时将超时请求丢弃，释放被占用的CPU和内存资源。</a:t>
            </a:r>
            <a:endParaRPr lang="zh-CN" altLang="en-US"/>
          </a:p>
          <a:p>
            <a:r>
              <a:rPr lang="zh-CN" altLang="en-US"/>
              <a:t>设置SYN Cookie。给每一个请求连接的IP地址分配一个Cookie。如果短时间内连续受到某个IP的重复SYN报文，就认定是受到了攻击，以后从这个IP地址来的包会被一概丢弃。 一般来说，第三种方法在防范该类问题上表现更佳。同时可以在Web服务器端采用分布式组网、负载均衡、提升系统容量等可靠性措施，增强总体服务能力。</a:t>
            </a:r>
            <a:endParaRPr lang="zh-CN" altLang="en-US"/>
          </a:p>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不被认为是一个严重的DOS攻击，不会对主机系统造成重大损失。 在大多数情况下，一次简单的重新启动是最好的解决办法，但重新启动操作系统可能导致正在运行的应用程序中未保存的数据丢失。</a:t>
            </a:r>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这种攻击没什么技术含量，在消耗对方资源的同时也在消耗攻击者自身的资源</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(1) 验证码。应用程序和用户进行交互过程中，特别是账户交易这种核心步骤，强制用户输入验证码，才能完成最终请求。在通常情况下，验证码够很好地遏制CSRF攻击。但增加验证码降低了用户的体验，网站不能给所有的操作都加上验证码。所以只能将验证码作为一种辅助手段，在关键业务点设置验证码。</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Cookie 是在 HTTP 协议下，服务器或脚本可以维护客户工作站上信息的一种方式。Cookie 是由 Web 服务器保存在用户浏览器（客户端）上的小文本文件，它可以包含有关用户的信息。无论何时用户链接到服务器，Web 站点都可以访问 Cookie 信息。</a:t>
            </a:r>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fld id="{1E3A6A11-58F9-4723-A92D-E929B83CFDD8}"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9BA8B21C-8687-4765-8BDB-C52167D1EB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fld id="{958C3543-12E8-41E8-B792-3FC4AAAD13C1}"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84FEE633-5D98-42A7-B8B5-38C075D1D5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D7D2D28-E8A0-40C3-9E07-86C241896A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DC3F693-9EE4-4A67-A7FA-E73A2989A70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9E4C08EF-9433-4D3E-B912-B49B7CC531BF}"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3EDF288-10FE-4776-8760-57E7F945E0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fld id="{CF9B9AB7-2EB6-4185-9DCB-4AF6356386BC}"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0222633-1CFC-4744-B27B-E89ADF5F76A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D2FD1BE6-F418-4461-8AC3-D256C0A710B1}"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B63FA0-0751-4FD1-AA0A-BCFF0CDB5D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920E11D0-1426-4C51-B810-275B779BA932}" type="datetimeFigureOut">
              <a:rPr lang="zh-CN" altLang="en-US" smtClean="0"/>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838110D-3347-4AFC-839B-CCA40FE78440}" type="slidenum">
              <a:rPr lang="zh-CN" altLang="en-US" smtClean="0"/>
            </a:fld>
            <a:endParaRPr lang="zh-CN" altLang="en-US"/>
          </a:p>
        </p:txBody>
      </p:sp>
      <p:sp>
        <p:nvSpPr>
          <p:cNvPr id="11" name="矩形 10"/>
          <p:cNvSpPr/>
          <p:nvPr userDrawn="1"/>
        </p:nvSpPr>
        <p:spPr>
          <a:xfrm>
            <a:off x="8325228" y="4422157"/>
            <a:ext cx="775136"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71A050A5-43DA-4A5C-A304-60D2304D70DE}" type="datetimeFigureOut">
              <a:rPr lang="zh-CN" altLang="en-US" smtClean="0"/>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B59F8795-4A45-4CF6-A2F1-3F6184487F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314153" y="549641"/>
            <a:ext cx="552622" cy="577512"/>
            <a:chOff x="4822956" y="1288691"/>
            <a:chExt cx="2351883" cy="2457809"/>
          </a:xfrm>
        </p:grpSpPr>
        <p:sp>
          <p:nvSpPr>
            <p:cNvPr id="7" name="矩形 6"/>
            <p:cNvSpPr/>
            <p:nvPr/>
          </p:nvSpPr>
          <p:spPr>
            <a:xfrm>
              <a:off x="5154654" y="1288691"/>
              <a:ext cx="2020185"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春秋视觉工作室</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6D045BB-3887-4E3F-A272-E5247811F888}"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9E6EE-4033-4F3F-A866-667792DA360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5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75360" y="1335985"/>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16905" y="1984375"/>
            <a:ext cx="921385" cy="6858635"/>
          </a:xfrm>
          <a:prstGeom prst="rect">
            <a:avLst/>
          </a:prstGeom>
          <a:noFill/>
        </p:spPr>
        <p:txBody>
          <a:bodyPr vert="eaVert" wrap="square" rtlCol="0">
            <a:spAutoFit/>
          </a:bodyPr>
          <a:p>
            <a:r>
              <a:rPr lang="zh-CN" altLang="en-US" sz="4800"/>
              <a:t>攻击以及防范</a:t>
            </a:r>
            <a:endParaRPr lang="zh-CN" altLang="en-US" sz="4800"/>
          </a:p>
        </p:txBody>
      </p:sp>
      <p:sp>
        <p:nvSpPr>
          <p:cNvPr id="6" name="文本框 5"/>
          <p:cNvSpPr txBox="1"/>
          <p:nvPr/>
        </p:nvSpPr>
        <p:spPr>
          <a:xfrm>
            <a:off x="4738370" y="673100"/>
            <a:ext cx="2878455" cy="922020"/>
          </a:xfrm>
          <a:prstGeom prst="rect">
            <a:avLst/>
          </a:prstGeom>
          <a:noFill/>
        </p:spPr>
        <p:txBody>
          <a:bodyPr wrap="none" rtlCol="0">
            <a:spAutoFit/>
          </a:bodyPr>
          <a:p>
            <a:r>
              <a:rPr lang="en-US" altLang="zh-CN" sz="5400"/>
              <a:t>Dos,DDos</a:t>
            </a:r>
            <a:endParaRPr lang="en-US" altLang="zh-CN" sz="54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 presetClass="entr" presetSubtype="12" accel="60000" fill="hold" nodeType="withEffect" p14:presetBounceEnd="60000">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14:bounceEnd="60000">
                                          <p:cBhvr additive="base">
                                            <p:cTn id="19"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0" dur="125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3" accel="60000" fill="hold" nodeType="withEffect" p14:presetBounceEnd="60000">
                                      <p:stCondLst>
                                        <p:cond delay="250"/>
                                      </p:stCondLst>
                                      <p:childTnLst>
                                        <p:set>
                                          <p:cBhvr>
                                            <p:cTn id="22" dur="1" fill="hold">
                                              <p:stCondLst>
                                                <p:cond delay="0"/>
                                              </p:stCondLst>
                                            </p:cTn>
                                            <p:tgtEl>
                                              <p:spTgt spid="24"/>
                                            </p:tgtEl>
                                            <p:attrNameLst>
                                              <p:attrName>style.visibility</p:attrName>
                                            </p:attrNameLst>
                                          </p:cBhvr>
                                          <p:to>
                                            <p:strVal val="visible"/>
                                          </p:to>
                                        </p:set>
                                        <p:anim calcmode="lin" valueType="num" p14:bounceEnd="60000">
                                          <p:cBhvr additive="base">
                                            <p:cTn id="23"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24" dur="12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2" fill="hold" nodeType="withEffect">
                                      <p:stCondLst>
                                        <p:cond delay="7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 presetClass="entr" presetSubtype="12" accel="6000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250" fill="hold"/>
                                            <p:tgtEl>
                                              <p:spTgt spid="23"/>
                                            </p:tgtEl>
                                            <p:attrNameLst>
                                              <p:attrName>ppt_x</p:attrName>
                                            </p:attrNameLst>
                                          </p:cBhvr>
                                          <p:tavLst>
                                            <p:tav tm="0">
                                              <p:val>
                                                <p:strVal val="0-#ppt_w/2"/>
                                              </p:val>
                                            </p:tav>
                                            <p:tav tm="100000">
                                              <p:val>
                                                <p:strVal val="#ppt_x"/>
                                              </p:val>
                                            </p:tav>
                                          </p:tavLst>
                                        </p:anim>
                                        <p:anim calcmode="lin" valueType="num">
                                          <p:cBhvr additive="base">
                                            <p:cTn id="20" dur="125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3" accel="60000" fill="hold" nodeType="withEffect">
                                      <p:stCondLst>
                                        <p:cond delay="25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1250" fill="hold"/>
                                            <p:tgtEl>
                                              <p:spTgt spid="24"/>
                                            </p:tgtEl>
                                            <p:attrNameLst>
                                              <p:attrName>ppt_x</p:attrName>
                                            </p:attrNameLst>
                                          </p:cBhvr>
                                          <p:tavLst>
                                            <p:tav tm="0">
                                              <p:val>
                                                <p:strVal val="1+#ppt_w/2"/>
                                              </p:val>
                                            </p:tav>
                                            <p:tav tm="100000">
                                              <p:val>
                                                <p:strVal val="#ppt_x"/>
                                              </p:val>
                                            </p:tav>
                                          </p:tavLst>
                                        </p:anim>
                                        <p:anim calcmode="lin" valueType="num">
                                          <p:cBhvr additive="base">
                                            <p:cTn id="24" dur="12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2" fill="hold" nodeType="withEffect">
                                      <p:stCondLst>
                                        <p:cond delay="7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5510" y="1332230"/>
            <a:ext cx="10789920" cy="3969385"/>
          </a:xfrm>
          <a:prstGeom prst="rect">
            <a:avLst/>
          </a:prstGeom>
          <a:noFill/>
        </p:spPr>
        <p:txBody>
          <a:bodyPr wrap="square" rtlCol="0">
            <a:spAutoFit/>
          </a:bodyPr>
          <a:p>
            <a:pPr algn="l"/>
            <a:r>
              <a:rPr lang="en-US" altLang="zh-CN" sz="3600"/>
              <a:t>	</a:t>
            </a:r>
            <a:r>
              <a:rPr lang="zh-CN" altLang="en-US" sz="3600" u="sng"/>
              <a:t>SYN Flood攻击</a:t>
            </a:r>
            <a:r>
              <a:rPr lang="zh-CN" altLang="en-US" sz="3600"/>
              <a:t>：这种攻击方法是经典最有效的DDoS方法，主要是通过向受害主机发送大量伪造源 IP 和源端口的 SYN 或 ACK 包，导致主机的缓存资源被耗尽或忙于发送回应包而造成拒绝服务，可通杀各种系统的网络服务。这种攻击由于源头都是伪造的，所以追踪起来比较困难。但是，该攻击实施起来有一定难度，需要大量高带宽的僵尸主机。</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6180" y="1278255"/>
            <a:ext cx="10287000" cy="4646295"/>
          </a:xfrm>
          <a:prstGeom prst="rect">
            <a:avLst/>
          </a:prstGeom>
          <a:noFill/>
        </p:spPr>
        <p:txBody>
          <a:bodyPr wrap="square" rtlCol="0">
            <a:spAutoFit/>
          </a:bodyPr>
          <a:p>
            <a:pPr algn="l"/>
            <a:r>
              <a:rPr lang="en-US" altLang="zh-CN" sz="4000"/>
              <a:t>	</a:t>
            </a:r>
            <a:r>
              <a:rPr lang="zh-CN" altLang="en-US" sz="4000" u="sng"/>
              <a:t>TCP 全连接攻击：</a:t>
            </a:r>
            <a:r>
              <a:rPr lang="zh-CN" altLang="en-US" sz="3200"/>
              <a:t>这种攻击是为了绕过常规防火墙的检查而设计的。一般情况下，常规防火墙大多对于正常的 TCP 连接是放过的，但是很多网络服务程序能接受的 TCP 连接数是有限的。TCP全连接攻击就是通过许多僵尸主机不断地与受害服务器建立大量的 TCP 连接，直到服务器的内存等资源被耗尽而被拖跨，从而造成拒绝服务。这种攻击的特点是可绕过一般防火墙的防护而达到攻击;缺点是需要找很多僵尸主机，且僵尸主机的IP 是暴露，易被追踪。</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305" y="803910"/>
            <a:ext cx="10850880" cy="5077460"/>
          </a:xfrm>
          <a:prstGeom prst="rect">
            <a:avLst/>
          </a:prstGeom>
          <a:noFill/>
        </p:spPr>
        <p:txBody>
          <a:bodyPr wrap="square" rtlCol="0">
            <a:spAutoFit/>
          </a:bodyPr>
          <a:p>
            <a:r>
              <a:rPr lang="en-US" altLang="zh-CN" sz="3600"/>
              <a:t>	</a:t>
            </a:r>
            <a:r>
              <a:rPr lang="zh-CN" altLang="en-US" sz="3600" u="sng"/>
              <a:t>刷 Script 脚本攻击：</a:t>
            </a:r>
            <a:r>
              <a:rPr lang="zh-CN" altLang="en-US" sz="3200"/>
              <a:t>这种攻击是跟服务器建立正常的TCP连接， 并不断的向脚本程序提交查询、 列表等大量耗费数据库资源的调用。一般来说， 提交一个指令对客户端的耗费和带宽的占用是几乎可以忽略的，而服务器为处理此请求却可能要从上万条记录中去查出某个记录，这种处理过程对资源的耗费是非常大。攻击者只需通过代理向目标服务器大量递交查询指令，只需数分钟就会把服务器资源消耗掉而导致拒绝服务。这种攻击的特点是可以完全绕过普通的防火墙防护， 轻松找一些代理就可实施攻击;缺点是对付只有静态页面的网站效果会大打折扣，并且会暴露攻击者的IP地址。</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095" y="1687830"/>
            <a:ext cx="10894695" cy="4030980"/>
          </a:xfrm>
          <a:prstGeom prst="rect">
            <a:avLst/>
          </a:prstGeom>
          <a:noFill/>
        </p:spPr>
        <p:txBody>
          <a:bodyPr wrap="square" rtlCol="0">
            <a:spAutoFit/>
          </a:bodyPr>
          <a:p>
            <a:r>
              <a:rPr lang="en-US" altLang="zh-CN" sz="3200"/>
              <a:t>   </a:t>
            </a:r>
            <a:r>
              <a:rPr lang="zh-CN" altLang="en-US" sz="3200"/>
              <a:t>(1) 最直接的方法</a:t>
            </a:r>
            <a:r>
              <a:rPr lang="zh-CN" altLang="en-US" sz="3200" b="1"/>
              <a:t>增加带宽。</a:t>
            </a:r>
            <a:endParaRPr lang="zh-CN" altLang="en-US" sz="3200"/>
          </a:p>
          <a:p>
            <a:r>
              <a:rPr lang="zh-CN" altLang="en-US" sz="3200"/>
              <a:t>（2）</a:t>
            </a:r>
            <a:r>
              <a:rPr lang="zh-CN" altLang="en-US" sz="3200" b="1"/>
              <a:t>负载均衡</a:t>
            </a:r>
            <a:r>
              <a:rPr lang="zh-CN" altLang="en-US" sz="3200"/>
              <a:t>。负载均衡建立在现有网络结构之上，它提供了一种廉价有效透明的方法扩展网络设备和服务器的带宽、增加吞吐量、加强网络数据处理能力、提高网络的灵活性和可用性，对DDoS流量攻击和CC攻击都很见效。</a:t>
            </a:r>
            <a:endParaRPr lang="zh-CN" altLang="en-US" sz="3200"/>
          </a:p>
          <a:p>
            <a:r>
              <a:rPr lang="zh-CN" altLang="en-US" sz="3200"/>
              <a:t>（3）</a:t>
            </a:r>
            <a:r>
              <a:rPr lang="zh-CN" altLang="en-US" sz="3200" b="1"/>
              <a:t>CDN流量清洗</a:t>
            </a:r>
            <a:r>
              <a:rPr lang="zh-CN" altLang="en-US" sz="3200"/>
              <a:t>。目前大部分的CDN节点都有200G 的流量防护功能，再加上硬防的防护，可以应付大部分DDoS攻击。</a:t>
            </a:r>
            <a:endParaRPr lang="zh-CN" altLang="en-US" sz="3200"/>
          </a:p>
        </p:txBody>
      </p:sp>
      <p:sp>
        <p:nvSpPr>
          <p:cNvPr id="3" name="文本框 2"/>
          <p:cNvSpPr txBox="1"/>
          <p:nvPr/>
        </p:nvSpPr>
        <p:spPr>
          <a:xfrm>
            <a:off x="1271905" y="372745"/>
            <a:ext cx="2468880" cy="645160"/>
          </a:xfrm>
          <a:prstGeom prst="rect">
            <a:avLst/>
          </a:prstGeom>
          <a:noFill/>
        </p:spPr>
        <p:txBody>
          <a:bodyPr wrap="none" rtlCol="0">
            <a:spAutoFit/>
          </a:bodyPr>
          <a:p>
            <a:pPr algn="l"/>
            <a:r>
              <a:rPr lang="zh-CN" altLang="en-US" sz="3600">
                <a:effectLst>
                  <a:outerShdw blurRad="38100" dist="19050" dir="2700000" algn="tl" rotWithShape="0">
                    <a:schemeClr val="dk1">
                      <a:alpha val="40000"/>
                    </a:schemeClr>
                  </a:outerShdw>
                </a:effectLst>
                <a:sym typeface="+mn-ea"/>
              </a:rPr>
              <a:t>防范方法：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11225" y="1389960"/>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634335" y="2174821"/>
            <a:ext cx="923330" cy="2213269"/>
          </a:xfrm>
          <a:prstGeom prst="rect">
            <a:avLst/>
          </a:prstGeom>
          <a:noFill/>
          <a:effectLst/>
        </p:spPr>
        <p:txBody>
          <a:bodyPr vert="eaVert" wrap="square" rtlCol="0">
            <a:spAutoFit/>
          </a:bodyPr>
          <a:lstStyle/>
          <a:p>
            <a:pPr algn="dist"/>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谢谢</a:t>
            </a:r>
            <a:endPar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endParaRPr>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26" name="矩形 17"/>
          <p:cNvSpPr>
            <a:spLocks noChangeArrowheads="1"/>
          </p:cNvSpPr>
          <p:nvPr/>
        </p:nvSpPr>
        <p:spPr bwMode="auto">
          <a:xfrm>
            <a:off x="5171377" y="4733692"/>
            <a:ext cx="2024080" cy="27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en-US" altLang="zh-CN" sz="10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THANKS FOR WATCHING</a:t>
            </a:r>
            <a:endParaRPr lang="en-US" altLang="zh-CN" sz="10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14:presetBounceEnd="60000">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14:bounceEnd="60000">
                                          <p:cBhvr additive="base">
                                            <p:cTn id="25"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14:presetBounceEnd="60000">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14:bounceEnd="60000">
                                          <p:cBhvr additive="base">
                                            <p:cTn id="29"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250" fill="hold"/>
                                            <p:tgtEl>
                                              <p:spTgt spid="23"/>
                                            </p:tgtEl>
                                            <p:attrNameLst>
                                              <p:attrName>ppt_x</p:attrName>
                                            </p:attrNameLst>
                                          </p:cBhvr>
                                          <p:tavLst>
                                            <p:tav tm="0">
                                              <p:val>
                                                <p:strVal val="0-#ppt_w/2"/>
                                              </p:val>
                                            </p:tav>
                                            <p:tav tm="100000">
                                              <p:val>
                                                <p:strVal val="#ppt_x"/>
                                              </p:val>
                                            </p:tav>
                                          </p:tavLst>
                                        </p:anim>
                                        <p:anim calcmode="lin" valueType="num">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250" fill="hold"/>
                                            <p:tgtEl>
                                              <p:spTgt spid="24"/>
                                            </p:tgtEl>
                                            <p:attrNameLst>
                                              <p:attrName>ppt_x</p:attrName>
                                            </p:attrNameLst>
                                          </p:cBhvr>
                                          <p:tavLst>
                                            <p:tav tm="0">
                                              <p:val>
                                                <p:strVal val="1+#ppt_w/2"/>
                                              </p:val>
                                            </p:tav>
                                            <p:tav tm="100000">
                                              <p:val>
                                                <p:strVal val="#ppt_x"/>
                                              </p:val>
                                            </p:tav>
                                          </p:tavLst>
                                        </p:anim>
                                        <p:anim calcmode="lin" valueType="num">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414130" y="2879942"/>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07706" y="2122679"/>
            <a:ext cx="3277828" cy="3277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651249" y="2335625"/>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0"/>
            <a:ext cx="11955145" cy="768350"/>
          </a:xfrm>
          <a:prstGeom prst="rect">
            <a:avLst/>
          </a:prstGeom>
          <a:noFill/>
          <a:ln>
            <a:noFill/>
          </a:ln>
        </p:spPr>
        <p:txBody>
          <a:bodyPr wrap="square" rtlCol="0" anchor="t">
            <a:spAutoFit/>
          </a:bodyPr>
          <a:p>
            <a:pPr algn="ctr"/>
            <a:r>
              <a:rPr lang="zh-CN" altLang="en-US" sz="4400" b="1">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D</a:t>
            </a:r>
            <a:r>
              <a:rPr lang="en-US" altLang="zh-CN" sz="4400" b="1">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OS</a:t>
            </a:r>
            <a:r>
              <a:rPr lang="zh-CN" altLang="en-US" sz="4400" b="1">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攻击（Denial of Service，拒绝服务）</a:t>
            </a:r>
            <a:endParaRPr lang="zh-CN" altLang="en-US" sz="4400" b="1">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p:txBody>
      </p:sp>
      <p:sp>
        <p:nvSpPr>
          <p:cNvPr id="3" name="文本框 2"/>
          <p:cNvSpPr txBox="1"/>
          <p:nvPr/>
        </p:nvSpPr>
        <p:spPr>
          <a:xfrm>
            <a:off x="307975" y="1196975"/>
            <a:ext cx="11965305" cy="3046095"/>
          </a:xfrm>
          <a:prstGeom prst="rect">
            <a:avLst/>
          </a:prstGeom>
          <a:noFill/>
        </p:spPr>
        <p:txBody>
          <a:bodyPr wrap="square" rtlCol="0">
            <a:spAutoFit/>
          </a:bodyPr>
          <a:p>
            <a:pPr algn="l"/>
            <a:r>
              <a:rPr lang="en-US" altLang="zh-CN" sz="3200"/>
              <a:t>	</a:t>
            </a:r>
            <a:r>
              <a:rPr lang="zh-CN" altLang="en-US" sz="3200"/>
              <a:t>是指故意的攻击网络协议实现的缺陷或直接通过野蛮手段残忍地耗尽被攻击对象的资源，让目标计算机或网络无法提供正常的服务或资源访问，使目标服务系统停止响应甚至崩溃。</a:t>
            </a:r>
            <a:endParaRPr lang="zh-CN" altLang="en-US" sz="3200"/>
          </a:p>
          <a:p>
            <a:pPr algn="l"/>
            <a:r>
              <a:rPr lang="en-US" altLang="zh-CN" sz="3200"/>
              <a:t>	这种攻击会导致</a:t>
            </a:r>
            <a:r>
              <a:rPr lang="en-US" altLang="zh-CN" sz="3200">
                <a:latin typeface="微软雅黑" panose="020B0503020204020204" pitchFamily="34" charset="-122"/>
                <a:ea typeface="微软雅黑" panose="020B0503020204020204" pitchFamily="34" charset="-122"/>
              </a:rPr>
              <a:t>资源的匮乏</a:t>
            </a:r>
            <a:r>
              <a:rPr lang="en-US" altLang="zh-CN" sz="3200"/>
              <a:t>，无论计算机的处理速度多快、内存容量多大、网络带宽的速度多快都无法避免这种攻击带来的后果。</a:t>
            </a:r>
            <a:endParaRPr lang="en-US" altLang="zh-CN" sz="3200"/>
          </a:p>
        </p:txBody>
      </p:sp>
      <p:sp>
        <p:nvSpPr>
          <p:cNvPr id="4" name="文本框 3"/>
          <p:cNvSpPr txBox="1"/>
          <p:nvPr/>
        </p:nvSpPr>
        <p:spPr>
          <a:xfrm>
            <a:off x="546100" y="4469130"/>
            <a:ext cx="10862945" cy="2061210"/>
          </a:xfrm>
          <a:prstGeom prst="rect">
            <a:avLst/>
          </a:prstGeom>
          <a:noFill/>
        </p:spPr>
        <p:txBody>
          <a:bodyPr wrap="square" rtlCol="0">
            <a:spAutoFit/>
          </a:bodyPr>
          <a:p>
            <a:pPr algn="l"/>
            <a:r>
              <a:rPr lang="en-US" altLang="zh-CN" sz="3200"/>
              <a:t>	</a:t>
            </a:r>
            <a:r>
              <a:rPr lang="zh-CN" altLang="en-US" sz="3200"/>
              <a:t>最常见的DoS攻击有计算机</a:t>
            </a:r>
            <a:r>
              <a:rPr lang="zh-CN" altLang="en-US" sz="3200" b="1">
                <a:latin typeface="+mn-ea"/>
                <a:ea typeface="+mn-ea"/>
              </a:rPr>
              <a:t>网络带宽攻击</a:t>
            </a:r>
            <a:r>
              <a:rPr lang="zh-CN" altLang="en-US" sz="3200" b="1"/>
              <a:t>（</a:t>
            </a:r>
            <a:r>
              <a:rPr lang="zh-CN" altLang="en-US" sz="2800" b="1"/>
              <a:t>所有</a:t>
            </a:r>
            <a:r>
              <a:rPr lang="zh-CN" altLang="en-US" sz="2800" b="1" u="sng"/>
              <a:t>可用</a:t>
            </a:r>
            <a:r>
              <a:rPr lang="zh-CN" altLang="en-US" sz="2800" b="1" u="sng">
                <a:solidFill>
                  <a:schemeClr val="tx1"/>
                </a:solidFill>
              </a:rPr>
              <a:t>网络资源</a:t>
            </a:r>
            <a:r>
              <a:rPr lang="zh-CN" altLang="en-US" sz="2800" b="1"/>
              <a:t>都被消耗殆尽，最后导致合法的用户请求无法通过）</a:t>
            </a:r>
            <a:r>
              <a:rPr lang="zh-CN" altLang="en-US" sz="3200"/>
              <a:t>和</a:t>
            </a:r>
            <a:r>
              <a:rPr lang="zh-CN" altLang="en-US" sz="3200" b="1">
                <a:latin typeface="微软雅黑" panose="020B0503020204020204" pitchFamily="34" charset="-122"/>
                <a:ea typeface="微软雅黑" panose="020B0503020204020204" pitchFamily="34" charset="-122"/>
              </a:rPr>
              <a:t>连通性攻击</a:t>
            </a:r>
            <a:r>
              <a:rPr lang="zh-CN" altLang="en-US" sz="2800" b="1"/>
              <a:t>（所有可用的</a:t>
            </a:r>
            <a:r>
              <a:rPr lang="zh-CN" altLang="en-US" sz="2800" b="1" u="sng"/>
              <a:t>操作系统资源</a:t>
            </a:r>
            <a:r>
              <a:rPr lang="zh-CN" altLang="en-US" sz="2800" b="1"/>
              <a:t>都被消耗殆尽）</a:t>
            </a:r>
            <a:r>
              <a:rPr lang="zh-CN" altLang="en-US" sz="3200"/>
              <a:t>。</a:t>
            </a:r>
            <a:endParaRPr lang="zh-CN" altLang="en-US" sz="3200"/>
          </a:p>
          <a:p>
            <a:pPr algn="l"/>
            <a:r>
              <a:rPr lang="en-US" altLang="zh-CN" sz="3200"/>
              <a:t>	</a:t>
            </a:r>
            <a:endParaRPr lang="en-US" altLang="zh-CN" sz="32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down)">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414130" y="2879942"/>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07706" y="2122679"/>
            <a:ext cx="3277828" cy="3277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651249" y="2335625"/>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21005" y="319405"/>
            <a:ext cx="11480165" cy="1198880"/>
          </a:xfrm>
          <a:prstGeom prst="rect">
            <a:avLst/>
          </a:prstGeom>
          <a:noFill/>
        </p:spPr>
        <p:txBody>
          <a:bodyPr wrap="square" rtlCol="0">
            <a:spAutoFit/>
          </a:bodyPr>
          <a:p>
            <a:pPr algn="l"/>
            <a:r>
              <a:rPr lang="zh-CN" altLang="en-US" sz="3600"/>
              <a:t>常见的Dos攻击手段：PingofDeath,TearDrop,UDPflood、</a:t>
            </a:r>
            <a:r>
              <a:rPr lang="en-US" altLang="zh-CN" sz="3600"/>
              <a:t>	</a:t>
            </a:r>
            <a:r>
              <a:rPr lang="zh-CN" altLang="en-US" sz="3600"/>
              <a:t>LandAttack、IPSpoofingDoS</a:t>
            </a:r>
            <a:endParaRPr lang="zh-CN" altLang="en-US" sz="3600"/>
          </a:p>
        </p:txBody>
      </p:sp>
      <p:sp>
        <p:nvSpPr>
          <p:cNvPr id="6" name="文本框 5"/>
          <p:cNvSpPr txBox="1"/>
          <p:nvPr/>
        </p:nvSpPr>
        <p:spPr>
          <a:xfrm>
            <a:off x="375920" y="2122805"/>
            <a:ext cx="11440160" cy="2430145"/>
          </a:xfrm>
          <a:prstGeom prst="rect">
            <a:avLst/>
          </a:prstGeom>
          <a:noFill/>
        </p:spPr>
        <p:txBody>
          <a:bodyPr wrap="square" rtlCol="0">
            <a:spAutoFit/>
          </a:bodyPr>
          <a:p>
            <a:pPr algn="l"/>
            <a:r>
              <a:rPr lang="zh-CN" altLang="en-US" sz="4400" u="sng"/>
              <a:t>PingofDeath:</a:t>
            </a:r>
            <a:r>
              <a:rPr lang="zh-CN" altLang="en-US" sz="3600"/>
              <a:t>就是故意产生畸形的测试Ping包，声称自己的尺寸超过ICMP上限，也就是加载的尺寸超过64KB上限，使未采取保护措施的网络系统出现内存分配错误，导致TCP/IP协议栈崩溃，最终接收方宕机。</a:t>
            </a:r>
            <a:endParaRPr lang="zh-CN" altLang="en-US" sz="3600"/>
          </a:p>
        </p:txBody>
      </p:sp>
      <p:sp>
        <p:nvSpPr>
          <p:cNvPr id="13" name="流程图: 可选过程 12"/>
          <p:cNvSpPr/>
          <p:nvPr/>
        </p:nvSpPr>
        <p:spPr>
          <a:xfrm>
            <a:off x="1002665" y="4765040"/>
            <a:ext cx="10657840" cy="187769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t>ICMP:(</a:t>
            </a:r>
            <a:r>
              <a:rPr lang="zh-CN" altLang="en-US" sz="2800"/>
              <a:t>Internet控制信息协议)在Internet上用于错误处理和传递控制信息。在TCP/IP的RFC文档中对包的最大尺寸有严格限制规定，许多操作系统的TCP/IP协议栈都规定ICMP包大小为64KB。</a:t>
            </a:r>
            <a:endParaRPr lang="en-US" altLang="zh-CN" sz="28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414130" y="2879942"/>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07706" y="2122679"/>
            <a:ext cx="3277828" cy="3277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651249" y="2335625"/>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19150" y="2122805"/>
            <a:ext cx="10732135" cy="1876425"/>
          </a:xfrm>
          <a:prstGeom prst="rect">
            <a:avLst/>
          </a:prstGeom>
          <a:noFill/>
        </p:spPr>
        <p:txBody>
          <a:bodyPr wrap="square" rtlCol="0">
            <a:spAutoFit/>
          </a:bodyPr>
          <a:p>
            <a:pPr algn="l"/>
            <a:r>
              <a:rPr lang="zh-CN" altLang="en-US" sz="4400" u="sng"/>
              <a:t>TearDrop:</a:t>
            </a:r>
            <a:r>
              <a:rPr lang="zh-CN" altLang="en-US" sz="3600"/>
              <a:t>泪滴攻击，泪滴是一个特殊构造的应用程</a:t>
            </a:r>
            <a:r>
              <a:rPr lang="en-US" altLang="zh-CN" sz="3600"/>
              <a:t>	</a:t>
            </a:r>
            <a:r>
              <a:rPr lang="zh-CN" altLang="en-US" sz="3600"/>
              <a:t>序，通过发送伪造的相互重叠的IP分组数据包，</a:t>
            </a:r>
            <a:r>
              <a:rPr lang="en-US" altLang="zh-CN" sz="3600"/>
              <a:t>	</a:t>
            </a:r>
            <a:r>
              <a:rPr lang="zh-CN" altLang="en-US" sz="3600"/>
              <a:t>造成TCP/ IP分片重组代码不能恰当处理IP包。</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7255" y="1363980"/>
            <a:ext cx="10396855" cy="5015865"/>
          </a:xfrm>
          <a:prstGeom prst="rect">
            <a:avLst/>
          </a:prstGeom>
          <a:noFill/>
        </p:spPr>
        <p:txBody>
          <a:bodyPr wrap="square" rtlCol="0">
            <a:spAutoFit/>
          </a:bodyPr>
          <a:p>
            <a:pPr algn="l"/>
            <a:r>
              <a:rPr lang="en-US" altLang="zh-CN" sz="3200"/>
              <a:t>	</a:t>
            </a:r>
            <a:r>
              <a:rPr lang="zh-CN" altLang="en-US" sz="3200"/>
              <a:t>UDP泛洪是日渐猖厥的流量型DoS攻击。</a:t>
            </a:r>
            <a:endParaRPr lang="zh-CN" altLang="en-US" sz="3200"/>
          </a:p>
          <a:p>
            <a:pPr algn="l"/>
            <a:r>
              <a:rPr lang="en-US" altLang="zh-CN" sz="3200"/>
              <a:t>	</a:t>
            </a:r>
            <a:r>
              <a:rPr lang="zh-CN" altLang="en-US" sz="3200"/>
              <a:t>echo服务会显示接收到的每一个数据包，而原本作为测试功能的chargen服务会在收到每一个数据包时随机反馈一些字符。UDP泛洪攻击就是利用这两个简单的TCP/IP服务的漏洞进行恶意攻击，通过伪造与某一主机的Chargen服务之间的一次UDP连接，回复地址指向开着Echo服务的一台主机，通过将Chargen和Echo服务互指，来回传送毫无用处且占满带宽的垃圾数据，在两台主机之间生成足够多的无用数据流，这一拒绝服务攻击飞快地导致网络可用带宽耗尽。</a:t>
            </a:r>
            <a:endParaRPr lang="zh-CN" altLang="en-US" sz="3200"/>
          </a:p>
        </p:txBody>
      </p:sp>
      <p:sp>
        <p:nvSpPr>
          <p:cNvPr id="5" name="文本框 4"/>
          <p:cNvSpPr txBox="1"/>
          <p:nvPr/>
        </p:nvSpPr>
        <p:spPr>
          <a:xfrm>
            <a:off x="441960" y="318135"/>
            <a:ext cx="2296160" cy="706755"/>
          </a:xfrm>
          <a:prstGeom prst="rect">
            <a:avLst/>
          </a:prstGeom>
          <a:noFill/>
        </p:spPr>
        <p:txBody>
          <a:bodyPr wrap="none" rtlCol="0">
            <a:spAutoFit/>
          </a:bodyPr>
          <a:p>
            <a:pPr algn="l"/>
            <a:r>
              <a:rPr lang="zh-CN" altLang="en-US" sz="4000" u="sng">
                <a:sym typeface="+mn-ea"/>
              </a:rPr>
              <a:t>UDPflood:</a:t>
            </a:r>
            <a:endParaRPr lang="zh-CN" altLang="en-US" sz="32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5850" y="1202690"/>
            <a:ext cx="10020300" cy="5507990"/>
          </a:xfrm>
          <a:prstGeom prst="rect">
            <a:avLst/>
          </a:prstGeom>
          <a:noFill/>
        </p:spPr>
        <p:txBody>
          <a:bodyPr wrap="square" rtlCol="0">
            <a:spAutoFit/>
          </a:bodyPr>
          <a:p>
            <a:pPr algn="l"/>
            <a:r>
              <a:rPr lang="en-US" altLang="zh-CN" sz="3200"/>
              <a:t>	</a:t>
            </a:r>
            <a:r>
              <a:rPr lang="zh-CN" altLang="en-US" sz="3200"/>
              <a:t>在Land攻击中，黑客利用一个特别打造的SYN包--它的原地址和目标地址都被设置成某一个服务器地址进行攻击。此举将导致接受服务器向它自己的地址发送SYN-ACK消息，结果这个地址又发回ACK消息并创建一个空连接，每一个这样的连接都将保留直到超时，在Land攻击下，许多UNIX将崩溃，NT变得极其缓慢（大约持续五分钟）。</a:t>
            </a:r>
            <a:endParaRPr lang="zh-CN" altLang="en-US" sz="3200"/>
          </a:p>
          <a:p>
            <a:pPr algn="l"/>
            <a:r>
              <a:rPr lang="zh-CN" altLang="en-US" sz="3200" u="sng"/>
              <a:t>防范</a:t>
            </a:r>
            <a:r>
              <a:rPr lang="zh-CN" altLang="en-US" sz="3200"/>
              <a:t>：大多数防火墙都能拦截类似的攻击包，以保护系    统。部分操作系统通过发布安全补丁修复了这一漏洞。另外，路由器应同时配置上行与下行筛选器，屏蔽所有源地址与目标地址相同的数据包。</a:t>
            </a:r>
            <a:endParaRPr lang="zh-CN" altLang="en-US" sz="3200"/>
          </a:p>
        </p:txBody>
      </p:sp>
      <p:sp>
        <p:nvSpPr>
          <p:cNvPr id="5" name="文本框 4"/>
          <p:cNvSpPr txBox="1"/>
          <p:nvPr/>
        </p:nvSpPr>
        <p:spPr>
          <a:xfrm>
            <a:off x="958850" y="266065"/>
            <a:ext cx="4960620" cy="645160"/>
          </a:xfrm>
          <a:prstGeom prst="rect">
            <a:avLst/>
          </a:prstGeom>
          <a:noFill/>
        </p:spPr>
        <p:txBody>
          <a:bodyPr wrap="none" rtlCol="0">
            <a:spAutoFit/>
          </a:bodyPr>
          <a:p>
            <a:pPr algn="l"/>
            <a:r>
              <a:rPr lang="zh-CN" altLang="en-US" sz="3600" u="sng">
                <a:sym typeface="+mn-ea"/>
              </a:rPr>
              <a:t>LandAttack（</a:t>
            </a:r>
            <a:r>
              <a:rPr lang="en-US" altLang="zh-CN" sz="3600" u="sng">
                <a:sym typeface="+mn-ea"/>
              </a:rPr>
              <a:t>Land</a:t>
            </a:r>
            <a:r>
              <a:rPr lang="zh-CN" altLang="en-US" sz="3600" u="sng">
                <a:sym typeface="+mn-ea"/>
              </a:rPr>
              <a:t>攻击）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5370" y="1105535"/>
            <a:ext cx="10382250" cy="5015865"/>
          </a:xfrm>
          <a:prstGeom prst="rect">
            <a:avLst/>
          </a:prstGeom>
          <a:noFill/>
        </p:spPr>
        <p:txBody>
          <a:bodyPr wrap="square" rtlCol="0">
            <a:spAutoFit/>
          </a:bodyPr>
          <a:p>
            <a:pPr algn="l"/>
            <a:r>
              <a:rPr lang="zh-CN" altLang="en-US" sz="3200"/>
              <a:t>（1）</a:t>
            </a:r>
            <a:r>
              <a:rPr lang="zh-CN" altLang="en-US" sz="3200" b="1"/>
              <a:t>缩短SYN Timeout时间</a:t>
            </a:r>
            <a:r>
              <a:rPr lang="zh-CN" altLang="en-US" sz="3200"/>
              <a:t>，及时将超时请求丢弃，释放被占用CPU和内存资源。 </a:t>
            </a:r>
            <a:endParaRPr lang="zh-CN" altLang="en-US" sz="3200"/>
          </a:p>
          <a:p>
            <a:pPr algn="l"/>
            <a:r>
              <a:rPr lang="zh-CN" altLang="en-US" sz="3200"/>
              <a:t>（2）</a:t>
            </a:r>
            <a:r>
              <a:rPr lang="zh-CN" altLang="en-US" sz="3200" b="1"/>
              <a:t>限制同时打开的SYN半连接数目，关闭不必要的服务。</a:t>
            </a:r>
            <a:r>
              <a:rPr lang="zh-CN" altLang="en-US" sz="3200"/>
              <a:t> </a:t>
            </a:r>
            <a:endParaRPr lang="zh-CN" altLang="en-US" sz="3200"/>
          </a:p>
          <a:p>
            <a:pPr algn="l"/>
            <a:r>
              <a:rPr lang="zh-CN" altLang="en-US" sz="3200"/>
              <a:t>（3）</a:t>
            </a:r>
            <a:r>
              <a:rPr lang="zh-CN" altLang="en-US" sz="3200" b="1"/>
              <a:t>设置SYN Cookie</a:t>
            </a:r>
            <a:r>
              <a:rPr lang="zh-CN" altLang="en-US" sz="3200"/>
              <a:t>，给每一个请求连接的IP地址分配一个Cookie。如果短时间内连续受到某个IP的重复SYN报文，就认定是受到了攻击，以后从这个IP地址来的包会被一概丢弃。 一般来说，第三种方法在防范该类问题上表现更佳。同时可以在Web服务器端采用分布式组网、负载均衡、提升系统容量等可靠性措施，增强总体服务能力。</a:t>
            </a:r>
            <a:endParaRPr lang="zh-CN" altLang="en-US" sz="3200"/>
          </a:p>
        </p:txBody>
      </p:sp>
      <p:sp>
        <p:nvSpPr>
          <p:cNvPr id="4" name="文本框 3"/>
          <p:cNvSpPr txBox="1"/>
          <p:nvPr/>
        </p:nvSpPr>
        <p:spPr>
          <a:xfrm>
            <a:off x="1196340" y="328930"/>
            <a:ext cx="2468880" cy="645160"/>
          </a:xfrm>
          <a:prstGeom prst="rect">
            <a:avLst/>
          </a:prstGeom>
          <a:noFill/>
        </p:spPr>
        <p:txBody>
          <a:bodyPr wrap="none" rtlCol="0">
            <a:spAutoFit/>
          </a:bodyPr>
          <a:p>
            <a:pPr algn="l"/>
            <a:r>
              <a:rPr lang="zh-CN" altLang="en-US" sz="3600">
                <a:effectLst>
                  <a:outerShdw blurRad="38100" dist="19050" dir="2700000" algn="tl" rotWithShape="0">
                    <a:schemeClr val="dk1">
                      <a:alpha val="40000"/>
                    </a:schemeClr>
                  </a:outerShdw>
                </a:effectLst>
                <a:sym typeface="+mn-ea"/>
              </a:rPr>
              <a:t>防范</a:t>
            </a:r>
            <a:r>
              <a:rPr lang="zh-CN" altLang="en-US" sz="3600">
                <a:effectLst>
                  <a:outerShdw blurRad="38100" dist="19050" dir="2700000" algn="tl" rotWithShape="0">
                    <a:schemeClr val="dk1">
                      <a:alpha val="40000"/>
                    </a:schemeClr>
                  </a:outerShdw>
                </a:effectLst>
                <a:sym typeface="+mn-ea"/>
              </a:rPr>
              <a:t>方法：</a:t>
            </a:r>
            <a:endParaRPr lang="zh-CN" altLang="en-US" sz="3600">
              <a:solidFill>
                <a:schemeClr val="tx1"/>
              </a:solidFill>
              <a:effectLst>
                <a:outerShdw blurRad="38100" dist="19050" dir="2700000" algn="tl" rotWithShape="0">
                  <a:schemeClr val="dk1">
                    <a:alpha val="40000"/>
                  </a:schemeClr>
                </a:outerShdw>
              </a:effectLst>
            </a:endParaRPr>
          </a:p>
        </p:txBody>
      </p:sp>
      <p:sp>
        <p:nvSpPr>
          <p:cNvPr id="7" name="矩形标注 6"/>
          <p:cNvSpPr/>
          <p:nvPr/>
        </p:nvSpPr>
        <p:spPr>
          <a:xfrm>
            <a:off x="1843405" y="0"/>
            <a:ext cx="8653780" cy="2853055"/>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a:p>
            <a:pPr algn="ctr"/>
            <a:r>
              <a:rPr lang="zh-CN" altLang="en-US" sz="2800"/>
              <a:t>Cookie 是在 HTTP 协议下，服务器或脚本可以维护客户工作站上信息的一种方式。Cookie 是由 Web 服务器保存在用户浏览器（客户端）上的小文本文件，它可以包含有关用户的信息。无论何时用户链接到服务器，Web 站点都可以访问 Cookie 信息</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3697590" y="4691524"/>
            <a:ext cx="4486274" cy="438341"/>
            <a:chOff x="3418190" y="5097924"/>
            <a:chExt cx="2904060" cy="438341"/>
          </a:xfrm>
        </p:grpSpPr>
        <p:cxnSp>
          <p:nvCxnSpPr>
            <p:cNvPr id="65" name="直接连接符 64"/>
            <p:cNvCxnSpPr/>
            <p:nvPr/>
          </p:nvCxnSpPr>
          <p:spPr>
            <a:xfrm>
              <a:off x="3418190" y="5317094"/>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418190" y="5207509"/>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418190" y="5097924"/>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418190" y="5536265"/>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418190" y="5426679"/>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4115059" y="2089357"/>
            <a:ext cx="2338124" cy="438341"/>
            <a:chOff x="3418190" y="5097924"/>
            <a:chExt cx="2904060" cy="438341"/>
          </a:xfrm>
        </p:grpSpPr>
        <p:cxnSp>
          <p:nvCxnSpPr>
            <p:cNvPr id="71" name="直接连接符 70"/>
            <p:cNvCxnSpPr/>
            <p:nvPr/>
          </p:nvCxnSpPr>
          <p:spPr>
            <a:xfrm>
              <a:off x="3418190" y="5317094"/>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418190" y="5207509"/>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418190" y="5097924"/>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418190" y="5536265"/>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418190" y="5426679"/>
              <a:ext cx="29040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94615" y="127000"/>
            <a:ext cx="11906885" cy="1568450"/>
          </a:xfrm>
          <a:prstGeom prst="rect">
            <a:avLst/>
          </a:prstGeom>
          <a:noFill/>
        </p:spPr>
        <p:txBody>
          <a:bodyPr wrap="square" rtlCol="0">
            <a:spAutoFit/>
          </a:bodyPr>
          <a:p>
            <a:pPr algn="l"/>
            <a:r>
              <a:rPr lang="zh-CN" altLang="en-US" sz="4800">
                <a:effectLst>
                  <a:outerShdw blurRad="38100" dist="19050" dir="2700000" algn="tl" rotWithShape="0">
                    <a:schemeClr val="dk1">
                      <a:alpha val="40000"/>
                    </a:schemeClr>
                  </a:outerShdw>
                </a:effectLst>
                <a:sym typeface="+mn-ea"/>
              </a:rPr>
              <a:t>DDos攻击（Distributed Denial of Service）</a:t>
            </a:r>
            <a:endParaRPr lang="zh-CN" altLang="en-US" sz="4800">
              <a:effectLst>
                <a:outerShdw blurRad="38100" dist="19050" dir="2700000" algn="tl" rotWithShape="0">
                  <a:schemeClr val="dk1">
                    <a:alpha val="40000"/>
                  </a:schemeClr>
                </a:outerShdw>
              </a:effectLst>
              <a:sym typeface="+mn-ea"/>
            </a:endParaRPr>
          </a:p>
          <a:p>
            <a:pPr algn="l"/>
            <a:r>
              <a:rPr lang="en-US" altLang="zh-CN" sz="4800">
                <a:effectLst>
                  <a:outerShdw blurRad="38100" dist="19050" dir="2700000" algn="tl" rotWithShape="0">
                    <a:schemeClr val="dk1">
                      <a:alpha val="40000"/>
                    </a:schemeClr>
                  </a:outerShdw>
                </a:effectLst>
                <a:sym typeface="+mn-ea"/>
              </a:rPr>
              <a:t>	</a:t>
            </a:r>
            <a:r>
              <a:rPr lang="zh-CN" altLang="en-US" sz="4800">
                <a:effectLst>
                  <a:outerShdw blurRad="38100" dist="19050" dir="2700000" algn="tl" rotWithShape="0">
                    <a:schemeClr val="dk1">
                      <a:alpha val="40000"/>
                    </a:schemeClr>
                  </a:outerShdw>
                </a:effectLst>
                <a:sym typeface="+mn-ea"/>
              </a:rPr>
              <a:t>分布式拒绝服务</a:t>
            </a:r>
            <a:endParaRPr lang="zh-CN" altLang="en-US" sz="4800">
              <a:effectLst>
                <a:outerShdw blurRad="38100" dist="19050" dir="2700000" algn="tl" rotWithShape="0">
                  <a:schemeClr val="dk1">
                    <a:alpha val="40000"/>
                  </a:schemeClr>
                </a:outerShdw>
              </a:effectLst>
              <a:sym typeface="+mn-ea"/>
            </a:endParaRPr>
          </a:p>
        </p:txBody>
      </p:sp>
      <p:sp>
        <p:nvSpPr>
          <p:cNvPr id="4" name="文本框 3"/>
          <p:cNvSpPr txBox="1"/>
          <p:nvPr/>
        </p:nvSpPr>
        <p:spPr>
          <a:xfrm>
            <a:off x="530860" y="2013585"/>
            <a:ext cx="10819130" cy="3969385"/>
          </a:xfrm>
          <a:prstGeom prst="rect">
            <a:avLst/>
          </a:prstGeom>
          <a:noFill/>
        </p:spPr>
        <p:txBody>
          <a:bodyPr wrap="square" rtlCol="0">
            <a:spAutoFit/>
          </a:bodyPr>
          <a:p>
            <a:pPr algn="l"/>
            <a:r>
              <a:rPr lang="en-US" altLang="zh-CN"/>
              <a:t>               </a:t>
            </a:r>
            <a:r>
              <a:rPr lang="zh-CN" altLang="en-US" sz="3600"/>
              <a:t>为了解决带宽资源限制的问题</a:t>
            </a:r>
            <a:r>
              <a:rPr lang="zh-CN" altLang="en-US" sz="3600"/>
              <a:t>，DoS攻击者开发了分布式的攻击。攻击者简单利用工具集合许多的网络带宽来同时对同一个目标发动大量的攻击请求。  攻击者使用傀儡机(俗称“肉鸡”，受病毒木马操控的计算机或服务器)作为攻击平台，通过大量伪装合法的请求占用大量网络资源，以达到使指定目标的网络或服务瘫痪中断。这就是DDoS攻击。</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par>
                                <p:cTn id="8" presetID="22" presetClass="entr" presetSubtype="8"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wipe(left)">
                                      <p:cBhvr>
                                        <p:cTn id="1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46"/>
          <p:cNvSpPr/>
          <p:nvPr/>
        </p:nvSpPr>
        <p:spPr>
          <a:xfrm>
            <a:off x="5703207" y="2896737"/>
            <a:ext cx="783411" cy="78341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48" name="椭圆 47"/>
          <p:cNvSpPr/>
          <p:nvPr/>
        </p:nvSpPr>
        <p:spPr>
          <a:xfrm>
            <a:off x="5206264" y="2405496"/>
            <a:ext cx="1777297" cy="1777297"/>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49" name="椭圆 48"/>
          <p:cNvSpPr/>
          <p:nvPr/>
        </p:nvSpPr>
        <p:spPr>
          <a:xfrm>
            <a:off x="4459714" y="1658946"/>
            <a:ext cx="3270396" cy="32703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50" name="椭圆 49"/>
          <p:cNvSpPr/>
          <p:nvPr/>
        </p:nvSpPr>
        <p:spPr>
          <a:xfrm>
            <a:off x="3170747" y="369979"/>
            <a:ext cx="5848331" cy="5848331"/>
          </a:xfrm>
          <a:prstGeom prst="ellipse">
            <a:avLst/>
          </a:prstGeom>
          <a:noFill/>
          <a:ln>
            <a:solidFill>
              <a:schemeClr val="bg1">
                <a:lumMod val="75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3" name="图片 1"/>
          <p:cNvPicPr>
            <a:picLocks noChangeAspect="1"/>
          </p:cNvPicPr>
          <p:nvPr>
            <p:custDataLst>
              <p:tags r:id="rId1"/>
            </p:custDataLst>
          </p:nvPr>
        </p:nvPicPr>
        <p:blipFill>
          <a:blip r:embed="rId2"/>
          <a:stretch>
            <a:fillRect/>
          </a:stretch>
        </p:blipFill>
        <p:spPr>
          <a:xfrm>
            <a:off x="951865" y="473075"/>
            <a:ext cx="10558780" cy="58902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50"/>
                                        <p:tgtEl>
                                          <p:spTgt spid="47"/>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250"/>
                                        <p:tgtEl>
                                          <p:spTgt spid="48"/>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250"/>
                                        <p:tgtEl>
                                          <p:spTgt spid="49"/>
                                        </p:tgtEl>
                                      </p:cBhvr>
                                    </p:animEffect>
                                  </p:childTnLst>
                                </p:cTn>
                              </p:par>
                              <p:par>
                                <p:cTn id="14" presetID="10" presetClass="entr" presetSubtype="0" fill="hold" grpId="0" nodeType="withEffect">
                                  <p:stCondLst>
                                    <p:cond delay="175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250"/>
                                        <p:tgtEl>
                                          <p:spTgt spid="50"/>
                                        </p:tgtEl>
                                      </p:cBhvr>
                                    </p:animEffect>
                                  </p:childTnLst>
                                </p:cTn>
                              </p:par>
                              <p:par>
                                <p:cTn id="17" presetID="6" presetClass="emph" presetSubtype="0" accel="40000" decel="60000" fill="hold" grpId="1" nodeType="withEffect">
                                  <p:stCondLst>
                                    <p:cond delay="1000"/>
                                  </p:stCondLst>
                                  <p:childTnLst>
                                    <p:animScale>
                                      <p:cBhvr>
                                        <p:cTn id="18" dur="1250" fill="hold"/>
                                        <p:tgtEl>
                                          <p:spTgt spid="47"/>
                                        </p:tgtEl>
                                      </p:cBhvr>
                                      <p:by x="150000" y="150000"/>
                                    </p:animScale>
                                  </p:childTnLst>
                                </p:cTn>
                              </p:par>
                              <p:par>
                                <p:cTn id="19" presetID="6" presetClass="emph" presetSubtype="0" accel="40000" decel="60000" fill="hold" grpId="1" nodeType="withEffect">
                                  <p:stCondLst>
                                    <p:cond delay="1250"/>
                                  </p:stCondLst>
                                  <p:childTnLst>
                                    <p:animScale>
                                      <p:cBhvr>
                                        <p:cTn id="20" dur="1250" fill="hold"/>
                                        <p:tgtEl>
                                          <p:spTgt spid="48"/>
                                        </p:tgtEl>
                                      </p:cBhvr>
                                      <p:by x="150000" y="150000"/>
                                    </p:animScale>
                                  </p:childTnLst>
                                </p:cTn>
                              </p:par>
                              <p:par>
                                <p:cTn id="21" presetID="6" presetClass="emph" presetSubtype="0" accel="40000" decel="60000" fill="hold" grpId="1" nodeType="withEffect">
                                  <p:stCondLst>
                                    <p:cond delay="1500"/>
                                  </p:stCondLst>
                                  <p:childTnLst>
                                    <p:animScale>
                                      <p:cBhvr>
                                        <p:cTn id="22" dur="1250" fill="hold"/>
                                        <p:tgtEl>
                                          <p:spTgt spid="49"/>
                                        </p:tgtEl>
                                      </p:cBhvr>
                                      <p:by x="150000" y="150000"/>
                                    </p:animScale>
                                  </p:childTnLst>
                                </p:cTn>
                              </p:par>
                              <p:par>
                                <p:cTn id="23" presetID="6" presetClass="emph" presetSubtype="0" accel="40000" decel="60000" fill="hold" grpId="1" nodeType="withEffect">
                                  <p:stCondLst>
                                    <p:cond delay="1750"/>
                                  </p:stCondLst>
                                  <p:childTnLst>
                                    <p:animScale>
                                      <p:cBhvr>
                                        <p:cTn id="24" dur="1250" fill="hold"/>
                                        <p:tgtEl>
                                          <p:spTgt spid="50"/>
                                        </p:tgtEl>
                                      </p:cBhvr>
                                      <p:by x="150000" y="150000"/>
                                    </p:animScale>
                                  </p:childTnLst>
                                </p:cTn>
                              </p:par>
                              <p:par>
                                <p:cTn id="25" presetID="6" presetClass="emph" presetSubtype="0" accel="40000" decel="60000" fill="hold" grpId="2" nodeType="withEffect">
                                  <p:stCondLst>
                                    <p:cond delay="2250"/>
                                  </p:stCondLst>
                                  <p:childTnLst>
                                    <p:animScale>
                                      <p:cBhvr>
                                        <p:cTn id="26" dur="1250" fill="hold"/>
                                        <p:tgtEl>
                                          <p:spTgt spid="47"/>
                                        </p:tgtEl>
                                      </p:cBhvr>
                                      <p:by x="67000" y="67000"/>
                                    </p:animScale>
                                  </p:childTnLst>
                                </p:cTn>
                              </p:par>
                              <p:par>
                                <p:cTn id="27" presetID="6" presetClass="emph" presetSubtype="0" accel="40000" decel="60000" fill="hold" grpId="2" nodeType="withEffect">
                                  <p:stCondLst>
                                    <p:cond delay="2500"/>
                                  </p:stCondLst>
                                  <p:childTnLst>
                                    <p:animScale>
                                      <p:cBhvr>
                                        <p:cTn id="28" dur="1250" fill="hold"/>
                                        <p:tgtEl>
                                          <p:spTgt spid="48"/>
                                        </p:tgtEl>
                                      </p:cBhvr>
                                      <p:by x="66000" y="66000"/>
                                    </p:animScale>
                                  </p:childTnLst>
                                </p:cTn>
                              </p:par>
                              <p:par>
                                <p:cTn id="29" presetID="6" presetClass="emph" presetSubtype="0" accel="40000" decel="60000" fill="hold" grpId="2" nodeType="withEffect">
                                  <p:stCondLst>
                                    <p:cond delay="2750"/>
                                  </p:stCondLst>
                                  <p:childTnLst>
                                    <p:animScale>
                                      <p:cBhvr>
                                        <p:cTn id="30" dur="1250" fill="hold"/>
                                        <p:tgtEl>
                                          <p:spTgt spid="49"/>
                                        </p:tgtEl>
                                      </p:cBhvr>
                                      <p:by x="66000" y="66000"/>
                                    </p:animScale>
                                  </p:childTnLst>
                                </p:cTn>
                              </p:par>
                              <p:par>
                                <p:cTn id="31" presetID="6" presetClass="emph" presetSubtype="0" accel="40000" decel="60000" fill="hold" grpId="2" nodeType="withEffect">
                                  <p:stCondLst>
                                    <p:cond delay="3000"/>
                                  </p:stCondLst>
                                  <p:childTnLst>
                                    <p:animScale>
                                      <p:cBhvr>
                                        <p:cTn id="32" dur="1250" fill="hold"/>
                                        <p:tgtEl>
                                          <p:spTgt spid="50"/>
                                        </p:tgtEl>
                                      </p:cBhvr>
                                      <p:by x="66000" y="66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48" grpId="2" animBg="1"/>
      <p:bldP spid="49" grpId="0" animBg="1"/>
      <p:bldP spid="49" grpId="1" animBg="1"/>
      <p:bldP spid="49" grpId="2" animBg="1"/>
      <p:bldP spid="50" grpId="0" animBg="1"/>
      <p:bldP spid="50" grpId="1" animBg="1"/>
      <p:bldP spid="50" grpId="2" animBg="1"/>
    </p:bldLst>
  </p:timing>
</p:sld>
</file>

<file path=ppt/tags/tag1.xml><?xml version="1.0" encoding="utf-8"?>
<p:tagLst xmlns:p="http://schemas.openxmlformats.org/presentationml/2006/main">
  <p:tag name="TIMING" val="|8.3"/>
</p:tagLst>
</file>

<file path=ppt/tags/tag2.xml><?xml version="1.0" encoding="utf-8"?>
<p:tagLst xmlns:p="http://schemas.openxmlformats.org/presentationml/2006/main">
  <p:tag name="KSO_WM_UNIT_PLACING_PICTURE_USER_VIEWPORT" val="{&quot;height&quot;:4728,&quot;width&quot;:8296}"/>
</p:tagLst>
</file>

<file path=ppt/tags/tag3.xml><?xml version="1.0" encoding="utf-8"?>
<p:tagLst xmlns:p="http://schemas.openxmlformats.org/presentationml/2006/main">
  <p:tag name="TIMING" val="|8.3"/>
</p:tagLst>
</file>

<file path=ppt/tags/tag4.xml><?xml version="1.0" encoding="utf-8"?>
<p:tagLst xmlns:p="http://schemas.openxmlformats.org/presentationml/2006/main">
  <p:tag name="ISPRING_ULTRA_SCORM_COURSE_ID" val="A94CED1F-C8E4-4A4D-8F15-7FEBE4452E48"/>
  <p:tag name="ISPRING_SCORM_RATE_SLIDES" val="1"/>
  <p:tag name="ISPRING_SCORM_PASSING_SCORE" val="100.0000000000"/>
  <p:tag name="ISPRINGONLINEFOLDERID" val="0"/>
  <p:tag name="ISPRINGONLINEFOLDERPATH" val="Content List"/>
  <p:tag name="ISPRINGCLOUDFOLDERID" val="0"/>
  <p:tag name="ISPRINGCLOUDFOLDERPATH" val="Content List"/>
  <p:tag name="ISPRING_RESOURCE_PATHS_HASH_PRESENTER" val="cce957168fd2ccd1b23534aaf13c4793c7a689da"/>
  <p:tag name="ISPRING_PLAYERS_CUSTOMIZATION" val="UEsDBBQAAgAIAAtngUb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C2eBRjUa0FrOBAAA9BYAACcAAAB1bml2ZXJzYWwvZmxhc2hfcHVibGlzaGluZ19zZXR0aW5ncy54bWzNWNty4jgQfecrVN6axwnkNpOkgBRJTIUaMCw4m5na2qKELbA2suSVZBjmab9mP2y/ZFso3EIgYqcyk8oDsdx9utXqy7HKl19ThsZEKip4xTs8KHmI8EjElI8q3l1Yf3/mIaUxjzETnFQ8Ljx0WS2Us3zAqEp6RGsQVQhguLrIdMVLtM4uisXJZHJAVSbNW8FyDfjqIBJpMZNEEa6JLGYMT+FHTzOivGqhgFDZLrVEnDOCaAwucGq8w6zOsEq8ohUb4OhhJEXO42vBhERyNKh4v5zVzN9cxkLd0JRwszlVhUWzrC9wHFPjD2Y9+o2ghNBRAo4flk48NKGxTirecenI4IB8cRNnhm53gQ3OtYDtcP1oICUax1hj+2gtSjIkEuJKVFXLnADo2tqKpCZf9WLBLsVTjlMahfAGmVhVvJuw3/XrftcPrv3+XbdpXXXWCBth03fS6TUbN34/aId+r38btpp7K4X+53APpX09c4bvdP2eH4R+t3/VaO+p4e7UUsdv1RrNPXXu/ateI9zXUlBr7avSuW0Hbjq3Xzp+t9kIPvXDdrsZNjpLrVkOr2Rrubie+GUoEJHL1fTWSZ4OOKYMusaTHFdEQ99hWI5IKOoUqnGImSIe+jMjo19zzKiemgqF9vRASFZTGYl011RfxTMV5S3hLCA4BiW5qO3T80Vpfzxb23rRWl9u61kvy4uu1UmEFj/Y+8PS6cL985Pd7m9xtDymMREBlnLWsjY38KILR8vueHj84cNuL7ZYK2OtcZRAK9XzTri6MpcaCr6WIOYZDQSLF4El6YDEAU7JyoToPVBeB8lDDw0hlRmEvCYpZh6iGo4gWiirfKA01bOZVF+VRIAFs4+gVm/jSKIES7WWt4vgmSkQVX8PhCbqDxsLu7RN1OcxupF4ArPRRbxDuIvYLZwUM6dFpJMTEqs9JFGNMRfh7rzsXYRbWD4QiUIhmJN8Z57cqMGHwsn3FCrZRfCeDBTVxEX0ijqZvhc5i9FU5IjRB4K0QOB9nsJ/CUGr/AENpUhnq8BxNFIMigeNKZmQ+NLF0BcwkeagCfQqY0RbC3/l9BsakKGQgEvwGJIN1qmy+Ad7AWdYqSUonvv4zk7hRnDjf35nNojjMQZGsx84dACSZvo18DHsnQswwZiAaK5AQGQinENam/OJaTwTc9mms+0Ej2eHbg5yBgrHTcEfiwkvIuhVlOfEFTDCHAnOpghHUF7KpNCYilzBik0WC63+l4NWFVE+c3UELRWMyditQZQOj45PTj98PDu/OCj++/c/73cqPTKNDsPGmqUa1zv5qbPmEy78gt4Wzumm9YR5vqC0lX866+3r5g4u6qz5DCN9QXcHYdzQrQuZmtqPN4L7/LfDI8/YHMTloiEIz/OFGb16i3Sh59e617cIYn3XDHsXLmUWCAQBixKo06H59nXUmXExF9n2XQhH5zvBmhNymthd/zcnQDhsp8blZjZoO234kyOjMVO7szKxncY/ltyR4P100QDowchyESAIjKbAhOIf1vm/pw9vaxWv2cKffnI7K258eP+MjvhdX1C2nb5SRyRYRgkk0asl3pufOK8Z3rcUMfu0uDlauypaXGGs362aNynlNIU4Gq66uJCtnp6UysXnXxUKgLZ+U10t/AdQSwMEFAACAAgAC2eBRp9k43WyAgAATgoAACEAAAB1bml2ZXJzYWwvZmxhc2hfc2tpbl9zZXR0aW5ncy54bWyVVm1P2zAQ/r5fUXXfCXstk0IlKJ2ExAYaiO9Ock2sOnZkX8r672c7NrHbpsl6Qqrvnsd3vreSqi3lyw+zWZoLJuQzIFJeKqPxuhktrudZiyj4RS44AscLLmRN2Hz58af9pIlFjrHEDuRUzobk0LtZ2M8UivPxbWFkiJCLuiF8/yBKcZGRfFtK0fJiNLRq34BklG818vLHYrUedMCownuEOoppfWVkGqWRoBSYkL6vjYyyGMmAeU+X9jOR07s6//oD2o4qipZ288nIEK0hJcRJvroxMozn+va4Kgsj5wkIf1FDv3w2MghlZA8yvvx8rhrRtM3/9EgjRWkSGnPOF/GdwwQp9Phpwt2lkVGCeZBxNFoFl56vd0YCkPsazn1qxlUK9mTyerAQTNEzBkuULaSJP3U2VYm3xxb1fMByQ5jSgFDVg5500E+kVf6aWNfj/sAb5UUAcooe8SpYW8OqizcAxvoev1rd2lURxveuCwKUsHPKIMJe2SN/67QeIQNlj3xmtIBHzvZH8ENLx/ElviWumOezr63AiT76fPmTtxpPD2ZwVeDaKTymFgUslQnnhdZgqpYmVteFlBzFlHKyoyVBKvgvg8v29jEqTQ4MrtNO91WKFBmcajcbo17SYb3sebwbu9+E/m3deYZ6hV/PCSLJq1r/Jqn5zPH0jOhr5slphlmSGg7ynm/ERE5N5BbkixBsqhcuEEKsffYQWHSDNQRPkyAFaXI6x6m75FTyeVtnINe6ZhR808S6DlfRsmL6D18pvEEREwaMHRMrfR0n9L0nA4VrACAyr3zHdofOUrcMKYMd+LkPFPbBQy9Lle7QoWa7wQfYYNhuTjOpH92a6BslxMWGE4RXHZeIF05oGG95JJmyD4uG3u/f/uJoI/tFZjov3GH27BopuljbjxOoleb/yH9QSwMEFAACAAgAC2eBRgoR72qiBAAABRYAACYAAAB1bml2ZXJzYWwvaHRtbF9wdWJsaXNoaW5nX3NldHRpbmdzLnhtbM1YbXPiNhD+nl+hcec+HoS8XZIBMiRxBuaIoeA0d9PpMMIWWI0suZIMx33qr+kP6y/pCoW3EIhoL0knH4jX+zy7Wu2uVi5ffEsZGhGpqOAVr1TY9xDhkYgpH1a8u/Dm46mHlMY8xkxwUvG48NBFda+c5X1GVdIlWoOqQkDD1XmmK16idXZeLI7H4wJVmTRvBcs18KtCJNJiJokiXBNZzBiewI+eZER51b09hMpWdCvinBFEY3CBU+MdZnWdMq9otfo4ehhKkfP4SjAhkRz2K95PpzXzN9OxTNc0JdysTVVBaMT6HMcxNe5g1qXfCUoIHSbgd2n/yENjGuuk4h3uHxge0C+u80zZ7SKw4bkSsBquHw2kROMYa2wfrUVJBkRCWImqapkTIF2RLWlq8k3PBVYUTzhOaRTCG2RCVfGuw17Hv/E7fnDl9+46TeuqMyJshE3fCdNtNq79XtAK/W6vHt42dwaF/pdwB9CunjnTtzt+1w9Cv9O7bLR2RLg7tcD4t7VGc0fMvX/ZbYS7Wgpqt7tC2vVW4Iapf237nWYj+NwLW61m2GgvUNMcXsrWcnE18ctQICKXy+mtkzztc0wZNI0nOa6IhrbDsBySUNxQqMYBZop46PeMDH/OMaN6YioUutMDIVlNZSTSHVN9Fc9UlLegs4TgGJTkvLaPz+al/el0ZelFa32xrGe9LM+bVjsRWryx96X947n7Z0fb3d/gaHlEYyICLOW0Za0v4EUXDhbdsXR4crLdiw3WylhrHCXQSvWsEy5LZloDwVcSxDyjvmDxPLADyFUGMa1JipmHqIYYR/O32uyEvqEMsthgS4UB12tBjhIs1UomzsNh+npU/TUQmqjf7OqsaJOqz2N0LfEYDjsX9TbhLmp1iD0z8SfSyQmJ1Q6aqMaYi3JnVsguyrdYPhCJQiGYk357lq6owQfCyfcUatNF8Z70FdXERfWSOpm+FzmL0UTkiNEHgrRA4H2ewn8JQcsTARpIkU6lDCuNFINyQCNKxiS+cDH0FUykOSBhXsoY0dbCHzn9jvpkICTwEjyCZAM5VZa/sBNxhpVakOKZjx/sudoIrv0vH8wCcTzCMKPsRg41TdJMvwY/hrVzASYYExDNJQqITIRzSGuzPzGNp2ouy3S2neDRdNPNRk5JYbsp+GM54UUEvYbynLgSRpgjwdkE4QjKS5kUGlGRK5DYZLHU6l85aKGI8qmrQ5iiwZiM3RrEfung8Oj45NPp2Xmh+Peff33cCnqcHdoMG2t2eLjaOnE6I59Mty/gNkyRbqgns+QLoI0TpTNuVze3TJfOyGdmzBewW0bANeyNkKmp/XgtuM/fBh4nh/WDuFw0x/bzE8B0YHqbAaDr1zpXdQTRu2uG3XOXwgkEghBECVTewNxPHTHTeclFt3UXwmb4TrQm5k5ncMf/xYkQts+pFbmZDVpOC/7sOKOYc7i9dAY7HehYcseR7d1VAzjwh3a6gCOf0RRmm/jNevl/6aybiv81m/LTa7EzcO1y/B49bvstx3bAH9XjCJZRAmnxaqn0/qfCDw3Y/ykG9mn+BWblk8v8U8DqN8o9kK9+uq3u/QNQSwMEFAACAAgAC2eBRoUwK2GeAQAAKwYAAB8AAAB1bml2ZXJzYWwvaHRtbF9za2luX3NldHRpbmdzLmpzjZRNb8IwDIbv/Ioqu06IfcJ2mzYmTdph0rhNO4RiSkUaR0noYIj/vrp8Na07iC/N26evY1fOuhMVS8QieozW5XO5/wj3pQakebuAy1BXLXpGunAqncAozUClGkQNyfefHuTNkeCMhS5Nx6tPsnUVP4H0ZiqVq+KGsbCM5hgtZ7QfRltyiX+DynZVbSuqtHm88B51N0btQfuuRpvJkhEXr+WqFliDMQd7Ap3KGALTfrnayKPjXZ+iysWYGalX75hgdyzjeWJxoSdt+WcrA7b44fMt0HvoPw8DO5U6/+YhqyceDijaSWPBOdjlvR9SsLCSY1AV3165/kED42ZBNTpPXer39NMVRZU2MoFGlwZPFCGmC69GN/sUTc7D0m+Jm2uKgFByBbZh1azaoFmYM36gsZhQRxpos+cHVKGcpDrZci89Cpajw5JtW/eOhd6+UIhghLA2QjNmIrO2i+OMqffs4Lpa1ndu5hUncnmR0Qz3cc4extdvEdp/RUJ6L+NZVlwOxcVIDQdXPIN901MkIZN2DnaEqIpyvk8dvJa7s/kDUEsDBBQAAgAIAC5rq0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Aua6tGlBOzImkAAABuAAAAHAAAAHVuaXZlcnNhbC9sb2NhbF9zZXR0aW5ncy54bWwNzDEOgzAMQNGdU1jeKe3WgcDGVpbSA1jERZEcG5GA4PZk+8PTb/szChy8pWDq8PV4IrDO5oMuDn/TUL8RUib1JKbsUA2h76pWbCb5cs4FJliFLt4mjiUyjxSLHHYRqOFTXv/AHpuuugF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Lmur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kAI1Jh2+TOWgrAACzVgAAFwAAAHVuaXZlcnNhbC91bml2ZXJzYWwucG5n7Xx5WFPX2q899mgHBK0WEoGkllatlcQYJSCQ1DrQ1qlWPQ4EUowkWCEYEAiQoR5bxkC0VaKiROVYZxCiJEJItEC2GiBCqzElEMkuRAwQN0MSyHQTsEV72j/uPd/33HufT56HJ8le613r977rHfdee+V+vj5i2huz35g0adK0Tz9Z+cWkSX/HTZo0OfG1Ka4rr93on+z6eCX5i4iPJ5U1+/W4frxKXb5u+aRJFbw3bTF/d/1+fe8n25MnTfKsc/+/AiSe3zVp0j8++XTl8s2M6L72RN4V6nZnTPRM9Nc+H7XOO/4lmbnThCXfDUh4Y+WsOYdXfnB09r8++/qbWX9/3fut107nvf4xJujUtFcuBdZPemVG3icfXPvnoPVknfRue43+hOr4Uqw+2hANzAuppFLsx5YKqWUUTg3FuPVE4OiIksM2/fgm+kS40zaoZw98L5jk/tNgyJe47YtNilh0YTE9JpXsvvj1ihmh3Y+ZGptayS6KnuG+9OhefUk6nubQOu2kjL+Pd3q7pvtDW/Ay94+98TtVzIYNnNGfhj6eaKx8c2wOz5P0wUkNhATnDSULVcvtG7R6ua5e9QW7X1lMOxkkc7o71dwoog/emopk5m5gPdkkP/bhY5gI7xxRyhrTZNb2oerIvcd4RghAEmQOldR0fWig+AFkRWrPIUduR7QqdH0+UUEzzZntAhFjoWIwdrcWCKlnaS5oqW7sT8piNcyuD0npplGVzNFwq/N6OatPfSVS1ByrOvcAQ7P3CBw9I6/5B0TbRm95sZ/aEjaEQSsz7KGddiPHeX3aBqiiL4mktXXjlOU1w3SslFqX8bRABfZZ2UZ5Qrm1Ag00bZWN3tfzEiTs+/TBuQi0a9p7+l/kTcMfTQ+4syd68PhgZ/xIane16wrDp47ikacQtX9a4/ldzcNhqW4ZZojCT+mZjQOtyeGecgP5I6KUtRUX7l0Yg62JR8rXuUYLpuGCaFmwDfLpMwL0l6KHLw4asmCfy4d1lQwWscqP2GGWmmstpunK6f78BoPCHFrS9DYaeC3JaTcLSPM6EiUJHjgwAayy4quKk87JmxjhHQg0j7rPMSJwjoy07bxcKGpQrCDiab78AoO8HPK4Td/ObC4S+So9C9rqjy4rWVotiU8vhoIvWbcTHjCsrQNsXRePYwPRHRskTqfD6GSrAR9VQRvXOs0fTFSJ4dpIw4xkpnahFqHdBBoI0g1y87YwuTiaKeBZ80kAmactFzssrDxDofV1MPODGgEjc24ZrsP5RVhkWI3xqgFeKeExFqpVbv3bu432K9C6wuPvmHju8g+m/NgFq/LDg5WY1VxkfsGtOTRfNM/QEKvYmERER3uCLECB+SfXILfXWwtVADnHjFvdyEK0ifvXPXbJ2FjEVTZNP6C1bAPu+dRtJnojM7lMzN/kXdAeIh6VzwdV4l6Sc5ikJPH4oElB/VgeC7Ll1hxRQyzE0FXS2+lOaABlxiIM4ubWAamuy7INhOR95Ktcs0v0KUV124jeKn9kGtHbmEhkz3QtOQOpMLZYlko7wD7IPjPRNYU1RoPCA/Q2+naJH/kxQwKywcFZIl9zeDTSjJUiQfM7NYL8XSBFYx7IDO0na9IkTrFRDX/LjGk+cBXBeMVlYXX7roAUj79h/L5hVP0Mq5G/81bAj4vKfPnA+ekrfoT5ZcHe02UoRA0GzAm5AsQDsXQ7Zme9vcDwrbh9VKob04Ofl9LKGhjBJXT45I6kOC6ERvEq4nKWx3lw6FYYX24cmc4H2viifKu/M26DBhD3iwVQhsRPpe1iF/GWCiXlXYpOrGCkMf9ArIQV9gMjPeR8FuYiSpvavgxoskj9lYe5JHAPoUOKMMlfg+uqoCooielVYGgw0AWQXWjbkWNsYFjFvEXNub1s1Fu8PeE0eZv8akj9wdnmWgN88ZRWsWN0D8yt/UTcALkHs3Oh4OxSeT5szgPdAOyQ/J3F8kMwWBG5a3o5r+2K1jgwSj/ZlaAq93IxN2wnniujJ4c8vXIlG8C8I28r2gnjKsizCl5Z3J/GLYRM4vVhVjqrBlb5wBhQ38dH8wCYqqbRfjnQuMdeAfStkPglIs3Xmek5okAkuO6xH448y097CdrDxIN9bnV+QH7NTxsAhc9CA7FgJlVDzVGB7CIlw5PeBhHeKNItU9uJ79GEDnyh6AqBBGbUDVQywlEulbIXtsnJuQAiMR+oRqwdW8pkMkdP4b4KwjdhjtanFJV+KQmjYdn+ib7Kx29g5ha2fSNWQlXD1ihPuGHGe1OOD2PFLv4XmdLjwWpc53SgCWps6krRJb9VSgkDkzRbJYFsGegAu2BhwKRl9Qm6SgW3mF8ruN7FukIw5cubxM5hbQVcqSHK+qpTCovBLgs+Zzk6mifiQYkjC4HpAqPYIe5gpMPMvrrMWGaJ0CizLMtVCK03bo9al9WzyjlO0JYr6svIqgdhvKWIrcR5COdAqmudbnbeqKBjs/7JsDJMmzzmKQ7FhKTW51z1w8uFUjmL2/nu6mxxP4NER5Ifw/hRS2hyVn0XvRYahSW7mRku3psDUrg76MXQSP5ybMlpOJnE/ZquttRggRRwGd0ujibOQ+WTwOEoeRPkcY/VT00YgVAkT5+C4jlZjdBSP17AlA56e3GrS5FUmcyTvBZ8B97Fb/xI7Qw0kAAOIlT5fCA2hiUD2brkapvDPZaFSTUnH4rXELVmRjiCrOFozJZwf2NamBxigGQkj6oBgpHumFaXEuiyOE/ytm15t96ZUsgIQSEJA/CiAzFE7xU/iuNDfqi/Oqu0ThzPnQWmgpVilkRGT9c4B6rnrD5EJ9Dt0FEzKx53lqzJUzbB3sBC9HLBByEO6R3YVOBpMGoMF5O2grsf7MN4F5qLa3ldRjUsEIjLOGbdHsmWGHjhNAIiUcJKJ0EZHsdBe3OHMuWxxU5iK12OVYLPqmVYLYgcPqDiMMsLjD0MJl0NQ2d32eViWDmPLh51RGqVqyqNhr0trOwnHtvxHWIj/aTYMYAf421fIDhXdYms0e0dsU91XXlY4AracNH6Yi3H3d4Ow3kdpBuu/VXjK+7P0l2aV92xvPA7+kz3Z/BnY6Fr0qP58L/qUG4Z4MuYU8ZzCG6x+/PmxsW0v7m/RNwRv+7+9HsfnDvW4fB/2OFe94VzJcsyu49Rm0tYJjX20zzhO83fBPtWYsnysY7XLHe3SpNMtkGltmTJez38BvV06srU1M1jw36Uj3Q8zRZRPT7NSKev3kWNaBinOfiv7Wr1RszYjIHv7f7H7/3f/PT4kZP+b49P/fF3lNiXJP9vkPhHEEZbeM2I9F8PCa39NUZNe5qWlaqKSvM/zFgLQg3kAuBywuGJUbNJ3G/MmuQNy+YjKhmNU5pfaNNO9go7WJgNvIOoKZT19p4fs4WvvZfZPKGIe2lv81gCBGuopQ3dM/1uc2HemN7Hna5D+07j3YnNj0kWtPV0P9+QGO6NKFYsyWpSdKzHRT6Hma04vfcDx6qBeSUMnel6P3EDwT40Qr6DID+83nU1/ZhrGMXzw4RYAv13qMkeNdcQQWm1JzNenGN0WvY/TLC6y/EPNV2pTz4MDV0wZqmnvvWUxVvedLetuL+qjnKv8wUpBNm+XfFhJrfzzMUY7OO9L7Lj+PH0kXD5waW+QQc8zz0vhspOtJ8biCEV/ldNilT/v2oqVXgUL8/e9Lwc1E99PK/0YrIeV/4VwBjBX+G79OcEW0/XffAnMij/+E9njv72T7FK3vBfP6Fw+yyxdaTga5UADMF4tH+oD7vsRKWwdOeY/9vx+KkiS7Y3LpaHWWn1OPHnLVxU6N4nf8rE1d7Fk8/9lZD9g1OCJ2zgXid/Gqfz3l0E+fYvsY9+/ovlpPzVcFvu37zwp5Kpu5w/Zf2fs5v6ge8fIIgQ9qwIl7GZlvYzefjRuFFYXdmVqX8gD5wqI+87VvRHJEUrOjHV8eQ/QNeGmzWDlbeebqsna8/B/jCd+Wmd17m6TkwOUAain8eOtD+OoIpo7Z8BdSu8eSF/sNfCne8xB4u1JwpzsucjLsUkh/4P8Ir7WCx9qDYkU5c7L7p7lssnsvc5KuTl28GBOJWh53nlMxg6s5H4GkNZTXT3gyuRVLf36dvj/w/oaHkp7H2j1NovHFviyOgdEoHbp9q6LCeIS76Ut4FJ/v94fsYCevJ2LhvzpOFpWk6U/qDl5mSvE+3JynARKXM35il+9HGpHr1VqVlCQ1CeJ4sFKUMPybyTsvCSWjihGhFAkgSWEUpuwWRywwpi4qwVX2ooxCrEFD6/ATuPz+dZZ/MBq3+DARLLU848oddbc3kxxCoUKt8a2TE3z0osrDFYozr0FmKBjpzL203ET2ltGSC/CQ5eMAROKE1ZOUxVScdOucHI9EicU9IA08FPYroLNj49nY1YJuPRR2AfgOqDiezBYiXaV/k3V/331KfcVWtZGSFloXnWaXSOK8ViepxwFYjlmLeaERESIyOcHSXlxULbwCqFazS6oJSBJH/DBRbTsB1UIj7PjEXxrLkKOU8KgLN5GBQSyWH6VXc85yJG8/YncL9dgxEXIFWFG9FlQmb3Tu634EALrPeM2AGDlTIyNRskgf2ZIX5yu3wYYAQjlPPLfI2Js/g8Ci8AxdtfsSBLI26KC5N3ATVMpqJiaV5nUtgP0I0d0QgzUpRrjeIs3Bj2YLht3/AL08YEunJJVZGuj3zC70B7Jb1Y3DE9gCwJzCOR7+VTMXKxSFoOGykSuW8gbCTis+rnd+D7cTvwRVEIQKzNn03uZph2hXV0WfPl5NkrequhKgYJGhiA6oFlNEF4Se/gpUv8Ca1VqWDgxUooMJpHXYmKkEyvexTH/YbezqDs0ijF5cN9HxO9G7rArvmoyMICBbA406+GW9wyANwDgxS8gNm83WGOFDABksqxEaqdsKU003MGodrqkSCMCfTV7rwZ6fU1VPpwzmrJ8Nc+pdFh+clhg/SRAO1GW5yZ0b2LKDWIt4cXxqno2A4zw0SxVdNcdW6RfhTi8T7IAyptM8zzaTN5c9gFr6TYyQPqhBcl9kuahtsWyDkcyo7ydNUxjLm7ZhEW4FfLYX7gsDh6FhhN5Ejw/dRZokheMSarsOXpGWBG3zLaahBQ83mZ1yRK2LwVEud0Ub6i1FWaKJNucjemhTnEPDFTs9UVGpUFZeUTHqxaunMb0TN7OwZGUeUuR62unX6gfQB+mF7MCNKJmSEdDZNgB7TihWU4+Z35HaqBYbG26xGsLoZIDQsVZvjRa7oMW1zqKjNQj6xWANfYNoMyhpjoUTIHld/G1dnrQa5CR1bKN0fVTkz53ZLnUof3mib8xZxPhRNy+KT18kuS/7EkYdZeoUj/5h+KJsaTC+ea2SahoL0E82+FVvE8AXOg94a+pCac+kmreuTYdOqKVErj/3mV+b/X4et/kKy/qJrZTw8gT4S70OuHWqMZnd/6EHBQ+ijPaeENDTLgJMuPPs14W6eXINzy6AA1kWNtU/bXmjua8niJObwQvKk3+cegcUEFYR70DNh/nUcIyXRx3arsaczUWjv2vRr2diKjzreZMFWtzwKp49JypyCS8Pu7BSZ4MHjsuPpRWp5u+wm1PgekjHeoDz536W1CpeNIOfN9u62s1tpuXB8h3WTK3cB8106kS57F/6gNUKldrU/raYlArgNqN/kQzpSwpMHRv8c1l4gX2/28Ip0RB8p0hyIQnxKofvN+d482+1m1Prhe5llSkGH72CZmm9LBYPhvfsZdPA8l+623kyK0DT4yS8NQMgD9Fqlro4ZKexIzfipuXc4jDZT2tMWMA+9tS5MOnhS6yxeiRNLrLsFG2gTs0Z62xJFVBhFQDuIX0+0Q+4GRrBY74uyjj88YYi+atw7XGlnGWAHIcs45nSYB/fWEMrscJ6WfE2VbjTKnrXK6quZx5VoiwnwsKmihVj/q0A13WWsuW0I/VQlCC78fV0m6WqdOcVV5ZnVUWvvwW17hQ/f69th2LuGK3LWfSDuQ/yCRR+KbK7xVHEtntpJUSEJ/ReQsieZtpKtXqRSbjeVPvvWJZrikkiWLbyyGBzwFeYQSKStdBg1glWHJDlMs5ADeGenZwBk1RQ7qBsSCixCefNv2QCRNsV6R9a5Ajt7L5+1GQmnflxE4fshxWesWN1yF15G4xRjHNHKvH1lXBlKIHA3gfjiBzny0f2o0MzIsczG7wCUgn7f52S2uOLA1zJq8r2VYbo3MA6oTN4QP/7wGD7hVqXVOImWkUdV18AYCB8KPlypdBqYPiIWBICwCHAUr6UjIwIgkIs7APgPa+HIhFji4rANhDMjov6EvG/JottR8yp8QWcUezJLCGYMVAKLG/oA0qxxoI5/ipvrj+AVUellEA2w22AcZVjV0xSyJ9lJQD0fvqzXQRkp7MK9RAzpQRSDF44hBxKMnc49i4gsN38Dg5HjugwNkj+822qqZVhgOZC3USq/5fcRP5PFwNJGDblHkyIr3Mft/U9KGsgJqQuErye2M7lhuZPZiWiGwxOFozC/zMSb3LQjkLLHfmopcGyGJ4s5IDluTZLttTtIQ8XuwmfJfGau7ALypgi9hBdHkX85GowtaFrMbWdwfQHgJfWRLScWNWcrHUeyCJOazOztRvgHkoLWrFfTFu1S1j/ta1nGLQfhZ0B61r7ZxSz5ynVPnIztamFYzO4DCPY6ZmwXz5oMUWKyZ3pIT4osT6uyFhoZ76TM5ekoOcJB1JSnst3FD5XRshsummY4B2DKhoQCQ7Luvi/ipfCCgJyZkpxyLLrW0DBbShRnd3aOjUO+9rnvwxEiSsXInrFkaHeL5uyToe+28oZXQqMUaDHbBpoJdK2A4QPv2MvZK+xlDVBrBOaJUdjhMonN17WVFARQJfko9RH4CmRhz9fN93wZYEqfdyLnTRgW7B7Yf3+NKSttH8WRGwQNntRX/4lyxsyfH2PK7FbphhjXpml9dJ0x1hl4bf15ygY6dbcbUdKSIEE7UnnBaYSd9SQfeEd0EI7g0V8RDzuDJeUKeKPsStxiiFxSZQ0uiZpO2KgzGgKzOYdUCoG7c9YvXYhgF1LgOV86vP7DLNtulWPwV3bAPV0gkzHBrhVEtPpbbthIcbhkdjgtr7s04Rtdu7bmo/JLIK44JC108O5G3nz5yuVncPmB+15q5yMXSqgLDVqPxYmn/02/RzDn2411Pn7kqfiC7lxmyuXDOXnvpk5aMo9z9GN+g0mxExmMbuyhg+yxnUqokfKYoV24oHTZslGjzy/hwM+uIDv69Ok50CTLvQTnLFLDFwFGxI3QRv446q45sMu/KgoWB+Ad1VJedcihEAgJgyB/Pn6I0zA6qczv2oT1Fdc+8+WNKTXOF8WdJz7rEz2SUEOYz70urMliAlPXbw5Jx1uquq7/51ZEHzqNeNfmyyUteuOp4Uu5Y4N9/NLPOt+Mguz3p4TMX386EvKBddf41I/Xz8IfYfUniZw3DQy6fs9RFMVjaAwDjQv98g8DeS/2ps9BFlU9aK2OHrH0GJiOj+xi1taWwPWzgdkCPCp195xkFiWOicoo80xrdAe6FBh7BwVimqfAlHGeH/VZv7jD3CpUlzi1vuPzR5gxa4285wr6NSoLTpt4qHTgyNJE5bB6uQzoWhf+3JByba5/++CaVYLnl1VyS3n1M6LQpna8GzZWKwMwwqerScx3tKo5dpXY/xBTqBRyHKfK9hAuWjkIjZIkunxh849vK3u+u2Slaw0Q9epFb3Lp7PIso/OIIfdOygjE53Nx4cTHts3OHxgiDP9siX9ezZPxWdMSFu+IPTq4ew/5o/hY47myd8RzB3qOeuSGMboJcGFYJRn8+11zCHLjTpjpKfTb0/ZSCYu3oA1H0vnn5ZuSKg9eOOPQch76XZczUqld4hR8eNcgchjbVZeyzWZ4sACncHIHTpldOLYKRdu7KJYFwStoZ2H5dRX15q3eescIizSs3AEiO7f06FvMkIMSBlUpmN1akzaD/Bi8qVsOdgZUficXcrH+YNK/k1shwOcfOJB6parWwq+MkxEKB0BgyFsH2Hr5Ytpgm11p9lBqiTyLJEfU1prr+k5kPOBFfhlnjid5Fk9cRvVVIEZLfcGpm3RN3eGZoXWZibrV+X3glG8m2MK+S8OTkKGaBcaB33e+DjjY2wbboVPlyvsu/nIKTyUSCHNgYZlhYHwtWl4q1sPidmtyWxfJmWJLbVYllDDlllirXOtuIjvZqrfAmaWuY04xJ4c+hXK2QJSeHJ8kfw/iBTs9GscOy0cR40DUK/EI+6qes4r6CjUaKeNZCM1beOL+fHJa5BOWLjgDhCa0V49nX+uj7W4CmONtRhschqPEO1NjYJZyfDfuyKGCtx0GFgvwvuCtNY4+Q9VCSJPDDKffEfQPbT9M5PlGkZVk6A05adgm5BumcGRPSSx0379LN141ieF3nAPxYKRQAbvRAgQDAL1I2cqG5Hd6TmywY83z5ieHzM1WyuJu5bcDB6oWrf1Y/CvBPgmoxUl6lzkr2OKWIISjGTNPv7EUW0ATbtJNL9FmhgO18QPgYsWItdykmj0LeRQwquQ+fHKdhb3ctB7zBXt8mt5dNPcXgKsxofzJZ4kcylMKwYOZ81Jv02q4uw28K7a5h52DkgGUjBHu3jtHdxaBQbKzj5L2vKzqxZb4ipDIonwRWkSVEz5OlDO9u2Ergakh/Yjiz0BpZGA5tE1qJHagypOpY+JvrnyyQzgUzd3OPHvnq0ZJnGvuVlo6dchizF5V9ZBi7lF/amLSSqzOBla6E4amfckqBAeWUNsV58MAgupZ8O5cPnJ/dAMLq9PP7k+1VYlkXudC6zetU65xZpHPQ9ZB6VRKTt1A2tW7V5HO/WaG1sPg7z1JGEZT0iIgPcMWTCeu0+E7Wr6qj/GeW/NPtZ9JfAP6wb/ZvCzvciFWesFsAgtR+/F+B3loQqo2euAVxxp1NBlv702SZjsuoL4t1f/BN/39UgMKSzP4bQpm9TRZuzZdZ8oWE0VLCMnegmuR3wxJdaOwZc6fP3XG8KDXXGk+2ZxprqWZNstfVjVA4QmvY8lwH/NP9Xv8iv3Y18EV53RUGdS6pN2dsmXgcdzH+1VeqLiz4HfSqLUFfT2rb/BzRAt+Pfiy33S2/SlcbQ9v+8WLLx1yS1ukwq8/zWL3knn9v/yc9uY1bfO4PE7wKdlfBcRs2vYBj0uvypgQsreSHixOy2aKe9Ba3uI2iCVv3PHuVr7wHw4maxOnHLz4XiWInf7KIRiumDy7ZMnGr9vzdKQe/1GiCwO7dF58LR0emvXNLfCNB3vTT5peAXwL+/xnwVjiO4DL3EwoUePXfiapcwYzH/DVAT8IJLPXzWhUh8f+OIkFAHyQ5ukjNUqgg8YTzK03Y+j/vlJCY2TZSjomfjeP9CeM1d7U3dmvCov8zNqsMfjiO08zRPkx/799p2rbIm7yYjybr5QbIa5rLadrb1pTVxfy5XEKiX6rIS8AvAf/fBVwvvpNq/6XcvmPU2lz1PMBqc0fmTzNefVj0Yqk4vN+L+Y7/x18n5BqHn5/AXe+EZc4MQkkBMLN2AmbD5UQm6EvlDMzjfFf47k16vrHPghD8Nz3tNfUYnQ6jOnj39gmBsPIgg1XrxPsOV7jSIJPx2lD+xOL0fj8m1x0TD+V2Csbk9HP1BG/WXe6F+uHBxKQP540J/jpqgk083L3yF1KeA3PHvZLrrkxsWqnYMLYyX0U9h26xWzU2GV5CegnpvwJSGx7sHnsKEYFkDfW6dzSYh37aoJWujJz/4vjuhOHBlUg92O2+P4OndbgfEqBbvO++OENNrxh+oHuyV9he63XSPlVUWjv70z8O1XeRo6eEHfgJixNt+QMaVz5gqQkCI362nyxuW/AHBK6yuKRi90MN5Q98WrnFmPgOlrld7/yqumrrH4aMddX/S0Dk9IxfD0U0O+mnY4jezozqwpoXZVylKCzGfCUnvHPNu4F3nsdPkfxB4lFdyFmtQS+17iWk/yGQMLTKKOfQBuc+a9qO0VUvt82+JHlJ8pLkJclLkpckL0lekrwkeUnykuQlyUuSlyQvSf5TEvcG6rbBb9+rlQQHPLdTfvjnTVSCVa2kKWHfDSl08TnYd3+/j9H0/QZ8ukmTrGwvwb7X02tbmyOcE4ql/He/Mu3qEA19L7D96jG2Qf7hf90e/Gsq8cgBpO1Rr3t0dU3HcJlQJB2+QjV3ZBpv5QJv89AIalhHLzhG9XSh6Fy8OcQbstS5N46v6dtEbxc3iVmpWuBdhHNdfzIfgZPZ+xIFtVBB4lpk7+k8wJcXamWMTe1Hco6qvEx39m2dYd3MjFcDklmqkKq+BB8os1oBcLa7aN27BX/wenqvAWzGl1wavR2BT0LVxPe5d72p3cfN8GvtyQKrRn3AC8/od2++U6D03WFQ/Uw0u58wfGFD7a+VXcY1xMR09Re2kgIDy1yjZd2JBftqHNLooaVJ/kZyaq3VKJPZgsu/GuG0l4GEL6z40DZw7GgL6NdrBgu29XSGa9xitmYN/WRvVeR0mUhlf7V+Da8YqPYDxmDlHHp8pJzZNfLl4ShpquHBFX5tYFYLI9Njd+f9cvbwSLnBQMfqkpGlFGaz+wUGafBe+dfBbPSP7uNn3szuEUfZZosKDAUKneHdKXXieIlEkjDXOvtGoXljFBr/QOy07ChU8EU1KJydaxQbozwjeJNdot/bMHPp2CusypDI71i9a9QJVe+xeeWDn4a45CacmrKwkkclYaY03J4lk287HEX9IKsinpFHfRI49ay4PKqfdylfaU2az6UGyk/B0eVTb8IqQfOC6MLlGS5B0fcR0VKEHJtOXkjEKwa2lGdsWXbQ04dV0GvF68gw9FZVPi+dGa79WayGuMaokpN9dLdqllk+vdarxEV+Pw5nLrtcyGMh5U3hBUhtewqXS48P+TyqHouz1hvvjJpRq29aUsKXAQpw+xHMR4V0zOof6ScXSRE7g4mEN7HR5exE9OhstZlVr4BSltV0wEL4iTU03MjChjkdESYpP8zTfTzCLI4P2UQtDryLd5ztDYqcyaHUlsk4P4nTV5Hj7qIi86jyQEEIP3d5QljowWK+vaOAnhw+1KAw7F/ENXiBeKFBKa/Ll64uG8Wn1nb0QlGrTHbGzEpz7eH27rm7jJkf1DStu92Bc9nh6Vzkxo4BrfBGEcuzqLItfqONkWGCSEX0wTz5vcNRVdcQ/KKd9/IU04prK7U1oSE0ihnJLa5RdJi/SC0uPlhrdMHzGT7txZpf60BVmqe5LDiuyub1eFel8parx5XRxxGE42xPVN0z6L66iAJ09XqPYijNn8JRvYv7kH2NGTIf7WxuYlgtLYNXbaE4vm4UBKrrLNZFYAIozXpi1Fz+jZWTCJx7E5WANaIg4TNHe86ZEUPPs7XuwZaspoO1ie4joQYeknlnOSXqyt7Bq4fbKQrp0Fn0WUF2VHsFPbm9jO+SCUS8jwIpHnzQ+JiYfyvetgJVl7FPR6nXh6yWQpkzZT7km1xoEZu0k4mYPAQLBVWYv6ESZ5qFftPInxM7KOGLUE3S1aZ0JJSSfgxwn3LkfmGE6t5AS+OInGfc51P1pFDH8FG6zwBvxSZ6qa3Rd2lCmtYlHZPU5Zk8G0QuR1LE+f7RvV2CfPdae5MmQ9cPslCpMRrJGViePG7foWHeq14g0KKimIHhXGWK7WEajNwtXjilgb49LDJJwhrxeqOgM5mYOJKJy7rNyLTtmJYNWUtqw91qjQe+rFaQL0x5cOmuFLnC70tl2GBjn3FIOMgXUmnsXjIyVLawI9qejc7UupQb9ZZxHmLN4Sh2S9sKlzJWtl3O7L+hb87W9lbX3B1XmBxZMsYqbETpXp+zB5q5HxywYPsHKi3JXTVaez/fHrIn/eRZy6BezOs990Qn1VVaUljqtaYb2+7SsDN57+PlXW1yMpcXEM1z/Svru6CRfD5fAEw3+ybyCPPQicIqpX6n+K5WtlvzKo1ossPkDFjD8qNR8+p5l9CZNgj4qdMN1WAgvef5K8wnQqGQG0DV2jGwXB3Zt4F8Xq451sty+RK/f1pqvIUEoPfJGflNH05ZzXkLtruXrVNeoo9YhJ2jSgo4bzqwlwFX68kui2iMC1kkFwj5iZEOODOKiOA0FxZxvAtOY2cLeBefKIdrHpqN2iW0v+FQVjbXSV6Stxxd07x3o+EA1oVHYSjbcqVcZFv6/ZhJtFhk+xXKdbapydr9rmaXF0n7xX1k15ByEX9Gwa3A+vM3mG0wHJ9D485Jsg09gr1f2mW/XDDv1ELB23BRgU65R2HoX2A9sTBWdAzeAOA6UlvEISglt60e8Od4+4P9GfX+Au2TZBHP8stt/DxXBrAXrDQCUHxjMOMSRLORzmz0u0x/SHGmLRwTFnpLgUJIwo5rnwOTbSFQoIosFics/Bm4FJvhcUvGNl/lD1y+kI5lmoSCcI4VZjvz1SlfJYXoeYz8SZQzhLZVrd/lFlUlhDFiaVlQup+KxPGsW1dQDF0/xFrvSh4eyWO1vFKL15rUkas2TN/5UQJ5bFbs5gkE3+c6c/pD47PGVkmzWy0goT7MIyDlt73lcfAN03MVfDCSmxzDOkknbFcsTwxrS7aNxHM5uOFNqeoEyhnLNrCiAfDZ8Fp1nIYoQswHTvkGCl6v3rcJpIzJgtKpddq1SkTG49OD6JyzjEhiUfsUxo1eK/2wHXnqrJhpOysv7c2YM6bxWRfp6aY9c8e+p75N/dxkWjtmmP0ul4/mp2wEkXVwsA02txRm1517jc8pm53IO0TbPXK5EZMnL6e3xZlUl7ZUKu+4nN2x+QizRQyCEhcs9okY+79Ku3ilQJdCMQXsdopoKkXZu1bGYgxR7mMIN2uSTVWi2r7ek0amfo2kKzAxxHpFO3pl0AALiXEpmN8Vr5Z8rvPoSnXXn+Cc4YS4zpuXBU3pLcJQ4ZjXPVc7fCVxndMjGd4ycKyYfNNXbgkq+RybJR0WLC9Vf4QruQPjIHwJ30kdPg3ogHHNypUDGPbfFkfz5HqKRCqJooyobq9SyBL3wQRaAwIH7nH1c2WaH7pdrpKtT2PrmTe56J/zJfpwY4hsPRFH+77d5+mbajMYvBmdkWf9hfELx3Y8CjHu8c7vICWOPENMkXOCz3TdhMvkBoMh+9m6C0Yaqa2EOuLqzdP2uHIJLmFrmfP6UNSU6i7sR2n25N5Vz8Qax/RTUKNX8+E4gLDXVxVVWG2Yd1/zsxhO8lXr/7VTQ8ylUqT9KeVrpjatfQ7TAOlVkgOYO1O7p7TXCZs2rnlwZ0TiNUm8BM9uGo+DqCKB0MJbI8E7DhyJIoxZQ/ajKGPG1lH90ahV968WFRSDEXdLMZZVkP6iuPw6vWZRSQW8b3Rmjs8dPNLN2pkucrQjJCOchiLI58gVFlu9/t16Bb3YfeJS3L6ZIIW5bpeABwe7f3Q/3HeA3QooyUcG+croJhxnEEd1vzDSeGjkaTaB6VB57a0IflRp5CtuS5F1A05m1JK9cvND2FOd6gk6vnks6ubXLw/vSEwdWfVbNLnUdfPGwhraeDxxHyh4oNa5vGR66Y6li+WCWHAZRD3f1Ua+nC/iEQ7IFT7bO1ByKWTC2Po+tDLH1AC47mDW884BbYAQBQ5AmMsN7tO90OWCzUv65zmY+I4gvGyrf0a2ZUdOeW7vIIasIeZw5s93FDZ17YXrcGakoxPZ7Mo+FM6nXs6nvV6OR16tELeOPy1DstlkT4KrzeScur0eORttglMWhK9cO4jJM4p62S4HgI4VXajvnJ2dkrr9cG34+JLE1uspUam14z48z5VrXuoRxFahrEQXWHU1mtWzpke/0yctXiOZ6UoGe0Qcq0gpuHLdD0W+Es2Lgaq6UnS7hTKHQeaoNND9KjE8/l0pCRXgMiqdk1EgM/96Zuck/w2l5b8nQm6pRl2Z2rkxtX180u82sAe+7xFQqxZaw9yTVrqF2qOP2Spv+jZSRKvddc1DDfN+oLLeJ9nvD2X4SeMbwbPPVo2vg38HEaYVEX5ANBigWeYowYBgLCbgxg05ld5yFR6rUo5H0/RH+6e2En6K32IKcUVI4RaovNRoBR8foCffEqcffw675PWxxU6eyOJ83cdkMq1tWmmrVpYe/1vCNaqSlYwlXDcO2rdl2NpTDZiFHVWSQuQaAk19FFgTq0XzWyDkBQbSNeBAsPvAzE22k/lqQULVfKvFFUXjW8i88CK2jR+rITL0odpjjgMfc8xpHLNuuje6HM3jfP44pTyzfc0UbGFEUDf0hdqsiK3XCg6xNkSfi3IUeo6n8Sm27T3TdyGtbkw3mgnC6AxNL0Pesu5h1/a1Yy8zZ58YZoQMFstGiqmcET7nmCfVr4pjAzhM9UFgjb3f6KCNulQHZw+YQtdCeBfXv44l41WWnoe9rtpgBgfYZaKjG1Iq22irbAgq0ixFhdMQhjyp4V1bpsycSU1MV0S2zsDOVBW07TL/3faFLXw2zsW3WKmw+fsjprpPj6vumXdAs7umd1Mke4phXRhc3wp2Y9iHorpnmpsS2YM2Ywfzp+KOw4XH6jI7BksGDfUpYJCa5S4o94ZA3xQEep6o6d8U6c8AydW580BihsYDN8wtLb6qFB7deZkr42DZfjh2lFfxGF8OsJp+LMZdnj7K8P/JdC1f0b/pnAMiyaPB7guWRio+OdV9emZ7dYrhfV0CfXuqr7ucPJX9VxXtUJ7AMXSuZ+x01EnZC1Kbtkqe/vhmz7cTv202PWEDeqwwDt5csUeq63Xq1eP1d0VOOHYZElfqCpTOdeWvjZXe83cCfrXBtNXuewLNJRzHyNDqsbHSPustqiA5KoVC51Tlt5OnzkEXvOW+/umq9SvLPv7yn/8LUEsDBBQAAgAIAGQAjUlooHo6TQAAAGsAAAAbAAAAdW5pdmVyc2FsL3VuaXZlcnNhbC5wbmcueG1ss7GvyM1RKEstKs7Mz7NVMtQzULK34+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sCAACwCAAAFAAAAAAAAAABAAAAAABpFAAAdW5pdmVyc2FsL3BsYXllci54bWxQSwECAAAUAAIACAAua6tGNdvZrWgBAADzAgAAKQAAAAAAAAABAAAAAACWFwAAdW5pdmVyc2FsL3NraW5fY3VzdG9taXphdGlvbl9zZXR0aW5ncy54bWxQSwECAAAUAAIACABkAI1Jh2+TOWgrAACzVgAAFwAAAAAAAAAAAAAAAABFGQAAdW5pdmVyc2FsL3VuaXZlcnNhbC5wbmdQSwECAAAUAAIACABkAI1JaKB6Ok0AAABrAAAAGwAAAAAAAAABAAAAAADiRAAAdW5pdmVyc2FsL3VuaXZlcnNhbC5wbmcueG1sUEsFBgAAAAALAAsASQMAAGhFAAAAAA=="/>
  <p:tag name="ISPRING_SCORM_ENDPOINT" val="&lt;endpoint&gt;&lt;enable&gt;0&lt;/enable&gt;&lt;lrs&gt;http://&lt;/lrs&gt;&lt;auth&gt;0&lt;/auth&gt;&lt;login&gt;&lt;/login&gt;&lt;password&gt;&lt;/password&gt;&lt;key&gt;&lt;/key&gt;&lt;name&gt;&lt;/name&gt;&lt;email&gt;&lt;/email&gt;&lt;/endpoint&gt;&#10;"/>
  <p:tag name="ISPRING_PRESENTATION_TITLE" val="极简商务汇报总结计划通用PPT模板"/>
</p:tagLst>
</file>

<file path=ppt/theme/theme1.xml><?xml version="1.0" encoding="utf-8"?>
<a:theme xmlns:a="http://schemas.openxmlformats.org/drawingml/2006/main" name="第一PPT，www.1ppt.com">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方正姚体 Agency FB">
      <a:majorFont>
        <a:latin typeface="Agency FB"/>
        <a:ea typeface="方正姚体"/>
        <a:cs typeface=""/>
      </a:majorFont>
      <a:minorFont>
        <a:latin typeface="Agency FB"/>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2583</Words>
  <Application>WPS 演示</Application>
  <PresentationFormat>自定义</PresentationFormat>
  <Paragraphs>59</Paragraphs>
  <Slides>15</Slides>
  <Notes>32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宋体</vt:lpstr>
      <vt:lpstr>Wingdings</vt:lpstr>
      <vt:lpstr>Calibri</vt:lpstr>
      <vt:lpstr>Calibri</vt:lpstr>
      <vt:lpstr>微软雅黑</vt:lpstr>
      <vt:lpstr>方正兰亭细黑_GBK</vt:lpstr>
      <vt:lpstr>微软雅黑 Light</vt:lpstr>
      <vt:lpstr>Kartika</vt:lpstr>
      <vt:lpstr>PMingLiU-ExtB</vt:lpstr>
      <vt:lpstr>Arial Unicode MS</vt:lpstr>
      <vt:lpstr>Agency FB</vt:lpstr>
      <vt:lpstr>Trebuchet MS</vt:lpstr>
      <vt:lpstr>Arial Unicode MS</vt:lpstr>
      <vt:lpstr>方正姚体</vt:lpstr>
      <vt:lpstr>AMGDT</vt:lpstr>
      <vt:lpstr>黑体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灰色极简线条</dc:title>
  <dc:creator>第一PPT</dc:creator>
  <cp:keywords>www.1ppt.com</cp:keywords>
  <dc:description>www.1ppt.com</dc:description>
  <cp:lastModifiedBy>曙、光【照亮】-希望</cp:lastModifiedBy>
  <cp:revision>24</cp:revision>
  <dcterms:created xsi:type="dcterms:W3CDTF">2014-10-30T16:24:00Z</dcterms:created>
  <dcterms:modified xsi:type="dcterms:W3CDTF">2020-11-17T05:12:41Z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