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63" r:id="rId5"/>
    <p:sldId id="264" r:id="rId6"/>
    <p:sldId id="259" r:id="rId7"/>
    <p:sldId id="258" r:id="rId9"/>
    <p:sldId id="262"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08" autoAdjust="0"/>
  </p:normalViewPr>
  <p:slideViewPr>
    <p:cSldViewPr>
      <p:cViewPr varScale="1">
        <p:scale>
          <a:sx n="74" d="100"/>
          <a:sy n="74" d="100"/>
        </p:scale>
        <p:origin x="1714"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7EB26-86D3-4F43-8184-0839D94E24B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EFD8C-F71D-4485-ABF7-6BEBA21336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、客户端通过帐户密码登陆访问网站</a:t>
            </a:r>
            <a:r>
              <a:rPr lang="en-US" altLang="zh-CN" dirty="0"/>
              <a:t>A</a:t>
            </a:r>
            <a:endParaRPr lang="en-US" altLang="zh-CN" dirty="0"/>
          </a:p>
          <a:p>
            <a:r>
              <a:rPr lang="en-US" altLang="zh-CN" dirty="0"/>
              <a:t>2</a:t>
            </a:r>
            <a:r>
              <a:rPr lang="zh-CN" altLang="en-US" dirty="0"/>
              <a:t>、网站</a:t>
            </a:r>
            <a:r>
              <a:rPr lang="en-US" altLang="zh-CN" dirty="0"/>
              <a:t>A</a:t>
            </a:r>
            <a:r>
              <a:rPr lang="zh-CN" altLang="en-US" dirty="0"/>
              <a:t>验证客户端的账号密码，成功则生成一个</a:t>
            </a:r>
            <a:r>
              <a:rPr lang="en-US" altLang="zh-CN" dirty="0" err="1"/>
              <a:t>sessionID</a:t>
            </a:r>
            <a:r>
              <a:rPr lang="zh-CN" altLang="en-US" dirty="0"/>
              <a:t>，并返回给客户端存储在浏览器中</a:t>
            </a:r>
            <a:endParaRPr lang="en-US" altLang="zh-CN" dirty="0"/>
          </a:p>
          <a:p>
            <a:r>
              <a:rPr lang="en-US" altLang="zh-CN" dirty="0"/>
              <a:t>3</a:t>
            </a:r>
            <a:r>
              <a:rPr lang="zh-CN" altLang="en-US" dirty="0"/>
              <a:t>、该客户端</a:t>
            </a:r>
            <a:r>
              <a:rPr lang="en-US" altLang="zh-CN" dirty="0"/>
              <a:t>tab</a:t>
            </a:r>
            <a:r>
              <a:rPr lang="zh-CN" altLang="en-US" dirty="0"/>
              <a:t>一个新页面访问了网站</a:t>
            </a:r>
            <a:r>
              <a:rPr lang="en-US" altLang="zh-CN" dirty="0"/>
              <a:t>B</a:t>
            </a:r>
            <a:endParaRPr lang="en-US" altLang="zh-CN" dirty="0"/>
          </a:p>
          <a:p>
            <a:r>
              <a:rPr lang="en-US" altLang="zh-CN" dirty="0"/>
              <a:t>4</a:t>
            </a:r>
            <a:r>
              <a:rPr lang="zh-CN" altLang="en-US" dirty="0"/>
              <a:t>、网站</a:t>
            </a:r>
            <a:r>
              <a:rPr lang="en-US" altLang="zh-CN" dirty="0"/>
              <a:t>B</a:t>
            </a:r>
            <a:r>
              <a:rPr lang="zh-CN" altLang="en-US" dirty="0"/>
              <a:t>自动触发要求该客户端访问网站</a:t>
            </a:r>
            <a:r>
              <a:rPr lang="en-US" altLang="zh-CN" dirty="0"/>
              <a:t>A</a:t>
            </a:r>
            <a:r>
              <a:rPr lang="zh-CN" altLang="en-US" dirty="0"/>
              <a:t>（即在网站</a:t>
            </a:r>
            <a:r>
              <a:rPr lang="en-US" altLang="zh-CN" dirty="0"/>
              <a:t>B</a:t>
            </a:r>
            <a:r>
              <a:rPr lang="zh-CN" altLang="en-US" dirty="0"/>
              <a:t>中有链接指向网站</a:t>
            </a:r>
            <a:r>
              <a:rPr lang="en-US" altLang="zh-CN" dirty="0"/>
              <a:t>A</a:t>
            </a:r>
            <a:r>
              <a:rPr lang="zh-CN" altLang="en-US" dirty="0"/>
              <a:t>）</a:t>
            </a:r>
            <a:endParaRPr lang="en-US" altLang="zh-CN" dirty="0"/>
          </a:p>
          <a:p>
            <a:r>
              <a:rPr lang="en-US" altLang="zh-CN" dirty="0"/>
              <a:t>5</a:t>
            </a:r>
            <a:r>
              <a:rPr lang="zh-CN" altLang="en-US" dirty="0"/>
              <a:t>、客户端通过网站</a:t>
            </a:r>
            <a:r>
              <a:rPr lang="en-US" altLang="zh-CN" dirty="0"/>
              <a:t>B</a:t>
            </a:r>
            <a:r>
              <a:rPr lang="zh-CN" altLang="en-US" dirty="0"/>
              <a:t>中的链接访问网站</a:t>
            </a:r>
            <a:r>
              <a:rPr lang="en-US" altLang="zh-CN" dirty="0"/>
              <a:t>A</a:t>
            </a:r>
            <a:r>
              <a:rPr lang="zh-CN" altLang="en-US" dirty="0"/>
              <a:t>（此时带携带有合法的</a:t>
            </a:r>
            <a:r>
              <a:rPr lang="en-US" altLang="zh-CN" dirty="0" err="1"/>
              <a:t>sessionID</a:t>
            </a:r>
            <a:r>
              <a:rPr lang="zh-CN" altLang="en-US" dirty="0"/>
              <a:t>进行访问网站</a:t>
            </a:r>
            <a:r>
              <a:rPr lang="en-US" altLang="zh-CN" dirty="0"/>
              <a:t>A</a:t>
            </a:r>
            <a:r>
              <a:rPr lang="zh-CN" altLang="en-US" dirty="0"/>
              <a:t>）</a:t>
            </a:r>
            <a:endParaRPr lang="en-US" altLang="zh-CN" dirty="0"/>
          </a:p>
          <a:p>
            <a:r>
              <a:rPr lang="en-US" altLang="zh-CN" dirty="0"/>
              <a:t>6</a:t>
            </a:r>
            <a:r>
              <a:rPr lang="zh-CN" altLang="en-US" dirty="0"/>
              <a:t>、此时网站</a:t>
            </a:r>
            <a:r>
              <a:rPr lang="en-US" altLang="zh-CN" dirty="0"/>
              <a:t>A</a:t>
            </a:r>
            <a:r>
              <a:rPr lang="zh-CN" altLang="en-US" dirty="0"/>
              <a:t>只需验证</a:t>
            </a:r>
            <a:r>
              <a:rPr lang="en-US" altLang="zh-CN" dirty="0" err="1"/>
              <a:t>sessionID</a:t>
            </a:r>
            <a:r>
              <a:rPr lang="zh-CN" altLang="en-US" dirty="0"/>
              <a:t>是否合法，合法则执行相应操作（因此具体啥攻击就得看链接，以及网站</a:t>
            </a:r>
            <a:r>
              <a:rPr lang="en-US" altLang="zh-CN" dirty="0"/>
              <a:t>B</a:t>
            </a:r>
            <a:r>
              <a:rPr lang="zh-CN" altLang="en-US" dirty="0"/>
              <a:t>要求访问时携带的数据）</a:t>
            </a:r>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只要有</a:t>
            </a:r>
            <a:r>
              <a:rPr lang="en-US" altLang="zh-CN" dirty="0"/>
              <a:t>SQL</a:t>
            </a:r>
            <a:r>
              <a:rPr lang="zh-CN" altLang="en-US" dirty="0"/>
              <a:t>语句的地方就可能出现</a:t>
            </a:r>
            <a:r>
              <a:rPr lang="en-US" altLang="zh-CN" dirty="0"/>
              <a:t>SQL</a:t>
            </a:r>
            <a:r>
              <a:rPr lang="zh-CN" altLang="en-US" dirty="0"/>
              <a:t>注入漏洞。</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B4B4B"/>
                </a:solidFill>
                <a:effectLst/>
                <a:latin typeface="PingFang SC"/>
              </a:rPr>
              <a:t>我们通过</a:t>
            </a:r>
            <a:r>
              <a:rPr lang="en-US" altLang="zh-CN" b="0" i="0" dirty="0">
                <a:solidFill>
                  <a:srgbClr val="4B4B4B"/>
                </a:solidFill>
                <a:effectLst/>
                <a:latin typeface="PingFang SC"/>
              </a:rPr>
              <a:t>Web</a:t>
            </a:r>
            <a:r>
              <a:rPr lang="zh-CN" altLang="en-US" b="0" i="0" dirty="0">
                <a:solidFill>
                  <a:srgbClr val="4B4B4B"/>
                </a:solidFill>
                <a:effectLst/>
                <a:latin typeface="PingFang SC"/>
              </a:rPr>
              <a:t>页面查询</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表中的招聘信息，</a:t>
            </a:r>
            <a:r>
              <a:rPr lang="en-US" altLang="zh-CN" b="0" i="0" dirty="0">
                <a:solidFill>
                  <a:srgbClr val="4B4B4B"/>
                </a:solidFill>
                <a:effectLst/>
                <a:latin typeface="PingFang SC"/>
              </a:rPr>
              <a:t>job</a:t>
            </a:r>
            <a:r>
              <a:rPr lang="zh-CN" altLang="en-US" b="0" i="0" dirty="0">
                <a:solidFill>
                  <a:srgbClr val="4B4B4B"/>
                </a:solidFill>
                <a:effectLst/>
                <a:latin typeface="PingFang SC"/>
              </a:rPr>
              <a:t>表的设计如下：</a:t>
            </a:r>
            <a:endParaRPr lang="en-US" altLang="zh-CN" b="0" i="0" dirty="0">
              <a:solidFill>
                <a:srgbClr val="4B4B4B"/>
              </a:solidFill>
              <a:effectLst/>
              <a:latin typeface="PingFang SC"/>
            </a:endParaRPr>
          </a:p>
          <a:p>
            <a:r>
              <a:rPr lang="zh-CN" altLang="en-US" b="0" i="0" dirty="0">
                <a:solidFill>
                  <a:srgbClr val="4B4B4B"/>
                </a:solidFill>
                <a:effectLst/>
                <a:latin typeface="PingFang SC"/>
              </a:rPr>
              <a:t>我们要查询数据库中工作</a:t>
            </a:r>
            <a:r>
              <a:rPr lang="en-US" altLang="zh-CN" b="0" i="0" dirty="0">
                <a:solidFill>
                  <a:srgbClr val="4B4B4B"/>
                </a:solidFill>
                <a:effectLst/>
                <a:latin typeface="PingFang SC"/>
              </a:rPr>
              <a:t>Id</a:t>
            </a:r>
            <a:r>
              <a:rPr lang="zh-CN" altLang="en-US" b="0" i="0" dirty="0">
                <a:solidFill>
                  <a:srgbClr val="4B4B4B"/>
                </a:solidFill>
                <a:effectLst/>
                <a:latin typeface="PingFang SC"/>
              </a:rPr>
              <a:t>值为</a:t>
            </a:r>
            <a:r>
              <a:rPr lang="en-US" altLang="zh-CN" b="0" i="0" dirty="0">
                <a:solidFill>
                  <a:srgbClr val="4B4B4B"/>
                </a:solidFill>
                <a:effectLst/>
                <a:latin typeface="PingFang SC"/>
              </a:rPr>
              <a:t>1</a:t>
            </a:r>
            <a:r>
              <a:rPr lang="zh-CN" altLang="en-US" b="0" i="0" dirty="0">
                <a:solidFill>
                  <a:srgbClr val="4B4B4B"/>
                </a:solidFill>
                <a:effectLst/>
                <a:latin typeface="PingFang SC"/>
              </a:rPr>
              <a:t>的工作信息，而且在页面显示了该工作的</a:t>
            </a:r>
            <a:r>
              <a:rPr lang="en-US" altLang="zh-CN" b="0" i="0" dirty="0">
                <a:solidFill>
                  <a:srgbClr val="4B4B4B"/>
                </a:solidFill>
                <a:effectLst/>
                <a:latin typeface="PingFang SC"/>
              </a:rPr>
              <a:t>Id</a:t>
            </a:r>
            <a:r>
              <a:rPr lang="zh-CN" altLang="en-US" b="0" i="0" dirty="0">
                <a:solidFill>
                  <a:srgbClr val="4B4B4B"/>
                </a:solidFill>
                <a:effectLst/>
                <a:latin typeface="PingFang SC"/>
              </a:rPr>
              <a:t>，</a:t>
            </a:r>
            <a:r>
              <a:rPr lang="en-US" altLang="zh-CN" b="0" i="0" dirty="0">
                <a:solidFill>
                  <a:srgbClr val="4B4B4B"/>
                </a:solidFill>
                <a:effectLst/>
                <a:latin typeface="PingFang SC"/>
              </a:rPr>
              <a:t>Description</a:t>
            </a:r>
            <a:r>
              <a:rPr lang="zh-CN" altLang="en-US" b="0" i="0" dirty="0">
                <a:solidFill>
                  <a:srgbClr val="4B4B4B"/>
                </a:solidFill>
                <a:effectLst/>
                <a:latin typeface="PingFang SC"/>
              </a:rPr>
              <a:t>，</a:t>
            </a:r>
            <a:r>
              <a:rPr lang="en-US" altLang="zh-CN" b="0" i="0" dirty="0">
                <a:solidFill>
                  <a:srgbClr val="4B4B4B"/>
                </a:solidFill>
                <a:effectLst/>
                <a:latin typeface="PingFang SC"/>
              </a:rPr>
              <a:t>Min </a:t>
            </a:r>
            <a:r>
              <a:rPr lang="en-US" altLang="zh-CN" b="0" i="0" dirty="0" err="1">
                <a:solidFill>
                  <a:srgbClr val="4B4B4B"/>
                </a:solidFill>
                <a:effectLst/>
                <a:latin typeface="PingFang SC"/>
              </a:rPr>
              <a:t>Lvl</a:t>
            </a:r>
            <a:r>
              <a:rPr lang="zh-CN" altLang="en-US" b="0" i="0" dirty="0">
                <a:solidFill>
                  <a:srgbClr val="4B4B4B"/>
                </a:solidFill>
                <a:effectLst/>
                <a:latin typeface="PingFang SC"/>
              </a:rPr>
              <a:t>和</a:t>
            </a:r>
            <a:r>
              <a:rPr lang="en-US" altLang="zh-CN" b="0" i="0" dirty="0">
                <a:solidFill>
                  <a:srgbClr val="4B4B4B"/>
                </a:solidFill>
                <a:effectLst/>
                <a:latin typeface="PingFang SC"/>
              </a:rPr>
              <a:t>Max </a:t>
            </a:r>
            <a:r>
              <a:rPr lang="en-US" altLang="zh-CN" b="0" i="0" dirty="0" err="1">
                <a:solidFill>
                  <a:srgbClr val="4B4B4B"/>
                </a:solidFill>
                <a:effectLst/>
                <a:latin typeface="PingFang SC"/>
              </a:rPr>
              <a:t>Lvl</a:t>
            </a:r>
            <a:r>
              <a:rPr lang="zh-CN" altLang="en-US" b="0" i="0" dirty="0">
                <a:solidFill>
                  <a:srgbClr val="4B4B4B"/>
                </a:solidFill>
                <a:effectLst/>
                <a:latin typeface="PingFang SC"/>
              </a:rPr>
              <a:t>等信息。</a:t>
            </a:r>
            <a:endParaRPr lang="en-US" altLang="zh-CN" b="0" i="0" dirty="0">
              <a:solidFill>
                <a:srgbClr val="4B4B4B"/>
              </a:solidFill>
              <a:effectLst/>
              <a:latin typeface="PingFang SC"/>
            </a:endParaRPr>
          </a:p>
          <a:p>
            <a:r>
              <a:rPr lang="zh-CN" altLang="en-US" b="0" i="0" dirty="0">
                <a:solidFill>
                  <a:srgbClr val="4B4B4B"/>
                </a:solidFill>
                <a:effectLst/>
                <a:latin typeface="PingFang SC"/>
              </a:rPr>
              <a:t>现在我们把</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表中的所有数据都查询出来了，仅仅通过一个简单的恒真表达式就可以进行了一次简单的攻击。 </a:t>
            </a:r>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9536" y="332656"/>
            <a:ext cx="1944216" cy="648073"/>
          </a:xfrm>
        </p:spPr>
        <p:txBody>
          <a:bodyPr>
            <a:noAutofit/>
          </a:bodyPr>
          <a:lstStyle/>
          <a:p>
            <a:r>
              <a:rPr lang="en-US" altLang="zh-CN" sz="3200" dirty="0"/>
              <a:t>Web</a:t>
            </a:r>
            <a:r>
              <a:rPr lang="zh-CN" altLang="en-US" sz="3200" dirty="0"/>
              <a:t>漏洞</a:t>
            </a:r>
            <a:endParaRPr lang="zh-CN" altLang="en-US" sz="3200" dirty="0"/>
          </a:p>
        </p:txBody>
      </p:sp>
      <p:sp>
        <p:nvSpPr>
          <p:cNvPr id="3" name="副标题 2"/>
          <p:cNvSpPr>
            <a:spLocks noGrp="1"/>
          </p:cNvSpPr>
          <p:nvPr>
            <p:ph type="subTitle" idx="1"/>
          </p:nvPr>
        </p:nvSpPr>
        <p:spPr>
          <a:xfrm>
            <a:off x="2783632" y="1676400"/>
            <a:ext cx="6400800" cy="4416896"/>
          </a:xfrm>
        </p:spPr>
        <p:txBody>
          <a:bodyPr>
            <a:normAutofit/>
          </a:bodyPr>
          <a:lstStyle/>
          <a:p>
            <a:pPr algn="l"/>
            <a:r>
              <a:rPr lang="zh-CN" altLang="en-US" sz="2400" dirty="0"/>
              <a:t>前端：</a:t>
            </a:r>
            <a:endParaRPr lang="en-US" altLang="zh-CN" sz="2400" dirty="0"/>
          </a:p>
          <a:p>
            <a:pPr algn="l"/>
            <a:r>
              <a:rPr lang="en-US" altLang="zh-CN" sz="2400" dirty="0"/>
              <a:t>	</a:t>
            </a:r>
            <a:r>
              <a:rPr lang="en-US" altLang="zh-CN" sz="2400" dirty="0">
                <a:sym typeface="Wingdings 2" panose="05020102010507070707" pitchFamily="18" charset="2"/>
              </a:rPr>
              <a:t></a:t>
            </a:r>
            <a:r>
              <a:rPr lang="zh-CN" altLang="en-US" sz="2400" dirty="0"/>
              <a:t>跨站脚本漏洞</a:t>
            </a:r>
            <a:endParaRPr lang="en-US" altLang="zh-CN" sz="2400" dirty="0"/>
          </a:p>
          <a:p>
            <a:pPr algn="l"/>
            <a:r>
              <a:rPr lang="en-US" altLang="zh-CN" sz="2400" dirty="0"/>
              <a:t>	</a:t>
            </a:r>
            <a:r>
              <a:rPr lang="en-US" altLang="zh-CN" sz="2400" dirty="0">
                <a:sym typeface="Wingdings 2" panose="05020102010507070707" pitchFamily="18" charset="2"/>
              </a:rPr>
              <a:t>CSRF</a:t>
            </a:r>
            <a:endParaRPr lang="en-US" altLang="zh-CN" sz="2400" dirty="0">
              <a:sym typeface="Wingdings 2" panose="05020102010507070707" pitchFamily="18" charset="2"/>
            </a:endParaRPr>
          </a:p>
          <a:p>
            <a:pPr algn="l"/>
            <a:r>
              <a:rPr lang="en-US" altLang="zh-CN" sz="2400" dirty="0">
                <a:sym typeface="Wingdings 2" panose="05020102010507070707" pitchFamily="18" charset="2"/>
              </a:rPr>
              <a:t>	</a:t>
            </a:r>
            <a:r>
              <a:rPr lang="en-US" altLang="zh-CN" sz="2400" dirty="0" err="1">
                <a:sym typeface="Wingdings 2" panose="05020102010507070707" pitchFamily="18" charset="2"/>
              </a:rPr>
              <a:t>Ddos</a:t>
            </a:r>
            <a:r>
              <a:rPr lang="zh-CN" altLang="en-US" sz="2400" dirty="0">
                <a:sym typeface="Wingdings 2" panose="05020102010507070707" pitchFamily="18" charset="2"/>
              </a:rPr>
              <a:t>攻击 分布式拒绝服务</a:t>
            </a:r>
            <a:endParaRPr lang="en-US" altLang="zh-CN" sz="2400" dirty="0">
              <a:sym typeface="Wingdings 2" panose="05020102010507070707" pitchFamily="18" charset="2"/>
            </a:endParaRPr>
          </a:p>
          <a:p>
            <a:pPr algn="l"/>
            <a:endParaRPr lang="en-US" altLang="zh-CN" sz="2400" dirty="0">
              <a:sym typeface="Wingdings 2" panose="05020102010507070707" pitchFamily="18" charset="2"/>
            </a:endParaRPr>
          </a:p>
          <a:p>
            <a:pPr algn="l"/>
            <a:r>
              <a:rPr lang="zh-CN" altLang="en-US" sz="2400" dirty="0"/>
              <a:t>后端：</a:t>
            </a:r>
            <a:endParaRPr lang="en-US" altLang="zh-CN" sz="2400" dirty="0"/>
          </a:p>
          <a:p>
            <a:pPr algn="l"/>
            <a:r>
              <a:rPr lang="en-US" altLang="zh-CN" sz="2400" dirty="0"/>
              <a:t>	</a:t>
            </a:r>
            <a:r>
              <a:rPr lang="en-US" altLang="zh-CN" sz="2400" dirty="0">
                <a:sym typeface="Wingdings 2" panose="05020102010507070707" pitchFamily="18" charset="2"/>
              </a:rPr>
              <a:t></a:t>
            </a:r>
            <a:r>
              <a:rPr lang="zh-CN" altLang="en-US" sz="2400" dirty="0">
                <a:sym typeface="Wingdings 2" panose="05020102010507070707" pitchFamily="18" charset="2"/>
              </a:rPr>
              <a:t>文件上传漏洞</a:t>
            </a:r>
            <a:endParaRPr lang="en-US" altLang="zh-CN" sz="2400" dirty="0">
              <a:sym typeface="Wingdings 2" panose="05020102010507070707" pitchFamily="18" charset="2"/>
            </a:endParaRPr>
          </a:p>
          <a:p>
            <a:pPr algn="l"/>
            <a:endParaRPr lang="en-US" altLang="zh-CN" sz="2400" dirty="0">
              <a:sym typeface="Wingdings 2" panose="05020102010507070707" pitchFamily="18" charset="2"/>
            </a:endParaRPr>
          </a:p>
          <a:p>
            <a:pPr algn="l"/>
            <a:r>
              <a:rPr lang="en-US" altLang="zh-CN" sz="2400" dirty="0">
                <a:sym typeface="Wingdings 2" panose="05020102010507070707" pitchFamily="18" charset="2"/>
              </a:rPr>
              <a:t>SQL</a:t>
            </a:r>
            <a:r>
              <a:rPr lang="zh-CN" altLang="en-US" sz="2400" dirty="0">
                <a:sym typeface="Wingdings 2" panose="05020102010507070707" pitchFamily="18" charset="2"/>
              </a:rPr>
              <a:t>注入漏洞</a:t>
            </a:r>
            <a:endParaRPr lang="en-US" altLang="zh-CN" sz="2400" dirty="0"/>
          </a:p>
          <a:p>
            <a:pPr algn="l"/>
            <a:r>
              <a:rPr lang="en-US" altLang="zh-CN" sz="2400" dirty="0">
                <a:sym typeface="Wingdings 2" panose="05020102010507070707" pitchFamily="18" charset="2"/>
              </a:rPr>
              <a:t></a:t>
            </a:r>
            <a:r>
              <a:rPr lang="zh-CN" altLang="en-US" sz="2400" dirty="0">
                <a:sym typeface="Wingdings 2" panose="05020102010507070707" pitchFamily="18" charset="2"/>
              </a:rPr>
              <a:t>文件解析漏洞</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文件上传漏洞</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sz="3800" b="1" dirty="0"/>
              <a:t>原理：</a:t>
            </a:r>
            <a:endParaRPr lang="zh-CN" altLang="en-US" dirty="0"/>
          </a:p>
          <a:p>
            <a:pPr marL="0" indent="0">
              <a:buNone/>
            </a:pPr>
            <a:r>
              <a:rPr lang="en-US" altLang="zh-CN" dirty="0"/>
              <a:t>	</a:t>
            </a:r>
            <a:r>
              <a:rPr lang="zh-CN" altLang="en-US" dirty="0"/>
              <a:t>文件上传漏洞是指网络攻击者上传了一个可执行的文件到服务器，服务器未经任何检验或过滤，从而造成文件的执行。这里上传的文件可以是木马，病毒，恶意脚本或者</a:t>
            </a:r>
            <a:r>
              <a:rPr lang="en-US" altLang="zh-CN" dirty="0" err="1"/>
              <a:t>WebShell</a:t>
            </a:r>
            <a:r>
              <a:rPr lang="zh-CN" altLang="en-US" dirty="0"/>
              <a:t>等。</a:t>
            </a:r>
            <a:endParaRPr lang="zh-CN" altLang="en-US" dirty="0"/>
          </a:p>
          <a:p>
            <a:pPr marL="0" indent="0">
              <a:buNone/>
            </a:pPr>
            <a:endParaRPr lang="zh-CN" altLang="en-US" dirty="0"/>
          </a:p>
          <a:p>
            <a:pPr marL="0" indent="0">
              <a:buNone/>
            </a:pPr>
            <a:r>
              <a:rPr lang="en-US" altLang="zh-CN" dirty="0"/>
              <a:t>	</a:t>
            </a:r>
            <a:r>
              <a:rPr lang="zh-CN" altLang="en-US" dirty="0"/>
              <a:t>文件上传漏洞通常由于网页代码中的文件上传路径变量过滤不严造成的，如果文件上传功能实现代码没有严格限制用户上传的文件后缀以及文件类型，攻击者可通过 </a:t>
            </a:r>
            <a:r>
              <a:rPr lang="en-US" altLang="zh-CN" dirty="0"/>
              <a:t>Web </a:t>
            </a:r>
            <a:r>
              <a:rPr lang="zh-CN" altLang="en-US" dirty="0"/>
              <a:t>访问的目录上传任意文件，包括网站后门文件（</a:t>
            </a:r>
            <a:r>
              <a:rPr lang="en-US" altLang="zh-CN" dirty="0" err="1"/>
              <a:t>webshell</a:t>
            </a:r>
            <a:r>
              <a:rPr lang="zh-CN" altLang="en-US" dirty="0"/>
              <a:t>），进而远程控制网站服务器</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800" b="1" dirty="0"/>
              <a:t>危害：</a:t>
            </a:r>
            <a:endParaRPr lang="zh-CN" altLang="en-US" sz="3800" b="1" dirty="0"/>
          </a:p>
          <a:p>
            <a:pPr marL="0" indent="0">
              <a:buNone/>
            </a:pPr>
            <a:endParaRPr lang="zh-CN" altLang="en-US" dirty="0"/>
          </a:p>
          <a:p>
            <a:pPr marL="0" indent="0">
              <a:buNone/>
            </a:pPr>
            <a:r>
              <a:rPr lang="zh-CN" altLang="en-US" sz="2000" dirty="0"/>
              <a:t>    </a:t>
            </a:r>
            <a:r>
              <a:rPr lang="zh-CN" altLang="en-US" sz="2000" dirty="0">
                <a:latin typeface="+mn-ea"/>
              </a:rPr>
              <a:t> </a:t>
            </a:r>
            <a:r>
              <a:rPr lang="en-US" altLang="zh-CN" sz="2000" dirty="0">
                <a:latin typeface="+mn-ea"/>
              </a:rPr>
              <a:t>(1)</a:t>
            </a:r>
            <a:r>
              <a:rPr lang="zh-CN" altLang="en-US" sz="2000" dirty="0">
                <a:latin typeface="+mn-ea"/>
              </a:rPr>
              <a:t>上传文件是</a:t>
            </a:r>
            <a:r>
              <a:rPr lang="en-US" altLang="zh-CN" sz="2000" dirty="0">
                <a:latin typeface="+mn-ea"/>
              </a:rPr>
              <a:t>Web</a:t>
            </a:r>
            <a:r>
              <a:rPr lang="zh-CN" altLang="en-US" sz="2000" dirty="0">
                <a:latin typeface="+mn-ea"/>
              </a:rPr>
              <a:t>脚本语言，服务器的</a:t>
            </a:r>
            <a:r>
              <a:rPr lang="en-US" altLang="zh-CN" sz="2000" dirty="0">
                <a:latin typeface="+mn-ea"/>
              </a:rPr>
              <a:t>Web</a:t>
            </a:r>
            <a:r>
              <a:rPr lang="zh-CN" altLang="en-US" sz="2000" dirty="0">
                <a:latin typeface="+mn-ea"/>
              </a:rPr>
              <a:t>容器解释并执行了用户上传的脚本，导致代码执行。</a:t>
            </a:r>
            <a:endParaRPr lang="zh-CN" altLang="en-US" sz="2000" dirty="0">
              <a:latin typeface="+mn-ea"/>
            </a:endParaRPr>
          </a:p>
          <a:p>
            <a:pPr marL="0" indent="0">
              <a:buNone/>
            </a:pPr>
            <a:r>
              <a:rPr lang="zh-CN" altLang="en-US" sz="2000" dirty="0">
                <a:latin typeface="+mn-ea"/>
              </a:rPr>
              <a:t>   </a:t>
            </a:r>
            <a:r>
              <a:rPr lang="en-US" altLang="zh-CN" sz="2000" dirty="0">
                <a:latin typeface="+mn-ea"/>
              </a:rPr>
              <a:t>(2)</a:t>
            </a:r>
            <a:r>
              <a:rPr lang="zh-CN" altLang="en-US" sz="2000" dirty="0">
                <a:latin typeface="+mn-ea"/>
              </a:rPr>
              <a:t>上传文件是</a:t>
            </a:r>
            <a:r>
              <a:rPr lang="en-US" altLang="zh-CN" sz="2000" dirty="0">
                <a:latin typeface="+mn-ea"/>
              </a:rPr>
              <a:t>Flash</a:t>
            </a:r>
            <a:r>
              <a:rPr lang="zh-CN" altLang="en-US" sz="2000" dirty="0">
                <a:latin typeface="+mn-ea"/>
              </a:rPr>
              <a:t>的策略文件</a:t>
            </a:r>
            <a:r>
              <a:rPr lang="en-US" altLang="zh-CN" sz="2000" dirty="0">
                <a:latin typeface="+mn-ea"/>
              </a:rPr>
              <a:t>crossdomain.xml</a:t>
            </a:r>
            <a:r>
              <a:rPr lang="zh-CN" altLang="en-US" sz="2000" dirty="0">
                <a:latin typeface="+mn-ea"/>
              </a:rPr>
              <a:t>，黑客用以控制</a:t>
            </a:r>
            <a:r>
              <a:rPr lang="en-US" altLang="zh-CN" sz="2000" dirty="0">
                <a:latin typeface="+mn-ea"/>
              </a:rPr>
              <a:t>Flash</a:t>
            </a:r>
            <a:r>
              <a:rPr lang="zh-CN" altLang="en-US" sz="2000" dirty="0">
                <a:latin typeface="+mn-ea"/>
              </a:rPr>
              <a:t>在该域下的行为（其他通过类似方式控制策略文件的情况类似</a:t>
            </a:r>
            <a:r>
              <a:rPr lang="en-US" altLang="zh-CN" sz="2000" dirty="0">
                <a:latin typeface="+mn-ea"/>
              </a:rPr>
              <a:t>);</a:t>
            </a:r>
            <a:endParaRPr lang="en-US" altLang="zh-CN" sz="2000" dirty="0">
              <a:latin typeface="+mn-ea"/>
            </a:endParaRPr>
          </a:p>
          <a:p>
            <a:pPr marL="0" indent="0">
              <a:buNone/>
            </a:pPr>
            <a:r>
              <a:rPr lang="en-US" altLang="zh-CN" sz="2000" dirty="0">
                <a:latin typeface="+mn-ea"/>
              </a:rPr>
              <a:t>   (3)</a:t>
            </a:r>
            <a:r>
              <a:rPr lang="zh-CN" altLang="en-US" sz="2000" dirty="0">
                <a:latin typeface="+mn-ea"/>
              </a:rPr>
              <a:t>上传文件是病毒、木马文件，黑客用以诱骗用户或者管理员下载执行。</a:t>
            </a:r>
            <a:endParaRPr lang="zh-CN" altLang="en-US" sz="2000" dirty="0">
              <a:latin typeface="+mn-ea"/>
            </a:endParaRPr>
          </a:p>
          <a:p>
            <a:pPr marL="0" indent="0">
              <a:buNone/>
            </a:pPr>
            <a:r>
              <a:rPr lang="zh-CN" altLang="en-US" sz="2000" dirty="0">
                <a:latin typeface="+mn-ea"/>
              </a:rPr>
              <a:t>   </a:t>
            </a:r>
            <a:r>
              <a:rPr lang="en-US" altLang="zh-CN" sz="2000" dirty="0">
                <a:latin typeface="+mn-ea"/>
              </a:rPr>
              <a:t>(4)</a:t>
            </a:r>
            <a:r>
              <a:rPr lang="zh-CN" altLang="en-US" sz="2000" dirty="0">
                <a:latin typeface="+mn-ea"/>
              </a:rPr>
              <a:t>上传文件是钓鱼图片或为包含了脚本的图片，在某些版本的浏览器中会被作为脚本执行，被用于钓鱼和欺诈。</a:t>
            </a:r>
            <a:endParaRPr lang="zh-CN" altLang="en-US" sz="2000" dirty="0">
              <a:latin typeface="+mn-ea"/>
            </a:endParaRPr>
          </a:p>
          <a:p>
            <a:pPr marL="0" indent="0">
              <a:buNone/>
            </a:pPr>
            <a:endParaRPr lang="zh-CN" altLang="en-US" sz="2000" dirty="0"/>
          </a:p>
          <a:p>
            <a:pPr marL="0" indent="0">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500" b="1" dirty="0"/>
              <a:t>原理：</a:t>
            </a:r>
            <a:endParaRPr lang="zh-CN" altLang="en-US" sz="3500" b="1" dirty="0"/>
          </a:p>
          <a:p>
            <a:pPr marL="0" indent="0">
              <a:buNone/>
            </a:pPr>
            <a:endParaRPr lang="zh-CN" altLang="en-US" dirty="0"/>
          </a:p>
          <a:p>
            <a:pPr marL="0" indent="0">
              <a:buNone/>
            </a:pPr>
            <a:r>
              <a:rPr lang="zh-CN" altLang="en-US" dirty="0"/>
              <a:t>​	</a:t>
            </a:r>
            <a:r>
              <a:rPr lang="en-US" altLang="zh-CN" sz="2200" dirty="0"/>
              <a:t>SQL</a:t>
            </a:r>
            <a:r>
              <a:rPr lang="zh-CN" altLang="en-US" sz="2200" dirty="0"/>
              <a:t>注入就是把</a:t>
            </a:r>
            <a:r>
              <a:rPr lang="en-US" altLang="zh-CN" sz="2200" dirty="0"/>
              <a:t>SQL</a:t>
            </a:r>
            <a:r>
              <a:rPr lang="zh-CN" altLang="en-US" sz="2200" dirty="0"/>
              <a:t>命令插入到</a:t>
            </a:r>
            <a:r>
              <a:rPr lang="en-US" altLang="zh-CN" sz="2200" dirty="0"/>
              <a:t>Web</a:t>
            </a:r>
            <a:r>
              <a:rPr lang="zh-CN" altLang="en-US" sz="2200" dirty="0"/>
              <a:t>表单然后提交到所在页面请求（查询字符串），从而达到欺骗服务器执行恶意的</a:t>
            </a:r>
            <a:r>
              <a:rPr lang="en-US" altLang="zh-CN" sz="2200" dirty="0"/>
              <a:t>SQL</a:t>
            </a:r>
            <a:r>
              <a:rPr lang="zh-CN" altLang="en-US" sz="2200" dirty="0"/>
              <a:t>命令。它是利用现在已有的应用程序，将</a:t>
            </a:r>
            <a:r>
              <a:rPr lang="en-US" altLang="zh-CN" sz="2200" dirty="0"/>
              <a:t>SQL</a:t>
            </a:r>
            <a:r>
              <a:rPr lang="zh-CN" altLang="en-US" sz="2200" dirty="0"/>
              <a:t>语句插入到数据库中执行，执行一些并非按照设计者意图的</a:t>
            </a:r>
            <a:r>
              <a:rPr lang="en-US" altLang="zh-CN" sz="2200" dirty="0"/>
              <a:t>SQL</a:t>
            </a:r>
            <a:r>
              <a:rPr lang="zh-CN" altLang="en-US" sz="2200" dirty="0"/>
              <a:t>语</a:t>
            </a:r>
            <a:r>
              <a:rPr lang="zh-CN" altLang="en-US" sz="2000" dirty="0"/>
              <a:t>句。</a:t>
            </a:r>
            <a:endParaRPr lang="zh-CN" altLang="en-US" sz="2000" dirty="0"/>
          </a:p>
          <a:p>
            <a:pPr marL="0" indent="0">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sz="3500" b="1" dirty="0"/>
              <a:t>原因：</a:t>
            </a:r>
            <a:endParaRPr lang="zh-CN" altLang="en-US" sz="3500" b="1" dirty="0"/>
          </a:p>
          <a:p>
            <a:pPr marL="0" indent="0">
              <a:buNone/>
            </a:pPr>
            <a:r>
              <a:rPr lang="en-US" altLang="zh-CN" dirty="0"/>
              <a:t>	</a:t>
            </a:r>
            <a:r>
              <a:rPr lang="zh-CN" altLang="en-US" sz="2000" dirty="0"/>
              <a:t>根据相关技术原理，</a:t>
            </a:r>
            <a:r>
              <a:rPr lang="en-US" altLang="zh-CN" sz="2000" dirty="0"/>
              <a:t>SQL</a:t>
            </a:r>
            <a:r>
              <a:rPr lang="zh-CN" altLang="en-US" sz="2000" dirty="0"/>
              <a:t>注入可以分为平台层注入和代码层注入。</a:t>
            </a:r>
            <a:endParaRPr lang="en-US" altLang="zh-CN" sz="2000" dirty="0"/>
          </a:p>
          <a:p>
            <a:pPr marL="0" indent="0">
              <a:buNone/>
            </a:pPr>
            <a:r>
              <a:rPr lang="en-US" altLang="zh-CN" sz="2000" dirty="0"/>
              <a:t>	</a:t>
            </a:r>
            <a:r>
              <a:rPr lang="zh-CN" altLang="en-US" sz="2000" dirty="0"/>
              <a:t>前者由不安全的数据库配置或数据库平台的漏洞所致；</a:t>
            </a:r>
            <a:endParaRPr lang="en-US" altLang="zh-CN" sz="2000" dirty="0"/>
          </a:p>
          <a:p>
            <a:pPr marL="0" indent="0">
              <a:buNone/>
            </a:pPr>
            <a:r>
              <a:rPr lang="en-US" altLang="zh-CN" sz="2000" dirty="0"/>
              <a:t>	</a:t>
            </a:r>
            <a:r>
              <a:rPr lang="zh-CN" altLang="en-US" sz="2000" dirty="0"/>
              <a:t>后者主要是由于程序员对输入未进行细致地过滤，从而执行了非法的数据查询。</a:t>
            </a:r>
            <a:endParaRPr lang="en-US" altLang="zh-CN" sz="2000" dirty="0"/>
          </a:p>
          <a:p>
            <a:pPr marL="0" indent="0">
              <a:buNone/>
            </a:pPr>
            <a:r>
              <a:rPr lang="zh-CN" altLang="en-US" sz="2000" dirty="0"/>
              <a:t>基于此，</a:t>
            </a:r>
            <a:r>
              <a:rPr lang="en-US" altLang="zh-CN" sz="2000" dirty="0"/>
              <a:t>SQL</a:t>
            </a:r>
            <a:r>
              <a:rPr lang="zh-CN" altLang="en-US" sz="2000" dirty="0"/>
              <a:t>注入的产生原因通常表现在以下几方面：</a:t>
            </a:r>
            <a:endParaRPr lang="en-US" altLang="zh-CN" sz="2000" dirty="0"/>
          </a:p>
          <a:p>
            <a:pPr marL="0" indent="0">
              <a:buNone/>
            </a:pPr>
            <a:r>
              <a:rPr lang="zh-CN" altLang="en-US" sz="2000" dirty="0"/>
              <a:t>①不当的类型处理；</a:t>
            </a:r>
            <a:endParaRPr lang="en-US" altLang="zh-CN" sz="2000" dirty="0"/>
          </a:p>
          <a:p>
            <a:pPr marL="0" indent="0">
              <a:buNone/>
            </a:pPr>
            <a:r>
              <a:rPr lang="zh-CN" altLang="en-US" sz="2000" dirty="0"/>
              <a:t>②不安全的数据库配置；</a:t>
            </a:r>
            <a:endParaRPr lang="en-US" altLang="zh-CN" sz="2000" dirty="0"/>
          </a:p>
          <a:p>
            <a:pPr marL="0" indent="0">
              <a:buNone/>
            </a:pPr>
            <a:r>
              <a:rPr lang="zh-CN" altLang="en-US" sz="2000" dirty="0"/>
              <a:t>③不合理的查询集处理；</a:t>
            </a:r>
            <a:endParaRPr lang="en-US" altLang="zh-CN" sz="2000" dirty="0"/>
          </a:p>
          <a:p>
            <a:pPr marL="0" indent="0">
              <a:buNone/>
            </a:pPr>
            <a:r>
              <a:rPr lang="zh-CN" altLang="en-US" sz="2000" dirty="0"/>
              <a:t>④不当的错误处理；</a:t>
            </a:r>
            <a:endParaRPr lang="en-US" altLang="zh-CN" sz="2000" dirty="0"/>
          </a:p>
          <a:p>
            <a:pPr marL="0" indent="0">
              <a:buNone/>
            </a:pPr>
            <a:r>
              <a:rPr lang="zh-CN" altLang="en-US" sz="2000" dirty="0"/>
              <a:t>⑤转义字符处理不合适；</a:t>
            </a:r>
            <a:endParaRPr lang="en-US" altLang="zh-CN" sz="2000" dirty="0"/>
          </a:p>
          <a:p>
            <a:pPr marL="0" indent="0">
              <a:buNone/>
            </a:pPr>
            <a:r>
              <a:rPr lang="zh-CN" altLang="en-US" sz="2000" dirty="0"/>
              <a:t>⑥多个提交处理不当。</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63552" y="548680"/>
            <a:ext cx="2636820" cy="1656184"/>
          </a:xfrm>
          <a:prstGeom prst="rect">
            <a:avLst/>
          </a:prstGeom>
        </p:spPr>
      </p:pic>
      <p:pic>
        <p:nvPicPr>
          <p:cNvPr id="7" name="图片 6"/>
          <p:cNvPicPr>
            <a:picLocks noChangeAspect="1"/>
          </p:cNvPicPr>
          <p:nvPr/>
        </p:nvPicPr>
        <p:blipFill>
          <a:blip r:embed="rId2"/>
          <a:stretch>
            <a:fillRect/>
          </a:stretch>
        </p:blipFill>
        <p:spPr>
          <a:xfrm>
            <a:off x="5457137" y="210896"/>
            <a:ext cx="4206605" cy="2209992"/>
          </a:xfrm>
          <a:prstGeom prst="rect">
            <a:avLst/>
          </a:prstGeom>
        </p:spPr>
      </p:pic>
      <p:pic>
        <p:nvPicPr>
          <p:cNvPr id="10" name="图片 9"/>
          <p:cNvPicPr>
            <a:picLocks noChangeAspect="1"/>
          </p:cNvPicPr>
          <p:nvPr/>
        </p:nvPicPr>
        <p:blipFill>
          <a:blip r:embed="rId3"/>
          <a:stretch>
            <a:fillRect/>
          </a:stretch>
        </p:blipFill>
        <p:spPr>
          <a:xfrm>
            <a:off x="3381962" y="2439203"/>
            <a:ext cx="3774381" cy="4130082"/>
          </a:xfrm>
          <a:prstGeom prst="rect">
            <a:avLst/>
          </a:prstGeom>
        </p:spPr>
      </p:pic>
      <p:sp>
        <p:nvSpPr>
          <p:cNvPr id="12" name="文本框 11"/>
          <p:cNvSpPr txBox="1"/>
          <p:nvPr/>
        </p:nvSpPr>
        <p:spPr>
          <a:xfrm>
            <a:off x="8382000" y="5877272"/>
            <a:ext cx="4572000" cy="368300"/>
          </a:xfrm>
          <a:prstGeom prst="rect">
            <a:avLst/>
          </a:prstGeom>
          <a:noFill/>
        </p:spPr>
        <p:txBody>
          <a:bodyPr wrap="square">
            <a:spAutoFit/>
          </a:bodyPr>
          <a:lstStyle/>
          <a:p>
            <a:r>
              <a:rPr lang="en-US" altLang="zh-CN" dirty="0"/>
              <a:t>SQL</a:t>
            </a:r>
            <a:r>
              <a:rPr lang="zh-CN" altLang="en-US" dirty="0"/>
              <a:t>注入漏洞</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a:t>危害：</a:t>
            </a:r>
            <a:endParaRPr lang="zh-CN" altLang="en-US" b="1" dirty="0"/>
          </a:p>
          <a:p>
            <a:pPr marL="0" indent="0">
              <a:buNone/>
            </a:pPr>
            <a:r>
              <a:rPr lang="en-US" altLang="zh-CN" dirty="0"/>
              <a:t>	</a:t>
            </a:r>
            <a:r>
              <a:rPr lang="en-US" altLang="zh-CN" sz="2000" dirty="0"/>
              <a:t>(1)</a:t>
            </a:r>
            <a:r>
              <a:rPr lang="zh-CN" altLang="en-US" sz="2000" dirty="0"/>
              <a:t>数据库信息泄漏：数据库中存放的用户的隐私信息的泄露。</a:t>
            </a:r>
            <a:endParaRPr lang="zh-CN" altLang="en-US" sz="2000" dirty="0"/>
          </a:p>
          <a:p>
            <a:pPr marL="0" indent="0">
              <a:buNone/>
            </a:pPr>
            <a:r>
              <a:rPr lang="en-US" altLang="zh-CN" sz="2000" dirty="0"/>
              <a:t>	(2)</a:t>
            </a:r>
            <a:r>
              <a:rPr lang="zh-CN" altLang="en-US" sz="2000" dirty="0"/>
              <a:t>网页篡改：通过操作数据库对特定网页进行篡改。</a:t>
            </a:r>
            <a:endParaRPr lang="zh-CN" altLang="en-US" sz="2000" dirty="0"/>
          </a:p>
          <a:p>
            <a:pPr marL="0" indent="0">
              <a:buNone/>
            </a:pPr>
            <a:r>
              <a:rPr lang="en-US" altLang="zh-CN" sz="2000" dirty="0"/>
              <a:t>	(3)</a:t>
            </a:r>
            <a:r>
              <a:rPr lang="zh-CN" altLang="en-US" sz="2000" dirty="0"/>
              <a:t>网站被挂马，传播恶意软件：修改数据库一些字段的值，嵌入网马链接，进行挂马攻击。</a:t>
            </a:r>
            <a:endParaRPr lang="zh-CN" altLang="en-US" sz="2000" dirty="0"/>
          </a:p>
          <a:p>
            <a:pPr marL="0" indent="0">
              <a:buNone/>
            </a:pPr>
            <a:r>
              <a:rPr lang="en-US" altLang="zh-CN" sz="2000" dirty="0"/>
              <a:t>	(4)</a:t>
            </a:r>
            <a:r>
              <a:rPr lang="zh-CN" altLang="en-US" sz="2000" dirty="0"/>
              <a:t>数据库被恶意操作：数据库服务器被攻击，数据库的系统管理员帐户被窜改。</a:t>
            </a:r>
            <a:endParaRPr lang="zh-CN" altLang="en-US" sz="2000" dirty="0"/>
          </a:p>
          <a:p>
            <a:pPr marL="0" indent="0">
              <a:buNone/>
            </a:pPr>
            <a:r>
              <a:rPr lang="en-US" altLang="zh-CN" sz="2000" dirty="0"/>
              <a:t>	(5)</a:t>
            </a:r>
            <a:r>
              <a:rPr lang="zh-CN" altLang="en-US" sz="2000" dirty="0"/>
              <a:t>服务器被远程控制，被安装后门。经由数据库服务器提供的操作系统支持，让黑客得以修改或控制操作系统。</a:t>
            </a:r>
            <a:endParaRPr lang="zh-CN" altLang="en-US" sz="2000" dirty="0"/>
          </a:p>
          <a:p>
            <a:pPr marL="0" indent="0">
              <a:buNone/>
            </a:pPr>
            <a:r>
              <a:rPr lang="en-US" altLang="zh-CN" sz="2000" dirty="0"/>
              <a:t>	(6)</a:t>
            </a:r>
            <a:r>
              <a:rPr lang="zh-CN" altLang="en-US" sz="2000" dirty="0"/>
              <a:t>破坏硬盘数据，瘫痪全系统。</a:t>
            </a:r>
            <a:endParaRPr lang="zh-CN" altLang="en-US" sz="2000" dirty="0"/>
          </a:p>
          <a:p>
            <a:pPr marL="0" indent="0">
              <a:buNone/>
            </a:pPr>
            <a:endParaRPr lang="zh-CN" altLang="en-US" dirty="0"/>
          </a:p>
          <a:p>
            <a:pPr marL="0" indent="0">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3632" y="274638"/>
            <a:ext cx="6696744" cy="778098"/>
          </a:xfrm>
        </p:spPr>
        <p:txBody>
          <a:bodyPr/>
          <a:lstStyle/>
          <a:p>
            <a:r>
              <a:rPr lang="zh-CN" altLang="en-US" dirty="0"/>
              <a:t>跨站脚本漏洞</a:t>
            </a:r>
            <a:endParaRPr lang="zh-CN" altLang="en-US" dirty="0"/>
          </a:p>
        </p:txBody>
      </p:sp>
      <p:sp>
        <p:nvSpPr>
          <p:cNvPr id="3" name="内容占位符 2"/>
          <p:cNvSpPr>
            <a:spLocks noGrp="1"/>
          </p:cNvSpPr>
          <p:nvPr>
            <p:ph idx="1"/>
          </p:nvPr>
        </p:nvSpPr>
        <p:spPr>
          <a:xfrm>
            <a:off x="1981200" y="1325562"/>
            <a:ext cx="8229600" cy="5257800"/>
          </a:xfrm>
        </p:spPr>
        <p:txBody>
          <a:bodyPr>
            <a:normAutofit fontScale="62500" lnSpcReduction="20000"/>
          </a:bodyPr>
          <a:lstStyle/>
          <a:p>
            <a:pPr marL="0" indent="0">
              <a:buNone/>
            </a:pPr>
            <a:r>
              <a:rPr lang="zh-CN" altLang="en-US" sz="4400" b="1" dirty="0"/>
              <a:t>原理：</a:t>
            </a:r>
            <a:endParaRPr lang="zh-CN" altLang="en-US" dirty="0"/>
          </a:p>
          <a:p>
            <a:pPr marL="0" indent="0">
              <a:buNone/>
            </a:pPr>
            <a:r>
              <a:rPr lang="zh-CN" altLang="en-US" dirty="0"/>
              <a:t>   </a:t>
            </a:r>
            <a:r>
              <a:rPr lang="en-US" altLang="zh-CN" dirty="0"/>
              <a:t>	</a:t>
            </a:r>
            <a:r>
              <a:rPr lang="zh-CN" altLang="en-US" dirty="0"/>
              <a:t>攻击者往</a:t>
            </a:r>
            <a:r>
              <a:rPr lang="en-US" altLang="zh-CN" dirty="0"/>
              <a:t>Web</a:t>
            </a:r>
            <a:r>
              <a:rPr lang="zh-CN" altLang="en-US" dirty="0"/>
              <a:t>页面里插入恶意</a:t>
            </a:r>
            <a:r>
              <a:rPr lang="en-US" altLang="zh-CN" dirty="0"/>
              <a:t>html</a:t>
            </a:r>
            <a:r>
              <a:rPr lang="zh-CN" altLang="en-US" dirty="0"/>
              <a:t>标签或者</a:t>
            </a:r>
            <a:r>
              <a:rPr lang="en-US" altLang="zh-CN" dirty="0" err="1"/>
              <a:t>javascript</a:t>
            </a:r>
            <a:r>
              <a:rPr lang="zh-CN" altLang="en-US" dirty="0"/>
              <a:t>代码。</a:t>
            </a:r>
            <a:endParaRPr lang="zh-CN" altLang="en-US" dirty="0"/>
          </a:p>
          <a:p>
            <a:pPr marL="0" indent="0">
              <a:buNone/>
            </a:pPr>
            <a:r>
              <a:rPr lang="zh-CN" altLang="en-US" dirty="0"/>
              <a:t>  </a:t>
            </a:r>
            <a:endParaRPr lang="en-US" altLang="zh-CN" dirty="0"/>
          </a:p>
          <a:p>
            <a:pPr marL="0" indent="0">
              <a:buNone/>
            </a:pPr>
            <a:r>
              <a:rPr lang="zh-CN" altLang="en-US" sz="4400" b="1" dirty="0"/>
              <a:t>分类：</a:t>
            </a:r>
            <a:endParaRPr lang="en-US" altLang="zh-CN" sz="4400" b="1" dirty="0"/>
          </a:p>
          <a:p>
            <a:pPr marL="0" indent="0">
              <a:buNone/>
            </a:pPr>
            <a:r>
              <a:rPr lang="zh-CN" altLang="en-US" dirty="0"/>
              <a:t> </a:t>
            </a:r>
            <a:r>
              <a:rPr lang="en-US" altLang="zh-CN" dirty="0"/>
              <a:t>	</a:t>
            </a:r>
            <a:r>
              <a:rPr lang="zh-CN" altLang="en-US" dirty="0"/>
              <a:t>分别是反射型</a:t>
            </a:r>
            <a:r>
              <a:rPr lang="en-US" altLang="zh-CN" dirty="0"/>
              <a:t>XSS</a:t>
            </a:r>
            <a:r>
              <a:rPr lang="zh-CN" altLang="en-US" dirty="0"/>
              <a:t>、持久型</a:t>
            </a:r>
            <a:r>
              <a:rPr lang="en-US" altLang="zh-CN" dirty="0"/>
              <a:t>XSS</a:t>
            </a:r>
            <a:r>
              <a:rPr lang="zh-CN" altLang="en-US" dirty="0"/>
              <a:t>和</a:t>
            </a:r>
            <a:r>
              <a:rPr lang="en-US" altLang="zh-CN" dirty="0"/>
              <a:t>DOM XSS</a:t>
            </a:r>
            <a:endParaRPr lang="en-US" altLang="zh-CN" dirty="0"/>
          </a:p>
          <a:p>
            <a:pPr marL="0" indent="0">
              <a:buNone/>
            </a:pPr>
            <a:endParaRPr lang="en-US" altLang="zh-CN" dirty="0"/>
          </a:p>
          <a:p>
            <a:pPr marL="0" indent="0">
              <a:buNone/>
            </a:pPr>
            <a:r>
              <a:rPr lang="zh-CN" altLang="en-US" sz="4400" b="1" dirty="0"/>
              <a:t>危害：</a:t>
            </a:r>
            <a:endParaRPr lang="zh-CN" altLang="en-US" sz="4400" b="1" dirty="0"/>
          </a:p>
          <a:p>
            <a:pPr marL="0" indent="0">
              <a:buNone/>
            </a:pPr>
            <a:endParaRPr lang="zh-CN" altLang="en-US" dirty="0"/>
          </a:p>
          <a:p>
            <a:pPr marL="400050" lvl="1" indent="0">
              <a:buNone/>
            </a:pPr>
            <a:r>
              <a:rPr lang="zh-CN" altLang="en-US" dirty="0"/>
              <a:t>   （</a:t>
            </a:r>
            <a:r>
              <a:rPr lang="en-US" altLang="zh-CN" dirty="0"/>
              <a:t>1</a:t>
            </a:r>
            <a:r>
              <a:rPr lang="zh-CN" altLang="en-US" dirty="0"/>
              <a:t>）网络钓鱼，盗取各类用户的账号</a:t>
            </a:r>
            <a:endParaRPr lang="zh-CN" altLang="en-US" dirty="0"/>
          </a:p>
          <a:p>
            <a:pPr marL="400050" lvl="1" indent="0">
              <a:buNone/>
            </a:pPr>
            <a:r>
              <a:rPr lang="zh-CN" altLang="en-US" dirty="0"/>
              <a:t>   （</a:t>
            </a:r>
            <a:r>
              <a:rPr lang="en-US" altLang="zh-CN" dirty="0"/>
              <a:t>2</a:t>
            </a:r>
            <a:r>
              <a:rPr lang="zh-CN" altLang="en-US" dirty="0"/>
              <a:t>）窃取用户</a:t>
            </a:r>
            <a:r>
              <a:rPr lang="en-US" altLang="zh-CN" dirty="0"/>
              <a:t>Cookie</a:t>
            </a:r>
            <a:r>
              <a:rPr lang="zh-CN" altLang="en-US" dirty="0"/>
              <a:t>，获取用户隐私，或者利用用户身份进一步执行操作</a:t>
            </a:r>
            <a:endParaRPr lang="zh-CN" altLang="en-US" dirty="0"/>
          </a:p>
          <a:p>
            <a:pPr marL="400050" lvl="1" indent="0">
              <a:buNone/>
            </a:pPr>
            <a:r>
              <a:rPr lang="zh-CN" altLang="en-US" dirty="0"/>
              <a:t>   （</a:t>
            </a:r>
            <a:r>
              <a:rPr lang="en-US" altLang="zh-CN" dirty="0"/>
              <a:t>3</a:t>
            </a:r>
            <a:r>
              <a:rPr lang="zh-CN" altLang="en-US" dirty="0"/>
              <a:t>）劫持用户（浏览器）会话，从而执行任意操作，例如进行非法转账、强制发表日志等</a:t>
            </a:r>
            <a:endParaRPr lang="zh-CN" altLang="en-US" dirty="0"/>
          </a:p>
          <a:p>
            <a:pPr marL="400050" lvl="1" indent="0">
              <a:buNone/>
            </a:pPr>
            <a:r>
              <a:rPr lang="zh-CN" altLang="en-US" dirty="0"/>
              <a:t>   （</a:t>
            </a:r>
            <a:r>
              <a:rPr lang="en-US" altLang="zh-CN" dirty="0"/>
              <a:t>4</a:t>
            </a:r>
            <a:r>
              <a:rPr lang="zh-CN" altLang="en-US" dirty="0"/>
              <a:t>）强制弹出广告页面，刷流量等</a:t>
            </a:r>
            <a:endParaRPr lang="zh-CN" altLang="en-US" dirty="0"/>
          </a:p>
          <a:p>
            <a:pPr marL="400050" lvl="1" indent="0">
              <a:buNone/>
            </a:pPr>
            <a:r>
              <a:rPr lang="zh-CN" altLang="en-US" dirty="0"/>
              <a:t>   （</a:t>
            </a:r>
            <a:r>
              <a:rPr lang="en-US" altLang="zh-CN" dirty="0"/>
              <a:t>5</a:t>
            </a:r>
            <a:r>
              <a:rPr lang="zh-CN" altLang="en-US" dirty="0"/>
              <a:t>）进行恶意操作，例如任意篡改页面信息，删除文章等，传播跨站脚本蠕虫，网页挂等</a:t>
            </a:r>
            <a:endParaRPr lang="zh-CN" altLang="en-US" dirty="0"/>
          </a:p>
          <a:p>
            <a:pPr marL="400050" lvl="1" indent="0">
              <a:buNone/>
            </a:pPr>
            <a:r>
              <a:rPr lang="zh-CN" altLang="en-US" dirty="0"/>
              <a:t>   （</a:t>
            </a:r>
            <a:r>
              <a:rPr lang="en-US" altLang="zh-CN" dirty="0"/>
              <a:t>6</a:t>
            </a:r>
            <a:r>
              <a:rPr lang="zh-CN" altLang="en-US" dirty="0"/>
              <a:t>）进行基于大量的客户端攻击，如</a:t>
            </a:r>
            <a:r>
              <a:rPr lang="en-US" altLang="zh-CN" dirty="0"/>
              <a:t>DDOS</a:t>
            </a:r>
            <a:r>
              <a:rPr lang="zh-CN" altLang="en-US" dirty="0"/>
              <a:t>攻击</a:t>
            </a:r>
            <a:endParaRPr lang="zh-CN" altLang="en-US" dirty="0"/>
          </a:p>
          <a:p>
            <a:pPr marL="400050" lvl="1" indent="0">
              <a:buNone/>
            </a:pPr>
            <a:r>
              <a:rPr lang="zh-CN" altLang="en-US" dirty="0"/>
              <a:t>   （</a:t>
            </a:r>
            <a:r>
              <a:rPr lang="en-US" altLang="zh-CN" dirty="0"/>
              <a:t>7</a:t>
            </a:r>
            <a:r>
              <a:rPr lang="zh-CN" altLang="en-US" dirty="0"/>
              <a:t>）结合其它漏洞，如</a:t>
            </a:r>
            <a:r>
              <a:rPr lang="en-US" altLang="zh-CN" dirty="0"/>
              <a:t>CSRF</a:t>
            </a:r>
            <a:r>
              <a:rPr lang="zh-CN" altLang="en-US" dirty="0"/>
              <a:t>漏洞。</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35561" y="444544"/>
            <a:ext cx="7687132" cy="57927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35560" y="448193"/>
            <a:ext cx="7787367" cy="58611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3632" y="274638"/>
            <a:ext cx="7427168" cy="850106"/>
          </a:xfrm>
        </p:spPr>
        <p:txBody>
          <a:bodyPr>
            <a:normAutofit fontScale="90000"/>
          </a:bodyPr>
          <a:lstStyle/>
          <a:p>
            <a:r>
              <a:rPr lang="en-US" altLang="zh-CN" dirty="0"/>
              <a:t>CSRF</a:t>
            </a:r>
            <a:r>
              <a:rPr lang="zh-CN" altLang="en-US" dirty="0"/>
              <a:t>（</a:t>
            </a:r>
            <a:r>
              <a:rPr lang="en-US" altLang="zh-CN" dirty="0"/>
              <a:t>Cross-Site Request Forgery</a:t>
            </a:r>
            <a:r>
              <a:rPr lang="zh-CN" altLang="en-US" dirty="0"/>
              <a:t>）</a:t>
            </a:r>
            <a:endParaRPr lang="zh-CN" altLang="en-US" dirty="0"/>
          </a:p>
        </p:txBody>
      </p:sp>
      <p:sp>
        <p:nvSpPr>
          <p:cNvPr id="3" name="内容占位符 2"/>
          <p:cNvSpPr>
            <a:spLocks noGrp="1"/>
          </p:cNvSpPr>
          <p:nvPr>
            <p:ph idx="1"/>
          </p:nvPr>
        </p:nvSpPr>
        <p:spPr>
          <a:xfrm>
            <a:off x="1981200" y="1325562"/>
            <a:ext cx="8229600" cy="5257800"/>
          </a:xfrm>
        </p:spPr>
        <p:txBody>
          <a:bodyPr>
            <a:normAutofit fontScale="62500" lnSpcReduction="20000"/>
          </a:bodyPr>
          <a:lstStyle/>
          <a:p>
            <a:pPr marL="0" indent="0">
              <a:buNone/>
            </a:pPr>
            <a:r>
              <a:rPr lang="zh-CN" altLang="en-US" sz="4400" b="1" dirty="0"/>
              <a:t>原理：</a:t>
            </a:r>
            <a:endParaRPr lang="zh-CN" altLang="en-US" dirty="0"/>
          </a:p>
          <a:p>
            <a:pPr marL="0" indent="0">
              <a:buNone/>
            </a:pPr>
            <a:r>
              <a:rPr lang="zh-CN" altLang="en-US" dirty="0"/>
              <a:t>   </a:t>
            </a:r>
            <a:r>
              <a:rPr lang="en-US" altLang="zh-CN" dirty="0"/>
              <a:t>	CSRF</a:t>
            </a:r>
            <a:r>
              <a:rPr lang="zh-CN" altLang="en-US" dirty="0"/>
              <a:t>是一种夹持用户在已经登陆的</a:t>
            </a:r>
            <a:r>
              <a:rPr lang="en-US" altLang="zh-CN" dirty="0"/>
              <a:t>web</a:t>
            </a:r>
            <a:r>
              <a:rPr lang="zh-CN" altLang="en-US" dirty="0"/>
              <a:t>应用程序上执行非本意的操作的攻击方式。相比于</a:t>
            </a:r>
            <a:r>
              <a:rPr lang="en-US" altLang="zh-CN" dirty="0"/>
              <a:t>XSS</a:t>
            </a:r>
            <a:r>
              <a:rPr lang="zh-CN" altLang="en-US" dirty="0"/>
              <a:t>，</a:t>
            </a:r>
            <a:r>
              <a:rPr lang="en-US" altLang="zh-CN" dirty="0"/>
              <a:t>CSRF</a:t>
            </a:r>
            <a:r>
              <a:rPr lang="zh-CN" altLang="en-US" dirty="0"/>
              <a:t>是利用了系统对页面浏览器的信任，</a:t>
            </a:r>
            <a:r>
              <a:rPr lang="en-US" altLang="zh-CN" dirty="0"/>
              <a:t>XSS</a:t>
            </a:r>
            <a:r>
              <a:rPr lang="zh-CN" altLang="en-US" dirty="0"/>
              <a:t>则利用了系统对用户的信任。</a:t>
            </a:r>
            <a:endParaRPr lang="zh-CN" altLang="en-US" dirty="0"/>
          </a:p>
          <a:p>
            <a:pPr marL="0" indent="0">
              <a:buNone/>
            </a:pPr>
            <a:r>
              <a:rPr lang="zh-CN" altLang="en-US" dirty="0"/>
              <a:t>  </a:t>
            </a:r>
            <a:endParaRPr lang="en-US" altLang="zh-CN" dirty="0"/>
          </a:p>
          <a:p>
            <a:pPr marL="0" indent="0">
              <a:buNone/>
            </a:pPr>
            <a:r>
              <a:rPr lang="zh-CN" altLang="en-US" sz="4400" b="1" dirty="0"/>
              <a:t>危害：</a:t>
            </a:r>
            <a:endParaRPr lang="zh-CN" altLang="en-US" sz="4400" b="1" dirty="0"/>
          </a:p>
          <a:p>
            <a:pPr marL="0" indent="0">
              <a:buNone/>
            </a:pPr>
            <a:endParaRPr lang="zh-CN" altLang="en-US" dirty="0"/>
          </a:p>
          <a:p>
            <a:pPr marL="400050" lvl="1" indent="0">
              <a:buNone/>
            </a:pPr>
            <a:r>
              <a:rPr lang="zh-CN" altLang="en-US" dirty="0"/>
              <a:t>   （</a:t>
            </a:r>
            <a:r>
              <a:rPr lang="en-US" altLang="zh-CN" dirty="0"/>
              <a:t>1</a:t>
            </a:r>
            <a:r>
              <a:rPr lang="zh-CN" altLang="en-US" dirty="0"/>
              <a:t>）网络钓鱼，盗取各类用户的账号</a:t>
            </a:r>
            <a:endParaRPr lang="zh-CN" altLang="en-US" dirty="0"/>
          </a:p>
          <a:p>
            <a:pPr marL="400050" lvl="1" indent="0">
              <a:buNone/>
            </a:pPr>
            <a:r>
              <a:rPr lang="zh-CN" altLang="en-US" dirty="0"/>
              <a:t>   （</a:t>
            </a:r>
            <a:r>
              <a:rPr lang="en-US" altLang="zh-CN" dirty="0"/>
              <a:t>2</a:t>
            </a:r>
            <a:r>
              <a:rPr lang="zh-CN" altLang="en-US" dirty="0"/>
              <a:t>）窃取用户</a:t>
            </a:r>
            <a:r>
              <a:rPr lang="en-US" altLang="zh-CN" dirty="0"/>
              <a:t>Cookie</a:t>
            </a:r>
            <a:r>
              <a:rPr lang="zh-CN" altLang="en-US" dirty="0"/>
              <a:t>，获取用户隐私，或者利用用户身份进一步执行操作</a:t>
            </a:r>
            <a:endParaRPr lang="zh-CN" altLang="en-US" dirty="0"/>
          </a:p>
          <a:p>
            <a:pPr marL="400050" lvl="1" indent="0">
              <a:buNone/>
            </a:pPr>
            <a:r>
              <a:rPr lang="zh-CN" altLang="en-US" dirty="0"/>
              <a:t>   （</a:t>
            </a:r>
            <a:r>
              <a:rPr lang="en-US" altLang="zh-CN" dirty="0"/>
              <a:t>3</a:t>
            </a:r>
            <a:r>
              <a:rPr lang="zh-CN" altLang="en-US" dirty="0"/>
              <a:t>）劫持用户（浏览器）会话，从而执行任意操作，例如进行非法转账、强制发表日志等</a:t>
            </a:r>
            <a:endParaRPr lang="zh-CN" altLang="en-US" dirty="0"/>
          </a:p>
          <a:p>
            <a:pPr marL="400050" lvl="1" indent="0">
              <a:buNone/>
            </a:pPr>
            <a:r>
              <a:rPr lang="zh-CN" altLang="en-US" dirty="0"/>
              <a:t>   （</a:t>
            </a:r>
            <a:r>
              <a:rPr lang="en-US" altLang="zh-CN" dirty="0"/>
              <a:t>4</a:t>
            </a:r>
            <a:r>
              <a:rPr lang="zh-CN" altLang="en-US" dirty="0"/>
              <a:t>）强制弹出广告页面，刷流量等</a:t>
            </a:r>
            <a:endParaRPr lang="zh-CN" altLang="en-US" dirty="0"/>
          </a:p>
          <a:p>
            <a:pPr marL="400050" lvl="1" indent="0">
              <a:buNone/>
            </a:pPr>
            <a:r>
              <a:rPr lang="zh-CN" altLang="en-US" dirty="0"/>
              <a:t>   （</a:t>
            </a:r>
            <a:r>
              <a:rPr lang="en-US" altLang="zh-CN" dirty="0"/>
              <a:t>5</a:t>
            </a:r>
            <a:r>
              <a:rPr lang="zh-CN" altLang="en-US" dirty="0"/>
              <a:t>）进行恶意操作，例如任意篡改页面信息，删除文章等，传播跨站脚本蠕虫，网页挂等</a:t>
            </a:r>
            <a:endParaRPr lang="zh-CN" altLang="en-US" dirty="0"/>
          </a:p>
          <a:p>
            <a:pPr marL="400050" lvl="1" indent="0">
              <a:buNone/>
            </a:pPr>
            <a:r>
              <a:rPr lang="zh-CN" altLang="en-US" dirty="0"/>
              <a:t>   （</a:t>
            </a:r>
            <a:r>
              <a:rPr lang="en-US" altLang="zh-CN" dirty="0"/>
              <a:t>6</a:t>
            </a:r>
            <a:r>
              <a:rPr lang="zh-CN" altLang="en-US" dirty="0"/>
              <a:t>）进行基于大量的客户端攻击，如</a:t>
            </a:r>
            <a:r>
              <a:rPr lang="en-US" altLang="zh-CN" dirty="0"/>
              <a:t>DDOS</a:t>
            </a:r>
            <a:r>
              <a:rPr lang="zh-CN" altLang="en-US" dirty="0"/>
              <a:t>攻击</a:t>
            </a:r>
            <a:endParaRPr lang="zh-CN" altLang="en-US" dirty="0"/>
          </a:p>
          <a:p>
            <a:pPr marL="400050" lvl="1" indent="0">
              <a:buNone/>
            </a:pPr>
            <a:r>
              <a:rPr lang="zh-CN" altLang="en-US" dirty="0"/>
              <a:t>   （</a:t>
            </a:r>
            <a:r>
              <a:rPr lang="en-US" altLang="zh-CN" dirty="0"/>
              <a:t>7</a:t>
            </a:r>
            <a:r>
              <a:rPr lang="zh-CN" altLang="en-US" dirty="0"/>
              <a:t>）结合其它漏洞，如</a:t>
            </a:r>
            <a:r>
              <a:rPr lang="en-US" altLang="zh-CN" dirty="0"/>
              <a:t>CSRF</a:t>
            </a:r>
            <a:r>
              <a:rPr lang="zh-CN" altLang="en-US" dirty="0"/>
              <a:t>漏洞。</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09863" y="467245"/>
            <a:ext cx="6482482" cy="4841347"/>
          </a:xfrm>
          <a:prstGeom prst="rect">
            <a:avLst/>
          </a:prstGeom>
        </p:spPr>
      </p:pic>
      <p:sp>
        <p:nvSpPr>
          <p:cNvPr id="6" name="文本框 5"/>
          <p:cNvSpPr txBox="1"/>
          <p:nvPr/>
        </p:nvSpPr>
        <p:spPr>
          <a:xfrm>
            <a:off x="2639616" y="5445224"/>
            <a:ext cx="6336704" cy="1198880"/>
          </a:xfrm>
          <a:prstGeom prst="rect">
            <a:avLst/>
          </a:prstGeom>
          <a:noFill/>
        </p:spPr>
        <p:txBody>
          <a:bodyPr wrap="square" rtlCol="0">
            <a:spAutoFit/>
          </a:bodyPr>
          <a:lstStyle/>
          <a:p>
            <a:r>
              <a:rPr lang="zh-CN" altLang="en-US" dirty="0"/>
              <a:t>由上图分析我们可以知道构成</a:t>
            </a:r>
            <a:r>
              <a:rPr lang="en-US" altLang="zh-CN" dirty="0"/>
              <a:t>CSRF</a:t>
            </a:r>
            <a:r>
              <a:rPr lang="zh-CN" altLang="en-US" dirty="0"/>
              <a:t>攻击是有条件的：　　</a:t>
            </a:r>
            <a:endParaRPr lang="en-US" altLang="zh-CN" dirty="0"/>
          </a:p>
          <a:p>
            <a:r>
              <a:rPr lang="en-US" altLang="zh-CN" dirty="0"/>
              <a:t>         (1)</a:t>
            </a:r>
            <a:r>
              <a:rPr lang="zh-CN" altLang="en-US" dirty="0"/>
              <a:t>客户端必须一个网站并生成</a:t>
            </a:r>
            <a:r>
              <a:rPr lang="en-US" altLang="zh-CN" dirty="0"/>
              <a:t>cookie</a:t>
            </a:r>
            <a:r>
              <a:rPr lang="zh-CN" altLang="en-US" dirty="0"/>
              <a:t>凭证存储在浏览器中</a:t>
            </a:r>
            <a:endParaRPr lang="en-US" altLang="zh-CN" dirty="0"/>
          </a:p>
          <a:p>
            <a:r>
              <a:rPr lang="en-US" altLang="zh-CN" dirty="0"/>
              <a:t>         (2)</a:t>
            </a:r>
            <a:r>
              <a:rPr lang="zh-CN" altLang="en-US" dirty="0"/>
              <a:t>该</a:t>
            </a:r>
            <a:r>
              <a:rPr lang="en-US" altLang="zh-CN" dirty="0"/>
              <a:t>cookie</a:t>
            </a:r>
            <a:r>
              <a:rPr lang="zh-CN" altLang="en-US" dirty="0"/>
              <a:t>没有清除，客户端又</a:t>
            </a:r>
            <a:r>
              <a:rPr lang="en-US" altLang="zh-CN" dirty="0"/>
              <a:t>tab</a:t>
            </a:r>
            <a:r>
              <a:rPr lang="zh-CN" altLang="en-US" dirty="0"/>
              <a:t>一个页面进行访问别的网站</a:t>
            </a:r>
            <a:endParaRPr lang="zh-CN" altLang="en-US" dirty="0"/>
          </a:p>
        </p:txBody>
      </p:sp>
      <p:sp>
        <p:nvSpPr>
          <p:cNvPr id="7" name="标题 1"/>
          <p:cNvSpPr>
            <a:spLocks noGrp="1"/>
          </p:cNvSpPr>
          <p:nvPr>
            <p:ph type="title"/>
          </p:nvPr>
        </p:nvSpPr>
        <p:spPr>
          <a:xfrm>
            <a:off x="1703512" y="104434"/>
            <a:ext cx="4536504" cy="490066"/>
          </a:xfrm>
        </p:spPr>
        <p:txBody>
          <a:bodyPr>
            <a:normAutofit/>
          </a:bodyPr>
          <a:lstStyle/>
          <a:p>
            <a:r>
              <a:rPr lang="en-US" altLang="zh-CN" sz="2200" dirty="0"/>
              <a:t>CSRF</a:t>
            </a:r>
            <a:r>
              <a:rPr lang="zh-CN" altLang="en-US" sz="2200" dirty="0"/>
              <a:t>（</a:t>
            </a:r>
            <a:r>
              <a:rPr lang="en-US" altLang="zh-CN" sz="2200" dirty="0"/>
              <a:t>Cross-Site Request Forgery</a:t>
            </a:r>
            <a:r>
              <a:rPr lang="zh-CN" altLang="en-US" sz="2000"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DDOS</a:t>
            </a:r>
            <a:r>
              <a:rPr lang="zh-CN" altLang="en-US" dirty="0"/>
              <a:t>攻击 分布式拒绝服务</a:t>
            </a:r>
            <a:r>
              <a:rPr lang="en-US" altLang="zh-CN" dirty="0"/>
              <a:t>(Distributed Denial of service Attack)</a:t>
            </a:r>
            <a:endParaRPr lang="zh-CN" altLang="en-US" dirty="0"/>
          </a:p>
        </p:txBody>
      </p:sp>
      <p:sp>
        <p:nvSpPr>
          <p:cNvPr id="3" name="内容占位符 2"/>
          <p:cNvSpPr>
            <a:spLocks noGrp="1"/>
          </p:cNvSpPr>
          <p:nvPr>
            <p:ph idx="1"/>
          </p:nvPr>
        </p:nvSpPr>
        <p:spPr>
          <a:xfrm>
            <a:off x="1981200" y="1432709"/>
            <a:ext cx="8229600" cy="4525963"/>
          </a:xfrm>
        </p:spPr>
        <p:txBody>
          <a:bodyPr>
            <a:normAutofit/>
          </a:bodyPr>
          <a:lstStyle/>
          <a:p>
            <a:pPr marL="0" indent="0">
              <a:buNone/>
            </a:pPr>
            <a:r>
              <a:rPr lang="zh-CN" altLang="en-US" b="1" dirty="0"/>
              <a:t>原理：</a:t>
            </a:r>
            <a:endParaRPr lang="zh-CN" altLang="en-US" b="1" dirty="0"/>
          </a:p>
          <a:p>
            <a:pPr marL="0" indent="0">
              <a:buNone/>
            </a:pPr>
            <a:r>
              <a:rPr lang="zh-CN" altLang="en-US" dirty="0"/>
              <a:t>        </a:t>
            </a:r>
            <a:r>
              <a:rPr lang="zh-CN" altLang="en-US" sz="2000" dirty="0"/>
              <a:t>攻击者想办法让目标服务器的磁盘空间、内存、进程、网络带宽等资源被占满，从而导致正常用户无法访问。</a:t>
            </a:r>
            <a:endParaRPr lang="zh-CN" altLang="en-US" sz="2000" dirty="0"/>
          </a:p>
          <a:p>
            <a:pPr marL="0" indent="0">
              <a:buNone/>
            </a:pPr>
            <a:r>
              <a:rPr lang="zh-CN" altLang="en-US" sz="2000" dirty="0"/>
              <a:t>         攻击者进行拒绝服务攻击，实际上让服务器实现两种效果：一是迫使服务器的缓冲区满，无法接收新的请求</a:t>
            </a:r>
            <a:r>
              <a:rPr lang="en-US" altLang="zh-CN" sz="2000" dirty="0"/>
              <a:t>;</a:t>
            </a:r>
            <a:r>
              <a:rPr lang="zh-CN" altLang="en-US" sz="2000" dirty="0"/>
              <a:t>二是使用</a:t>
            </a:r>
            <a:r>
              <a:rPr lang="en-US" altLang="zh-CN" sz="2000" dirty="0"/>
              <a:t>IP</a:t>
            </a:r>
            <a:r>
              <a:rPr lang="zh-CN" altLang="en-US" sz="2000" dirty="0"/>
              <a:t>欺骗，迫使服务器把合法用户的连接复位，影响合法用户的连接。</a:t>
            </a:r>
            <a:endParaRPr lang="zh-CN" altLang="en-US" sz="2000" dirty="0"/>
          </a:p>
          <a:p>
            <a:pPr marL="0" indent="0">
              <a:buNone/>
            </a:pPr>
            <a:r>
              <a:rPr lang="zh-CN" altLang="en-US" sz="2000" dirty="0"/>
              <a:t>         攻击者是使用傀儡机</a:t>
            </a:r>
            <a:r>
              <a:rPr lang="en-US" altLang="zh-CN" sz="2000" dirty="0"/>
              <a:t>(</a:t>
            </a:r>
            <a:r>
              <a:rPr lang="zh-CN" altLang="en-US" sz="2000" dirty="0"/>
              <a:t>俗称“肉鸡”，受病毒木马操控的计算机或服务器</a:t>
            </a:r>
            <a:r>
              <a:rPr lang="en-US" altLang="zh-CN" sz="2000" dirty="0"/>
              <a:t>)</a:t>
            </a:r>
            <a:r>
              <a:rPr lang="zh-CN" altLang="en-US" sz="2000" dirty="0"/>
              <a:t>作为攻击平台，通过大量伪装合法的请求占用大量网络资源，以达到使指定目标的网络或服务瘫痪中断。</a:t>
            </a:r>
            <a:endParaRPr lang="zh-CN" altLang="en-US" sz="2000" dirty="0"/>
          </a:p>
          <a:p>
            <a:pPr marL="0" indent="0">
              <a:buNone/>
            </a:pPr>
            <a:endParaRPr lang="zh-CN" altLang="en-US" dirty="0"/>
          </a:p>
          <a:p>
            <a:pPr marL="0" indent="0">
              <a:buNone/>
            </a:pPr>
            <a:endParaRPr lang="zh-CN" altLang="en-US" sz="4600" b="1" dirty="0"/>
          </a:p>
        </p:txBody>
      </p:sp>
      <p:pic>
        <p:nvPicPr>
          <p:cNvPr id="5" name="图片 4"/>
          <p:cNvPicPr>
            <a:picLocks noChangeAspect="1"/>
          </p:cNvPicPr>
          <p:nvPr/>
        </p:nvPicPr>
        <p:blipFill>
          <a:blip r:embed="rId1"/>
          <a:stretch>
            <a:fillRect/>
          </a:stretch>
        </p:blipFill>
        <p:spPr>
          <a:xfrm>
            <a:off x="6600056" y="4933133"/>
            <a:ext cx="3037366" cy="1663683"/>
          </a:xfrm>
          <a:prstGeom prst="rect">
            <a:avLst/>
          </a:prstGeom>
        </p:spPr>
      </p:pic>
      <p:sp>
        <p:nvSpPr>
          <p:cNvPr id="6" name="文本框 5"/>
          <p:cNvSpPr txBox="1"/>
          <p:nvPr/>
        </p:nvSpPr>
        <p:spPr>
          <a:xfrm>
            <a:off x="6026678" y="5229200"/>
            <a:ext cx="1368152" cy="368300"/>
          </a:xfrm>
          <a:prstGeom prst="rect">
            <a:avLst/>
          </a:prstGeom>
          <a:noFill/>
        </p:spPr>
        <p:txBody>
          <a:bodyPr wrap="square" rtlCol="0">
            <a:spAutoFit/>
          </a:bodyPr>
          <a:lstStyle/>
          <a:p>
            <a:r>
              <a:rPr lang="zh-CN" altLang="en-US" dirty="0">
                <a:solidFill>
                  <a:schemeClr val="accent1">
                    <a:lumMod val="75000"/>
                  </a:schemeClr>
                </a:solidFill>
              </a:rPr>
              <a:t>正常流量</a:t>
            </a:r>
            <a:endParaRPr lang="zh-CN" altLang="en-US" dirty="0">
              <a:solidFill>
                <a:schemeClr val="accent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620688"/>
            <a:ext cx="8229600" cy="5721499"/>
          </a:xfrm>
        </p:spPr>
        <p:txBody>
          <a:bodyPr>
            <a:normAutofit/>
          </a:bodyPr>
          <a:lstStyle/>
          <a:p>
            <a:pPr marL="0" indent="0">
              <a:buNone/>
            </a:pPr>
            <a:r>
              <a:rPr lang="zh-CN" altLang="en-US" b="1" dirty="0"/>
              <a:t>危害：</a:t>
            </a:r>
            <a:endParaRPr lang="zh-CN" altLang="en-US" dirty="0"/>
          </a:p>
          <a:p>
            <a:pPr marL="0" indent="0">
              <a:buNone/>
            </a:pPr>
            <a:r>
              <a:rPr lang="en-US" altLang="zh-CN" dirty="0"/>
              <a:t>	</a:t>
            </a:r>
            <a:r>
              <a:rPr lang="zh-CN" altLang="en-US" sz="2000" dirty="0"/>
              <a:t>服务器瘫痪、用户无法正常访问。</a:t>
            </a:r>
            <a:endParaRPr lang="zh-CN" altLang="en-US" sz="2000" dirty="0"/>
          </a:p>
          <a:p>
            <a:pPr marL="0" indent="0">
              <a:buNone/>
            </a:pPr>
            <a:endParaRPr lang="zh-CN" altLang="en-US" dirty="0"/>
          </a:p>
          <a:p>
            <a:pPr marL="0" indent="0">
              <a:buNone/>
            </a:pPr>
            <a:r>
              <a:rPr lang="zh-CN" altLang="en-US" b="1" dirty="0"/>
              <a:t>类型：</a:t>
            </a:r>
            <a:endParaRPr lang="zh-CN" altLang="en-US" b="1" dirty="0"/>
          </a:p>
          <a:p>
            <a:pPr marL="0" indent="0">
              <a:buNone/>
            </a:pPr>
            <a:r>
              <a:rPr lang="en-US" altLang="zh-CN" sz="2900" dirty="0">
                <a:latin typeface="+mn-ea"/>
              </a:rPr>
              <a:t>	</a:t>
            </a:r>
            <a:r>
              <a:rPr lang="zh-CN" altLang="en-US" sz="2200" dirty="0">
                <a:latin typeface="+mn-ea"/>
              </a:rPr>
              <a:t>（</a:t>
            </a:r>
            <a:r>
              <a:rPr lang="en-US" altLang="zh-CN" sz="2200" dirty="0">
                <a:latin typeface="+mn-ea"/>
              </a:rPr>
              <a:t>1</a:t>
            </a:r>
            <a:r>
              <a:rPr lang="zh-CN" altLang="en-US" sz="2200" dirty="0">
                <a:latin typeface="+mn-ea"/>
              </a:rPr>
              <a:t>）</a:t>
            </a:r>
            <a:r>
              <a:rPr lang="en-US" altLang="zh-CN" sz="2200" dirty="0">
                <a:latin typeface="+mn-ea"/>
              </a:rPr>
              <a:t>SYN Flood</a:t>
            </a:r>
            <a:r>
              <a:rPr lang="zh-CN" altLang="en-US" sz="2200" dirty="0">
                <a:latin typeface="+mn-ea"/>
              </a:rPr>
              <a:t>攻击：这种攻击方法是经典最有效的</a:t>
            </a:r>
            <a:r>
              <a:rPr lang="en-US" altLang="zh-CN" sz="2200" dirty="0">
                <a:latin typeface="+mn-ea"/>
              </a:rPr>
              <a:t>DDoS</a:t>
            </a:r>
            <a:r>
              <a:rPr lang="zh-CN" altLang="en-US" sz="2200" dirty="0">
                <a:latin typeface="+mn-ea"/>
              </a:rPr>
              <a:t>方法，主要是通过向受害主机发送大量伪造源 </a:t>
            </a:r>
            <a:r>
              <a:rPr lang="en-US" altLang="zh-CN" sz="2200" dirty="0">
                <a:latin typeface="+mn-ea"/>
              </a:rPr>
              <a:t>IP </a:t>
            </a:r>
            <a:r>
              <a:rPr lang="zh-CN" altLang="en-US" sz="2200" dirty="0">
                <a:latin typeface="+mn-ea"/>
              </a:rPr>
              <a:t>和源端口的 </a:t>
            </a:r>
            <a:r>
              <a:rPr lang="en-US" altLang="zh-CN" sz="2200" dirty="0">
                <a:latin typeface="+mn-ea"/>
              </a:rPr>
              <a:t>SYN </a:t>
            </a:r>
            <a:r>
              <a:rPr lang="zh-CN" altLang="en-US" sz="2200" dirty="0">
                <a:latin typeface="+mn-ea"/>
              </a:rPr>
              <a:t>或 </a:t>
            </a:r>
            <a:r>
              <a:rPr lang="en-US" altLang="zh-CN" sz="2200" dirty="0">
                <a:latin typeface="+mn-ea"/>
              </a:rPr>
              <a:t>ACK </a:t>
            </a:r>
            <a:r>
              <a:rPr lang="zh-CN" altLang="en-US" sz="2200" dirty="0">
                <a:latin typeface="+mn-ea"/>
              </a:rPr>
              <a:t>包，导致主机的缓存资源被耗尽或忙于发送回应包而造成拒绝服务，可通杀各种系统的网络服务。这种攻击由于源头都是伪造的，所以追踪起来比较困难。但是，该攻击实施起来有一定难度，需要大量高带宽的僵尸主机。</a:t>
            </a:r>
            <a:endParaRPr lang="zh-CN" altLang="en-US" sz="2200" dirty="0">
              <a:latin typeface="+mn-ea"/>
            </a:endParaRPr>
          </a:p>
          <a:p>
            <a:pPr marL="0" indent="0">
              <a:buNone/>
            </a:pPr>
            <a:r>
              <a:rPr lang="en-US" altLang="zh-CN" sz="2900" dirty="0">
                <a:latin typeface="+mn-ea"/>
              </a:rPr>
              <a:t>	</a:t>
            </a:r>
            <a:endParaRPr lang="zh-CN" altLang="en-US" sz="2900" dirty="0">
              <a:latin typeface="+mn-ea"/>
            </a:endParaRPr>
          </a:p>
        </p:txBody>
      </p:sp>
      <p:pic>
        <p:nvPicPr>
          <p:cNvPr id="5" name="图片 4"/>
          <p:cNvPicPr>
            <a:picLocks noChangeAspect="1"/>
          </p:cNvPicPr>
          <p:nvPr/>
        </p:nvPicPr>
        <p:blipFill>
          <a:blip r:embed="rId1"/>
          <a:stretch>
            <a:fillRect/>
          </a:stretch>
        </p:blipFill>
        <p:spPr>
          <a:xfrm>
            <a:off x="3431704" y="5275294"/>
            <a:ext cx="5500218" cy="1250049"/>
          </a:xfrm>
          <a:prstGeom prst="rect">
            <a:avLst/>
          </a:prstGeom>
        </p:spPr>
      </p:pic>
      <p:sp>
        <p:nvSpPr>
          <p:cNvPr id="6" name="标题 1"/>
          <p:cNvSpPr>
            <a:spLocks noGrp="1"/>
          </p:cNvSpPr>
          <p:nvPr>
            <p:ph type="title"/>
          </p:nvPr>
        </p:nvSpPr>
        <p:spPr>
          <a:xfrm>
            <a:off x="407368" y="87624"/>
            <a:ext cx="4536504" cy="490066"/>
          </a:xfrm>
        </p:spPr>
        <p:txBody>
          <a:bodyPr>
            <a:normAutofit/>
          </a:bodyPr>
          <a:lstStyle/>
          <a:p>
            <a:r>
              <a:rPr lang="en-US" altLang="zh-CN" sz="2400" dirty="0" err="1"/>
              <a:t>DDos</a:t>
            </a:r>
            <a:r>
              <a:rPr lang="zh-CN" altLang="en-US" sz="2400" dirty="0"/>
              <a:t>攻击</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980728"/>
            <a:ext cx="8229600" cy="5184576"/>
          </a:xfrm>
        </p:spPr>
        <p:txBody>
          <a:bodyPr>
            <a:normAutofit lnSpcReduction="20000"/>
          </a:bodyPr>
          <a:lstStyle/>
          <a:p>
            <a:pPr marL="0" indent="0">
              <a:buNone/>
            </a:pPr>
            <a:r>
              <a:rPr lang="zh-CN" altLang="en-US" sz="3500" b="1" dirty="0">
                <a:latin typeface="+mn-ea"/>
              </a:rPr>
              <a:t>类型：</a:t>
            </a:r>
            <a:endParaRPr lang="zh-CN" altLang="en-US" sz="3500" b="1" dirty="0">
              <a:latin typeface="+mn-ea"/>
            </a:endParaRPr>
          </a:p>
          <a:p>
            <a:pPr marL="0" indent="0">
              <a:buNone/>
            </a:pPr>
            <a:r>
              <a:rPr lang="en-US" altLang="zh-CN" sz="2000" dirty="0">
                <a:latin typeface="+mn-ea"/>
              </a:rPr>
              <a:t>	</a:t>
            </a:r>
            <a:r>
              <a:rPr lang="zh-CN" altLang="en-US" sz="2000" dirty="0">
                <a:latin typeface="+mn-ea"/>
              </a:rPr>
              <a:t>（</a:t>
            </a:r>
            <a:r>
              <a:rPr lang="en-US" altLang="zh-CN" sz="2000" dirty="0">
                <a:latin typeface="+mn-ea"/>
              </a:rPr>
              <a:t>2</a:t>
            </a:r>
            <a:r>
              <a:rPr lang="zh-CN" altLang="en-US" sz="2000" dirty="0">
                <a:latin typeface="+mn-ea"/>
              </a:rPr>
              <a:t>）</a:t>
            </a:r>
            <a:r>
              <a:rPr lang="en-US" altLang="zh-CN" sz="2000" dirty="0">
                <a:latin typeface="+mn-ea"/>
              </a:rPr>
              <a:t>TCP </a:t>
            </a:r>
            <a:r>
              <a:rPr lang="zh-CN" altLang="en-US" sz="2000" dirty="0">
                <a:latin typeface="+mn-ea"/>
              </a:rPr>
              <a:t>全连接攻击：这种攻击是为了绕过常规防火墙的检查而设计的。一般情况下，常规防火墙大多对于正常的 </a:t>
            </a:r>
            <a:r>
              <a:rPr lang="en-US" altLang="zh-CN" sz="2000" dirty="0">
                <a:latin typeface="+mn-ea"/>
              </a:rPr>
              <a:t>TCP </a:t>
            </a:r>
            <a:r>
              <a:rPr lang="zh-CN" altLang="en-US" sz="2000" dirty="0">
                <a:latin typeface="+mn-ea"/>
              </a:rPr>
              <a:t>连接是放过的，但是很多网络服务程序能接受的 </a:t>
            </a:r>
            <a:r>
              <a:rPr lang="en-US" altLang="zh-CN" sz="2000" dirty="0">
                <a:latin typeface="+mn-ea"/>
              </a:rPr>
              <a:t>TCP </a:t>
            </a:r>
            <a:r>
              <a:rPr lang="zh-CN" altLang="en-US" sz="2000" dirty="0">
                <a:latin typeface="+mn-ea"/>
              </a:rPr>
              <a:t>连接数是有限的。</a:t>
            </a:r>
            <a:r>
              <a:rPr lang="en-US" altLang="zh-CN" sz="2000" dirty="0">
                <a:latin typeface="+mn-ea"/>
              </a:rPr>
              <a:t>TCP</a:t>
            </a:r>
            <a:r>
              <a:rPr lang="zh-CN" altLang="en-US" sz="2000" dirty="0">
                <a:latin typeface="+mn-ea"/>
              </a:rPr>
              <a:t>全连接攻击就是通过许多僵尸主机不断地与受害服务器建立大量的 </a:t>
            </a:r>
            <a:r>
              <a:rPr lang="en-US" altLang="zh-CN" sz="2000" dirty="0">
                <a:latin typeface="+mn-ea"/>
              </a:rPr>
              <a:t>TCP </a:t>
            </a:r>
            <a:r>
              <a:rPr lang="zh-CN" altLang="en-US" sz="2000" dirty="0">
                <a:latin typeface="+mn-ea"/>
              </a:rPr>
              <a:t>连接，直到服务器的内存等资源被耗尽而被拖跨，从而造成拒绝服务。这种攻击的特点是可绕过一般防火墙的防护而达到攻击</a:t>
            </a:r>
            <a:r>
              <a:rPr lang="en-US" altLang="zh-CN" sz="2000" dirty="0">
                <a:latin typeface="+mn-ea"/>
              </a:rPr>
              <a:t>;</a:t>
            </a:r>
            <a:r>
              <a:rPr lang="zh-CN" altLang="en-US" sz="2000" dirty="0">
                <a:latin typeface="+mn-ea"/>
              </a:rPr>
              <a:t>缺点是需要找很多僵尸主机，且僵尸主机的</a:t>
            </a:r>
            <a:r>
              <a:rPr lang="en-US" altLang="zh-CN" sz="2000" dirty="0">
                <a:latin typeface="+mn-ea"/>
              </a:rPr>
              <a:t>IP </a:t>
            </a:r>
            <a:r>
              <a:rPr lang="zh-CN" altLang="en-US" sz="2000" dirty="0">
                <a:latin typeface="+mn-ea"/>
              </a:rPr>
              <a:t>是暴露，易被追踪。</a:t>
            </a:r>
            <a:endParaRPr lang="en-US" altLang="zh-CN" sz="2000" dirty="0">
              <a:latin typeface="+mn-ea"/>
            </a:endParaRPr>
          </a:p>
          <a:p>
            <a:pPr marL="0" indent="0">
              <a:buNone/>
            </a:pPr>
            <a:r>
              <a:rPr lang="en-US" altLang="zh-CN" sz="2000" dirty="0">
                <a:latin typeface="+mn-ea"/>
              </a:rPr>
              <a:t>	</a:t>
            </a:r>
            <a:r>
              <a:rPr lang="zh-CN" altLang="en-US" sz="2000" dirty="0">
                <a:latin typeface="+mn-ea"/>
              </a:rPr>
              <a:t>（</a:t>
            </a:r>
            <a:r>
              <a:rPr lang="en-US" altLang="zh-CN" sz="2000" dirty="0">
                <a:latin typeface="+mn-ea"/>
              </a:rPr>
              <a:t>3</a:t>
            </a:r>
            <a:r>
              <a:rPr lang="zh-CN" altLang="en-US" sz="2000" dirty="0">
                <a:latin typeface="+mn-ea"/>
              </a:rPr>
              <a:t>）刷 </a:t>
            </a:r>
            <a:r>
              <a:rPr lang="en-US" altLang="zh-CN" sz="2000" dirty="0">
                <a:latin typeface="+mn-ea"/>
              </a:rPr>
              <a:t>Script </a:t>
            </a:r>
            <a:r>
              <a:rPr lang="zh-CN" altLang="en-US" sz="2000" dirty="0">
                <a:latin typeface="+mn-ea"/>
              </a:rPr>
              <a:t>脚本攻击：这种攻击是跟服务器建立正常的</a:t>
            </a:r>
            <a:r>
              <a:rPr lang="en-US" altLang="zh-CN" sz="2000" dirty="0">
                <a:latin typeface="+mn-ea"/>
              </a:rPr>
              <a:t>TCP</a:t>
            </a:r>
            <a:r>
              <a:rPr lang="zh-CN" altLang="en-US" sz="2000" dirty="0">
                <a:latin typeface="+mn-ea"/>
              </a:rPr>
              <a:t>连接， 并不断的向脚本程序提交查询、 列表等大量耗费数据库资源的调用。一般来说， 提交一个指令对客户端的耗费和带宽的占用是几乎可以忽略的，而服务器为处理此请求却可能要从上万条记录中去查出某个记录，这种处理过程对资源的耗费是非常大。攻击者只需通过代理向目标服务器大量递交查询指令，只需数分钟就会把服务器资源消耗掉而导致拒绝服务。这种攻击的特点是可以完全绕过普通的防火墙防护， 轻松找一些代理就可实施攻击</a:t>
            </a:r>
            <a:r>
              <a:rPr lang="en-US" altLang="zh-CN" sz="2000" dirty="0">
                <a:latin typeface="+mn-ea"/>
              </a:rPr>
              <a:t>;</a:t>
            </a:r>
            <a:r>
              <a:rPr lang="zh-CN" altLang="en-US" sz="2000" dirty="0">
                <a:latin typeface="+mn-ea"/>
              </a:rPr>
              <a:t>缺点是对付只有静态页面的网站效果会大打折扣，并且会暴露攻击者的</a:t>
            </a:r>
            <a:r>
              <a:rPr lang="en-US" altLang="zh-CN" sz="2000" dirty="0">
                <a:latin typeface="+mn-ea"/>
              </a:rPr>
              <a:t>IP</a:t>
            </a:r>
            <a:r>
              <a:rPr lang="zh-CN" altLang="en-US" sz="2000" dirty="0">
                <a:latin typeface="+mn-ea"/>
              </a:rPr>
              <a:t>地址。</a:t>
            </a:r>
            <a:endParaRPr lang="zh-CN" altLang="en-US" sz="2000" dirty="0">
              <a:latin typeface="+mn-ea"/>
            </a:endParaRPr>
          </a:p>
        </p:txBody>
      </p:sp>
      <p:sp>
        <p:nvSpPr>
          <p:cNvPr id="7" name="文本框 6"/>
          <p:cNvSpPr txBox="1"/>
          <p:nvPr/>
        </p:nvSpPr>
        <p:spPr>
          <a:xfrm>
            <a:off x="2011706" y="314675"/>
            <a:ext cx="4572000" cy="368300"/>
          </a:xfrm>
          <a:prstGeom prst="rect">
            <a:avLst/>
          </a:prstGeom>
          <a:noFill/>
        </p:spPr>
        <p:txBody>
          <a:bodyPr wrap="square">
            <a:spAutoFit/>
          </a:bodyPr>
          <a:lstStyle/>
          <a:p>
            <a:r>
              <a:rPr lang="en-US" altLang="zh-CN" dirty="0" err="1"/>
              <a:t>DDos</a:t>
            </a:r>
            <a:r>
              <a:rPr lang="zh-CN" altLang="en-US" dirty="0"/>
              <a:t>攻击 </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2803</Words>
  <Application>WPS 演示</Application>
  <PresentationFormat>全屏显示(4:3)</PresentationFormat>
  <Paragraphs>131</Paragraphs>
  <Slides>15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Wingdings 2</vt:lpstr>
      <vt:lpstr>Wingdings</vt:lpstr>
      <vt:lpstr>PingFang SC</vt:lpstr>
      <vt:lpstr>AMGDT</vt:lpstr>
      <vt:lpstr>Calibri</vt:lpstr>
      <vt:lpstr>微软雅黑</vt:lpstr>
      <vt:lpstr>Arial Unicode MS</vt:lpstr>
      <vt:lpstr>等线</vt:lpstr>
      <vt:lpstr>Office 主题</vt:lpstr>
      <vt:lpstr>Web漏洞</vt:lpstr>
      <vt:lpstr>跨站脚本漏洞</vt:lpstr>
      <vt:lpstr>PowerPoint 演示文稿</vt:lpstr>
      <vt:lpstr>PowerPoint 演示文稿</vt:lpstr>
      <vt:lpstr>CSRF（Cross-Site Request Forgery）</vt:lpstr>
      <vt:lpstr>CSRF（Cross-Site Request Forgery）</vt:lpstr>
      <vt:lpstr>DDOS攻击 分布式拒绝服务(Distributed Denial of service Attack)</vt:lpstr>
      <vt:lpstr>DDos攻击</vt:lpstr>
      <vt:lpstr>PowerPoint 演示文稿</vt:lpstr>
      <vt:lpstr>文件上传漏洞</vt:lpstr>
      <vt:lpstr>文件上传漏洞</vt:lpstr>
      <vt:lpstr>SQL注入漏洞</vt:lpstr>
      <vt:lpstr>SQL注入漏洞</vt:lpstr>
      <vt:lpstr>PowerPoint 演示文稿</vt:lpstr>
      <vt:lpstr>SQL注入漏洞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Web漏洞</dc:title>
  <dc:creator>Candy</dc:creator>
  <cp:lastModifiedBy>曙、光【照亮】-希望</cp:lastModifiedBy>
  <cp:revision>17</cp:revision>
  <dcterms:created xsi:type="dcterms:W3CDTF">2020-11-15T11:24:00Z</dcterms:created>
  <dcterms:modified xsi:type="dcterms:W3CDTF">2020-11-16T11:01:28Z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