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  <p:sldId id="401" r:id="rId5"/>
    <p:sldId id="402" r:id="rId6"/>
    <p:sldId id="334" r:id="rId7"/>
    <p:sldId id="396" r:id="rId8"/>
    <p:sldId id="390" r:id="rId9"/>
    <p:sldId id="392" r:id="rId10"/>
    <p:sldId id="393" r:id="rId11"/>
    <p:sldId id="410" r:id="rId12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BCC2C4"/>
    <a:srgbClr val="D7DBDC"/>
    <a:srgbClr val="37474F"/>
    <a:srgbClr val="0A7A04"/>
    <a:srgbClr val="074D03"/>
    <a:srgbClr val="0A8604"/>
    <a:srgbClr val="57C55A"/>
    <a:srgbClr val="0C9905"/>
    <a:srgbClr val="B6D47E"/>
    <a:srgbClr val="E1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4" autoAdjust="0"/>
    <p:restoredTop sz="86061" autoAdjust="0"/>
  </p:normalViewPr>
  <p:slideViewPr>
    <p:cSldViewPr snapToGrid="0">
      <p:cViewPr varScale="1">
        <p:scale>
          <a:sx n="61" d="100"/>
          <a:sy n="61" d="100"/>
        </p:scale>
        <p:origin x="-78" y="-1512"/>
      </p:cViewPr>
      <p:guideLst>
        <p:guide orient="horz" pos="2188"/>
        <p:guide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缩短 SYN Timeout 时间，及时将超时请求丢弃，释放被占用的CPU和内存资源。</a:t>
            </a:r>
            <a:endParaRPr lang="zh-CN" altLang="en-US"/>
          </a:p>
          <a:p>
            <a:r>
              <a:rPr lang="zh-CN" altLang="en-US"/>
              <a:t>设置SYN Cookie。给每一个请求连接的IP地址分配一个Cookie。如果短时间内连续受到某个IP的重复SYN报文，就认定是受到了攻击，以后从这个IP地址来的包会被一概丢弃。 一般来说，第三种方法在防范该类问题上表现更佳。同时可以在Web服务器端采用分布式组网、负载均衡、提升系统容量等可靠性措施，增强总体服务能力。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协议栈行为模式分析。</a:t>
            </a:r>
            <a:endParaRPr lang="zh-CN" altLang="en-US"/>
          </a:p>
          <a:p>
            <a:r>
              <a:rPr lang="zh-CN" altLang="en-US"/>
              <a:t>    每个数据包类型需要符合RFC规定，这就好像每个数据包都要有完整规范的着装，只要不符合规范，就自动识别并将其过滤掉。</a:t>
            </a:r>
            <a:endParaRPr lang="zh-CN" altLang="en-US"/>
          </a:p>
          <a:p>
            <a:r>
              <a:rPr lang="zh-CN" altLang="en-US"/>
              <a:t>(3) 特定应用防护。非法流量总是有一些特定特征的，这就好比即便你混进了顾客群中，但你的行为还是会暴露出你的动机，比如老重复问店员同一个问题，老做同样的动作，这样你仍然还是会被发现的。</a:t>
            </a:r>
            <a:endParaRPr lang="zh-CN" altLang="en-US"/>
          </a:p>
          <a:p>
            <a:r>
              <a:rPr lang="zh-CN" altLang="en-US"/>
              <a:t>(4) 最直接的方法增加带宽。但是攻击者用各地的电脑进行攻击，他的带宽不会耗费很多钱，但对于服务器来说，带宽非常昂贵。云服务提供商有自己的一套完整DDoS解决方案，并且能提供丰富的带宽资源。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(1) 验证码。应用程序和用户进行交互过程中，特别是账户交易这种核心步骤，强制用户输入验证码，才能完成最终请求。在通常情况下，验证码够很好地遏制CSRF攻击。但增加验证码降低了用户的体验，网站不能给所有的操作都加上验证码。所以只能将验证码作为一种辅助手段，在关键业务点设置验证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(1) 输入过滤。永远不要相信用户的输入，对用户输入的数据做一定的过滤。如输入的数据是否符合预期的格式，比如日期格式，Email格式，电话号码格式等等。这样可以初步对XSS漏洞进行防御。上面的措施只在web端做了限制，攻击者通过抓包工具如Fiddler还是可以绕过前端输入的限制，修改请求注入攻击脚本。因此，后台服务器需要在接收到用户输入的数据后，对特殊危险字符进行过滤或者转义处理，然后再存储到数据库中。</a:t>
            </a:r>
            <a:endParaRPr lang="zh-CN" altLang="en-US"/>
          </a:p>
          <a:p>
            <a:r>
              <a:rPr lang="zh-CN" altLang="en-US"/>
              <a:t>(2) 输出编码。服务器端输出到浏览器的数据，可以使用系统的安全函数来进行编码或转义来防范XSS攻击。在PHP中，有htmlentities()和htmlspecialchars()两个函数可以满足安全要求。相应的JavaScript的编码方式可以使JavascriptEncode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4221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4153" y="549641"/>
            <a:ext cx="552622" cy="577512"/>
            <a:chOff x="4822956" y="1288691"/>
            <a:chExt cx="2351883" cy="2457809"/>
          </a:xfrm>
        </p:grpSpPr>
        <p:sp>
          <p:nvSpPr>
            <p:cNvPr id="7" name="矩形 6"/>
            <p:cNvSpPr/>
            <p:nvPr/>
          </p:nvSpPr>
          <p:spPr>
            <a:xfrm>
              <a:off x="5154654" y="1288691"/>
              <a:ext cx="2020185" cy="21672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22956" y="1579201"/>
              <a:ext cx="2020186" cy="21672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11307" y="149860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615543" y="579835"/>
            <a:ext cx="4361147" cy="436114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11225" y="138996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12707" y="4141347"/>
            <a:ext cx="1498600" cy="149860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049279" y="1209935"/>
            <a:ext cx="2548054" cy="2548054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473932" y="4676754"/>
            <a:ext cx="1407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6905" y="1209675"/>
            <a:ext cx="921385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800"/>
              <a:t>攻击对应的预防技术</a:t>
            </a:r>
            <a:endParaRPr lang="zh-CN" altLang="en-US" sz="4800"/>
          </a:p>
        </p:txBody>
      </p:sp>
      <p:sp>
        <p:nvSpPr>
          <p:cNvPr id="6" name="文本框 5"/>
          <p:cNvSpPr txBox="1"/>
          <p:nvPr/>
        </p:nvSpPr>
        <p:spPr>
          <a:xfrm>
            <a:off x="5493385" y="467995"/>
            <a:ext cx="13677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/>
              <a:t>web</a:t>
            </a:r>
            <a:endParaRPr lang="en-US" altLang="zh-CN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6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60000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6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1414130" y="2879942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07706" y="2122679"/>
            <a:ext cx="3277828" cy="3277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651249" y="2335625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-109220" y="1844675"/>
            <a:ext cx="121913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/>
              <a:t>（1）</a:t>
            </a:r>
            <a:r>
              <a:rPr lang="zh-CN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缩短 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pitchFamily="34" charset="0"/>
              </a:rPr>
              <a:t>SYN 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pitchFamily="34" charset="0"/>
              </a:rPr>
              <a:t>t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pitchFamily="34" charset="0"/>
              </a:rPr>
              <a:t>imeout</a:t>
            </a:r>
            <a:r>
              <a:rPr lang="zh-CN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 时间。</a:t>
            </a:r>
            <a:r>
              <a:rPr lang="zh-CN" altLang="en-US" sz="4000"/>
              <a:t> </a:t>
            </a:r>
            <a:endParaRPr lang="zh-CN" altLang="en-US" sz="4000"/>
          </a:p>
          <a:p>
            <a:pPr algn="l"/>
            <a:r>
              <a:rPr lang="zh-CN" altLang="en-US" sz="4000"/>
              <a:t>（2）</a:t>
            </a:r>
            <a:r>
              <a:rPr lang="zh-CN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限制同时打开的 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pitchFamily="34" charset="0"/>
              </a:rPr>
              <a:t>SYN</a:t>
            </a:r>
            <a:r>
              <a:rPr lang="zh-CN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 半连接数目，关闭不必要的服务。</a:t>
            </a:r>
            <a:endParaRPr lang="zh-CN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l"/>
            <a:r>
              <a:rPr lang="zh-CN" altLang="en-US" sz="4000"/>
              <a:t>（3）</a:t>
            </a:r>
            <a:r>
              <a:rPr lang="zh-CN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设置 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pitchFamily="34" charset="0"/>
              </a:rPr>
              <a:t>SYN 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pitchFamily="34" charset="0"/>
              </a:rPr>
              <a:t>c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pitchFamily="34" charset="0"/>
              </a:rPr>
              <a:t>ookie</a:t>
            </a:r>
            <a:r>
              <a:rPr lang="zh-CN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。给每一个请求连接的 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pitchFamily="34" charset="0"/>
              </a:rPr>
              <a:t>IP </a:t>
            </a:r>
            <a:r>
              <a:rPr lang="zh-CN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地址分配一个 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pitchFamily="34" charset="0"/>
              </a:rPr>
              <a:t>c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pitchFamily="34" charset="0"/>
              </a:rPr>
              <a:t>ookie</a:t>
            </a:r>
            <a:r>
              <a:rPr lang="zh-CN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。</a:t>
            </a:r>
            <a:endParaRPr lang="zh-CN" altLang="en-US" sz="4000"/>
          </a:p>
        </p:txBody>
      </p:sp>
      <p:sp>
        <p:nvSpPr>
          <p:cNvPr id="7" name="矩形 6"/>
          <p:cNvSpPr/>
          <p:nvPr/>
        </p:nvSpPr>
        <p:spPr>
          <a:xfrm>
            <a:off x="-226060" y="199390"/>
            <a:ext cx="53263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OS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攻击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59255"/>
            <a:ext cx="123507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>
                <a:latin typeface="宋体" panose="02010600030101010101" pitchFamily="2" charset="-122"/>
                <a:cs typeface="宋体" panose="02010600030101010101" pitchFamily="2" charset="-122"/>
              </a:rPr>
              <a:t>(1) 反欺骗。对数据包的地址及端口的正确性进行验证，同时进行反向探测。</a:t>
            </a:r>
            <a:endParaRPr lang="zh-CN" altLang="en-US" sz="4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4800">
                <a:latin typeface="宋体" panose="02010600030101010101" pitchFamily="2" charset="-122"/>
                <a:cs typeface="宋体" panose="02010600030101010101" pitchFamily="2" charset="-122"/>
              </a:rPr>
              <a:t>(2) 协议栈行为模式分析。</a:t>
            </a:r>
            <a:endParaRPr lang="zh-CN" altLang="en-US" sz="4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4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(3) 特定应用防护。</a:t>
            </a:r>
            <a:endParaRPr lang="zh-CN" altLang="en-US" sz="48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4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(4) 最直接的方法增加带宽。</a:t>
            </a:r>
            <a:endParaRPr lang="zh-CN" altLang="en-US" sz="4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830" y="358775"/>
            <a:ext cx="521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DD</a:t>
            </a:r>
            <a:r>
              <a:rPr lang="en-US" altLang="zh-CN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OS </a:t>
            </a:r>
            <a:r>
              <a:rPr lang="zh-CN" altLang="en-US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攻击：</a:t>
            </a:r>
            <a:endParaRPr lang="zh-CN" altLang="en-US" sz="7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" y="2247900"/>
            <a:ext cx="120021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4800">
                <a:latin typeface="宋体" panose="02010600030101010101" pitchFamily="2" charset="-122"/>
                <a:cs typeface="宋体" panose="02010600030101010101" pitchFamily="2" charset="-122"/>
              </a:rPr>
              <a:t>1) 验证码。</a:t>
            </a:r>
            <a:endParaRPr lang="zh-CN" altLang="en-US" sz="4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4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(2) Referer Check（</a:t>
            </a:r>
            <a:r>
              <a:rPr lang="zh-CN" altLang="en-US" sz="4800">
                <a:sym typeface="+mn-ea"/>
              </a:rPr>
              <a:t>监控</a:t>
            </a:r>
            <a:r>
              <a:rPr lang="zh-CN" altLang="en-US" sz="4800">
                <a:latin typeface="宋体" panose="02010600030101010101" pitchFamily="2" charset="-122"/>
                <a:sym typeface="+mn-ea"/>
              </a:rPr>
              <a:t>CSRF</a:t>
            </a:r>
            <a:r>
              <a:rPr lang="zh-CN" altLang="en-US" sz="4800">
                <a:sym typeface="+mn-ea"/>
              </a:rPr>
              <a:t>攻击的发生</a:t>
            </a:r>
            <a:r>
              <a:rPr lang="zh-CN" altLang="en-US" sz="4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）。</a:t>
            </a:r>
            <a:endParaRPr lang="zh-CN" altLang="en-US" sz="4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4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(3) Anti CSRF Token（</a:t>
            </a:r>
            <a:r>
              <a:rPr lang="zh-CN" altLang="en-US" sz="4800">
                <a:latin typeface="宋体" panose="02010600030101010101" pitchFamily="2" charset="-122"/>
                <a:sym typeface="+mn-ea"/>
              </a:rPr>
              <a:t>比较完善的解决方案</a:t>
            </a:r>
            <a:r>
              <a:rPr lang="zh-CN" altLang="en-US" sz="48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）。</a:t>
            </a:r>
            <a:endParaRPr lang="zh-CN" altLang="en-US" sz="4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30" y="210185"/>
            <a:ext cx="111518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CSRF攻击（跨站请求伪造）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550" y="1835785"/>
            <a:ext cx="114128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4400">
                <a:latin typeface="宋体" panose="02010600030101010101" pitchFamily="2" charset="-122"/>
                <a:cs typeface="宋体" panose="02010600030101010101" pitchFamily="2" charset="-122"/>
              </a:rPr>
              <a:t>(1) 输入过滤。</a:t>
            </a:r>
            <a:endParaRPr lang="zh-CN" altLang="en-US" sz="4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4400">
                <a:latin typeface="宋体" panose="02010600030101010101" pitchFamily="2" charset="-122"/>
                <a:cs typeface="宋体" panose="02010600030101010101" pitchFamily="2" charset="-122"/>
              </a:rPr>
              <a:t>(2) 输出编码。</a:t>
            </a:r>
            <a:endParaRPr lang="zh-CN" altLang="en-US" sz="4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4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(3) 安全编码。</a:t>
            </a:r>
            <a:endParaRPr lang="zh-CN" altLang="en-US" sz="4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4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(4) HttpOnly Cookie。</a:t>
            </a:r>
            <a:endParaRPr lang="zh-CN" altLang="en-US" sz="4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44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(5) WAF(Web Application Firewall)。</a:t>
            </a:r>
            <a:endParaRPr lang="zh-CN" altLang="en-US"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1730" y="229870"/>
            <a:ext cx="106324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XSS攻击（跨站脚本攻击）</a:t>
            </a:r>
            <a:endParaRPr lang="zh-CN" altLang="en-US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3697590" y="4691524"/>
            <a:ext cx="4486274" cy="438341"/>
            <a:chOff x="3418190" y="5097924"/>
            <a:chExt cx="2904060" cy="438341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3418190" y="5317094"/>
              <a:ext cx="29040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418190" y="5207509"/>
              <a:ext cx="29040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418190" y="5097924"/>
              <a:ext cx="29040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418190" y="5536265"/>
              <a:ext cx="29040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418190" y="5426679"/>
              <a:ext cx="29040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4115059" y="2089357"/>
            <a:ext cx="2338124" cy="438341"/>
            <a:chOff x="3418190" y="5097924"/>
            <a:chExt cx="2904060" cy="438341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3418190" y="5317094"/>
              <a:ext cx="29040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18190" y="5207509"/>
              <a:ext cx="29040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18190" y="5097924"/>
              <a:ext cx="29040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418190" y="5536265"/>
              <a:ext cx="29040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418190" y="5426679"/>
              <a:ext cx="29040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40360" y="1552575"/>
            <a:ext cx="11782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3600"/>
          </a:p>
          <a:p>
            <a:pPr algn="l"/>
            <a:r>
              <a:rPr lang="zh-CN" altLang="en-US" sz="3600"/>
              <a:t>(1) 在java中，</a:t>
            </a:r>
            <a:r>
              <a:rPr lang="zh-CN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使用(PreparedStatement)</a:t>
            </a:r>
            <a:r>
              <a:rPr lang="zh-CN" altLang="en-US" sz="3600"/>
              <a:t>，这样的话即使我们使用sql语句伪造成参数，到了服务端的时候，这个伪造sql语句的参数也只是简单的字符，并不能起到攻击的作用。</a:t>
            </a:r>
            <a:endParaRPr lang="zh-CN" altLang="en-US" sz="3600"/>
          </a:p>
          <a:p>
            <a:pPr algn="l"/>
            <a:r>
              <a:rPr lang="zh-CN" altLang="en-US" sz="3600"/>
              <a:t>(2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数据转义。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439420" y="127000"/>
            <a:ext cx="61747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SQL注入攻击：</a:t>
            </a:r>
            <a:endParaRPr lang="zh-CN" altLang="en-US"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5703207" y="2896737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06264" y="2405496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459714" y="1658946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885" y="1402080"/>
            <a:ext cx="118421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/>
              <a:t>  </a:t>
            </a:r>
            <a:r>
              <a:rPr lang="en-US" altLang="zh-CN" sz="3600"/>
              <a:t> 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(3) 增加黑名单或者白名单验证。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4000"/>
              <a:t>（</a:t>
            </a:r>
            <a:r>
              <a:rPr lang="en-US" altLang="zh-CN" sz="4000"/>
              <a:t>4</a:t>
            </a:r>
            <a:r>
              <a:rPr lang="zh-CN" altLang="en-US" sz="4000"/>
              <a:t>）做最坏的打算，即使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被’拖库‘</a:t>
            </a:r>
            <a:r>
              <a:rPr lang="zh-CN" altLang="en-US" sz="4000"/>
              <a:t>('脱裤，数据库泄露')。数据库中密码不应明文存储的，可以对密码使用md5进行加密，为了加大破解成本，所以可以采用加盐的（数据库存储用户名，盐（随机字符长），md5后的密文）方式。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ccel="40000" decel="6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" dur="1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ccel="40000" decel="6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0" dur="1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ccel="40000" decel="6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40000" decel="6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25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ccel="40000" decel="6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6" dur="125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ccel="40000" decel="6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28" dur="1250" fill="hold"/>
                                        <p:tgtEl>
                                          <p:spTgt spid="4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ccel="40000" decel="6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30" dur="1250" fill="hold"/>
                                        <p:tgtEl>
                                          <p:spTgt spid="4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40000" decel="6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32" dur="1250" fill="hold"/>
                                        <p:tgtEl>
                                          <p:spTgt spid="5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4915" y="1881505"/>
            <a:ext cx="97428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400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）文件上传的目录设置为只读。</a:t>
            </a:r>
            <a:endParaRPr lang="zh-CN" altLang="en-US" sz="4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400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）判断文件类型。</a:t>
            </a:r>
            <a:endParaRPr lang="zh-CN" altLang="en-US" sz="4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400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使用随机数改写文件名和文件路径。</a:t>
            </a:r>
            <a:endParaRPr lang="zh-CN" altLang="en-US" sz="4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400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单独设置文件服务器的域名。</a:t>
            </a:r>
            <a:endParaRPr lang="zh-CN" altLang="en-US" sz="4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4000"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使用安全设备防御。</a:t>
            </a:r>
            <a:endParaRPr lang="zh-CN" altLang="en-US"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6315" y="275590"/>
            <a:ext cx="6583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+mn-ea"/>
              </a:rPr>
              <a:t>文件上传漏洞：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11307" y="149860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615543" y="579835"/>
            <a:ext cx="4361147" cy="436114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11225" y="138996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34335" y="2174821"/>
            <a:ext cx="923330" cy="2213269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谢谢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12707" y="4141347"/>
            <a:ext cx="1498600" cy="149860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049279" y="1209935"/>
            <a:ext cx="2548054" cy="2548054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7"/>
          <p:cNvSpPr>
            <a:spLocks noChangeArrowheads="1"/>
          </p:cNvSpPr>
          <p:nvPr/>
        </p:nvSpPr>
        <p:spPr bwMode="auto">
          <a:xfrm>
            <a:off x="5171377" y="4733692"/>
            <a:ext cx="2024080" cy="27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 FOR WATCHING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473932" y="4676754"/>
            <a:ext cx="1407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60000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1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6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1" grpId="0"/>
          <p:bldP spid="26" grpId="0"/>
        </p:bldLst>
      </p:timing>
    </mc:Fallback>
  </mc:AlternateContent>
</p:sld>
</file>

<file path=ppt/tags/tag1.xml><?xml version="1.0" encoding="utf-8"?>
<p:tagLst xmlns:p="http://schemas.openxmlformats.org/presentationml/2006/main">
  <p:tag name="TIMING" val="|8.3"/>
</p:tagLst>
</file>

<file path=ppt/tags/tag2.xml><?xml version="1.0" encoding="utf-8"?>
<p:tagLst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极简商务汇报总结计划通用PPT模板"/>
</p:tagLst>
</file>

<file path=ppt/theme/theme1.xml><?xml version="1.0" encoding="utf-8"?>
<a:theme xmlns:a="http://schemas.openxmlformats.org/drawingml/2006/main" name="第一PPT，www.1ppt.com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724</Words>
  <Application>WPS 演示</Application>
  <PresentationFormat>自定义</PresentationFormat>
  <Paragraphs>51</Paragraphs>
  <Slides>9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</vt:lpstr>
      <vt:lpstr>Arial Black</vt:lpstr>
      <vt:lpstr>微软雅黑</vt:lpstr>
      <vt:lpstr>方正兰亭细黑_GBK</vt:lpstr>
      <vt:lpstr>微软雅黑 Light</vt:lpstr>
      <vt:lpstr>Kartika</vt:lpstr>
      <vt:lpstr>PMingLiU-ExtB</vt:lpstr>
      <vt:lpstr>Arial Unicode MS</vt:lpstr>
      <vt:lpstr>Agency FB</vt:lpstr>
      <vt:lpstr>Trebuchet MS</vt:lpstr>
      <vt:lpstr>Arial Unicode MS</vt:lpstr>
      <vt:lpstr>方正姚体</vt:lpstr>
      <vt:lpstr>AMGDT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灰色极简线条</dc:title>
  <dc:creator>第一PPT</dc:creator>
  <cp:keywords>www.1ppt.com</cp:keywords>
  <dc:description>www.1ppt.com</dc:description>
  <cp:lastModifiedBy>曙、光【照亮】-希望</cp:lastModifiedBy>
  <cp:revision>18</cp:revision>
  <dcterms:created xsi:type="dcterms:W3CDTF">2014-10-30T16:24:00Z</dcterms:created>
  <dcterms:modified xsi:type="dcterms:W3CDTF">2020-11-16T13:14:51Z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