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3" r:id="rId4"/>
    <p:sldId id="273" r:id="rId5"/>
    <p:sldId id="272" r:id="rId6"/>
    <p:sldId id="275" r:id="rId7"/>
    <p:sldId id="276" r:id="rId8"/>
    <p:sldId id="300" r:id="rId9"/>
    <p:sldId id="266" r:id="rId10"/>
    <p:sldId id="281" r:id="rId11"/>
    <p:sldId id="277" r:id="rId12"/>
    <p:sldId id="280" r:id="rId13"/>
    <p:sldId id="299" r:id="rId14"/>
    <p:sldId id="282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7" r:id="rId26"/>
    <p:sldId id="296" r:id="rId27"/>
    <p:sldId id="298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07101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96586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791281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028368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33241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62867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12666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79937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977308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069586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34647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62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F9869-1F2F-492A-BFAB-15BCB7051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3059" y="1755932"/>
            <a:ext cx="6474940" cy="2660822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Электронный ассистент Академического Советника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5B2A1D-C455-4966-992D-8FF42D006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805" y="6353431"/>
            <a:ext cx="11977815" cy="422189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Баякеев Рустам, ИВТ(б)-1-18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A91C83-769A-4619-A3B0-C200713F2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48" y="2724911"/>
            <a:ext cx="1611280" cy="16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097999F-21DE-4B96-8770-547DE569E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98" y="1465277"/>
            <a:ext cx="2158050" cy="1963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1B6F08B-07C5-426F-ADF0-80940332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Инструменты                                                </a:t>
            </a:r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36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36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DC3D15-346A-434E-8F50-7ADCA27F6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948" y="4464069"/>
            <a:ext cx="1145495" cy="912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D1E8C4-1BD8-400D-AE10-66B15255C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053" y="1546723"/>
            <a:ext cx="1822633" cy="2026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52776DF-7FA5-43F8-BB95-51422FD98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362" y="5548401"/>
            <a:ext cx="4262855" cy="546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2CFD94B-D77C-4957-9CFD-D88E1284C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07" y="5311259"/>
            <a:ext cx="2424070" cy="9125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A5121F-B665-4B22-81D5-D47BA8AEE505}"/>
              </a:ext>
            </a:extLst>
          </p:cNvPr>
          <p:cNvSpPr txBox="1"/>
          <p:nvPr/>
        </p:nvSpPr>
        <p:spPr>
          <a:xfrm>
            <a:off x="5828754" y="2265043"/>
            <a:ext cx="5344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sz="4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4A5EF-9DD7-4EBB-B5FC-323615CE9776}"/>
              </a:ext>
            </a:extLst>
          </p:cNvPr>
          <p:cNvSpPr txBox="1"/>
          <p:nvPr/>
        </p:nvSpPr>
        <p:spPr>
          <a:xfrm>
            <a:off x="5828656" y="4960445"/>
            <a:ext cx="5344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sz="48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244636A6-3A35-49C1-A530-4D42394E4F49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5A340-BDD1-1670-80B1-D7D4E89AD89F}"/>
              </a:ext>
            </a:extLst>
          </p:cNvPr>
          <p:cNvSpPr txBox="1"/>
          <p:nvPr/>
        </p:nvSpPr>
        <p:spPr>
          <a:xfrm>
            <a:off x="3851568" y="4990494"/>
            <a:ext cx="5344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sz="48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D1BC701-624E-DA42-4D54-702D0DAC7CCD}"/>
              </a:ext>
            </a:extLst>
          </p:cNvPr>
          <p:cNvSpPr/>
          <p:nvPr/>
        </p:nvSpPr>
        <p:spPr>
          <a:xfrm>
            <a:off x="1054443" y="1465277"/>
            <a:ext cx="9959546" cy="23686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F89EDF6-CDAB-6616-AAFA-4BE5D919709B}"/>
              </a:ext>
            </a:extLst>
          </p:cNvPr>
          <p:cNvSpPr/>
          <p:nvPr/>
        </p:nvSpPr>
        <p:spPr>
          <a:xfrm>
            <a:off x="1054443" y="4147320"/>
            <a:ext cx="9959546" cy="234555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65F86C-F586-9CA6-A436-D8CF410A74DF}"/>
              </a:ext>
            </a:extLst>
          </p:cNvPr>
          <p:cNvSpPr txBox="1"/>
          <p:nvPr/>
        </p:nvSpPr>
        <p:spPr>
          <a:xfrm>
            <a:off x="1068317" y="1465277"/>
            <a:ext cx="128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5273A-9487-37FB-941F-8D23A8E7B6FB}"/>
              </a:ext>
            </a:extLst>
          </p:cNvPr>
          <p:cNvSpPr txBox="1"/>
          <p:nvPr/>
        </p:nvSpPr>
        <p:spPr>
          <a:xfrm>
            <a:off x="1054443" y="4147320"/>
            <a:ext cx="176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133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68FEB-FA55-491B-84CC-4E9F27A8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Структура базы данных                                    </a:t>
            </a:r>
            <a:r>
              <a:rPr lang="en-US" sz="36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36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AF4E8FB-4BE0-41F0-9D1A-239E8EB33528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01EC63A4-1D20-4337-A90C-2EA6E2AC4406}"/>
              </a:ext>
            </a:extLst>
          </p:cNvPr>
          <p:cNvSpPr txBox="1">
            <a:spLocks/>
          </p:cNvSpPr>
          <p:nvPr/>
        </p:nvSpPr>
        <p:spPr>
          <a:xfrm>
            <a:off x="990600" y="18430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45B2D3-A418-A464-F16E-7137C70CE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62" y="1361188"/>
            <a:ext cx="10074876" cy="5023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CD280-7637-E89D-EFEC-C2830958CB74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4462478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9345B6E-2283-4131-B02C-77B84D4E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Основной алгоритм </a:t>
            </a:r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(объединяющий подсистемы)           </a:t>
            </a:r>
            <a:r>
              <a:rPr lang="en-US" sz="36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36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3B79DEE-2BFD-4473-85CE-12305DBEF6CA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3CA4C4-F37F-FFAE-4E87-1B033941B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63" y="1420536"/>
            <a:ext cx="8892874" cy="5072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924466-CA2A-A926-E22A-B1E65153B55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45207208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812A6B-4F2B-988F-333C-9AEF2845D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3523" y1="20878" x2="12500" y2="47340"/>
                        <a14:foregroundMark x1="12500" y1="47340" x2="12500" y2="47340"/>
                        <a14:foregroundMark x1="13977" y1="18484" x2="14659" y2="65824"/>
                        <a14:foregroundMark x1="27078" y1="86482" x2="28409" y2="88697"/>
                        <a14:foregroundMark x1="21516" y1="77230" x2="23792" y2="81017"/>
                        <a14:foregroundMark x1="14659" y1="65824" x2="15437" y2="67118"/>
                        <a14:foregroundMark x1="28409" y1="88697" x2="81818" y2="88697"/>
                        <a14:foregroundMark x1="81818" y1="88697" x2="85455" y2="85372"/>
                        <a14:foregroundMark x1="22841" y1="52793" x2="24318" y2="52261"/>
                        <a14:foregroundMark x1="52841" y1="44814" x2="60341" y2="45612"/>
                        <a14:foregroundMark x1="56136" y1="71543" x2="68295" y2="71543"/>
                        <a14:foregroundMark x1="78295" y1="18484" x2="80455" y2="22207"/>
                        <a14:backgroundMark x1="19659" y1="70745" x2="18523" y2="74069"/>
                        <a14:backgroundMark x1="16477" y1="70346" x2="17841" y2="74867"/>
                        <a14:backgroundMark x1="16818" y1="69016" x2="17500" y2="72872"/>
                        <a14:backgroundMark x1="16023" y1="69814" x2="16023" y2="68218"/>
                        <a14:backgroundMark x1="18523" y1="73670" x2="17159" y2="69016"/>
                        <a14:backgroundMark x1="16818" y1="69016" x2="17841" y2="70745"/>
                        <a14:backgroundMark x1="17841" y1="69016" x2="20682" y2="82846"/>
                        <a14:backgroundMark x1="21477" y1="81117" x2="28636" y2="84973"/>
                        <a14:backgroundMark x1="27159" y1="84574" x2="23523" y2="84574"/>
                        <a14:backgroundMark x1="25000" y1="84574" x2="26023" y2="85372"/>
                        <a14:backgroundMark x1="24659" y1="83245" x2="24659" y2="83245"/>
                        <a14:backgroundMark x1="25341" y1="83245" x2="24659" y2="82447"/>
                        <a14:backgroundMark x1="24318" y1="82447" x2="24318" y2="82447"/>
                        <a14:backgroundMark x1="25000" y1="83245" x2="25000" y2="82048"/>
                        <a14:backgroundMark x1="25682" y1="81649" x2="25000" y2="83245"/>
                        <a14:backgroundMark x1="17841" y1="72340" x2="16023" y2="68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4441"/>
            <a:ext cx="2304287" cy="1969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8183889-6F79-4770-FEC6-219EDD3F93D6}"/>
              </a:ext>
            </a:extLst>
          </p:cNvPr>
          <p:cNvSpPr txBox="1">
            <a:spLocks/>
          </p:cNvSpPr>
          <p:nvPr/>
        </p:nvSpPr>
        <p:spPr>
          <a:xfrm>
            <a:off x="3142486" y="2200775"/>
            <a:ext cx="8211313" cy="2660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Основной интерфейс системы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4DF9918-95A3-12DF-6FF3-CFD136E18E22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219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Вход в систему                                         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86BCDF-3126-2EFC-8679-4C4EC155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9" y="1199735"/>
            <a:ext cx="7179941" cy="5185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1952618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Интерфейс Советника (дорабатывается)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474240-C774-7BEC-DC95-CF5F323BA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8" y="1199735"/>
            <a:ext cx="7179941" cy="51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6732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Интерфейс Студента (дорабатывается)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D1AC9C-544A-6157-07B6-3E296EA0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8" y="1199735"/>
            <a:ext cx="7179941" cy="51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82929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Интерфейс редактирования профиля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E80579-1198-3B29-0552-F22BF6CA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7" y="1199735"/>
            <a:ext cx="7178661" cy="51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36149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Интерфейс изменения пароля              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92C5EC-6A14-8480-EEB5-30D9DF15C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7" y="1199734"/>
            <a:ext cx="7178662" cy="51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52235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Страница перехода в панель администратора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F75174-3A6E-EB75-85EB-1F46A178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7" y="1199734"/>
            <a:ext cx="7178661" cy="51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16160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68FEB-FA55-491B-84CC-4E9F27A8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Цель работы__________          </a:t>
            </a:r>
            <a:r>
              <a:rPr lang="en-US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ru-RU" sz="36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783816-BD7D-4FE4-8C95-D8F55EEB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Основной целью моей ВКР является реализация программного продукта «Электронный Ассистент Академического Советника». </a:t>
            </a:r>
          </a:p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Несмотря на название, Ассистент будет включать в себя не только инструменты для академического советника, а также полезный функционал для студентов.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Одной из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главных целей моей работы, является повышение уровня коммуникации между Студентом и Академическим советником.</a:t>
            </a:r>
            <a:endParaRPr lang="ru-RU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AF4E8FB-4BE0-41F0-9D1A-239E8EB33528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6890256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Панель администрирования                 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2384FB-7250-60CE-869F-E5476585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7" y="1199734"/>
            <a:ext cx="7178661" cy="51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05398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Учебные годы                                           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ru-RU" sz="1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B921B6-B2F8-234B-668B-5FAE6FD8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7" y="1199734"/>
            <a:ext cx="7178662" cy="51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6855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Дисциплины                                             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6FDA64-E166-0140-1EFD-C4CC7D7CF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7" y="1199733"/>
            <a:ext cx="7178662" cy="51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89103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Регистрация на предметы                      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DA7B8E-9DF4-C5BA-D418-173A1FF9E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7" y="1199732"/>
            <a:ext cx="7178662" cy="51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69004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Пользователи                                           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665F32-0E99-777D-2D0F-6BD6071B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7" y="1199732"/>
            <a:ext cx="7178662" cy="51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97816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Советники                                                 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C62DF1-549E-D8EA-BF24-6BA7F2491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7" y="1194046"/>
            <a:ext cx="7178662" cy="518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58016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Группы                                                       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ru-RU" sz="1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0755D7-7C26-E145-2F93-967DD3CA6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7" y="1194046"/>
            <a:ext cx="7178662" cy="518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8007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Студенты                                                   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3FCB41-A7ED-5BE3-3A2F-B1956350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8" y="1194046"/>
            <a:ext cx="7178662" cy="51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68088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EDFA-BDF2-4519-9FA2-D36974A7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599" y="2766218"/>
            <a:ext cx="6947928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96EE5B-F53C-4ED2-899B-B9A17E698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0" y="2528843"/>
            <a:ext cx="1718469" cy="1718469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87F4DC0C-661C-4F2D-B355-4579969F01DB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92353933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68FEB-FA55-491B-84CC-4E9F27A8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Цель работы___ </a:t>
            </a:r>
            <a:r>
              <a:rPr lang="en-US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___      </a:t>
            </a:r>
            <a:r>
              <a:rPr lang="en-US" sz="36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36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783816-BD7D-4FE4-8C95-D8F55EEB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возможности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интеграция с имеющейся системой автоматизации AVN.</a:t>
            </a:r>
          </a:p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Повышение осведомленности, как студентов о своей успеваемости, так и академических советников, о ситуации со студентами и группами в целом.</a:t>
            </a:r>
          </a:p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Экономия времени академических советников, посредством уменьшения количества задаваемых вопросов и взаимодействием с системой вместо отдельного, персонального взаимодействия со студентом.</a:t>
            </a:r>
          </a:p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Усовершенствование имеющейся базы данных, и развитие проекта в независимом направлении, в последствии доработка и полный переход на эту систему.</a:t>
            </a:r>
          </a:p>
          <a:p>
            <a:pPr marL="0" indent="0">
              <a:buNone/>
            </a:pPr>
            <a:endParaRPr lang="ru-RU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AF4E8FB-4BE0-41F0-9D1A-239E8EB33528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040957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68FEB-FA55-491B-84CC-4E9F27A8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Функции системы__ </a:t>
            </a:r>
            <a:r>
              <a:rPr lang="en-US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36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36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783816-BD7D-4FE4-8C95-D8F55EEB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Сбор данных</a:t>
            </a:r>
          </a:p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собранных данных</a:t>
            </a:r>
          </a:p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Внесение новых данных в БД ( результаты вычислений и т.п.)</a:t>
            </a:r>
          </a:p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 информации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 работы следующих подсистем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Подсистема профилей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Подсистема контроля успеваемости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Подсистема уведомлений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Календарь событий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Новостная подсистема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Подсистема регистрационного расчета (для студентов)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AF4E8FB-4BE0-41F0-9D1A-239E8EB33528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22911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68FEB-FA55-491B-84CC-4E9F27A8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Системы со схожими подсистемами ______  </a:t>
            </a:r>
            <a:r>
              <a:rPr lang="en-US" sz="36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36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783816-BD7D-4FE4-8C95-D8F55EEB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AF4E8FB-4BE0-41F0-9D1A-239E8EB33528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1FB94D-401C-429F-8CF8-4509E9474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3023"/>
            <a:ext cx="4936660" cy="3021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C234A6-27DD-49CB-B034-C3112E240786}"/>
              </a:ext>
            </a:extLst>
          </p:cNvPr>
          <p:cNvSpPr txBox="1"/>
          <p:nvPr/>
        </p:nvSpPr>
        <p:spPr>
          <a:xfrm>
            <a:off x="5935430" y="2040999"/>
            <a:ext cx="54183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В данной системе есть все необходимые инструменты для организации учебного процесса. Так же эта система может работать в интеграции с некоторыми другими приложениями. Она так же может дополняться необходимыми плагинами что я считаю очень полезным свойством данной системы.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527E0-646A-4294-B201-5EB7913A7D53}"/>
              </a:ext>
            </a:extLst>
          </p:cNvPr>
          <p:cNvSpPr txBox="1"/>
          <p:nvPr/>
        </p:nvSpPr>
        <p:spPr>
          <a:xfrm>
            <a:off x="838200" y="1690687"/>
            <a:ext cx="4936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Moodle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F6986-5937-B36B-ACEB-A14AD86CB8AF}"/>
              </a:ext>
            </a:extLst>
          </p:cNvPr>
          <p:cNvSpPr txBox="1"/>
          <p:nvPr/>
        </p:nvSpPr>
        <p:spPr>
          <a:xfrm>
            <a:off x="-92042" y="5656906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3609690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68FEB-FA55-491B-84CC-4E9F27A8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Системы со схожими подсистемами ______  </a:t>
            </a:r>
            <a:r>
              <a:rPr lang="en-US" sz="36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36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783816-BD7D-4FE4-8C95-D8F55EEB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AF4E8FB-4BE0-41F0-9D1A-239E8EB33528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234A6-27DD-49CB-B034-C3112E240786}"/>
              </a:ext>
            </a:extLst>
          </p:cNvPr>
          <p:cNvSpPr txBox="1"/>
          <p:nvPr/>
        </p:nvSpPr>
        <p:spPr>
          <a:xfrm>
            <a:off x="5935430" y="1856006"/>
            <a:ext cx="541837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Так же очень полезной подсистемой является система отчетов, она полностью настраиваемая.  И может включать в себя до 38 пунктов, в зависимости от плагинов. Можно, например просмотреть сколько времени студенты тратят на курсы или, например посмотреть успеваемость каждого пользователя, количество входов в систему и т.п.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527E0-646A-4294-B201-5EB7913A7D53}"/>
              </a:ext>
            </a:extLst>
          </p:cNvPr>
          <p:cNvSpPr txBox="1"/>
          <p:nvPr/>
        </p:nvSpPr>
        <p:spPr>
          <a:xfrm>
            <a:off x="838200" y="1690687"/>
            <a:ext cx="4936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Moodle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 descr="Система аналитики в Moodle">
            <a:extLst>
              <a:ext uri="{FF2B5EF4-FFF2-40B4-BE49-F238E27FC236}">
                <a16:creationId xmlns:a16="http://schemas.microsoft.com/office/drawing/2014/main" id="{7440F4E1-55DA-4504-8AF1-A436352AA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4293"/>
            <a:ext cx="4936660" cy="267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8126B2-4B6B-61CB-7771-1501E25DCA72}"/>
              </a:ext>
            </a:extLst>
          </p:cNvPr>
          <p:cNvSpPr txBox="1"/>
          <p:nvPr/>
        </p:nvSpPr>
        <p:spPr>
          <a:xfrm>
            <a:off x="-92042" y="5656906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4047953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68FEB-FA55-491B-84CC-4E9F27A8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Системы со схожими подсистемами ______  </a:t>
            </a:r>
            <a:r>
              <a:rPr lang="en-US" sz="36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36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783816-BD7D-4FE4-8C95-D8F55EEB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AF4E8FB-4BE0-41F0-9D1A-239E8EB33528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234A6-27DD-49CB-B034-C3112E240786}"/>
              </a:ext>
            </a:extLst>
          </p:cNvPr>
          <p:cNvSpPr txBox="1"/>
          <p:nvPr/>
        </p:nvSpPr>
        <p:spPr>
          <a:xfrm>
            <a:off x="5935430" y="2225665"/>
            <a:ext cx="54183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Так же, как и предыдущий программный продукт, этот так же построен на модулях, модули устанавливаются в зависимости от необходимых задач. </a:t>
            </a:r>
          </a:p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И снова мы видим возможность интеграции с другими сервисами. Присутствует загрузка файлов любого формата.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527E0-646A-4294-B201-5EB7913A7D53}"/>
              </a:ext>
            </a:extLst>
          </p:cNvPr>
          <p:cNvSpPr txBox="1"/>
          <p:nvPr/>
        </p:nvSpPr>
        <p:spPr>
          <a:xfrm>
            <a:off x="838200" y="1690687"/>
            <a:ext cx="4936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WebTutor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 descr="Платформа дистанционного обучения WebTutor">
            <a:extLst>
              <a:ext uri="{FF2B5EF4-FFF2-40B4-BE49-F238E27FC236}">
                <a16:creationId xmlns:a16="http://schemas.microsoft.com/office/drawing/2014/main" id="{03A47C54-9C54-41BE-9F8C-952ACE363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00" y="2625395"/>
            <a:ext cx="4942460" cy="2616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66BFCB-F636-A437-CB09-9C1D27149D29}"/>
              </a:ext>
            </a:extLst>
          </p:cNvPr>
          <p:cNvSpPr txBox="1"/>
          <p:nvPr/>
        </p:nvSpPr>
        <p:spPr>
          <a:xfrm>
            <a:off x="-92042" y="5656906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7762959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8183889-6F79-4770-FEC6-219EDD3F93D6}"/>
              </a:ext>
            </a:extLst>
          </p:cNvPr>
          <p:cNvSpPr txBox="1">
            <a:spLocks/>
          </p:cNvSpPr>
          <p:nvPr/>
        </p:nvSpPr>
        <p:spPr>
          <a:xfrm>
            <a:off x="3142486" y="2200775"/>
            <a:ext cx="8211313" cy="2660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Этапы разработки 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-сервиса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AC2787-5113-8EFE-909C-033392081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12" y="2545799"/>
            <a:ext cx="1970774" cy="1970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E10A1156-D6BD-1F92-D4EA-FEC112798CE8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142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8C503E9-A1A2-4E42-9BF2-E213EFF7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Исходя из поставленных целей и задач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инструментария для разработки системы.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структуры базы данных системы.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дружелюбного интерфейса системы.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>
              <a:buFontTx/>
              <a:buChar char="-"/>
            </a:pP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Поэтапная разработка модулей и подсистем приложения.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Оптимизация и доработка приложения.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готового продукта.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Презентация готового продукта.</a:t>
            </a:r>
          </a:p>
          <a:p>
            <a:endParaRPr lang="ru-RU" sz="40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FF29BA1-49EC-4A2A-95F4-9FBC816A5B72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B95210-2E33-48B1-80C8-8D6E18B88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29" y="3410191"/>
            <a:ext cx="408917" cy="3494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55C254-92E1-4810-94EA-68DE40A2A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07" y="2987407"/>
            <a:ext cx="349439" cy="34943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00A9508-B7B4-4AF0-B896-318D1F61A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07" y="2585363"/>
            <a:ext cx="349438" cy="3494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6167CE-4F5B-42AD-AC46-907F260E84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17" y="3796762"/>
            <a:ext cx="349438" cy="34943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1A7C8BC-0554-4F03-B63E-34ACCA93D3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74" y="4548244"/>
            <a:ext cx="349438" cy="34943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83E9E18-1F19-4121-A99A-230A597E40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92" y="4938500"/>
            <a:ext cx="349438" cy="34943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F8E0267-B590-4094-84A2-731C7D89B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18" y="5328756"/>
            <a:ext cx="387028" cy="36122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93C7A3-8967-4978-AD6C-143C44E2EA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43" y="2683195"/>
            <a:ext cx="253913" cy="29223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AB2E09D-D6D1-412E-973A-5ABD10188C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42" y="3041285"/>
            <a:ext cx="253913" cy="29223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31B20C8-0436-482A-9B8C-4A249EFB1A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69" y="3391993"/>
            <a:ext cx="253913" cy="2922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F1A404-2542-4C66-8027-EC3B70760A10}"/>
              </a:ext>
            </a:extLst>
          </p:cNvPr>
          <p:cNvSpPr txBox="1"/>
          <p:nvPr/>
        </p:nvSpPr>
        <p:spPr>
          <a:xfrm>
            <a:off x="250521" y="3373058"/>
            <a:ext cx="46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+-</a:t>
            </a:r>
            <a:endParaRPr lang="ru-RU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A01977EF-1459-4876-A277-220E877B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Этапы разработки                                       </a:t>
            </a:r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36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36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56CDA5E-82DF-31EB-2FDB-2AA117BD6E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8" y="3796762"/>
            <a:ext cx="253913" cy="2922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643518-A240-3B3E-DB83-55CDE63F3949}"/>
              </a:ext>
            </a:extLst>
          </p:cNvPr>
          <p:cNvSpPr txBox="1"/>
          <p:nvPr/>
        </p:nvSpPr>
        <p:spPr>
          <a:xfrm>
            <a:off x="250521" y="3780099"/>
            <a:ext cx="43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+-</a:t>
            </a:r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5DB1B6D-E819-8111-7B72-880384FDBC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8" y="4540271"/>
            <a:ext cx="253913" cy="2922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0A11DE-4F4E-B56C-0B3F-A5053DEB89CF}"/>
              </a:ext>
            </a:extLst>
          </p:cNvPr>
          <p:cNvSpPr txBox="1"/>
          <p:nvPr/>
        </p:nvSpPr>
        <p:spPr>
          <a:xfrm>
            <a:off x="250521" y="4523608"/>
            <a:ext cx="43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+-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EB4B1D-C24C-71B8-291A-A9770B570361}"/>
              </a:ext>
            </a:extLst>
          </p:cNvPr>
          <p:cNvSpPr txBox="1"/>
          <p:nvPr/>
        </p:nvSpPr>
        <p:spPr>
          <a:xfrm>
            <a:off x="248761" y="3017129"/>
            <a:ext cx="46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859951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</TotalTime>
  <Words>598</Words>
  <Application>Microsoft Office PowerPoint</Application>
  <PresentationFormat>Широкоэкранный</PresentationFormat>
  <Paragraphs>121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Электронный ассистент Академического Советника</vt:lpstr>
      <vt:lpstr>Цель работы__________                                    !</vt:lpstr>
      <vt:lpstr>Цель работы___                                     ___      !</vt:lpstr>
      <vt:lpstr>Функции системы__                                          !</vt:lpstr>
      <vt:lpstr>Системы со схожими подсистемами ______  !</vt:lpstr>
      <vt:lpstr>Системы со схожими подсистемами ______  !</vt:lpstr>
      <vt:lpstr>Системы со схожими подсистемами ______  !</vt:lpstr>
      <vt:lpstr>Презентация PowerPoint</vt:lpstr>
      <vt:lpstr>Этапы разработки                                                  !</vt:lpstr>
      <vt:lpstr>Инструменты                                                           !</vt:lpstr>
      <vt:lpstr>Структура базы данных                                    !</vt:lpstr>
      <vt:lpstr>Основной алгоритм (объединяющий подсистемы)           !</vt:lpstr>
      <vt:lpstr>Презентация PowerPoint</vt:lpstr>
      <vt:lpstr>Вход в систему                                                                                                 !</vt:lpstr>
      <vt:lpstr>Интерфейс Советника (дорабатывается)                                                   !</vt:lpstr>
      <vt:lpstr>Интерфейс Студента (дорабатывается)                                                   !</vt:lpstr>
      <vt:lpstr>Интерфейс редактирования профиля                                                        !</vt:lpstr>
      <vt:lpstr>Интерфейс изменения пароля                                                                      !</vt:lpstr>
      <vt:lpstr>Страница перехода в панель администратора                                          !</vt:lpstr>
      <vt:lpstr>Панель администрирования                                                                         !</vt:lpstr>
      <vt:lpstr>Учебные годы                                                                                                   !</vt:lpstr>
      <vt:lpstr>Дисциплины                                                                                                     !</vt:lpstr>
      <vt:lpstr>Регистрация на предметы                                                                              !</vt:lpstr>
      <vt:lpstr>Пользователи                                                                                                   !</vt:lpstr>
      <vt:lpstr>Советники                                                                                                         !</vt:lpstr>
      <vt:lpstr>Группы                                                                                                               !</vt:lpstr>
      <vt:lpstr>Студенты                                                                                                           !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ассистент Академического Советника</dc:title>
  <dc:creator>Rustam Bayakeev</dc:creator>
  <cp:lastModifiedBy>Rustam Bayakeev</cp:lastModifiedBy>
  <cp:revision>15</cp:revision>
  <dcterms:created xsi:type="dcterms:W3CDTF">2022-03-23T14:43:24Z</dcterms:created>
  <dcterms:modified xsi:type="dcterms:W3CDTF">2022-05-19T20:36:30Z</dcterms:modified>
</cp:coreProperties>
</file>