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0" r:id="rId3"/>
    <p:sldId id="304" r:id="rId4"/>
    <p:sldId id="305" r:id="rId5"/>
    <p:sldId id="307" r:id="rId6"/>
    <p:sldId id="30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EEEEEE"/>
    <a:srgbClr val="A192D3"/>
    <a:srgbClr val="88ABAD"/>
    <a:srgbClr val="3E99B4"/>
    <a:srgbClr val="5D5BA0"/>
    <a:srgbClr val="F47C30"/>
    <a:srgbClr val="8ED0E6"/>
    <a:srgbClr val="4D4949"/>
    <a:srgbClr val="43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rocus.co.kr/123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Learning &amp; Sharing</a:t>
            </a:r>
            <a:r>
              <a:rPr lang="ko-KR" altLang="en-US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>
                <a:solidFill>
                  <a:prstClr val="white"/>
                </a:solidFill>
              </a:rPr>
              <a:t>5</a:t>
            </a:r>
            <a:r>
              <a:rPr lang="ko-KR" altLang="en-US" sz="2000" dirty="0">
                <a:solidFill>
                  <a:prstClr val="white"/>
                </a:solidFill>
              </a:rPr>
              <a:t>차시</a:t>
            </a: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이진탐색과 정수론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165301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이현희 </a:t>
            </a:r>
            <a:r>
              <a:rPr lang="en-US" altLang="ko-KR" sz="1050" dirty="0">
                <a:solidFill>
                  <a:schemeClr val="bg1"/>
                </a:solidFill>
              </a:rPr>
              <a:t>Lee Hyun </a:t>
            </a:r>
            <a:r>
              <a:rPr lang="en-US" altLang="ko-KR" sz="1050" dirty="0" err="1">
                <a:solidFill>
                  <a:schemeClr val="bg1"/>
                </a:solidFill>
              </a:rPr>
              <a:t>Hee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22895" y="4089400"/>
            <a:ext cx="222208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건국대학교 컴퓨터공학과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32608" y="4818145"/>
            <a:ext cx="107914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201911274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  <a:stCxn id="22" idx="3"/>
          </p:cNvCxnSpPr>
          <p:nvPr/>
        </p:nvCxnSpPr>
        <p:spPr>
          <a:xfrm>
            <a:off x="2305219" y="4026315"/>
            <a:ext cx="70904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77356" y="2006251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이분탐색</a:t>
            </a: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이분탐색의 개념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177356" y="3370243"/>
            <a:ext cx="41082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정수론</a:t>
            </a: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여러가지 수학 이야기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77356" y="4749866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문제풀이</a:t>
            </a: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즐거운 문제풀이 시간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^^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5</a:t>
            </a:r>
            <a:r>
              <a:rPr lang="ko-KR" altLang="en-US" sz="2000" dirty="0">
                <a:solidFill>
                  <a:schemeClr val="bg1"/>
                </a:solidFill>
              </a:rPr>
              <a:t>차시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목차</a:t>
            </a:r>
            <a:endParaRPr lang="en-US" altLang="ko-KR" sz="1100" b="1" dirty="0">
              <a:solidFill>
                <a:srgbClr val="21212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3271" y="3470200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452061" y="3644552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" name="왼쪽 대괄호 11"/>
          <p:cNvSpPr/>
          <p:nvPr/>
        </p:nvSpPr>
        <p:spPr>
          <a:xfrm>
            <a:off x="2718585" y="2617843"/>
            <a:ext cx="458771" cy="2743615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7275867" y="2596594"/>
            <a:ext cx="629883" cy="2743615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1">
            <a:extLst>
              <a:ext uri="{FF2B5EF4-FFF2-40B4-BE49-F238E27FC236}">
                <a16:creationId xmlns:a16="http://schemas.microsoft.com/office/drawing/2014/main" id="{4064E26A-7AC2-4027-A9EC-FCEBA8B16EC1}"/>
              </a:ext>
            </a:extLst>
          </p:cNvPr>
          <p:cNvSpPr/>
          <p:nvPr/>
        </p:nvSpPr>
        <p:spPr>
          <a:xfrm>
            <a:off x="8347026" y="3470200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B03147-FBEF-4153-9AFC-16CAC89A4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329" y="3501979"/>
            <a:ext cx="975341" cy="97534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FBEC32-BDFC-4C9D-9AE6-45B1E66D36AE}"/>
              </a:ext>
            </a:extLst>
          </p:cNvPr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523121-4396-412C-9A89-B08F69A0C59B}"/>
              </a:ext>
            </a:extLst>
          </p:cNvPr>
          <p:cNvSpPr/>
          <p:nvPr/>
        </p:nvSpPr>
        <p:spPr>
          <a:xfrm>
            <a:off x="895589" y="179055"/>
            <a:ext cx="482618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5</a:t>
            </a:r>
            <a:r>
              <a:rPr lang="ko-KR" altLang="en-US" sz="2000" dirty="0">
                <a:solidFill>
                  <a:schemeClr val="bg1"/>
                </a:solidFill>
              </a:rPr>
              <a:t>차시 </a:t>
            </a:r>
            <a:r>
              <a:rPr lang="ko-KR" altLang="en-US" sz="2000" b="1" dirty="0">
                <a:solidFill>
                  <a:schemeClr val="bg1"/>
                </a:solidFill>
              </a:rPr>
              <a:t>목차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첫번째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이분탐색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이분탐색의 개념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F2300F-5C66-493D-B783-C5DDED4B9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45647"/>
            <a:ext cx="68580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3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두번째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정수론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여러가지 수학이야기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14AF30-2D78-438F-B232-43355BB85067}"/>
              </a:ext>
            </a:extLst>
          </p:cNvPr>
          <p:cNvSpPr/>
          <p:nvPr/>
        </p:nvSpPr>
        <p:spPr>
          <a:xfrm>
            <a:off x="479945" y="2291950"/>
            <a:ext cx="2437426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</a:rPr>
              <a:t>에라토스테네스의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 체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소수 찾는 알고리즘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3AFF00-76BC-4A85-97D0-243A326C3E7E}"/>
              </a:ext>
            </a:extLst>
          </p:cNvPr>
          <p:cNvSpPr/>
          <p:nvPr/>
        </p:nvSpPr>
        <p:spPr>
          <a:xfrm>
            <a:off x="479945" y="4297355"/>
            <a:ext cx="2437426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유클리드 알고리즘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최대 공약수를 구하는 알고리즘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23D0A-7F5D-4A8C-B4A9-86F655A8183D}"/>
              </a:ext>
            </a:extLst>
          </p:cNvPr>
          <p:cNvSpPr txBox="1"/>
          <p:nvPr/>
        </p:nvSpPr>
        <p:spPr>
          <a:xfrm>
            <a:off x="3300548" y="2291950"/>
            <a:ext cx="799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부터 점점 큰 수로 가면서 소수를 찾고</a:t>
            </a:r>
            <a:r>
              <a:rPr lang="en-US" altLang="ko-KR" sz="1200" dirty="0"/>
              <a:t>, </a:t>
            </a:r>
            <a:r>
              <a:rPr lang="ko-KR" altLang="en-US" sz="1200" dirty="0"/>
              <a:t>찾아낸 소수의 배수들을 </a:t>
            </a:r>
            <a:r>
              <a:rPr lang="ko-KR" altLang="en-US" sz="1200" dirty="0" err="1"/>
              <a:t>지워나가는</a:t>
            </a:r>
            <a:r>
              <a:rPr lang="ko-KR" altLang="en-US" sz="1200" dirty="0"/>
              <a:t> 방법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F5F2D7-53DF-440F-AE57-176272999B61}"/>
              </a:ext>
            </a:extLst>
          </p:cNvPr>
          <p:cNvSpPr txBox="1"/>
          <p:nvPr/>
        </p:nvSpPr>
        <p:spPr>
          <a:xfrm>
            <a:off x="3300548" y="4297355"/>
            <a:ext cx="799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 = np + q</a:t>
            </a:r>
            <a:r>
              <a:rPr lang="ko-KR" altLang="en-US" sz="1200" dirty="0"/>
              <a:t>일 때</a:t>
            </a:r>
            <a:r>
              <a:rPr lang="en-US" altLang="ko-KR" sz="1200" dirty="0"/>
              <a:t>, M</a:t>
            </a:r>
            <a:r>
              <a:rPr lang="ko-KR" altLang="en-US" sz="1200" dirty="0"/>
              <a:t>과</a:t>
            </a:r>
            <a:r>
              <a:rPr lang="en-US" altLang="ko-KR" sz="1200" dirty="0"/>
              <a:t> n</a:t>
            </a:r>
            <a:r>
              <a:rPr lang="ko-KR" altLang="en-US" sz="1200" dirty="0"/>
              <a:t>의 최대 공약수는 </a:t>
            </a:r>
            <a:r>
              <a:rPr lang="en-US" altLang="ko-KR" sz="1200" dirty="0"/>
              <a:t>n</a:t>
            </a:r>
            <a:r>
              <a:rPr lang="ko-KR" altLang="en-US" sz="1200" dirty="0"/>
              <a:t>과 </a:t>
            </a:r>
            <a:r>
              <a:rPr lang="en-US" altLang="ko-KR" sz="1200" dirty="0"/>
              <a:t>q</a:t>
            </a:r>
            <a:r>
              <a:rPr lang="ko-KR" altLang="en-US" sz="1200" dirty="0"/>
              <a:t>의 최대 공약수와 같다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416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두번째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정수론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여러가지 수학이야기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7E382-5040-4C8E-A3CD-9B7088C33D9E}"/>
              </a:ext>
            </a:extLst>
          </p:cNvPr>
          <p:cNvSpPr/>
          <p:nvPr/>
        </p:nvSpPr>
        <p:spPr>
          <a:xfrm>
            <a:off x="479945" y="1414987"/>
            <a:ext cx="2437426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확장된 유클리드 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</a:rPr>
              <a:t>알고리즘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나머지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연산의 나눗셈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A4C555-81FE-44C1-9933-D18A4B0550B9}"/>
                  </a:ext>
                </a:extLst>
              </p:cNvPr>
              <p:cNvSpPr txBox="1"/>
              <p:nvPr/>
            </p:nvSpPr>
            <p:spPr>
              <a:xfrm>
                <a:off x="3257005" y="1414987"/>
                <a:ext cx="5916491" cy="1019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확장된 유클리드 알고리즘 이란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sz="1200" dirty="0"/>
                  <a:t>에서의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sz="1200" dirty="0"/>
                  <a:t>의 값이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/>
                  <a:t>의 배수일 때에만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200" dirty="0"/>
                  <a:t>가 정수가 됨을 이용하여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/>
                  <a:t>의 값</a:t>
                </a:r>
                <a:r>
                  <a:rPr lang="en-US" altLang="ko-KR" sz="12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sz="1200" dirty="0"/>
                  <a:t>의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최솟값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1200" dirty="0"/>
                  <a:t>의 최대공약수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와 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ko-KR" altLang="en-US" sz="1200" dirty="0"/>
                  <a:t>을 구하는 알고리즘이다</a:t>
                </a:r>
                <a:r>
                  <a:rPr lang="en-US" altLang="ko-KR" sz="1200" dirty="0"/>
                  <a:t>.</a:t>
                </a:r>
              </a:p>
              <a:p>
                <a:endParaRPr lang="en-US" altLang="ko-KR" sz="1200" dirty="0"/>
              </a:p>
              <a:p>
                <a:r>
                  <a:rPr lang="en-US" altLang="ko-KR" sz="1200" dirty="0">
                    <a:hlinkClick r:id="rId2"/>
                  </a:rPr>
                  <a:t>https://www.crocus.co.kr/1232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과정</a:t>
                </a:r>
                <a:r>
                  <a:rPr lang="en-US" altLang="ko-KR" sz="1200" dirty="0"/>
                  <a:t>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A4C555-81FE-44C1-9933-D18A4B055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005" y="1414987"/>
                <a:ext cx="5916491" cy="1019190"/>
              </a:xfrm>
              <a:prstGeom prst="rect">
                <a:avLst/>
              </a:prstGeom>
              <a:blipFill>
                <a:blip r:embed="rId3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C66062-4BBF-440E-ACA6-D9B939B97477}"/>
              </a:ext>
            </a:extLst>
          </p:cNvPr>
          <p:cNvSpPr/>
          <p:nvPr/>
        </p:nvSpPr>
        <p:spPr>
          <a:xfrm>
            <a:off x="479945" y="2939758"/>
            <a:ext cx="2437426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</a:rPr>
              <a:t>모듈러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 연산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나머지 연산의 법칙들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B7979E-EEA8-4327-BED5-B065E16F6F6E}"/>
                  </a:ext>
                </a:extLst>
              </p:cNvPr>
              <p:cNvSpPr txBox="1"/>
              <p:nvPr/>
            </p:nvSpPr>
            <p:spPr>
              <a:xfrm>
                <a:off x="3257005" y="2939758"/>
                <a:ext cx="7889966" cy="3867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나머지 연산은 덧셈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뺄셈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곱셈에서의 분배법칙이 성립한다</a:t>
                </a:r>
                <a:r>
                  <a:rPr lang="en-US" altLang="ko-KR" sz="1200" dirty="0"/>
                  <a:t>.</a:t>
                </a:r>
              </a:p>
              <a:p>
                <a:r>
                  <a:rPr lang="ko-KR" altLang="en-US" sz="1200" dirty="0"/>
                  <a:t>즉</a:t>
                </a:r>
                <a:r>
                  <a:rPr lang="en-US" altLang="ko-KR" sz="12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ko-KR" sz="1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(+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ko-KR" sz="1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ko-KR" sz="1200" dirty="0"/>
              </a:p>
              <a:p>
                <a:r>
                  <a:rPr lang="ko-KR" altLang="en-US" sz="1200" dirty="0"/>
                  <a:t>이다</a:t>
                </a:r>
                <a:r>
                  <a:rPr lang="en-US" altLang="ko-KR" sz="1200" dirty="0"/>
                  <a:t>.</a:t>
                </a:r>
              </a:p>
              <a:p>
                <a:endParaRPr lang="en-US" altLang="ko-KR" sz="1200" dirty="0"/>
              </a:p>
              <a:p>
                <a:r>
                  <a:rPr lang="ko-KR" altLang="en-US" sz="1200" dirty="0"/>
                  <a:t>그러나 </a:t>
                </a:r>
                <a:r>
                  <a:rPr lang="ko-KR" altLang="en-US" sz="1200" dirty="0" err="1"/>
                  <a:t>모듈러</a:t>
                </a:r>
                <a:r>
                  <a:rPr lang="ko-KR" altLang="en-US" sz="1200" dirty="0"/>
                  <a:t> 연산에는 나눗셈이 존재할 수 없는데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이에 대응되는 개념인 역원이 있다</a:t>
                </a:r>
                <a:r>
                  <a:rPr lang="en-US" altLang="ko-KR" sz="1200" dirty="0"/>
                  <a:t>.</a:t>
                </a:r>
              </a:p>
              <a:p>
                <a:r>
                  <a:rPr lang="ko-KR" altLang="en-US" sz="1200" dirty="0"/>
                  <a:t>이때</a:t>
                </a:r>
                <a:r>
                  <a:rPr lang="en-US" altLang="ko-KR" sz="1200" dirty="0"/>
                  <a:t>,</a:t>
                </a:r>
              </a:p>
              <a:p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ko-KR" altLang="en-US" sz="1200" i="1" dirty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200" i="1" dirty="0">
                          <a:latin typeface="Cambria Math" panose="02040503050406030204" pitchFamily="18" charset="0"/>
                        </a:rPr>
                        <m:t>역</m:t>
                      </m:r>
                      <m:r>
                        <a:rPr lang="ko-KR" altLang="en-US" sz="1200" i="1" dirty="0" smtClean="0">
                          <a:latin typeface="Cambria Math" panose="02040503050406030204" pitchFamily="18" charset="0"/>
                        </a:rPr>
                        <m:t>원</m:t>
                      </m:r>
                      <m:r>
                        <a:rPr lang="ko-KR" altLang="en-US" sz="1200" i="1" dirty="0">
                          <a:latin typeface="Cambria Math" panose="02040503050406030204" pitchFamily="18" charset="0"/>
                        </a:rPr>
                        <m:t>인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ko-KR" altLang="en-US" sz="1200" i="1" dirty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ko-KR" altLang="en-US" sz="1200" i="1" dirty="0">
                          <a:latin typeface="Cambria Math" panose="02040503050406030204" pitchFamily="18" charset="0"/>
                        </a:rPr>
                        <m:t>라</m:t>
                      </m:r>
                      <m:r>
                        <a:rPr lang="ko-KR" altLang="en-US" sz="1200" i="1" dirty="0" smtClean="0">
                          <a:latin typeface="Cambria Math" panose="02040503050406030204" pitchFamily="18" charset="0"/>
                        </a:rPr>
                        <m:t>고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200" i="1" dirty="0">
                          <a:latin typeface="Cambria Math" panose="02040503050406030204" pitchFamily="18" charset="0"/>
                        </a:rPr>
                        <m:t>표</m:t>
                      </m:r>
                      <m:r>
                        <a:rPr lang="ko-KR" altLang="en-US" sz="1200" i="1" dirty="0" smtClean="0">
                          <a:latin typeface="Cambria Math" panose="02040503050406030204" pitchFamily="18" charset="0"/>
                        </a:rPr>
                        <m:t>현</m:t>
                      </m:r>
                      <m:r>
                        <a:rPr lang="ko-KR" altLang="en-US" sz="1200" i="1" dirty="0">
                          <a:latin typeface="Cambria Math" panose="02040503050406030204" pitchFamily="18" charset="0"/>
                        </a:rPr>
                        <m:t>한</m:t>
                      </m:r>
                      <m:r>
                        <a:rPr lang="ko-KR" altLang="en-US" sz="1200" i="1" dirty="0" smtClean="0">
                          <a:latin typeface="Cambria Math" panose="02040503050406030204" pitchFamily="18" charset="0"/>
                        </a:rPr>
                        <m:t>다</m:t>
                      </m:r>
                    </m:oMath>
                  </m:oMathPara>
                </a14:m>
                <a:endParaRPr lang="en-US" altLang="ko-KR" sz="1200" dirty="0"/>
              </a:p>
              <a:p>
                <a:endParaRPr lang="en-US" altLang="ko-KR" sz="1200" dirty="0"/>
              </a:p>
              <a:p>
                <a:r>
                  <a:rPr lang="ko-KR" altLang="en-US" sz="1200" dirty="0"/>
                  <a:t>이 </a:t>
                </a:r>
                <a:r>
                  <a:rPr lang="ko-KR" altLang="en-US" sz="1200" dirty="0" err="1"/>
                  <a:t>모듈러</a:t>
                </a:r>
                <a:r>
                  <a:rPr lang="ko-KR" altLang="en-US" sz="1200" dirty="0"/>
                  <a:t> 역원은</a:t>
                </a:r>
                <a:r>
                  <a:rPr lang="en-US" altLang="ko-KR" sz="1200" dirty="0"/>
                  <a:t> A</a:t>
                </a:r>
                <a:r>
                  <a:rPr lang="ko-KR" altLang="en-US" sz="1200" dirty="0"/>
                  <a:t>와 </a:t>
                </a:r>
                <a:r>
                  <a:rPr lang="en-US" altLang="ko-KR" sz="1200" dirty="0"/>
                  <a:t>C</a:t>
                </a:r>
                <a:r>
                  <a:rPr lang="ko-KR" altLang="en-US" sz="1200" dirty="0"/>
                  <a:t>가 </a:t>
                </a:r>
                <a:r>
                  <a:rPr lang="ko-KR" altLang="en-US" sz="1200" dirty="0" err="1"/>
                  <a:t>서로소일</a:t>
                </a:r>
                <a:r>
                  <a:rPr lang="ko-KR" altLang="en-US" sz="1200" dirty="0"/>
                  <a:t> 때만 존재하는데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역원을 구하는 방법에는 두가지가 있다</a:t>
                </a:r>
                <a:r>
                  <a:rPr lang="en-US" altLang="ko-KR" sz="1200" dirty="0"/>
                  <a:t>.</a:t>
                </a:r>
              </a:p>
              <a:p>
                <a:endParaRPr lang="en-US" altLang="ko-KR" sz="1200" dirty="0"/>
              </a:p>
              <a:p>
                <a:r>
                  <a:rPr lang="en-US" altLang="ko-KR" sz="1200" dirty="0"/>
                  <a:t>M</a:t>
                </a:r>
                <a:r>
                  <a:rPr lang="ko-KR" altLang="en-US" sz="1200" dirty="0"/>
                  <a:t>으로 나머지 연산을 수행하는 경우</a:t>
                </a:r>
                <a:r>
                  <a:rPr lang="en-US" altLang="ko-KR" sz="1200" dirty="0"/>
                  <a:t>, M</a:t>
                </a:r>
                <a:r>
                  <a:rPr lang="ko-KR" altLang="en-US" sz="1200" dirty="0"/>
                  <a:t>이 소수인 경우라면 </a:t>
                </a:r>
                <a:r>
                  <a:rPr lang="ko-KR" altLang="en-US" sz="1200" dirty="0" err="1"/>
                  <a:t>페르마</a:t>
                </a:r>
                <a:r>
                  <a:rPr lang="ko-KR" altLang="en-US" sz="1200" dirty="0"/>
                  <a:t> 소정리를 이용할 수 있고</a:t>
                </a:r>
                <a:r>
                  <a:rPr lang="en-US" altLang="ko-KR" sz="1200" dirty="0"/>
                  <a:t>,</a:t>
                </a:r>
              </a:p>
              <a:p>
                <a:r>
                  <a:rPr lang="ko-KR" altLang="en-US" sz="1200" dirty="0"/>
                  <a:t>일반적인 경우는 확장된 유클리드 알고리즘을 이용할 수 있다</a:t>
                </a:r>
                <a:r>
                  <a:rPr lang="en-US" altLang="ko-KR" sz="1200" dirty="0"/>
                  <a:t>.</a:t>
                </a:r>
              </a:p>
              <a:p>
                <a:endParaRPr lang="en-US" altLang="ko-KR" sz="1200" dirty="0"/>
              </a:p>
              <a:p>
                <a:r>
                  <a:rPr lang="ko-KR" altLang="en-US" sz="1200" dirty="0"/>
                  <a:t>위</a:t>
                </a:r>
                <a14:m>
                  <m:oMath xmlns:m="http://schemas.openxmlformats.org/officeDocument/2006/math">
                    <m: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식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1200" dirty="0"/>
                  <a:t>고 하면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=1(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200" dirty="0"/>
                  <a:t>라는 식이 되고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이는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𝐶𝑦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1200" dirty="0"/>
                  <a:t>이라는 식으로 표현할 수 있다</a:t>
                </a:r>
                <a:r>
                  <a:rPr lang="en-US" altLang="ko-KR" sz="1200" dirty="0"/>
                  <a:t>.</a:t>
                </a:r>
              </a:p>
              <a:p>
                <a:r>
                  <a:rPr lang="ko-KR" altLang="en-US" sz="1200" dirty="0"/>
                  <a:t>이때 </a:t>
                </a:r>
                <a:r>
                  <a:rPr lang="en-US" altLang="ko-KR" sz="1200" dirty="0"/>
                  <a:t>A</a:t>
                </a:r>
                <a:r>
                  <a:rPr lang="ko-KR" altLang="en-US" sz="1200" dirty="0"/>
                  <a:t>와 </a:t>
                </a:r>
                <a:r>
                  <a:rPr lang="en-US" altLang="ko-KR" sz="1200" dirty="0"/>
                  <a:t>C</a:t>
                </a:r>
                <a:r>
                  <a:rPr lang="ko-KR" altLang="en-US" sz="1200" dirty="0"/>
                  <a:t>가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서로소라면 확장된 유클리드 알고리즘을 이용해</a:t>
                </a:r>
                <a14:m>
                  <m:oMath xmlns:m="http://schemas.openxmlformats.org/officeDocument/2006/math">
                    <m: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Cy</m:t>
                    </m:r>
                    <m: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/>
                  <a:t>인 상황을 만들 수 있다</a:t>
                </a:r>
                <a:r>
                  <a:rPr lang="en-US" altLang="ko-KR" sz="1200" dirty="0"/>
                  <a:t>.</a:t>
                </a:r>
              </a:p>
              <a:p>
                <a:r>
                  <a:rPr lang="ko-KR" altLang="en-US" sz="1200" dirty="0"/>
                  <a:t>유클리드 알고리즘을 이용하여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ko-KR" altLang="en-US" sz="1200" dirty="0"/>
                  <a:t>을 구할 수 있고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이때의 </a:t>
                </a:r>
                <a:r>
                  <a:rPr lang="en-US" altLang="ko-KR" sz="1200" dirty="0"/>
                  <a:t>x</a:t>
                </a:r>
                <a:r>
                  <a:rPr lang="ko-KR" altLang="en-US" sz="1200" dirty="0"/>
                  <a:t>가 역원이다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B7979E-EEA8-4327-BED5-B065E16F6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005" y="2939758"/>
                <a:ext cx="7889966" cy="3867597"/>
              </a:xfrm>
              <a:prstGeom prst="rect">
                <a:avLst/>
              </a:prstGeom>
              <a:blipFill>
                <a:blip r:embed="rId4"/>
                <a:stretch>
                  <a:fillRect b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세번째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문제풀이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즐거운 문제풀이 시간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^^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24" name="직선 연결선 23"/>
          <p:cNvCxnSpPr>
            <a:cxnSpLocks/>
            <a:stCxn id="27" idx="6"/>
          </p:cNvCxnSpPr>
          <p:nvPr/>
        </p:nvCxnSpPr>
        <p:spPr>
          <a:xfrm flipV="1">
            <a:off x="1593301" y="4004749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438224" y="3927211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295574" y="392720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152924" y="3927208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867624" y="392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77687" y="4346028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14565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역원구하기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45556" y="3080508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2153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소수 단어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60256" y="3080508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2512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예산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018BF7E-0063-4110-8930-6C6536C3D57E}"/>
              </a:ext>
            </a:extLst>
          </p:cNvPr>
          <p:cNvSpPr/>
          <p:nvPr/>
        </p:nvSpPr>
        <p:spPr>
          <a:xfrm>
            <a:off x="1410924" y="3899906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CAA988-4EEB-4978-B916-9620E8F0078A}"/>
              </a:ext>
            </a:extLst>
          </p:cNvPr>
          <p:cNvSpPr/>
          <p:nvPr/>
        </p:nvSpPr>
        <p:spPr>
          <a:xfrm>
            <a:off x="530856" y="4348507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3300"/>
                </a:solidFill>
              </a:rPr>
              <a:t>2805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나무 자르기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479429-589F-42E4-9548-8462028AC59A}"/>
              </a:ext>
            </a:extLst>
          </p:cNvPr>
          <p:cNvSpPr/>
          <p:nvPr/>
        </p:nvSpPr>
        <p:spPr>
          <a:xfrm>
            <a:off x="643318" y="5238885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>
                <a:solidFill>
                  <a:srgbClr val="212121"/>
                </a:solidFill>
              </a:rPr>
              <a:t>이분탐색</a:t>
            </a: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간단한 응용</a:t>
            </a:r>
          </a:p>
        </p:txBody>
      </p:sp>
      <p:cxnSp>
        <p:nvCxnSpPr>
          <p:cNvPr id="32" name="꺾인 연결선 11">
            <a:extLst>
              <a:ext uri="{FF2B5EF4-FFF2-40B4-BE49-F238E27FC236}">
                <a16:creationId xmlns:a16="http://schemas.microsoft.com/office/drawing/2014/main" id="{CC145F23-16DF-4B56-85F1-CDCAD46294A8}"/>
              </a:ext>
            </a:extLst>
          </p:cNvPr>
          <p:cNvCxnSpPr>
            <a:stCxn id="25" idx="4"/>
            <a:endCxn id="31" idx="1"/>
          </p:cNvCxnSpPr>
          <p:nvPr/>
        </p:nvCxnSpPr>
        <p:spPr>
          <a:xfrm rot="5400000">
            <a:off x="191038" y="4561862"/>
            <a:ext cx="1777004" cy="872444"/>
          </a:xfrm>
          <a:prstGeom prst="bentConnector4">
            <a:avLst>
              <a:gd name="adj1" fmla="val 8726"/>
              <a:gd name="adj2" fmla="val 126202"/>
            </a:avLst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B39252B3-E1E4-428D-B146-CD83D51B0BC1}"/>
              </a:ext>
            </a:extLst>
          </p:cNvPr>
          <p:cNvSpPr/>
          <p:nvPr/>
        </p:nvSpPr>
        <p:spPr>
          <a:xfrm>
            <a:off x="3260650" y="3897427"/>
            <a:ext cx="209676" cy="209676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62132A-F3D4-4473-8061-029E280A0CA8}"/>
              </a:ext>
            </a:extLst>
          </p:cNvPr>
          <p:cNvSpPr/>
          <p:nvPr/>
        </p:nvSpPr>
        <p:spPr>
          <a:xfrm>
            <a:off x="2194664" y="1226131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>
                <a:solidFill>
                  <a:srgbClr val="212121"/>
                </a:solidFill>
              </a:rPr>
              <a:t>정수론</a:t>
            </a: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 err="1">
                <a:solidFill>
                  <a:srgbClr val="212121"/>
                </a:solidFill>
              </a:rPr>
              <a:t>모듈러</a:t>
            </a:r>
            <a:r>
              <a:rPr lang="ko-KR" altLang="en-US" sz="900" dirty="0">
                <a:solidFill>
                  <a:srgbClr val="212121"/>
                </a:solidFill>
              </a:rPr>
              <a:t> 연산의 곱셈의 역원 구하기</a:t>
            </a:r>
          </a:p>
        </p:txBody>
      </p:sp>
      <p:cxnSp>
        <p:nvCxnSpPr>
          <p:cNvPr id="35" name="꺾인 연결선 51">
            <a:extLst>
              <a:ext uri="{FF2B5EF4-FFF2-40B4-BE49-F238E27FC236}">
                <a16:creationId xmlns:a16="http://schemas.microsoft.com/office/drawing/2014/main" id="{A2013931-ACB9-4BA6-9A3F-4F9421C274EB}"/>
              </a:ext>
            </a:extLst>
          </p:cNvPr>
          <p:cNvCxnSpPr>
            <a:cxnSpLocks/>
            <a:stCxn id="34" idx="1"/>
            <a:endCxn id="33" idx="0"/>
          </p:cNvCxnSpPr>
          <p:nvPr/>
        </p:nvCxnSpPr>
        <p:spPr>
          <a:xfrm rot="10800000" flipH="1" flipV="1">
            <a:off x="2194664" y="1873831"/>
            <a:ext cx="1170824" cy="2023595"/>
          </a:xfrm>
          <a:prstGeom prst="bentConnector4">
            <a:avLst>
              <a:gd name="adj1" fmla="val -19525"/>
              <a:gd name="adj2" fmla="val 6600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8C34B500-2B26-447C-82F2-585CA241E575}"/>
              </a:ext>
            </a:extLst>
          </p:cNvPr>
          <p:cNvSpPr/>
          <p:nvPr/>
        </p:nvSpPr>
        <p:spPr>
          <a:xfrm>
            <a:off x="7010276" y="392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D29125A-9070-4807-BE5A-66602916D655}"/>
              </a:ext>
            </a:extLst>
          </p:cNvPr>
          <p:cNvSpPr/>
          <p:nvPr/>
        </p:nvSpPr>
        <p:spPr>
          <a:xfrm>
            <a:off x="10641313" y="392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CAF0C52-C3D4-4397-B62F-6CD67FA78A28}"/>
              </a:ext>
            </a:extLst>
          </p:cNvPr>
          <p:cNvSpPr/>
          <p:nvPr/>
        </p:nvSpPr>
        <p:spPr>
          <a:xfrm>
            <a:off x="6102908" y="4346028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1735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분수 합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2CCE86-7229-407D-B94E-5C3501C28469}"/>
              </a:ext>
            </a:extLst>
          </p:cNvPr>
          <p:cNvSpPr/>
          <p:nvPr/>
        </p:nvSpPr>
        <p:spPr>
          <a:xfrm>
            <a:off x="9733945" y="4346028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2343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기타레슨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DDA0DD3-853F-4440-A9E1-7D79961EBB7A}"/>
              </a:ext>
            </a:extLst>
          </p:cNvPr>
          <p:cNvSpPr/>
          <p:nvPr/>
        </p:nvSpPr>
        <p:spPr>
          <a:xfrm>
            <a:off x="5133518" y="3899911"/>
            <a:ext cx="209676" cy="209676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0DB8B6D-29E9-4754-A623-BFA63A3926C2}"/>
              </a:ext>
            </a:extLst>
          </p:cNvPr>
          <p:cNvSpPr/>
          <p:nvPr/>
        </p:nvSpPr>
        <p:spPr>
          <a:xfrm>
            <a:off x="4263019" y="5234240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>
                <a:solidFill>
                  <a:srgbClr val="212121"/>
                </a:solidFill>
              </a:rPr>
              <a:t>정수론</a:t>
            </a: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 err="1">
                <a:solidFill>
                  <a:srgbClr val="212121"/>
                </a:solidFill>
              </a:rPr>
              <a:t>에라토스테네스의</a:t>
            </a:r>
            <a:r>
              <a:rPr lang="ko-KR" altLang="en-US" sz="900" dirty="0">
                <a:solidFill>
                  <a:srgbClr val="212121"/>
                </a:solidFill>
              </a:rPr>
              <a:t> 체</a:t>
            </a:r>
          </a:p>
        </p:txBody>
      </p:sp>
      <p:cxnSp>
        <p:nvCxnSpPr>
          <p:cNvPr id="57" name="꺾인 연결선 51">
            <a:extLst>
              <a:ext uri="{FF2B5EF4-FFF2-40B4-BE49-F238E27FC236}">
                <a16:creationId xmlns:a16="http://schemas.microsoft.com/office/drawing/2014/main" id="{1ADDDB1F-F6D8-4E09-81D0-EC8652A37D48}"/>
              </a:ext>
            </a:extLst>
          </p:cNvPr>
          <p:cNvCxnSpPr>
            <a:cxnSpLocks/>
            <a:stCxn id="56" idx="1"/>
            <a:endCxn id="54" idx="4"/>
          </p:cNvCxnSpPr>
          <p:nvPr/>
        </p:nvCxnSpPr>
        <p:spPr>
          <a:xfrm rot="10800000" flipH="1">
            <a:off x="4263018" y="4109587"/>
            <a:ext cx="975337" cy="1772354"/>
          </a:xfrm>
          <a:prstGeom prst="bentConnector4">
            <a:avLst>
              <a:gd name="adj1" fmla="val -23438"/>
              <a:gd name="adj2" fmla="val 6827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9BAC4D91-339D-4A58-9421-5AE27DCC6DE0}"/>
              </a:ext>
            </a:extLst>
          </p:cNvPr>
          <p:cNvSpPr/>
          <p:nvPr/>
        </p:nvSpPr>
        <p:spPr>
          <a:xfrm>
            <a:off x="8840322" y="3899906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E7F0177-5C9B-4A45-B424-927E3A23346C}"/>
              </a:ext>
            </a:extLst>
          </p:cNvPr>
          <p:cNvSpPr/>
          <p:nvPr/>
        </p:nvSpPr>
        <p:spPr>
          <a:xfrm>
            <a:off x="8072716" y="5238885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>
                <a:solidFill>
                  <a:srgbClr val="212121"/>
                </a:solidFill>
              </a:rPr>
              <a:t>이분탐색</a:t>
            </a: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간단한 응용</a:t>
            </a:r>
          </a:p>
        </p:txBody>
      </p:sp>
      <p:cxnSp>
        <p:nvCxnSpPr>
          <p:cNvPr id="60" name="꺾인 연결선 11">
            <a:extLst>
              <a:ext uri="{FF2B5EF4-FFF2-40B4-BE49-F238E27FC236}">
                <a16:creationId xmlns:a16="http://schemas.microsoft.com/office/drawing/2014/main" id="{4796C9E1-A416-4E5A-8E92-76A78348B280}"/>
              </a:ext>
            </a:extLst>
          </p:cNvPr>
          <p:cNvCxnSpPr>
            <a:stCxn id="58" idx="4"/>
            <a:endCxn id="59" idx="1"/>
          </p:cNvCxnSpPr>
          <p:nvPr/>
        </p:nvCxnSpPr>
        <p:spPr>
          <a:xfrm rot="5400000">
            <a:off x="7620436" y="4561862"/>
            <a:ext cx="1777004" cy="872444"/>
          </a:xfrm>
          <a:prstGeom prst="bentConnector4">
            <a:avLst>
              <a:gd name="adj1" fmla="val 8726"/>
              <a:gd name="adj2" fmla="val 126202"/>
            </a:avLst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8E34D1B9-8823-4E1D-9A3C-7459EC53A2E6}"/>
              </a:ext>
            </a:extLst>
          </p:cNvPr>
          <p:cNvSpPr/>
          <p:nvPr/>
        </p:nvSpPr>
        <p:spPr>
          <a:xfrm>
            <a:off x="10608352" y="3903259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2FDD115-83C5-4016-AA1C-66E4BE15FBBE}"/>
              </a:ext>
            </a:extLst>
          </p:cNvPr>
          <p:cNvSpPr/>
          <p:nvPr/>
        </p:nvSpPr>
        <p:spPr>
          <a:xfrm>
            <a:off x="9282224" y="1216571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>
                <a:solidFill>
                  <a:srgbClr val="212121"/>
                </a:solidFill>
              </a:rPr>
              <a:t>이분탐색</a:t>
            </a: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간단한 응용</a:t>
            </a:r>
          </a:p>
        </p:txBody>
      </p:sp>
      <p:cxnSp>
        <p:nvCxnSpPr>
          <p:cNvPr id="63" name="꺾인 연결선 11">
            <a:extLst>
              <a:ext uri="{FF2B5EF4-FFF2-40B4-BE49-F238E27FC236}">
                <a16:creationId xmlns:a16="http://schemas.microsoft.com/office/drawing/2014/main" id="{58F67EB1-757D-41E9-8858-F6796310F4D0}"/>
              </a:ext>
            </a:extLst>
          </p:cNvPr>
          <p:cNvCxnSpPr>
            <a:stCxn id="61" idx="4"/>
            <a:endCxn id="62" idx="1"/>
          </p:cNvCxnSpPr>
          <p:nvPr/>
        </p:nvCxnSpPr>
        <p:spPr>
          <a:xfrm rot="5400000" flipH="1">
            <a:off x="8873375" y="2273121"/>
            <a:ext cx="2248663" cy="1430966"/>
          </a:xfrm>
          <a:prstGeom prst="bentConnector4">
            <a:avLst>
              <a:gd name="adj1" fmla="val 55671"/>
              <a:gd name="adj2" fmla="val 115975"/>
            </a:avLst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4B1026D6-54D3-4AE6-A532-088361F9A82E}"/>
              </a:ext>
            </a:extLst>
          </p:cNvPr>
          <p:cNvSpPr/>
          <p:nvPr/>
        </p:nvSpPr>
        <p:spPr>
          <a:xfrm>
            <a:off x="6985866" y="3897427"/>
            <a:ext cx="209676" cy="209676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343F6A7-8EE4-4485-8EE9-E9F66FC6B018}"/>
              </a:ext>
            </a:extLst>
          </p:cNvPr>
          <p:cNvSpPr/>
          <p:nvPr/>
        </p:nvSpPr>
        <p:spPr>
          <a:xfrm>
            <a:off x="5786361" y="1213518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>
                <a:solidFill>
                  <a:srgbClr val="212121"/>
                </a:solidFill>
              </a:rPr>
              <a:t>정수론</a:t>
            </a: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유클리드 알고리즘</a:t>
            </a:r>
          </a:p>
        </p:txBody>
      </p:sp>
      <p:cxnSp>
        <p:nvCxnSpPr>
          <p:cNvPr id="67" name="꺾인 연결선 51">
            <a:extLst>
              <a:ext uri="{FF2B5EF4-FFF2-40B4-BE49-F238E27FC236}">
                <a16:creationId xmlns:a16="http://schemas.microsoft.com/office/drawing/2014/main" id="{88EDA337-53C9-4599-A0F0-E23E55A03BCA}"/>
              </a:ext>
            </a:extLst>
          </p:cNvPr>
          <p:cNvCxnSpPr>
            <a:cxnSpLocks/>
            <a:stCxn id="66" idx="1"/>
            <a:endCxn id="65" idx="0"/>
          </p:cNvCxnSpPr>
          <p:nvPr/>
        </p:nvCxnSpPr>
        <p:spPr>
          <a:xfrm rot="10800000" flipH="1" flipV="1">
            <a:off x="5786360" y="1861219"/>
            <a:ext cx="1304343" cy="2036208"/>
          </a:xfrm>
          <a:prstGeom prst="bentConnector4">
            <a:avLst>
              <a:gd name="adj1" fmla="val -11517"/>
              <a:gd name="adj2" fmla="val 4965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20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407</Words>
  <Application>Microsoft Office PowerPoint</Application>
  <PresentationFormat>와이드스크린</PresentationFormat>
  <Paragraphs>87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야놀자 야체 B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이 현희</cp:lastModifiedBy>
  <cp:revision>111</cp:revision>
  <dcterms:created xsi:type="dcterms:W3CDTF">2017-10-09T06:24:25Z</dcterms:created>
  <dcterms:modified xsi:type="dcterms:W3CDTF">2020-05-16T20:03:08Z</dcterms:modified>
</cp:coreProperties>
</file>