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9" r:id="rId2"/>
    <p:sldId id="425" r:id="rId3"/>
    <p:sldId id="418" r:id="rId4"/>
    <p:sldId id="417" r:id="rId5"/>
    <p:sldId id="422" r:id="rId6"/>
    <p:sldId id="421" r:id="rId7"/>
    <p:sldId id="419" r:id="rId8"/>
    <p:sldId id="420" r:id="rId9"/>
    <p:sldId id="426" r:id="rId10"/>
    <p:sldId id="310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7D9236-D91F-42AC-B1C5-F7220594DD13}">
          <p14:sldIdLst>
            <p14:sldId id="309"/>
            <p14:sldId id="425"/>
            <p14:sldId id="418"/>
            <p14:sldId id="417"/>
            <p14:sldId id="422"/>
            <p14:sldId id="421"/>
            <p14:sldId id="419"/>
            <p14:sldId id="420"/>
            <p14:sldId id="426"/>
          </p14:sldIdLst>
        </p14:section>
        <p14:section name="无标题节" id="{BB2BA0FB-AFA0-4A1C-8834-36EF4963ADEC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E27"/>
    <a:srgbClr val="756271"/>
    <a:srgbClr val="19A9A0"/>
    <a:srgbClr val="DC6B29"/>
    <a:srgbClr val="EF5B43"/>
    <a:srgbClr val="1CB4AA"/>
    <a:srgbClr val="FAD4CD"/>
    <a:srgbClr val="E87071"/>
    <a:srgbClr val="5ABB93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1" autoAdjust="0"/>
    <p:restoredTop sz="68885" autoAdjust="0"/>
  </p:normalViewPr>
  <p:slideViewPr>
    <p:cSldViewPr snapToGrid="0">
      <p:cViewPr varScale="1">
        <p:scale>
          <a:sx n="67" d="100"/>
          <a:sy n="67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8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9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8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3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3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FF0656-45CB-42FD-884B-FA77906E357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3194608-FB12-42F9-809C-5036D3C38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65887" y="2119685"/>
            <a:ext cx="5090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微服务架构</a:t>
            </a:r>
            <a:r>
              <a:rPr lang="zh-CN" altLang="en-US" sz="32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实战</a:t>
            </a:r>
            <a:endParaRPr lang="en-US" altLang="zh-CN" sz="3200" b="1" dirty="0" smtClean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1679" y="1770940"/>
            <a:ext cx="6445996" cy="830997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>
            <a:spAutoFit/>
          </a:bodyPr>
          <a:lstStyle/>
          <a:p>
            <a:pPr algn="ctr" defTabSz="825500" latinLnBrk="1">
              <a:defRPr/>
            </a:pPr>
            <a:r>
              <a:rPr lang="zh-CN" altLang="en-US" sz="4800" b="1" spc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心</a:t>
            </a:r>
            <a:r>
              <a:rPr lang="zh-CN" altLang="en-US" sz="4800" b="1" spc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心</a:t>
            </a:r>
            <a:r>
              <a:rPr lang="zh-CN" altLang="en-US" sz="4800" b="1" spc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之火 可</a:t>
            </a:r>
            <a:r>
              <a:rPr lang="zh-CN" altLang="en-US" sz="4800" b="1" spc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怡</a:t>
            </a:r>
            <a:r>
              <a:rPr lang="zh-CN" altLang="en-US" sz="4800" b="1" spc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燎原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37" y="3200399"/>
            <a:ext cx="1427939" cy="14279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06801" y="4698460"/>
            <a:ext cx="15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心怡科技文化订阅号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3600" y="27984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微服务架构图</a:t>
            </a:r>
          </a:p>
        </p:txBody>
      </p:sp>
      <p:sp>
        <p:nvSpPr>
          <p:cNvPr id="10" name="矩形 9"/>
          <p:cNvSpPr/>
          <p:nvPr/>
        </p:nvSpPr>
        <p:spPr>
          <a:xfrm>
            <a:off x="4539619" y="2823615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入库服务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35606" y="2823615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</a:t>
            </a:r>
            <a:r>
              <a:rPr lang="zh-CN" altLang="en-US" dirty="0" smtClean="0"/>
              <a:t>库服务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49011" y="4061653"/>
            <a:ext cx="93276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42279" y="4061652"/>
            <a:ext cx="891821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商户管理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94603" y="4061652"/>
            <a:ext cx="928047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仓库管理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83153" y="4061652"/>
            <a:ext cx="91877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库存管理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85685" y="4061652"/>
            <a:ext cx="890451" cy="3957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765897" y="1991841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OMS</a:t>
            </a:r>
            <a:br>
              <a:rPr lang="en-US" altLang="zh-CN" dirty="0" smtClean="0"/>
            </a:br>
            <a:r>
              <a:rPr lang="en-US" altLang="zh-CN" dirty="0" smtClean="0"/>
              <a:t>B2C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076412" y="1976751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WMS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228756" y="1967896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OTM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16854" y="1205233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08925" y="1206742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000996" y="1205233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24068" y="1976751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OMS</a:t>
            </a:r>
            <a:br>
              <a:rPr lang="en-US" altLang="zh-CN" dirty="0" smtClean="0"/>
            </a:br>
            <a:r>
              <a:rPr lang="en-US" altLang="zh-CN" dirty="0" smtClean="0"/>
              <a:t>B2B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64968" y="4061652"/>
            <a:ext cx="893147" cy="3957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数据索引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929043" y="2823615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库存台账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43632" y="2823615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库内管理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147645" y="2814580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订单预处理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949011" y="3517883"/>
            <a:ext cx="93276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042279" y="3521516"/>
            <a:ext cx="891821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订单变更日志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094602" y="3517880"/>
            <a:ext cx="928047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库存占用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291730" y="3518906"/>
            <a:ext cx="884406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订单拆</a:t>
            </a:r>
            <a:r>
              <a:rPr lang="zh-CN" altLang="en-US" dirty="0"/>
              <a:t>单</a:t>
            </a:r>
          </a:p>
        </p:txBody>
      </p:sp>
      <p:sp>
        <p:nvSpPr>
          <p:cNvPr id="48" name="矩形 47"/>
          <p:cNvSpPr/>
          <p:nvPr/>
        </p:nvSpPr>
        <p:spPr>
          <a:xfrm>
            <a:off x="7373709" y="3517881"/>
            <a:ext cx="884406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订单合</a:t>
            </a:r>
            <a:r>
              <a:rPr lang="zh-CN" altLang="en-US" dirty="0"/>
              <a:t>单</a:t>
            </a:r>
          </a:p>
        </p:txBody>
      </p:sp>
      <p:sp>
        <p:nvSpPr>
          <p:cNvPr id="49" name="矩形 48"/>
          <p:cNvSpPr/>
          <p:nvPr/>
        </p:nvSpPr>
        <p:spPr>
          <a:xfrm>
            <a:off x="5203181" y="3517880"/>
            <a:ext cx="91877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</a:t>
            </a:r>
            <a:r>
              <a:rPr lang="zh-CN" altLang="en-US" dirty="0" smtClean="0"/>
              <a:t>分配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4611" y="1296477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30997" y="2017779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030997" y="2864643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023769" y="3834432"/>
            <a:ext cx="914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5432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015" y="26841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微服务的优缺点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1583" y="1021113"/>
            <a:ext cx="64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51379" y="1119116"/>
            <a:ext cx="615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9690" y="929631"/>
            <a:ext cx="73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复杂互联网产品的最佳实践方法（分解、聚合、</a:t>
            </a:r>
            <a:r>
              <a:rPr lang="zh-CN" altLang="en-US" sz="1800" dirty="0" smtClean="0"/>
              <a:t>解耦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高内聚低耦合） 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1262850" y="1488448"/>
            <a:ext cx="3431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微服务优势：</a:t>
            </a:r>
          </a:p>
          <a:p>
            <a:r>
              <a:rPr lang="zh-CN" altLang="en-US" sz="1800" dirty="0"/>
              <a:t>使大型互联网</a:t>
            </a:r>
            <a:r>
              <a:rPr lang="zh-CN" altLang="en-US" sz="1800" dirty="0" smtClean="0"/>
              <a:t>系统能更快速</a:t>
            </a:r>
            <a:r>
              <a:rPr lang="zh-CN" altLang="en-US" sz="1800" dirty="0"/>
              <a:t>响应</a:t>
            </a:r>
            <a:r>
              <a:rPr lang="zh-CN" altLang="en-US" sz="1800" dirty="0" smtClean="0"/>
              <a:t>需求的变更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避免</a:t>
            </a:r>
            <a:r>
              <a:rPr lang="zh-CN" altLang="en-US" sz="1800" dirty="0"/>
              <a:t>重复开发</a:t>
            </a:r>
          </a:p>
          <a:p>
            <a:r>
              <a:rPr lang="zh-CN" altLang="en-US" sz="1800" dirty="0"/>
              <a:t>每个组重点关注一个或几个问题</a:t>
            </a:r>
          </a:p>
          <a:p>
            <a:r>
              <a:rPr lang="zh-CN" altLang="en-US" sz="1800" dirty="0"/>
              <a:t>负载均衡</a:t>
            </a:r>
            <a:r>
              <a:rPr lang="zh-CN" altLang="en-US" sz="1800" dirty="0" smtClean="0"/>
              <a:t>透明化</a:t>
            </a:r>
            <a:endParaRPr lang="en-US" altLang="zh-CN" sz="1800" dirty="0" smtClean="0"/>
          </a:p>
          <a:p>
            <a:r>
              <a:rPr lang="zh-CN" altLang="en-US" sz="1800" dirty="0" smtClean="0"/>
              <a:t>更好</a:t>
            </a:r>
            <a:r>
              <a:rPr lang="zh-CN" altLang="en-US" sz="1800" dirty="0" smtClean="0"/>
              <a:t>的弹性与扩展能力</a:t>
            </a:r>
            <a:endParaRPr lang="en-US" altLang="zh-CN" sz="1800" dirty="0" smtClean="0"/>
          </a:p>
          <a:p>
            <a:r>
              <a:rPr lang="zh-CN" altLang="en-US" sz="1800" dirty="0" smtClean="0"/>
              <a:t>易于引入新技术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5227093" y="1586451"/>
            <a:ext cx="3002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微服务劣势：</a:t>
            </a:r>
          </a:p>
          <a:p>
            <a:r>
              <a:rPr lang="zh-CN" altLang="en-US" sz="1800" dirty="0"/>
              <a:t>不适用</a:t>
            </a:r>
            <a:r>
              <a:rPr lang="zh-CN" altLang="en-US" sz="1800" dirty="0" smtClean="0"/>
              <a:t>于私有化部署产品</a:t>
            </a:r>
            <a:endParaRPr lang="zh-CN" altLang="en-US" sz="1800" dirty="0"/>
          </a:p>
          <a:p>
            <a:r>
              <a:rPr lang="zh-CN" altLang="en-US" sz="1800" dirty="0" smtClean="0"/>
              <a:t>深层次系统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初期开发、资源成本上升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运维成本几何上升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67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3600" y="27984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案例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1-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服务要足够小（分解、解耦）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42197" y="929376"/>
            <a:ext cx="62506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现实的复杂产品一定是多需求、多版本、多人协作的</a:t>
            </a:r>
            <a:endParaRPr lang="en-US" altLang="zh-CN" dirty="0" smtClean="0"/>
          </a:p>
          <a:p>
            <a:r>
              <a:rPr lang="zh-CN" altLang="en-US" dirty="0" smtClean="0"/>
              <a:t>服务切分的粒度</a:t>
            </a:r>
            <a:r>
              <a:rPr lang="zh-CN" altLang="en-US" dirty="0" smtClean="0"/>
              <a:t>直接</a:t>
            </a:r>
            <a:r>
              <a:rPr lang="zh-CN" altLang="en-US" dirty="0"/>
              <a:t>决定</a:t>
            </a:r>
            <a:r>
              <a:rPr lang="zh-CN" altLang="en-US" dirty="0" smtClean="0"/>
              <a:t>用户需求</a:t>
            </a:r>
            <a:r>
              <a:rPr lang="zh-CN" altLang="en-US" dirty="0" smtClean="0"/>
              <a:t>的影响范围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379702" y="1604920"/>
            <a:ext cx="6719391" cy="2981815"/>
            <a:chOff x="1379702" y="1604920"/>
            <a:chExt cx="6719391" cy="2981815"/>
          </a:xfrm>
        </p:grpSpPr>
        <p:sp>
          <p:nvSpPr>
            <p:cNvPr id="36" name="矩形 35"/>
            <p:cNvSpPr/>
            <p:nvPr/>
          </p:nvSpPr>
          <p:spPr>
            <a:xfrm>
              <a:off x="1379702" y="3678172"/>
              <a:ext cx="6694653" cy="9085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04440" y="2641546"/>
              <a:ext cx="6694653" cy="9085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16808" y="2662511"/>
              <a:ext cx="666991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服务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392071" y="1604920"/>
              <a:ext cx="6694653" cy="9085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五边形 12"/>
            <p:cNvSpPr/>
            <p:nvPr/>
          </p:nvSpPr>
          <p:spPr>
            <a:xfrm>
              <a:off x="1719618" y="2036340"/>
              <a:ext cx="2797791" cy="2183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开发</a:t>
              </a:r>
              <a:endParaRPr lang="zh-CN" altLang="en-US" dirty="0"/>
            </a:p>
          </p:txBody>
        </p:sp>
        <p:sp>
          <p:nvSpPr>
            <p:cNvPr id="14" name="五边形 13"/>
            <p:cNvSpPr/>
            <p:nvPr/>
          </p:nvSpPr>
          <p:spPr>
            <a:xfrm>
              <a:off x="2837596" y="3105751"/>
              <a:ext cx="2797791" cy="2183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开发</a:t>
              </a:r>
              <a:endParaRPr lang="zh-CN" altLang="en-US" dirty="0"/>
            </a:p>
          </p:txBody>
        </p:sp>
        <p:sp>
          <p:nvSpPr>
            <p:cNvPr id="15" name="五边形 14"/>
            <p:cNvSpPr/>
            <p:nvPr/>
          </p:nvSpPr>
          <p:spPr>
            <a:xfrm>
              <a:off x="1725730" y="4168704"/>
              <a:ext cx="4449171" cy="2183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</a:t>
              </a:r>
              <a:r>
                <a:rPr lang="en-US" altLang="zh-CN" dirty="0"/>
                <a:t>3</a:t>
              </a:r>
              <a:r>
                <a:rPr lang="zh-CN" altLang="en-US" dirty="0" smtClean="0"/>
                <a:t>开发</a:t>
              </a:r>
              <a:endParaRPr lang="zh-CN" altLang="en-US" dirty="0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5186150" y="2036340"/>
              <a:ext cx="2381534" cy="21836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临时需求</a:t>
              </a:r>
              <a:endParaRPr lang="zh-CN" altLang="en-US" dirty="0"/>
            </a:p>
          </p:txBody>
        </p:sp>
        <p:sp>
          <p:nvSpPr>
            <p:cNvPr id="25" name="下箭头 24"/>
            <p:cNvSpPr/>
            <p:nvPr/>
          </p:nvSpPr>
          <p:spPr>
            <a:xfrm rot="10800000">
              <a:off x="6238585" y="3936527"/>
              <a:ext cx="464024" cy="5698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/>
                <a:t>发布</a:t>
              </a:r>
            </a:p>
          </p:txBody>
        </p:sp>
        <p:sp>
          <p:nvSpPr>
            <p:cNvPr id="30" name="右箭头 29"/>
            <p:cNvSpPr/>
            <p:nvPr/>
          </p:nvSpPr>
          <p:spPr>
            <a:xfrm rot="16200000">
              <a:off x="4493739" y="1967775"/>
              <a:ext cx="534396" cy="4000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/>
                <a:t>发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布</a:t>
              </a:r>
              <a:endParaRPr lang="zh-CN" altLang="en-US" dirty="0"/>
            </a:p>
          </p:txBody>
        </p:sp>
        <p:sp>
          <p:nvSpPr>
            <p:cNvPr id="31" name="右箭头 30"/>
            <p:cNvSpPr/>
            <p:nvPr/>
          </p:nvSpPr>
          <p:spPr>
            <a:xfrm rot="16200000">
              <a:off x="7560006" y="1967775"/>
              <a:ext cx="534396" cy="4000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/>
                <a:t>发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布</a:t>
              </a:r>
              <a:endParaRPr lang="zh-CN" altLang="en-US" dirty="0"/>
            </a:p>
          </p:txBody>
        </p:sp>
        <p:sp>
          <p:nvSpPr>
            <p:cNvPr id="32" name="右箭头 31"/>
            <p:cNvSpPr/>
            <p:nvPr/>
          </p:nvSpPr>
          <p:spPr>
            <a:xfrm rot="16200000">
              <a:off x="5568214" y="3005212"/>
              <a:ext cx="534396" cy="4000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/>
                <a:t>发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布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04439" y="1625885"/>
              <a:ext cx="666991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92071" y="3646573"/>
              <a:ext cx="666991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服务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26628" y="2300532"/>
            <a:ext cx="6400800" cy="1610437"/>
            <a:chOff x="-5923697" y="1310037"/>
            <a:chExt cx="6400800" cy="1610437"/>
          </a:xfrm>
        </p:grpSpPr>
        <p:sp>
          <p:nvSpPr>
            <p:cNvPr id="5" name="矩形 4"/>
            <p:cNvSpPr/>
            <p:nvPr/>
          </p:nvSpPr>
          <p:spPr>
            <a:xfrm>
              <a:off x="-5923697" y="1310038"/>
              <a:ext cx="6400800" cy="16104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五边形 2"/>
            <p:cNvSpPr/>
            <p:nvPr/>
          </p:nvSpPr>
          <p:spPr>
            <a:xfrm>
              <a:off x="-5596151" y="1719471"/>
              <a:ext cx="2797791" cy="2183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开发</a:t>
              </a:r>
              <a:endParaRPr lang="zh-CN" altLang="en-US" dirty="0"/>
            </a:p>
          </p:txBody>
        </p:sp>
        <p:sp>
          <p:nvSpPr>
            <p:cNvPr id="6" name="五边形 5"/>
            <p:cNvSpPr/>
            <p:nvPr/>
          </p:nvSpPr>
          <p:spPr>
            <a:xfrm>
              <a:off x="-4515703" y="2103883"/>
              <a:ext cx="2797791" cy="2183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开发</a:t>
              </a:r>
              <a:endParaRPr lang="zh-CN" altLang="en-US" dirty="0"/>
            </a:p>
          </p:txBody>
        </p:sp>
        <p:sp>
          <p:nvSpPr>
            <p:cNvPr id="7" name="五边形 6"/>
            <p:cNvSpPr/>
            <p:nvPr/>
          </p:nvSpPr>
          <p:spPr>
            <a:xfrm>
              <a:off x="-5596151" y="2513484"/>
              <a:ext cx="4449171" cy="21836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</a:t>
              </a:r>
              <a:r>
                <a:rPr lang="en-US" altLang="zh-CN" dirty="0"/>
                <a:t>3</a:t>
              </a:r>
              <a:r>
                <a:rPr lang="zh-CN" altLang="en-US" dirty="0" smtClean="0"/>
                <a:t>开发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5923697" y="1310037"/>
              <a:ext cx="64008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ALL IN ONE</a:t>
              </a:r>
              <a:endParaRPr lang="zh-CN" altLang="en-US" dirty="0"/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2545876" y="1719471"/>
              <a:ext cx="2797791" cy="21836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临时需求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3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3600" y="27984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案例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2-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服务要重用（聚合）</a:t>
            </a:r>
          </a:p>
        </p:txBody>
      </p:sp>
      <p:sp>
        <p:nvSpPr>
          <p:cNvPr id="10" name="矩形 9"/>
          <p:cNvSpPr/>
          <p:nvPr/>
        </p:nvSpPr>
        <p:spPr>
          <a:xfrm>
            <a:off x="3689749" y="2338709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 V1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54391" y="2338709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 V2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15154" y="3725842"/>
            <a:ext cx="846161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16" name="矩形 15"/>
          <p:cNvSpPr/>
          <p:nvPr/>
        </p:nvSpPr>
        <p:spPr>
          <a:xfrm>
            <a:off x="3248169" y="3725841"/>
            <a:ext cx="846161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商户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681184" y="3725841"/>
            <a:ext cx="846161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14199" y="3725841"/>
            <a:ext cx="846161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47214" y="3725841"/>
            <a:ext cx="846161" cy="3957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数据强一致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0" idx="2"/>
            <a:endCxn id="14" idx="0"/>
          </p:cNvCxnSpPr>
          <p:nvPr/>
        </p:nvCxnSpPr>
        <p:spPr>
          <a:xfrm flipH="1">
            <a:off x="2238235" y="2720847"/>
            <a:ext cx="1915538" cy="10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6" idx="0"/>
          </p:cNvCxnSpPr>
          <p:nvPr/>
        </p:nvCxnSpPr>
        <p:spPr>
          <a:xfrm flipH="1">
            <a:off x="3671250" y="2720847"/>
            <a:ext cx="482523" cy="10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4" idx="0"/>
          </p:cNvCxnSpPr>
          <p:nvPr/>
        </p:nvCxnSpPr>
        <p:spPr>
          <a:xfrm flipH="1">
            <a:off x="2238235" y="2720847"/>
            <a:ext cx="3480180" cy="10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6" idx="0"/>
          </p:cNvCxnSpPr>
          <p:nvPr/>
        </p:nvCxnSpPr>
        <p:spPr>
          <a:xfrm flipH="1">
            <a:off x="3671250" y="2720847"/>
            <a:ext cx="2047165" cy="10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7" idx="0"/>
          </p:cNvCxnSpPr>
          <p:nvPr/>
        </p:nvCxnSpPr>
        <p:spPr>
          <a:xfrm flipH="1">
            <a:off x="5104265" y="2720847"/>
            <a:ext cx="614150" cy="10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18" idx="0"/>
          </p:cNvCxnSpPr>
          <p:nvPr/>
        </p:nvCxnSpPr>
        <p:spPr>
          <a:xfrm>
            <a:off x="5718415" y="2720847"/>
            <a:ext cx="818865" cy="10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248169" y="1333715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650175" y="1295830"/>
            <a:ext cx="928047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3" idx="2"/>
            <a:endCxn id="10" idx="0"/>
          </p:cNvCxnSpPr>
          <p:nvPr/>
        </p:nvCxnSpPr>
        <p:spPr>
          <a:xfrm>
            <a:off x="3712193" y="1715853"/>
            <a:ext cx="441580" cy="62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2"/>
            <a:endCxn id="13" idx="0"/>
          </p:cNvCxnSpPr>
          <p:nvPr/>
        </p:nvCxnSpPr>
        <p:spPr>
          <a:xfrm flipH="1">
            <a:off x="5718415" y="1677968"/>
            <a:ext cx="395784" cy="66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015" y="26841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拆分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、聚合</a:t>
            </a:r>
            <a:endParaRPr lang="zh-CN" altLang="en-US" sz="2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583" y="1021113"/>
            <a:ext cx="64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51379" y="1119116"/>
            <a:ext cx="615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1385679" y="1021113"/>
            <a:ext cx="6750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互联网</a:t>
            </a:r>
            <a:r>
              <a:rPr lang="en-US" altLang="zh-CN" sz="1800" dirty="0"/>
              <a:t>WEB</a:t>
            </a:r>
            <a:r>
              <a:rPr lang="zh-CN" altLang="en-US" sz="1800" dirty="0"/>
              <a:t>网站架构演变：</a:t>
            </a:r>
          </a:p>
          <a:p>
            <a:r>
              <a:rPr lang="en-US" altLang="zh-CN" sz="1800" dirty="0"/>
              <a:t>1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静态</a:t>
            </a:r>
            <a:r>
              <a:rPr lang="en-US" altLang="zh-CN" sz="1800" dirty="0" smtClean="0"/>
              <a:t>WEB</a:t>
            </a:r>
            <a:endParaRPr lang="zh-CN" altLang="en-US" sz="1800" dirty="0"/>
          </a:p>
          <a:p>
            <a:r>
              <a:rPr lang="en-US" altLang="zh-CN" sz="1800" dirty="0"/>
              <a:t>2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动态应用（应用</a:t>
            </a:r>
            <a:r>
              <a:rPr lang="zh-CN" altLang="en-US" sz="1800" dirty="0"/>
              <a:t>与数据</a:t>
            </a:r>
            <a:r>
              <a:rPr lang="zh-CN" altLang="en-US" sz="1800" dirty="0" smtClean="0"/>
              <a:t>分离）</a:t>
            </a:r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应用服务器集群</a:t>
            </a:r>
          </a:p>
          <a:p>
            <a:r>
              <a:rPr lang="en-US" altLang="zh-CN" sz="1800" dirty="0"/>
              <a:t>4.</a:t>
            </a:r>
            <a:r>
              <a:rPr lang="zh-CN" altLang="en-US" sz="1800" dirty="0"/>
              <a:t>数据库读写分离化</a:t>
            </a:r>
          </a:p>
          <a:p>
            <a:r>
              <a:rPr lang="en-US" altLang="zh-CN" sz="1800" dirty="0"/>
              <a:t>5.</a:t>
            </a:r>
            <a:r>
              <a:rPr lang="zh-CN" altLang="en-US" sz="1800" dirty="0"/>
              <a:t>用搜索引擎缓解读库的压力</a:t>
            </a:r>
          </a:p>
          <a:p>
            <a:r>
              <a:rPr lang="en-US" altLang="zh-CN" sz="1800" dirty="0"/>
              <a:t>6.</a:t>
            </a:r>
            <a:r>
              <a:rPr lang="zh-CN" altLang="en-US" sz="1800" dirty="0"/>
              <a:t>用缓存缓解读库的压力</a:t>
            </a:r>
          </a:p>
          <a:p>
            <a:r>
              <a:rPr lang="en-US" altLang="zh-CN" sz="1800" dirty="0"/>
              <a:t>7.</a:t>
            </a:r>
            <a:r>
              <a:rPr lang="zh-CN" altLang="en-US" sz="1800" dirty="0"/>
              <a:t>数据库水平拆分和垂直拆分</a:t>
            </a:r>
          </a:p>
          <a:p>
            <a:r>
              <a:rPr lang="en-US" altLang="zh-CN" sz="1800" dirty="0" smtClean="0"/>
              <a:t>8.SOA</a:t>
            </a:r>
            <a:r>
              <a:rPr lang="zh-CN" altLang="en-US" sz="1800" dirty="0"/>
              <a:t>（应用与服务拆分</a:t>
            </a:r>
            <a:r>
              <a:rPr lang="en-US" altLang="zh-CN" sz="1800" dirty="0"/>
              <a:t>+</a:t>
            </a:r>
            <a:r>
              <a:rPr lang="zh-CN" altLang="en-US" sz="1800" dirty="0"/>
              <a:t>服务的聚合）</a:t>
            </a:r>
            <a:endParaRPr lang="en-US" altLang="zh-CN" sz="1800" dirty="0" smtClean="0"/>
          </a:p>
          <a:p>
            <a:r>
              <a:rPr lang="en-US" altLang="zh-CN" sz="1800" dirty="0" smtClean="0"/>
              <a:t>9</a:t>
            </a:r>
            <a:r>
              <a:rPr lang="en-US" altLang="zh-CN" sz="1800" dirty="0" smtClean="0"/>
              <a:t>.</a:t>
            </a:r>
            <a:r>
              <a:rPr lang="zh-CN" altLang="en-US" sz="1800" dirty="0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7052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015" y="26841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在有限的资源情况下，切换到微服务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1583" y="1021113"/>
            <a:ext cx="64187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651379" y="1119116"/>
            <a:ext cx="6155140" cy="339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3590" y="1119116"/>
            <a:ext cx="6280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系统</a:t>
            </a:r>
            <a:r>
              <a:rPr lang="zh-CN" altLang="en-US" sz="1800" dirty="0"/>
              <a:t>微服务架构整体设计（</a:t>
            </a:r>
            <a:r>
              <a:rPr lang="en-US" altLang="zh-CN" sz="1800" dirty="0"/>
              <a:t>DDD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en-US" altLang="zh-CN" sz="1800" dirty="0"/>
              <a:t>.</a:t>
            </a:r>
            <a:r>
              <a:rPr lang="zh-CN" altLang="en-US" sz="1800" dirty="0"/>
              <a:t>微服务技术</a:t>
            </a:r>
            <a:r>
              <a:rPr lang="zh-CN" altLang="en-US" sz="1800" dirty="0" smtClean="0"/>
              <a:t>积累</a:t>
            </a:r>
            <a:endParaRPr lang="en-US" altLang="zh-CN" sz="1800" dirty="0" smtClean="0"/>
          </a:p>
          <a:p>
            <a:r>
              <a:rPr lang="en-US" altLang="zh-CN" sz="1800" dirty="0"/>
              <a:t>	</a:t>
            </a:r>
            <a:r>
              <a:rPr lang="zh-CN" altLang="en-US" sz="1800" dirty="0" smtClean="0"/>
              <a:t>分布式</a:t>
            </a:r>
            <a:r>
              <a:rPr lang="zh-CN" altLang="en-US" sz="1800" dirty="0" smtClean="0"/>
              <a:t>数据一致性</a:t>
            </a:r>
            <a:r>
              <a:rPr lang="zh-CN" altLang="en-US" sz="1800" dirty="0" smtClean="0"/>
              <a:t>、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服务监控、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自动化测试</a:t>
            </a:r>
            <a:r>
              <a:rPr lang="zh-CN" altLang="en-US" sz="1800" dirty="0" smtClean="0"/>
              <a:t>、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持续集成、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持续发布、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服务</a:t>
            </a:r>
            <a:r>
              <a:rPr lang="zh-CN" altLang="en-US" sz="1800" dirty="0"/>
              <a:t>治理</a:t>
            </a:r>
            <a:r>
              <a:rPr lang="zh-CN" altLang="en-US" sz="1800" dirty="0" smtClean="0"/>
              <a:t>、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断路器</a:t>
            </a:r>
            <a:endParaRPr lang="en-US" altLang="zh-CN" sz="1800" dirty="0"/>
          </a:p>
          <a:p>
            <a:pPr marL="0" lvl="2"/>
            <a:r>
              <a:rPr lang="en-US" altLang="zh-CN" sz="1800" dirty="0"/>
              <a:t>3.</a:t>
            </a:r>
            <a:r>
              <a:rPr lang="zh-CN" altLang="en-US" sz="1800" dirty="0"/>
              <a:t>从高</a:t>
            </a:r>
            <a:r>
              <a:rPr lang="zh-CN" altLang="en-US" sz="1800" dirty="0" smtClean="0"/>
              <a:t>复用边缘业务开始</a:t>
            </a:r>
            <a:r>
              <a:rPr lang="zh-CN" altLang="en-US" sz="1800" dirty="0"/>
              <a:t>实践、上层应用逐步切换，滚动发布</a:t>
            </a:r>
          </a:p>
        </p:txBody>
      </p:sp>
    </p:spTree>
    <p:extLst>
      <p:ext uri="{BB962C8B-B14F-4D97-AF65-F5344CB8AC3E}">
        <p14:creationId xmlns:p14="http://schemas.microsoft.com/office/powerpoint/2010/main" val="808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015" y="26841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微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服务的挑战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1583" y="1021113"/>
            <a:ext cx="64187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651379" y="1119116"/>
            <a:ext cx="6155140" cy="339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8298" y="867224"/>
            <a:ext cx="6741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微</a:t>
            </a:r>
            <a:r>
              <a:rPr lang="zh-CN" altLang="en-US" sz="1600" dirty="0"/>
              <a:t>服务切换过程中的</a:t>
            </a:r>
            <a:r>
              <a:rPr lang="zh-CN" altLang="en-US" sz="1600" dirty="0" smtClean="0"/>
              <a:t>挑战</a:t>
            </a:r>
            <a:endParaRPr lang="en-US" altLang="zh-CN" sz="1600" dirty="0"/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技术挑战：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分布式</a:t>
            </a:r>
            <a:r>
              <a:rPr lang="zh-CN" altLang="en-US" sz="1600" dirty="0" smtClean="0"/>
              <a:t>数据一致性</a:t>
            </a:r>
            <a:endParaRPr lang="en-US" altLang="zh-CN" sz="1600" dirty="0" smtClean="0"/>
          </a:p>
          <a:p>
            <a:r>
              <a:rPr lang="en-US" altLang="zh-CN" sz="1600" dirty="0" smtClean="0"/>
              <a:t>		</a:t>
            </a:r>
            <a:r>
              <a:rPr lang="zh-CN" altLang="en-US" sz="1600" dirty="0" smtClean="0"/>
              <a:t>解耦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几何增加的运维工作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组织架构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微服务分享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微服务团队、服务团队、产品团队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服务 </a:t>
            </a:r>
            <a:r>
              <a:rPr lang="en-US" altLang="zh-CN" sz="1600" dirty="0" smtClean="0"/>
              <a:t>or </a:t>
            </a:r>
            <a:r>
              <a:rPr lang="zh-CN" altLang="en-US" sz="1600" dirty="0" smtClean="0"/>
              <a:t>微服务</a:t>
            </a:r>
            <a:r>
              <a:rPr lang="en-US" altLang="zh-CN" sz="1600" dirty="0" smtClean="0"/>
              <a:t>		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设计</a:t>
            </a:r>
            <a:r>
              <a:rPr lang="zh-CN" altLang="en-US" sz="1600" dirty="0"/>
              <a:t>思路的切换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MVP</a:t>
            </a:r>
            <a:r>
              <a:rPr lang="zh-CN" altLang="en-US" sz="1600" dirty="0" smtClean="0"/>
              <a:t>：最小可能产物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面向失败的设计（断路器）</a:t>
            </a:r>
            <a:endParaRPr lang="en-US" altLang="zh-CN" sz="1600" dirty="0"/>
          </a:p>
          <a:p>
            <a:r>
              <a:rPr lang="en-US" altLang="zh-CN" sz="1600" dirty="0" smtClean="0"/>
              <a:t>		</a:t>
            </a:r>
            <a:r>
              <a:rPr lang="zh-CN" altLang="en-US" sz="1600" dirty="0" smtClean="0"/>
              <a:t>单个微服务人员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769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015" y="268410"/>
            <a:ext cx="6588234" cy="398780"/>
          </a:xfrm>
          <a:prstGeom prst="rect">
            <a:avLst/>
          </a:prstGeom>
          <a:solidFill>
            <a:srgbClr val="EC6C2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微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服务的组件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40114" y="1204841"/>
            <a:ext cx="6660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微</a:t>
            </a:r>
            <a:r>
              <a:rPr lang="zh-CN" altLang="en-US" sz="2000" dirty="0" smtClean="0"/>
              <a:t>服务框架：</a:t>
            </a:r>
            <a:r>
              <a:rPr lang="en-US" altLang="zh-CN" sz="2000" dirty="0" smtClean="0"/>
              <a:t>Spring Cloud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Dubbo</a:t>
            </a:r>
            <a:endParaRPr lang="en-US" altLang="zh-CN" sz="2000" dirty="0" smtClean="0"/>
          </a:p>
          <a:p>
            <a:r>
              <a:rPr lang="zh-CN" altLang="en-US" sz="2000" dirty="0" smtClean="0"/>
              <a:t>分布式注册中心：</a:t>
            </a:r>
            <a:r>
              <a:rPr lang="en-US" altLang="zh-CN" sz="2000" dirty="0" smtClean="0"/>
              <a:t>Eureka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Zookeeper</a:t>
            </a:r>
            <a:r>
              <a:rPr lang="zh-CN" altLang="en-US" sz="2000" dirty="0"/>
              <a:t>， </a:t>
            </a:r>
            <a:r>
              <a:rPr lang="en-US" altLang="zh-CN" sz="2000" dirty="0" smtClean="0"/>
              <a:t>ETCD</a:t>
            </a:r>
          </a:p>
          <a:p>
            <a:r>
              <a:rPr lang="zh-CN" altLang="en-US" sz="2000" dirty="0" smtClean="0"/>
              <a:t>服务网关：</a:t>
            </a:r>
            <a:r>
              <a:rPr lang="en-US" altLang="zh-CN" sz="2000" dirty="0" err="1" smtClean="0"/>
              <a:t>Zuul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Kong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Openresty</a:t>
            </a:r>
            <a:endParaRPr lang="en-US" altLang="zh-CN" sz="2000" dirty="0" smtClean="0"/>
          </a:p>
          <a:p>
            <a:r>
              <a:rPr lang="zh-CN" altLang="en-US" sz="2000" dirty="0" smtClean="0"/>
              <a:t>负载均衡：</a:t>
            </a:r>
            <a:r>
              <a:rPr lang="en-US" altLang="zh-CN" sz="2000" dirty="0" err="1" smtClean="0"/>
              <a:t>Ngnix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Robbin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K8S Service</a:t>
            </a:r>
          </a:p>
          <a:p>
            <a:r>
              <a:rPr lang="zh-CN" altLang="en-US" sz="2000" dirty="0" smtClean="0"/>
              <a:t>消息服务：</a:t>
            </a:r>
            <a:r>
              <a:rPr lang="en-US" altLang="zh-CN" sz="2000" dirty="0" err="1" smtClean="0"/>
              <a:t>RabbitMQ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Kafka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RocketMQ</a:t>
            </a:r>
            <a:endParaRPr lang="en-US" altLang="zh-CN" sz="2000" dirty="0" smtClean="0"/>
          </a:p>
          <a:p>
            <a:r>
              <a:rPr lang="zh-CN" altLang="en-US" sz="2000" dirty="0" smtClean="0"/>
              <a:t>配置中心：</a:t>
            </a:r>
            <a:r>
              <a:rPr lang="en-US" altLang="zh-CN" sz="2000" dirty="0" smtClean="0"/>
              <a:t>Spring Cloud 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Apllo</a:t>
            </a:r>
            <a:endParaRPr lang="en-US" altLang="zh-CN" sz="2000" dirty="0" smtClean="0"/>
          </a:p>
          <a:p>
            <a:r>
              <a:rPr lang="zh-CN" altLang="en-US" sz="2000" dirty="0" smtClean="0"/>
              <a:t>全链路监控：</a:t>
            </a:r>
            <a:r>
              <a:rPr lang="en-US" altLang="zh-CN" sz="2000" dirty="0" err="1" smtClean="0"/>
              <a:t>Zipkin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SkyWalking</a:t>
            </a:r>
            <a:endParaRPr lang="en-US" altLang="zh-CN" sz="2000" dirty="0" smtClean="0"/>
          </a:p>
          <a:p>
            <a:r>
              <a:rPr lang="zh-CN" altLang="en-US" sz="2000" dirty="0" smtClean="0"/>
              <a:t>容错处理：</a:t>
            </a:r>
            <a:r>
              <a:rPr lang="en-US" altLang="zh-CN" sz="2000" dirty="0" err="1" smtClean="0"/>
              <a:t>Hystrix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Resilience4j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Sentinel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2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心怡-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i心怡-模板</Template>
  <TotalTime>11902</TotalTime>
  <Words>410</Words>
  <Application>Microsoft Office PowerPoint</Application>
  <PresentationFormat>全屏显示(16:9)</PresentationFormat>
  <Paragraphs>130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Light</vt:lpstr>
      <vt:lpstr>华文楷体</vt:lpstr>
      <vt:lpstr>宋体</vt:lpstr>
      <vt:lpstr>微软雅黑</vt:lpstr>
      <vt:lpstr>Arial</vt:lpstr>
      <vt:lpstr>Calibri</vt:lpstr>
      <vt:lpstr>Calibri Light</vt:lpstr>
      <vt:lpstr>i心怡-模板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郑翔</cp:lastModifiedBy>
  <cp:revision>818</cp:revision>
  <dcterms:created xsi:type="dcterms:W3CDTF">2016-08-01T12:15:00Z</dcterms:created>
  <dcterms:modified xsi:type="dcterms:W3CDTF">2019-05-29T09:31:43Z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  <property fmtid="{D5CDD505-2E9C-101B-9397-08002B2CF9AE}" pid="3" name="KSORubyTemplateID">
    <vt:lpwstr>13</vt:lpwstr>
  </property>
</Properties>
</file>