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3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140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03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818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23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3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7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3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9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0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5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7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046" y="1106424"/>
            <a:ext cx="8126938" cy="2441448"/>
          </a:xfrm>
        </p:spPr>
        <p:txBody>
          <a:bodyPr/>
          <a:lstStyle/>
          <a:p>
            <a:pPr algn="ctr"/>
            <a:r>
              <a:rPr dirty="0"/>
              <a:t>SQL-Based </a:t>
            </a:r>
            <a:r>
              <a:rPr sz="4400" dirty="0"/>
              <a:t>Analysis for</a:t>
            </a:r>
            <a:r>
              <a:rPr lang="en-US" sz="4400" dirty="0"/>
              <a:t> </a:t>
            </a:r>
            <a:r>
              <a:rPr sz="4400" dirty="0"/>
              <a:t>Finance,</a:t>
            </a:r>
            <a:r>
              <a:rPr lang="en-US" sz="4400" dirty="0"/>
              <a:t> </a:t>
            </a:r>
            <a:r>
              <a:rPr sz="4400" dirty="0"/>
              <a:t>Customers, Markets &amp; Product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6112" y="4548781"/>
            <a:ext cx="6600451" cy="599292"/>
          </a:xfrm>
        </p:spPr>
        <p:txBody>
          <a:bodyPr/>
          <a:lstStyle/>
          <a:p>
            <a:r>
              <a:rPr lang="en-US" b="1" dirty="0"/>
              <a:t>SQL Project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18"/>
    </mc:Choice>
    <mc:Fallback>
      <p:transition spd="slow" advTm="230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959" y="944880"/>
            <a:ext cx="6762673" cy="2484120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Generate monthly gross sales report for Croma India for all the years</a:t>
            </a:r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SELECT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s.date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SUM(ROUND(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s.sold_quantity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*g.gross_price,2)) as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monthly_sales</a:t>
            </a:r>
            <a:endParaRPr lang="en-US" sz="16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FROM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fact_sales_monthlys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JOIN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fact_gross_priceg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ON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g.fiscal_year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get_fiscal_year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s.date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 AND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g.product_code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s.product_code</a:t>
            </a:r>
            <a:endParaRPr lang="en-US" sz="16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WHERE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customer_code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=90002002 GROUP BY date; </a:t>
            </a:r>
            <a:endParaRPr sz="1600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B2DE11-5904-0F43-1938-B8BDE7704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442" y="3803904"/>
            <a:ext cx="3134220" cy="2393200"/>
          </a:xfrm>
          <a:prstGeom prst="rect">
            <a:avLst/>
          </a:prstGeom>
        </p:spPr>
      </p:pic>
      <p:pic>
        <p:nvPicPr>
          <p:cNvPr id="2" name="Camera 1">
            <a:extLst>
              <a:ext uri="{FF2B5EF4-FFF2-40B4-BE49-F238E27FC236}">
                <a16:creationId xmlns:a16="http://schemas.microsoft.com/office/drawing/2014/main" id="{15FC5C01-40DA-04A8-0BB9-2F7097E9735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655" y="911352"/>
            <a:ext cx="6927265" cy="1048512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Stored Procedures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: Monthly Gross Sales Report Generate monthly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Gross sales report for any customer using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stored procedure </a:t>
            </a:r>
            <a:endParaRPr dirty="0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5C5A61C-7819-440C-93DB-B30E90C7B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16" y="2197608"/>
            <a:ext cx="7376799" cy="3871295"/>
          </a:xfrm>
          <a:prstGeom prst="rect">
            <a:avLst/>
          </a:prstGeom>
        </p:spPr>
      </p:pic>
      <p:pic>
        <p:nvPicPr>
          <p:cNvPr id="2" name="Camera 1">
            <a:extLst>
              <a:ext uri="{FF2B5EF4-FFF2-40B4-BE49-F238E27FC236}">
                <a16:creationId xmlns:a16="http://schemas.microsoft.com/office/drawing/2014/main" id="{315BDFD1-C061-6AED-938A-F0087A476C5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439" y="1850136"/>
            <a:ext cx="6591985" cy="2694432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Assaignment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: 2</a:t>
            </a:r>
          </a:p>
          <a:p>
            <a:pPr marL="0" indent="0" algn="ctr">
              <a:buNone/>
            </a:pPr>
            <a:endParaRPr lang="en-US" sz="2000" b="1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1.Report For Top market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2. Report for Top products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3. Report for Top customers 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2" name="Camera 1">
            <a:extLst>
              <a:ext uri="{FF2B5EF4-FFF2-40B4-BE49-F238E27FC236}">
                <a16:creationId xmlns:a16="http://schemas.microsoft.com/office/drawing/2014/main" id="{F817D7D7-9253-A213-B070-3BACFF0B7FF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293" y="80194"/>
            <a:ext cx="7038747" cy="3189364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Problem Statement and Pre-Invoice Discount Report</a:t>
            </a:r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Include pre-invoice deductions in Croma detailed report </a:t>
            </a:r>
          </a:p>
          <a:p>
            <a:pPr marL="0" indent="0">
              <a:buNone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SELECT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s.date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s.product_code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p.product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p.variant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s.sold_quantity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g.gross_priceas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gross_price_per_item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ROUND(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s.sold_quantity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*g.gross_price,2) as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gross_price_total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pre.pre_invoice_discount_pct</a:t>
            </a:r>
            <a:endParaRPr lang="en-US" sz="12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FROM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fact_sales_monthlys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JOIN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dim_productp</a:t>
            </a:r>
            <a:endParaRPr lang="en-US" sz="12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ON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s.product_code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p.product_codeJOIN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fact_gross_priceg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ON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g.fiscal_year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get_fiscal_year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s.date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 </a:t>
            </a:r>
          </a:p>
          <a:p>
            <a:pPr marL="0" indent="0">
              <a:buNone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AND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g.product_code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s.product_code</a:t>
            </a:r>
            <a:endParaRPr lang="en-US" sz="12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JOIN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fact_pre_invoice_deductions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as pre ON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pre.customer_code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s.customer_code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AND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pre.fiscal_year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get_fiscal_year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s.date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 WHERE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s.customer_code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=90002002 AND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get_fiscal_year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s.date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)=2021 LIMIT 1000000;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41CAD0-CF75-F838-BE95-1E82B1DC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33" y="3588442"/>
            <a:ext cx="6539332" cy="2973902"/>
          </a:xfrm>
          <a:prstGeom prst="rect">
            <a:avLst/>
          </a:prstGeom>
        </p:spPr>
      </p:pic>
      <p:pic>
        <p:nvPicPr>
          <p:cNvPr id="2" name="Camera 1">
            <a:extLst>
              <a:ext uri="{FF2B5EF4-FFF2-40B4-BE49-F238E27FC236}">
                <a16:creationId xmlns:a16="http://schemas.microsoft.com/office/drawing/2014/main" id="{C5D49014-DC2B-E72D-A5DB-F268546660D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93" y="131794"/>
            <a:ext cx="6589199" cy="532542"/>
          </a:xfrm>
        </p:spPr>
        <p:txBody>
          <a:bodyPr>
            <a:normAutofit/>
          </a:bodyPr>
          <a:lstStyle/>
          <a:p>
            <a:r>
              <a:rPr lang="en-US" sz="2000" b="1" dirty="0"/>
              <a:t>Database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207" y="672767"/>
            <a:ext cx="6591985" cy="483139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Get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net_invoice_salesamount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using the CTE’s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26B9D-A3F0-45FA-A4BB-27AC62200F83}"/>
              </a:ext>
            </a:extLst>
          </p:cNvPr>
          <p:cNvSpPr txBox="1"/>
          <p:nvPr/>
        </p:nvSpPr>
        <p:spPr>
          <a:xfrm>
            <a:off x="1387417" y="1036320"/>
            <a:ext cx="728109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WITH cte1 AS (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SELECT </a:t>
            </a:r>
          </a:p>
          <a:p>
            <a:pPr lvl="1"/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s.date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s.customer_code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s.product_code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p.product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p.variant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s.sold_quantity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</a:p>
          <a:p>
            <a:pPr lvl="1"/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g.gross_price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as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gross_price_per_item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        ROUND(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s.sold_quantity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*g.gross_price,2) as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gross_price_total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                    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pre.pre_invoice_discount_pct</a:t>
            </a:r>
            <a:endParaRPr lang="en-US" sz="14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FROM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fact_sales_monthlys</a:t>
            </a:r>
            <a:r>
              <a:rPr lang="en-US" sz="1400" dirty="0">
                <a:solidFill>
                  <a:srgbClr val="000000"/>
                </a:solidFill>
                <a:latin typeface="Gill Sans MT" panose="020B0502020104020203" pitchFamily="34" charset="0"/>
              </a:rPr>
              <a:t> 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JOIN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dim_product</a:t>
            </a:r>
            <a:r>
              <a:rPr lang="en-US" sz="140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ON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s.product_code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p.product_code</a:t>
            </a:r>
            <a:endParaRPr lang="en-US" sz="14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JOIN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fact_gross_priceg</a:t>
            </a:r>
            <a:r>
              <a:rPr lang="en-US" sz="140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ON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g.fiscal_year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s.fiscal_year</a:t>
            </a:r>
            <a:r>
              <a:rPr lang="en-US" sz="140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AND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g.product_code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s.product_code</a:t>
            </a:r>
            <a:endParaRPr lang="en-US" sz="14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JOIN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fact_pre_invoice_deductionsas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pre ON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pre.customer_code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s.customer_code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 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pre.fiscal_year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s.fiscal_yearWHERE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s.fiscal_year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=2021)</a:t>
            </a:r>
          </a:p>
          <a:p>
            <a:pPr lvl="1"/>
            <a:endParaRPr lang="en-US" sz="14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SELECT *, </a:t>
            </a:r>
            <a:r>
              <a:rPr lang="en-US" sz="140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pre_invoice_discount_pct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*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gross_price_total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 as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net_invoice_sales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FROM cte1</a:t>
            </a:r>
            <a:endParaRPr lang="en-US" sz="14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293B58-037B-85A9-BEE3-6801EC925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5" y="4126887"/>
            <a:ext cx="7184772" cy="2408129"/>
          </a:xfrm>
          <a:prstGeom prst="rect">
            <a:avLst/>
          </a:prstGeom>
        </p:spPr>
      </p:pic>
      <p:pic>
        <p:nvPicPr>
          <p:cNvPr id="4" name="Camera 3">
            <a:extLst>
              <a:ext uri="{FF2B5EF4-FFF2-40B4-BE49-F238E27FC236}">
                <a16:creationId xmlns:a16="http://schemas.microsoft.com/office/drawing/2014/main" id="{4F6989FC-585E-700A-B819-6586D1389FE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56C68E-EA5B-2C5D-15D4-657F4452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889" y="322358"/>
            <a:ext cx="6589199" cy="976090"/>
          </a:xfrm>
        </p:spPr>
        <p:txBody>
          <a:bodyPr/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</a:br>
            <a:r>
              <a:rPr lang="en-US" sz="20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Creating the view `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sales_preinv_discount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` and store all the data in like a virtual table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C8F7D5-1C4C-29CD-4F14-A4089C37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327" y="3398517"/>
            <a:ext cx="53345" cy="60965"/>
          </a:xfrm>
          <a:prstGeom prst="rect">
            <a:avLst/>
          </a:prstGeom>
        </p:spPr>
      </p:pic>
      <p:pic>
        <p:nvPicPr>
          <p:cNvPr id="11" name="Picture 10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754BCE76-F3F1-111C-984E-A45408C27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201" y="1600200"/>
            <a:ext cx="7068312" cy="5163224"/>
          </a:xfrm>
          <a:prstGeom prst="rect">
            <a:avLst/>
          </a:prstGeom>
        </p:spPr>
      </p:pic>
      <p:pic>
        <p:nvPicPr>
          <p:cNvPr id="2" name="Camera 1">
            <a:extLst>
              <a:ext uri="{FF2B5EF4-FFF2-40B4-BE49-F238E27FC236}">
                <a16:creationId xmlns:a16="http://schemas.microsoft.com/office/drawing/2014/main" id="{33EA6A6C-3EEE-774B-32A0-93E22D6E17E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537178"/>
          </a:xfrm>
        </p:spPr>
        <p:txBody>
          <a:bodyPr>
            <a:norm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</a:rPr>
              <a:t>Database Views: Post Invoice Discount, Net Sales</a:t>
            </a:r>
            <a:endParaRPr sz="2000" b="1" dirty="0"/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2F07466-EEBE-AE3E-6978-084115C0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88" y="1468496"/>
            <a:ext cx="7783324" cy="4676271"/>
          </a:xfrm>
          <a:prstGeom prst="rect">
            <a:avLst/>
          </a:prstGeom>
        </p:spPr>
      </p:pic>
      <p:pic>
        <p:nvPicPr>
          <p:cNvPr id="3" name="Camera 2">
            <a:extLst>
              <a:ext uri="{FF2B5EF4-FFF2-40B4-BE49-F238E27FC236}">
                <a16:creationId xmlns:a16="http://schemas.microsoft.com/office/drawing/2014/main" id="{47352717-7A33-26D5-665C-D892DC67E9C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436594"/>
          </a:xfrm>
        </p:spPr>
        <p:txBody>
          <a:bodyPr>
            <a:norm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</a:rPr>
              <a:t>Create a report for net sales</a:t>
            </a:r>
            <a:endParaRPr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C2C4A3-4AA6-B064-99A7-AE5C12F34B2A}"/>
              </a:ext>
            </a:extLst>
          </p:cNvPr>
          <p:cNvSpPr txBox="1"/>
          <p:nvPr/>
        </p:nvSpPr>
        <p:spPr>
          <a:xfrm>
            <a:off x="1433123" y="1216152"/>
            <a:ext cx="7507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SELECT *,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net_invoice_sales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*(1-post_invoice_discount_pct) as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net_sales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FROM gdb0041.sales_postinv_discount;</a:t>
            </a:r>
          </a:p>
          <a:p>
            <a:endParaRPr lang="en-US" sz="16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--Finally creating the view `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net_sales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` which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inbuiltly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use/include all the previous created view and gives the final result </a:t>
            </a:r>
          </a:p>
          <a:p>
            <a:endParaRPr lang="en-US" sz="1600" b="1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CREATE VIEW `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net_sales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` AS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SELECT *,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net_invoice_sales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*(1-post_invoice_discount_pct)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as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net_sales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FROM gdb0041.sales_postinv_discount;</a:t>
            </a:r>
            <a:endParaRPr lang="en-US" sz="1600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9A0049-B819-5CEF-9470-68E5B4F6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23" y="3769390"/>
            <a:ext cx="7175813" cy="2677130"/>
          </a:xfrm>
          <a:prstGeom prst="rect">
            <a:avLst/>
          </a:prstGeom>
        </p:spPr>
      </p:pic>
      <p:pic>
        <p:nvPicPr>
          <p:cNvPr id="3" name="Camera 2">
            <a:extLst>
              <a:ext uri="{FF2B5EF4-FFF2-40B4-BE49-F238E27FC236}">
                <a16:creationId xmlns:a16="http://schemas.microsoft.com/office/drawing/2014/main" id="{A7AD1A6E-A681-36C8-DEC4-877C2B1DE36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465" y="441230"/>
            <a:ext cx="6589199" cy="1280890"/>
          </a:xfrm>
        </p:spPr>
        <p:txBody>
          <a:bodyPr>
            <a:norm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</a:rPr>
              <a:t>Stored proc to get top n markets by net sales for a given year </a:t>
            </a:r>
            <a:endParaRPr sz="2000" b="1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3DD2EDB-7479-8D43-C23C-CAC1DC69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4" y="1426464"/>
            <a:ext cx="8699271" cy="4816569"/>
          </a:xfrm>
          <a:prstGeom prst="rect">
            <a:avLst/>
          </a:prstGeom>
        </p:spPr>
      </p:pic>
      <p:pic>
        <p:nvPicPr>
          <p:cNvPr id="3" name="Camera 2">
            <a:extLst>
              <a:ext uri="{FF2B5EF4-FFF2-40B4-BE49-F238E27FC236}">
                <a16:creationId xmlns:a16="http://schemas.microsoft.com/office/drawing/2014/main" id="{B387FD60-B30B-0CB1-8386-7BE388CDFD0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1091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tored procedure that takes market,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fiscal_year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and top n as an input and returns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Top n customers by net </a:t>
            </a:r>
            <a:endParaRPr sz="2000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A78BB3A-2365-91D0-90BE-1D4A2FD9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42" y="2106768"/>
            <a:ext cx="8443692" cy="3741744"/>
          </a:xfrm>
          <a:prstGeom prst="rect">
            <a:avLst/>
          </a:prstGeom>
        </p:spPr>
      </p:pic>
      <p:pic>
        <p:nvPicPr>
          <p:cNvPr id="3" name="Camera 2">
            <a:extLst>
              <a:ext uri="{FF2B5EF4-FFF2-40B4-BE49-F238E27FC236}">
                <a16:creationId xmlns:a16="http://schemas.microsoft.com/office/drawing/2014/main" id="{881ACEC9-D24D-C597-5F89-6D026C94EFB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436594"/>
          </a:xfrm>
        </p:spPr>
        <p:txBody>
          <a:bodyPr>
            <a:normAutofit/>
          </a:bodyPr>
          <a:lstStyle/>
          <a:p>
            <a:r>
              <a:rPr sz="2000" b="1" dirty="0"/>
              <a:t>About the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063" y="2043804"/>
            <a:ext cx="7421041" cy="3351156"/>
          </a:xfrm>
        </p:spPr>
        <p:txBody>
          <a:bodyPr>
            <a:normAutofit/>
          </a:bodyPr>
          <a:lstStyle/>
          <a:p>
            <a:r>
              <a:rPr sz="1600" dirty="0" err="1"/>
              <a:t>AtliQ</a:t>
            </a:r>
            <a:r>
              <a:rPr sz="1600" dirty="0"/>
              <a:t> Hardware operates globally as a premium manufacturer of high-performance computer parts and accessories</a:t>
            </a:r>
          </a:p>
          <a:p>
            <a:endParaRPr sz="1600" dirty="0"/>
          </a:p>
          <a:p>
            <a:r>
              <a:rPr sz="1600" dirty="0"/>
              <a:t>Their market presence spans across APAC, EU, NA, and LATAM, delivering a wide range of products—from CPUs and motherboards to SSDs, RAM, and peripherals like keyboards and monitors</a:t>
            </a:r>
          </a:p>
          <a:p>
            <a:pPr marL="0" indent="0">
              <a:buNone/>
            </a:pPr>
            <a:endParaRPr sz="1600" dirty="0"/>
          </a:p>
          <a:p>
            <a:r>
              <a:rPr sz="1600" dirty="0"/>
              <a:t>With a strong focus on quality and innovation, </a:t>
            </a:r>
            <a:r>
              <a:rPr sz="1600" dirty="0" err="1"/>
              <a:t>AtliQ</a:t>
            </a:r>
            <a:r>
              <a:rPr sz="1600" dirty="0"/>
              <a:t> serves both individual and business clients with robust computing solutions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404"/>
    </mc:Choice>
    <mc:Fallback>
      <p:transition spd="slow" advTm="2740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349790"/>
            <a:ext cx="6589199" cy="509746"/>
          </a:xfrm>
        </p:spPr>
        <p:txBody>
          <a:bodyPr>
            <a:norm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</a:rPr>
              <a:t>Window Functions: OVER Clause</a:t>
            </a:r>
            <a:endParaRPr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1750E-775D-4F3F-46EE-A26011483539}"/>
              </a:ext>
            </a:extLst>
          </p:cNvPr>
          <p:cNvSpPr txBox="1"/>
          <p:nvPr/>
        </p:nvSpPr>
        <p:spPr>
          <a:xfrm>
            <a:off x="1681976" y="804672"/>
            <a:ext cx="71688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Find customer wise net sales distribution per region for FY 2021.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with cte1 as ( 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select </a:t>
            </a:r>
          </a:p>
          <a:p>
            <a:pPr lvl="1"/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c.customer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</a:p>
          <a:p>
            <a:pPr lvl="1"/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c.region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round(sum(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net_sales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)/1000000,2) as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net_sales_mln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from gdb0041.net_sales n 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join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dim_customer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c 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on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n.customer_code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c.customer_code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where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fiscal_year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=2021 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group by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c.customer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c.region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select *, </a:t>
            </a:r>
            <a:r>
              <a:rPr lang="en-US" sz="140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net_sales_mln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*100/sum(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net_sales_mln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 over (partition by region)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as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pct_share_region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from cte1 order by region,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pct_share_region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desc</a:t>
            </a:r>
            <a:endParaRPr lang="en-US" sz="14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CC1783-D8A7-A210-8D7E-9D4E7672B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1" y="3730752"/>
            <a:ext cx="5462565" cy="2990266"/>
          </a:xfrm>
          <a:prstGeom prst="rect">
            <a:avLst/>
          </a:prstGeom>
        </p:spPr>
      </p:pic>
      <p:pic>
        <p:nvPicPr>
          <p:cNvPr id="3" name="Camera 2">
            <a:extLst>
              <a:ext uri="{FF2B5EF4-FFF2-40B4-BE49-F238E27FC236}">
                <a16:creationId xmlns:a16="http://schemas.microsoft.com/office/drawing/2014/main" id="{A9C28857-CE09-753A-ABED-465A8A05E74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99948"/>
          </a:xfrm>
        </p:spPr>
        <p:txBody>
          <a:bodyPr>
            <a:no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</a:rPr>
              <a:t>WINDOW FUNCTIONS: ROW_NUMBER, RANK, DENSE_RANK </a:t>
            </a:r>
            <a:endParaRPr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F10F1-6FAF-E7A4-1835-48ED24B7555E}"/>
              </a:ext>
            </a:extLst>
          </p:cNvPr>
          <p:cNvSpPr txBox="1"/>
          <p:nvPr/>
        </p:nvSpPr>
        <p:spPr>
          <a:xfrm>
            <a:off x="978409" y="1563624"/>
            <a:ext cx="76260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FIND OUT TOP 3 PRODUCTS FROM EACH DIVISION BY TOTAL QUANTITY SOLD IN A GIVEN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YEAR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with cte1 as 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(select </a:t>
            </a:r>
          </a:p>
          <a:p>
            <a:pPr lvl="1"/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p.division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</a:p>
          <a:p>
            <a:pPr lvl="1"/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p.product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sum(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sold_quantity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 as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total_qty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from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fact_sales_monthly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s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join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dim_product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p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on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p.product_code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s.product_code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where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fiscal_year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=2021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group by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p.product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), </a:t>
            </a:r>
          </a:p>
          <a:p>
            <a:endParaRPr lang="en-US" sz="16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cte2 as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(select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*, </a:t>
            </a: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dense_rank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() over (partition by division order by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total_qty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desc) as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drnk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from cte1)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select * from cte2 where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drnk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&lt;=3</a:t>
            </a:r>
            <a:endParaRPr lang="en-US" sz="1600" dirty="0"/>
          </a:p>
        </p:txBody>
      </p:sp>
      <p:pic>
        <p:nvPicPr>
          <p:cNvPr id="3" name="Camera 2">
            <a:extLst>
              <a:ext uri="{FF2B5EF4-FFF2-40B4-BE49-F238E27FC236}">
                <a16:creationId xmlns:a16="http://schemas.microsoft.com/office/drawing/2014/main" id="{4FCA2455-4706-9C4E-3C74-1CD90907AF2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29202"/>
          </a:xfrm>
        </p:spPr>
        <p:txBody>
          <a:bodyPr>
            <a:norm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</a:rPr>
              <a:t>CREATING STORED PROCEDURE FOR THE ABOVE QUERY</a:t>
            </a:r>
            <a:endParaRPr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1EC6D-8F32-9844-0AF7-82FFBE7744EF}"/>
              </a:ext>
            </a:extLst>
          </p:cNvPr>
          <p:cNvSpPr txBox="1"/>
          <p:nvPr/>
        </p:nvSpPr>
        <p:spPr>
          <a:xfrm>
            <a:off x="1844617" y="1353312"/>
            <a:ext cx="789127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CREATE PROCEDURE `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get_top_n_products_per_division_by_qty_sold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`( </a:t>
            </a: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in_fiscal_year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INT, </a:t>
            </a: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in_top_n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INT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BEGIN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with cte1 as (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select </a:t>
            </a: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p.division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</a:p>
          <a:p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p.product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sum(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sold_quantity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 as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total_qty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from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fact_sales_monthly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s </a:t>
            </a:r>
          </a:p>
          <a:p>
            <a:endParaRPr lang="en-US" sz="1600" b="0" i="0" u="none" strike="noStrike" baseline="0" dirty="0">
              <a:latin typeface="Gill Sans MT" panose="020B0502020104020203" pitchFamily="34" charset="0"/>
            </a:endParaRPr>
          </a:p>
          <a:p>
            <a:r>
              <a:rPr lang="en-US" sz="1600" b="0" i="0" u="none" strike="noStrike" baseline="0" dirty="0">
                <a:latin typeface="Gill Sans MT" panose="020B0502020104020203" pitchFamily="34" charset="0"/>
              </a:rPr>
              <a:t>join </a:t>
            </a:r>
            <a:r>
              <a:rPr lang="en-US" sz="1600" b="0" i="0" u="none" strike="noStrike" baseline="0" dirty="0" err="1">
                <a:latin typeface="Gill Sans MT" panose="020B0502020104020203" pitchFamily="34" charset="0"/>
              </a:rPr>
              <a:t>dim_product</a:t>
            </a:r>
            <a:r>
              <a:rPr lang="en-US" sz="1600" b="0" i="0" u="none" strike="noStrike" baseline="0" dirty="0">
                <a:latin typeface="Gill Sans MT" panose="020B0502020104020203" pitchFamily="34" charset="0"/>
              </a:rPr>
              <a:t> p </a:t>
            </a:r>
          </a:p>
          <a:p>
            <a:r>
              <a:rPr lang="en-US" sz="1600" b="0" i="0" u="none" strike="noStrike" baseline="0" dirty="0">
                <a:latin typeface="Gill Sans MT" panose="020B0502020104020203" pitchFamily="34" charset="0"/>
              </a:rPr>
              <a:t>on </a:t>
            </a:r>
            <a:r>
              <a:rPr lang="en-US" sz="1600" b="0" i="0" u="none" strike="noStrike" baseline="0" dirty="0" err="1">
                <a:latin typeface="Gill Sans MT" panose="020B0502020104020203" pitchFamily="34" charset="0"/>
              </a:rPr>
              <a:t>p.product_code</a:t>
            </a:r>
            <a:r>
              <a:rPr lang="en-US" sz="1600" b="0" i="0" u="none" strike="noStrike" baseline="0" dirty="0">
                <a:latin typeface="Gill Sans MT" panose="020B0502020104020203" pitchFamily="34" charset="0"/>
              </a:rPr>
              <a:t>=</a:t>
            </a:r>
            <a:r>
              <a:rPr lang="en-US" sz="1600" b="0" i="0" u="none" strike="noStrike" baseline="0" dirty="0" err="1">
                <a:latin typeface="Gill Sans MT" panose="020B0502020104020203" pitchFamily="34" charset="0"/>
              </a:rPr>
              <a:t>s.product_code</a:t>
            </a:r>
            <a:r>
              <a:rPr lang="en-US" sz="1600" b="0" i="0" u="none" strike="noStrike" baseline="0" dirty="0">
                <a:latin typeface="Gill Sans MT" panose="020B0502020104020203" pitchFamily="34" charset="0"/>
              </a:rPr>
              <a:t> </a:t>
            </a:r>
          </a:p>
          <a:p>
            <a:r>
              <a:rPr lang="en-US" sz="1600" b="0" i="0" u="none" strike="noStrike" baseline="0" dirty="0">
                <a:latin typeface="Gill Sans MT" panose="020B0502020104020203" pitchFamily="34" charset="0"/>
              </a:rPr>
              <a:t>where </a:t>
            </a:r>
            <a:r>
              <a:rPr lang="en-US" sz="1600" b="0" i="0" u="none" strike="noStrike" baseline="0" dirty="0" err="1">
                <a:latin typeface="Gill Sans MT" panose="020B0502020104020203" pitchFamily="34" charset="0"/>
              </a:rPr>
              <a:t>fiscal_year</a:t>
            </a:r>
            <a:r>
              <a:rPr lang="en-US" sz="1600" b="0" i="0" u="none" strike="noStrike" baseline="0" dirty="0">
                <a:latin typeface="Gill Sans MT" panose="020B0502020104020203" pitchFamily="34" charset="0"/>
              </a:rPr>
              <a:t>=</a:t>
            </a:r>
            <a:r>
              <a:rPr lang="en-US" sz="1600" b="0" i="0" u="none" strike="noStrike" baseline="0" dirty="0" err="1">
                <a:latin typeface="Gill Sans MT" panose="020B0502020104020203" pitchFamily="34" charset="0"/>
              </a:rPr>
              <a:t>in_fiscal_year</a:t>
            </a:r>
            <a:r>
              <a:rPr lang="en-US" sz="1600" b="0" i="0" u="none" strike="noStrike" baseline="0" dirty="0">
                <a:latin typeface="Gill Sans MT" panose="020B0502020104020203" pitchFamily="34" charset="0"/>
              </a:rPr>
              <a:t> </a:t>
            </a:r>
          </a:p>
          <a:p>
            <a:r>
              <a:rPr lang="en-US" sz="1600" b="0" i="0" u="none" strike="noStrike" baseline="0" dirty="0">
                <a:latin typeface="Gill Sans MT" panose="020B0502020104020203" pitchFamily="34" charset="0"/>
              </a:rPr>
              <a:t>group by </a:t>
            </a:r>
            <a:r>
              <a:rPr lang="en-US" sz="1600" b="0" i="0" u="none" strike="noStrike" baseline="0" dirty="0" err="1">
                <a:latin typeface="Gill Sans MT" panose="020B0502020104020203" pitchFamily="34" charset="0"/>
              </a:rPr>
              <a:t>p.product</a:t>
            </a:r>
            <a:r>
              <a:rPr lang="en-US" sz="1600" b="0" i="0" u="none" strike="noStrike" baseline="0" dirty="0">
                <a:latin typeface="Gill Sans MT" panose="020B0502020104020203" pitchFamily="34" charset="0"/>
              </a:rPr>
              <a:t>), </a:t>
            </a:r>
          </a:p>
          <a:p>
            <a:r>
              <a:rPr lang="en-US" sz="1600" b="0" i="0" u="none" strike="noStrike" baseline="0" dirty="0">
                <a:latin typeface="Gill Sans MT" panose="020B0502020104020203" pitchFamily="34" charset="0"/>
              </a:rPr>
              <a:t>cte2 as ( </a:t>
            </a:r>
          </a:p>
          <a:p>
            <a:r>
              <a:rPr lang="en-US" sz="1600" b="0" i="0" u="none" strike="noStrike" baseline="0" dirty="0">
                <a:latin typeface="Gill Sans MT" panose="020B0502020104020203" pitchFamily="34" charset="0"/>
              </a:rPr>
              <a:t>select *, </a:t>
            </a:r>
          </a:p>
          <a:p>
            <a:r>
              <a:rPr lang="en-US" sz="1600" b="0" i="0" u="none" strike="noStrike" baseline="0" dirty="0" err="1">
                <a:latin typeface="Gill Sans MT" panose="020B0502020104020203" pitchFamily="34" charset="0"/>
              </a:rPr>
              <a:t>dense_rank</a:t>
            </a:r>
            <a:r>
              <a:rPr lang="en-US" sz="1600" b="0" i="0" u="none" strike="noStrike" baseline="0" dirty="0">
                <a:latin typeface="Gill Sans MT" panose="020B0502020104020203" pitchFamily="34" charset="0"/>
              </a:rPr>
              <a:t>() over (partition by division order by </a:t>
            </a:r>
            <a:r>
              <a:rPr lang="en-US" sz="1600" b="0" i="0" u="none" strike="noStrike" baseline="0" dirty="0" err="1">
                <a:latin typeface="Gill Sans MT" panose="020B0502020104020203" pitchFamily="34" charset="0"/>
              </a:rPr>
              <a:t>total_qty</a:t>
            </a:r>
            <a:r>
              <a:rPr lang="en-US" sz="1600" b="0" i="0" u="none" strike="noStrike" baseline="0" dirty="0">
                <a:latin typeface="Gill Sans MT" panose="020B0502020104020203" pitchFamily="34" charset="0"/>
              </a:rPr>
              <a:t> desc) as </a:t>
            </a:r>
            <a:r>
              <a:rPr lang="en-US" sz="1600" b="0" i="0" u="none" strike="noStrike" baseline="0" dirty="0" err="1">
                <a:latin typeface="Gill Sans MT" panose="020B0502020104020203" pitchFamily="34" charset="0"/>
              </a:rPr>
              <a:t>drnk</a:t>
            </a:r>
            <a:r>
              <a:rPr lang="en-US" sz="1600" b="0" i="0" u="none" strike="noStrike" baseline="0" dirty="0">
                <a:latin typeface="Gill Sans MT" panose="020B0502020104020203" pitchFamily="34" charset="0"/>
              </a:rPr>
              <a:t> </a:t>
            </a:r>
          </a:p>
          <a:p>
            <a:r>
              <a:rPr lang="en-US" sz="1600" b="0" i="0" u="none" strike="noStrike" baseline="0" dirty="0">
                <a:latin typeface="Gill Sans MT" panose="020B0502020104020203" pitchFamily="34" charset="0"/>
              </a:rPr>
              <a:t>from cte1) </a:t>
            </a:r>
          </a:p>
          <a:p>
            <a:r>
              <a:rPr lang="en-US" sz="1600" b="0" i="0" u="none" strike="noStrike" baseline="0" dirty="0">
                <a:latin typeface="Gill Sans MT" panose="020B0502020104020203" pitchFamily="34" charset="0"/>
              </a:rPr>
              <a:t>select * from cte2 where </a:t>
            </a:r>
            <a:r>
              <a:rPr lang="en-US" sz="1600" b="0" i="0" u="none" strike="noStrike" baseline="0" dirty="0" err="1">
                <a:latin typeface="Gill Sans MT" panose="020B0502020104020203" pitchFamily="34" charset="0"/>
              </a:rPr>
              <a:t>drnk</a:t>
            </a:r>
            <a:r>
              <a:rPr lang="en-US" sz="1600" b="0" i="0" u="none" strike="noStrike" baseline="0" dirty="0">
                <a:latin typeface="Gill Sans MT" panose="020B0502020104020203" pitchFamily="34" charset="0"/>
              </a:rPr>
              <a:t> &lt;= </a:t>
            </a:r>
            <a:r>
              <a:rPr lang="en-US" sz="1600" b="0" i="0" u="none" strike="noStrike" baseline="0" dirty="0" err="1">
                <a:latin typeface="Gill Sans MT" panose="020B0502020104020203" pitchFamily="34" charset="0"/>
              </a:rPr>
              <a:t>in_top_n</a:t>
            </a:r>
            <a:r>
              <a:rPr lang="en-US" sz="1600" b="0" i="0" u="none" strike="noStrike" baseline="0" dirty="0">
                <a:latin typeface="Gill Sans MT" panose="020B0502020104020203" pitchFamily="34" charset="0"/>
              </a:rPr>
              <a:t>; </a:t>
            </a:r>
          </a:p>
          <a:p>
            <a:r>
              <a:rPr lang="en-US" sz="1600" b="0" i="0" u="none" strike="noStrike" baseline="0" dirty="0">
                <a:latin typeface="Gill Sans MT" panose="020B0502020104020203" pitchFamily="34" charset="0"/>
              </a:rPr>
              <a:t>END</a:t>
            </a:r>
            <a:endParaRPr lang="en-US" sz="1600" dirty="0"/>
          </a:p>
        </p:txBody>
      </p:sp>
      <p:pic>
        <p:nvPicPr>
          <p:cNvPr id="3" name="Camera 2">
            <a:extLst>
              <a:ext uri="{FF2B5EF4-FFF2-40B4-BE49-F238E27FC236}">
                <a16:creationId xmlns:a16="http://schemas.microsoft.com/office/drawing/2014/main" id="{985D77DC-A3EE-8CFE-D4F7-91F5EB4E183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65778"/>
          </a:xfrm>
        </p:spPr>
        <p:txBody>
          <a:bodyPr>
            <a:normAutofit/>
          </a:bodyPr>
          <a:lstStyle/>
          <a:p>
            <a:r>
              <a:rPr sz="2000" b="1" dirty="0"/>
              <a:t>Challenges &amp;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399" y="2133600"/>
            <a:ext cx="6954697" cy="2575560"/>
          </a:xfrm>
        </p:spPr>
        <p:txBody>
          <a:bodyPr/>
          <a:lstStyle/>
          <a:p>
            <a:r>
              <a:rPr dirty="0"/>
              <a:t>Increasing inefficiencies due to bloated Excel files</a:t>
            </a:r>
          </a:p>
          <a:p>
            <a:r>
              <a:rPr dirty="0"/>
              <a:t>New junior analysts being hired to scale data capabilities</a:t>
            </a:r>
          </a:p>
          <a:p>
            <a:r>
              <a:rPr dirty="0"/>
              <a:t>Migrating to MySQL for better data management and analysis</a:t>
            </a:r>
          </a:p>
          <a:p>
            <a:r>
              <a:rPr dirty="0"/>
              <a:t>Aiming to optimize business decisions, streamline processes, and boost overall performance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95"/>
    </mc:Choice>
    <mc:Fallback>
      <p:transition spd="slow" advTm="1919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737" y="779558"/>
            <a:ext cx="6589199" cy="555466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AtliQ</a:t>
            </a:r>
            <a:r>
              <a:rPr lang="en-US" sz="2000" b="1" dirty="0"/>
              <a:t> Business Structure </a:t>
            </a:r>
            <a:endParaRPr sz="2000" b="1" dirty="0"/>
          </a:p>
        </p:txBody>
      </p:sp>
      <p:pic>
        <p:nvPicPr>
          <p:cNvPr id="5" name="Picture 4" descr="A computer and a computer mouse&#10;&#10;AI-generated content may be incorrect.">
            <a:extLst>
              <a:ext uri="{FF2B5EF4-FFF2-40B4-BE49-F238E27FC236}">
                <a16:creationId xmlns:a16="http://schemas.microsoft.com/office/drawing/2014/main" id="{7503E8BA-61FE-2564-EE8A-A9D92179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45833"/>
            <a:ext cx="7543800" cy="3947792"/>
          </a:xfrm>
          <a:prstGeom prst="rect">
            <a:avLst/>
          </a:prstGeom>
        </p:spPr>
      </p:pic>
      <p:pic>
        <p:nvPicPr>
          <p:cNvPr id="8" name="Camera 7">
            <a:extLst>
              <a:ext uri="{FF2B5EF4-FFF2-40B4-BE49-F238E27FC236}">
                <a16:creationId xmlns:a16="http://schemas.microsoft.com/office/drawing/2014/main" id="{73503C42-A7A0-0BC9-8FE7-32D33853F8F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564610"/>
          </a:xfrm>
        </p:spPr>
        <p:txBody>
          <a:bodyPr>
            <a:normAutofit/>
          </a:bodyPr>
          <a:lstStyle/>
          <a:p>
            <a:r>
              <a:rPr lang="en-US" sz="2000" b="1" dirty="0"/>
              <a:t>Assignment: 1</a:t>
            </a:r>
            <a:endParaRPr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543" y="1365504"/>
            <a:ext cx="6591985" cy="3777622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 order to track individual product sales and perform additional product analytics on it using Excel, I, as the product owner, would like to create a report of Croma India customers' sales of individual products (aggregated monthly at the product code level) for FY-2021. The following fields should be included in the report: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1. Month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2. Product Name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3. Variant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4. Sold Quantity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5. Gross Price Per Item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6. Gross Price Tota1</a:t>
            </a:r>
            <a:endParaRPr dirty="0"/>
          </a:p>
        </p:txBody>
      </p:sp>
      <p:pic>
        <p:nvPicPr>
          <p:cNvPr id="4" name="Camera 3">
            <a:extLst>
              <a:ext uri="{FF2B5EF4-FFF2-40B4-BE49-F238E27FC236}">
                <a16:creationId xmlns:a16="http://schemas.microsoft.com/office/drawing/2014/main" id="{5A1DF0A4-9B59-BC9A-5113-916E2A12EC1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537178"/>
          </a:xfrm>
        </p:spPr>
        <p:txBody>
          <a:bodyPr>
            <a:normAutofit/>
          </a:bodyPr>
          <a:lstStyle/>
          <a:p>
            <a:r>
              <a:rPr lang="en-US" sz="2000" b="1" dirty="0"/>
              <a:t>Database</a:t>
            </a:r>
            <a:endParaRPr sz="20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798A0D-565D-4C09-357D-32371470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29" y="1596422"/>
            <a:ext cx="6591985" cy="1368552"/>
          </a:xfrm>
        </p:spPr>
        <p:txBody>
          <a:bodyPr/>
          <a:lstStyle/>
          <a:p>
            <a:r>
              <a:rPr lang="en-US" dirty="0"/>
              <a:t>Imported one million rows of data into a MySQL database(gdb0041) and performed various SQL queries.</a:t>
            </a:r>
          </a:p>
          <a:p>
            <a:r>
              <a:rPr lang="en-US" dirty="0"/>
              <a:t>Examined multiple tables to extract and demonstrate key SQL concepts.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4291B3-889F-4B00-1496-101CB576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316" y="3429000"/>
            <a:ext cx="4092295" cy="2865368"/>
          </a:xfrm>
          <a:prstGeom prst="rect">
            <a:avLst/>
          </a:prstGeom>
        </p:spPr>
      </p:pic>
      <p:pic>
        <p:nvPicPr>
          <p:cNvPr id="3" name="Camera 2">
            <a:extLst>
              <a:ext uri="{FF2B5EF4-FFF2-40B4-BE49-F238E27FC236}">
                <a16:creationId xmlns:a16="http://schemas.microsoft.com/office/drawing/2014/main" id="{2D348732-0C0F-AFB8-B33D-56644028931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390874"/>
          </a:xfrm>
        </p:spPr>
        <p:txBody>
          <a:bodyPr>
            <a:no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FINANCE ANALYSIS</a:t>
            </a:r>
            <a:endParaRPr sz="2000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8A490ED-BA53-5D30-5DC5-46ED716001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4940" y="1327485"/>
            <a:ext cx="86998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 function called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get_fiscal_year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that returns the fiscal year for a given date. </a:t>
            </a:r>
          </a:p>
        </p:txBody>
      </p:sp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8304063-8DE9-A409-1D06-D2E25F4AC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59" y="1696817"/>
            <a:ext cx="6692841" cy="2531408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2AA6D7DF-784A-AB0D-7135-406B4B6A7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5906" y="4247792"/>
            <a:ext cx="74477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Query: </a:t>
            </a:r>
            <a:r>
              <a:rPr lang="en-US" dirty="0"/>
              <a:t>SELECT * FROM </a:t>
            </a:r>
            <a:r>
              <a:rPr lang="en-US" dirty="0" err="1"/>
              <a:t>fact_sales_monthly</a:t>
            </a:r>
            <a:r>
              <a:rPr lang="en-US" dirty="0"/>
              <a:t> WHERE </a:t>
            </a:r>
            <a:r>
              <a:rPr lang="en-US" dirty="0" err="1"/>
              <a:t>customer_code</a:t>
            </a:r>
            <a:r>
              <a:rPr lang="en-US" dirty="0"/>
              <a:t>=90002002 AND </a:t>
            </a:r>
            <a:r>
              <a:rPr lang="en-US" dirty="0" err="1"/>
              <a:t>get_fiscal_year</a:t>
            </a:r>
            <a:r>
              <a:rPr lang="en-US" dirty="0"/>
              <a:t>(date)=2021 ORDER BY date </a:t>
            </a:r>
            <a:r>
              <a:rPr lang="en-US" dirty="0" err="1"/>
              <a:t>ascLIMIT</a:t>
            </a:r>
            <a:r>
              <a:rPr lang="en-US" dirty="0"/>
              <a:t> 100000;</a:t>
            </a:r>
          </a:p>
        </p:txBody>
      </p:sp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C1E64D-60D1-F1F2-4351-547CE46F9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655" y="5190689"/>
            <a:ext cx="7149745" cy="1316534"/>
          </a:xfrm>
          <a:prstGeom prst="rect">
            <a:avLst/>
          </a:prstGeom>
        </p:spPr>
      </p:pic>
      <p:pic>
        <p:nvPicPr>
          <p:cNvPr id="3" name="Camera 2">
            <a:extLst>
              <a:ext uri="{FF2B5EF4-FFF2-40B4-BE49-F238E27FC236}">
                <a16:creationId xmlns:a16="http://schemas.microsoft.com/office/drawing/2014/main" id="{0CACA0E1-F386-3A3A-20F7-6CC0A78E3C1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454882"/>
          </a:xfrm>
        </p:spPr>
        <p:txBody>
          <a:bodyPr>
            <a:norm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</a:rPr>
              <a:t>Gross Sales Report: Monthly Product Transactions</a:t>
            </a:r>
            <a:endParaRPr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255776"/>
            <a:ext cx="6936409" cy="1642078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</a:rPr>
              <a:t>1. Perform joins to pull product information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SELECT 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s.date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s.product_code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p.product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p.variant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s.sold_quantity</a:t>
            </a:r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FROM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fact_sales_monthlys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JOIN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dim_productp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ON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s.product_code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p.product_code</a:t>
            </a:r>
            <a:endParaRPr lang="en-US" sz="18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WHERE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customer_code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 90002002 AND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get_fiscal_year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(date)=2021 LIMIT 1000000; </a:t>
            </a:r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0FFF46-927E-6B85-5066-AA904DB14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3960147"/>
            <a:ext cx="6370872" cy="2141406"/>
          </a:xfrm>
          <a:prstGeom prst="rect">
            <a:avLst/>
          </a:prstGeom>
        </p:spPr>
      </p:pic>
      <p:pic>
        <p:nvPicPr>
          <p:cNvPr id="4" name="Camera 3">
            <a:extLst>
              <a:ext uri="{FF2B5EF4-FFF2-40B4-BE49-F238E27FC236}">
                <a16:creationId xmlns:a16="http://schemas.microsoft.com/office/drawing/2014/main" id="{75542EAD-8889-B385-4523-740FDA2DFD1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103" y="557784"/>
            <a:ext cx="6744385" cy="3489960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2. Performing join with '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fact_gross_price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' table with the above query and generating required fields 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SELECT </a:t>
            </a:r>
          </a:p>
          <a:p>
            <a:pPr marL="400050" lvl="1" indent="0">
              <a:buNone/>
            </a:pPr>
            <a:r>
              <a:rPr lang="en-US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s.date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s.product_code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p.product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p.variant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s.sold_quantity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g.gross_price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, ROUND(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s.sold_quantity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*g.gross_price,2) as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gross_price_total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FROM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fact_sales_monthlys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JOIN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dim_productp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ON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s.product_code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p.product_code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JOIN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fact_gross_priceg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 ON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g.fiscal_year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get_fiscal_year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s.date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 AND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g.product_code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s.product_code</a:t>
            </a:r>
            <a:endParaRPr lang="en-US" sz="16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WHERE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customer_code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=90002002 AND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get_fiscal_year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Gill Sans MT" panose="020B0502020104020203" pitchFamily="34" charset="0"/>
              </a:rPr>
              <a:t>s.date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)=2021 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LIMIT 1000000; </a:t>
            </a:r>
            <a:endParaRPr lang="en-US" sz="1600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FD7302-75BC-CDA9-A49E-BCD447826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877" y="4331208"/>
            <a:ext cx="7331075" cy="2392887"/>
          </a:xfrm>
          <a:prstGeom prst="rect">
            <a:avLst/>
          </a:prstGeom>
        </p:spPr>
      </p:pic>
      <p:pic>
        <p:nvPicPr>
          <p:cNvPr id="2" name="Camera 1">
            <a:extLst>
              <a:ext uri="{FF2B5EF4-FFF2-40B4-BE49-F238E27FC236}">
                <a16:creationId xmlns:a16="http://schemas.microsoft.com/office/drawing/2014/main" id="{C23DAF56-DEC5-A85F-1AF5-4892BCA173EC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249</TotalTime>
  <Words>1635</Words>
  <Application>Microsoft Office PowerPoint</Application>
  <PresentationFormat>On-screen Show (4:3)</PresentationFormat>
  <Paragraphs>146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Gill Sans MT</vt:lpstr>
      <vt:lpstr>Wingdings 3</vt:lpstr>
      <vt:lpstr>Wisp</vt:lpstr>
      <vt:lpstr>SQL-Based Analysis for Finance, Customers, Markets &amp; Product Insights</vt:lpstr>
      <vt:lpstr>About the Company</vt:lpstr>
      <vt:lpstr>Challenges &amp; Goals</vt:lpstr>
      <vt:lpstr>AtliQ Business Structure </vt:lpstr>
      <vt:lpstr>Assignment: 1</vt:lpstr>
      <vt:lpstr>Database</vt:lpstr>
      <vt:lpstr>FINANCE ANALYSIS</vt:lpstr>
      <vt:lpstr>Gross Sales Report: Monthly Product Transactions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Views</vt:lpstr>
      <vt:lpstr> Creating the view `sales_preinv_discount` and store all the data in like a virtual table </vt:lpstr>
      <vt:lpstr>Database Views: Post Invoice Discount, Net Sales</vt:lpstr>
      <vt:lpstr>Create a report for net sales</vt:lpstr>
      <vt:lpstr>Stored proc to get top n markets by net sales for a given year </vt:lpstr>
      <vt:lpstr>Stored procedure that takes market, fiscal_year and top n as an input and returns Top n customers by net </vt:lpstr>
      <vt:lpstr>Window Functions: OVER Clause</vt:lpstr>
      <vt:lpstr>WINDOW FUNCTIONS: ROW_NUMBER, RANK, DENSE_RANK </vt:lpstr>
      <vt:lpstr>CREATING STORED PROCEDURE FOR THE ABOVE QUERY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nondon lal dey</dc:creator>
  <cp:keywords/>
  <dc:description>generated using python-pptx</dc:description>
  <cp:lastModifiedBy>Nondon L Dey</cp:lastModifiedBy>
  <cp:revision>9</cp:revision>
  <dcterms:created xsi:type="dcterms:W3CDTF">2013-01-27T09:14:16Z</dcterms:created>
  <dcterms:modified xsi:type="dcterms:W3CDTF">2025-05-10T11:00:23Z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202f9-8d41-4950-b014-f183e397b746_Enabled">
    <vt:lpwstr>true</vt:lpwstr>
  </property>
  <property fmtid="{D5CDD505-2E9C-101B-9397-08002B2CF9AE}" pid="3" name="MSIP_Label_638202f9-8d41-4950-b014-f183e397b746_SetDate">
    <vt:lpwstr>2025-04-07T23:25:18Z</vt:lpwstr>
  </property>
  <property fmtid="{D5CDD505-2E9C-101B-9397-08002B2CF9AE}" pid="4" name="MSIP_Label_638202f9-8d41-4950-b014-f183e397b746_Method">
    <vt:lpwstr>Standard</vt:lpwstr>
  </property>
  <property fmtid="{D5CDD505-2E9C-101B-9397-08002B2CF9AE}" pid="5" name="MSIP_Label_638202f9-8d41-4950-b014-f183e397b746_Name">
    <vt:lpwstr>defa4170-0d19-0005-0004-bc88714345d2</vt:lpwstr>
  </property>
  <property fmtid="{D5CDD505-2E9C-101B-9397-08002B2CF9AE}" pid="6" name="MSIP_Label_638202f9-8d41-4950-b014-f183e397b746_SiteId">
    <vt:lpwstr>13b3b0ce-cd75-49a4-bfea-0a03b01ff1ab</vt:lpwstr>
  </property>
  <property fmtid="{D5CDD505-2E9C-101B-9397-08002B2CF9AE}" pid="7" name="MSIP_Label_638202f9-8d41-4950-b014-f183e397b746_ActionId">
    <vt:lpwstr>a982ead4-15f5-4cef-803b-1193fb6ea8ac</vt:lpwstr>
  </property>
  <property fmtid="{D5CDD505-2E9C-101B-9397-08002B2CF9AE}" pid="8" name="MSIP_Label_638202f9-8d41-4950-b014-f183e397b746_ContentBits">
    <vt:lpwstr>0</vt:lpwstr>
  </property>
  <property fmtid="{D5CDD505-2E9C-101B-9397-08002B2CF9AE}" pid="9" name="MSIP_Label_638202f9-8d41-4950-b014-f183e397b746_Tag">
    <vt:lpwstr>10, 3, 0, 1</vt:lpwstr>
  </property>
</Properties>
</file>