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57" r:id="rId4"/>
    <p:sldId id="266" r:id="rId5"/>
    <p:sldId id="258" r:id="rId6"/>
    <p:sldId id="259" r:id="rId7"/>
    <p:sldId id="260" r:id="rId8"/>
    <p:sldId id="271" r:id="rId9"/>
    <p:sldId id="272" r:id="rId10"/>
    <p:sldId id="273" r:id="rId11"/>
    <p:sldId id="274" r:id="rId12"/>
    <p:sldId id="275" r:id="rId13"/>
    <p:sldId id="261" r:id="rId14"/>
    <p:sldId id="262" r:id="rId15"/>
    <p:sldId id="276" r:id="rId16"/>
    <p:sldId id="264" r:id="rId17"/>
    <p:sldId id="267" r:id="rId18"/>
    <p:sldId id="265" r:id="rId19"/>
    <p:sldId id="268" r:id="rId20"/>
    <p:sldId id="269" r:id="rId21"/>
    <p:sldId id="270" r:id="rId22"/>
    <p:sldId id="277" r:id="rId23"/>
    <p:sldId id="29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61176" autoAdjust="0"/>
  </p:normalViewPr>
  <p:slideViewPr>
    <p:cSldViewPr>
      <p:cViewPr>
        <p:scale>
          <a:sx n="125" d="100"/>
          <a:sy n="125" d="100"/>
        </p:scale>
        <p:origin x="-252" y="18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979-2F0B-49BE-8862-D586E21162C0}" type="datetimeFigureOut">
              <a:rPr lang="ko-KR" altLang="en-US" smtClean="0"/>
              <a:t>2015-08-18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4F99-EDD0-42A4-A151-7E9928EAC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979-2F0B-49BE-8862-D586E21162C0}" type="datetimeFigureOut">
              <a:rPr lang="ko-KR" altLang="en-US" smtClean="0"/>
              <a:t>2015-08-18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4F99-EDD0-42A4-A151-7E9928EAC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979-2F0B-49BE-8862-D586E21162C0}" type="datetimeFigureOut">
              <a:rPr lang="ko-KR" altLang="en-US" smtClean="0"/>
              <a:t>2015-08-18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4F99-EDD0-42A4-A151-7E9928EAC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979-2F0B-49BE-8862-D586E21162C0}" type="datetimeFigureOut">
              <a:rPr lang="ko-KR" altLang="en-US" smtClean="0"/>
              <a:t>2015-08-18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4F99-EDD0-42A4-A151-7E9928EAC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979-2F0B-49BE-8862-D586E21162C0}" type="datetimeFigureOut">
              <a:rPr lang="ko-KR" altLang="en-US" smtClean="0"/>
              <a:t>2015-08-18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4F99-EDD0-42A4-A151-7E9928EAC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979-2F0B-49BE-8862-D586E21162C0}" type="datetimeFigureOut">
              <a:rPr lang="ko-KR" altLang="en-US" smtClean="0"/>
              <a:t>2015-08-18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4F99-EDD0-42A4-A151-7E9928EAC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979-2F0B-49BE-8862-D586E21162C0}" type="datetimeFigureOut">
              <a:rPr lang="ko-KR" altLang="en-US" smtClean="0"/>
              <a:t>2015-08-18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4F99-EDD0-42A4-A151-7E9928EAC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979-2F0B-49BE-8862-D586E21162C0}" type="datetimeFigureOut">
              <a:rPr lang="ko-KR" altLang="en-US" smtClean="0"/>
              <a:t>2015-08-18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4F99-EDD0-42A4-A151-7E9928EAC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979-2F0B-49BE-8862-D586E21162C0}" type="datetimeFigureOut">
              <a:rPr lang="ko-KR" altLang="en-US" smtClean="0"/>
              <a:t>2015-08-18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4F99-EDD0-42A4-A151-7E9928EAC1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979-2F0B-49BE-8862-D586E21162C0}" type="datetimeFigureOut">
              <a:rPr lang="ko-KR" altLang="en-US" smtClean="0"/>
              <a:t>2015-08-18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E4F99-EDD0-42A4-A151-7E9928EAC1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0979-2F0B-49BE-8862-D586E21162C0}" type="datetimeFigureOut">
              <a:rPr lang="ko-KR" altLang="en-US" smtClean="0"/>
              <a:t>2015-08-18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5E4F99-EDD0-42A4-A151-7E9928EAC1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A5E4F99-EDD0-42A4-A151-7E9928EAC1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C2A0979-2F0B-49BE-8862-D586E21162C0}" type="datetimeFigureOut">
              <a:rPr lang="ko-KR" altLang="en-US" smtClean="0"/>
              <a:t>2015-08-18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u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o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d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tab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sel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textare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ieldse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ield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ing_Eleme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HTML </a:t>
            </a:r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기초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YDIYGo550" panose="02030504000101010101" pitchFamily="18" charset="-127"/>
                <a:ea typeface="YDIYGo550" panose="02030504000101010101" pitchFamily="18" charset="-127"/>
              </a:rPr>
              <a:t>프론트엔드</a:t>
            </a:r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 프로그래밍 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CAMP</a:t>
            </a:r>
          </a:p>
        </p:txBody>
      </p:sp>
    </p:spTree>
    <p:extLst>
      <p:ext uri="{BB962C8B-B14F-4D97-AF65-F5344CB8AC3E}">
        <p14:creationId xmlns:p14="http://schemas.microsoft.com/office/powerpoint/2010/main" val="20799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목</a:t>
            </a:r>
            <a:r>
              <a:rPr lang="ko-KR" altLang="en-US" dirty="0">
                <a:latin typeface="YDIYGo550" panose="02030504000101010101" pitchFamily="18" charset="-127"/>
                <a:ea typeface="YDIYGo550" panose="02030504000101010101" pitchFamily="18" charset="-127"/>
              </a:rPr>
              <a:t>록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(Unordered List)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it-IT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u</a:t>
            </a:r>
            <a:r>
              <a:rPr lang="it-IT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l</a:t>
            </a:r>
            <a:r>
              <a:rPr lang="it-IT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it-IT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&lt;li&gt;first item&lt;/li&gt;</a:t>
            </a:r>
          </a:p>
          <a:p>
            <a:pPr marL="114300" indent="0">
              <a:buNone/>
            </a:pPr>
            <a:r>
              <a:rPr lang="it-IT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&lt;li&gt;second item&lt;/li&gt;</a:t>
            </a:r>
          </a:p>
          <a:p>
            <a:pPr marL="114300" indent="0">
              <a:buNone/>
            </a:pPr>
            <a:r>
              <a:rPr lang="it-IT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&lt;li&gt;third item&lt;/li&gt;</a:t>
            </a:r>
          </a:p>
          <a:p>
            <a:pPr marL="114300" indent="0">
              <a:buNone/>
            </a:pPr>
            <a:r>
              <a:rPr lang="it-IT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&lt;/ul</a:t>
            </a:r>
            <a:r>
              <a:rPr lang="it-IT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developer.mozilla.org/en-US/docs/Web/HTML/Element/ul</a:t>
            </a:r>
            <a:endParaRPr lang="ko-KR" altLang="en-US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목</a:t>
            </a:r>
            <a:r>
              <a:rPr lang="ko-KR" altLang="en-US" dirty="0">
                <a:latin typeface="YDIYGo550" panose="02030504000101010101" pitchFamily="18" charset="-127"/>
                <a:ea typeface="YDIYGo550" panose="02030504000101010101" pitchFamily="18" charset="-127"/>
              </a:rPr>
              <a:t>록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(Ordered List)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it-IT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&lt;ol&gt;</a:t>
            </a:r>
          </a:p>
          <a:p>
            <a:pPr marL="114300" indent="0">
              <a:buNone/>
            </a:pPr>
            <a:r>
              <a:rPr lang="it-IT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</a:t>
            </a:r>
            <a:r>
              <a:rPr lang="it-IT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li&gt;first item&lt;/li</a:t>
            </a:r>
            <a:r>
              <a:rPr lang="it-IT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it-IT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it-IT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it-IT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li&gt;second item&lt;/li</a:t>
            </a:r>
            <a:r>
              <a:rPr lang="it-IT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it-IT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it-IT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it-IT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li&gt;third item&lt;/li&gt;</a:t>
            </a:r>
          </a:p>
          <a:p>
            <a:pPr marL="114300" indent="0">
              <a:buNone/>
            </a:pPr>
            <a:r>
              <a:rPr lang="it-IT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&lt;/ol&gt;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developer.mozilla.org/en-US/docs/Web/HTML/Element/ol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설명 목록</a:t>
            </a:r>
            <a:r>
              <a:rPr lang="en-US" altLang="ko-KR" dirty="0">
                <a:latin typeface="YDIYGo550" panose="02030504000101010101" pitchFamily="18" charset="-127"/>
                <a:ea typeface="YDIYGo550" panose="02030504000101010101" pitchFamily="18" charset="-127"/>
              </a:rPr>
              <a:t>(Description List)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&lt;dl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dt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&gt;Firefox&lt;/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dt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dt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&gt;Mozilla Firefox&lt;/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dt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dt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Fx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dt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dd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&gt;A free, open source, cross-platform, graphical web 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browser developed 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by the Mozilla Corporation and hundreds of volunteers.&lt;/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dd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dl&gt;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developer.mozilla.org/en-US/docs/Web/HTML/Element/dl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테이블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(table)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table&gt;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tr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th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&lt;td&gt;</a:t>
            </a: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&lt;caption&gt;</a:t>
            </a: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thead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tbody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tfoot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developer.mozilla.org/en-US/docs/Web/HTML/Element/table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테이블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(table)</a:t>
            </a:r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의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 </a:t>
            </a:r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사용 예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&lt;table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tr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td&gt;John&lt;/td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td&gt;Doe&lt;/td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tr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tr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td&gt;Jane&lt;/td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td&gt;Doe&lt;/td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tr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&lt;/table&gt;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9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테이블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(table)</a:t>
            </a:r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의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 </a:t>
            </a:r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사용 예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&lt;table&gt;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tr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	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th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&gt;First name&lt;/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th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	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th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&gt;Last name&lt;/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th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&lt;/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tr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…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tr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	&lt;td&gt;Jane&lt;/td&gt;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	&lt;td&gt;Doe&lt;/td&gt;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&lt;/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tr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table&gt;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폼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(form)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&lt;form&gt;</a:t>
            </a: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fieldset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&lt;legend&gt;</a:t>
            </a: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&lt;label&gt;</a:t>
            </a: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&lt;input&gt;</a:t>
            </a: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&lt;select&gt;</a:t>
            </a: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textarea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developer.mozilla.org/en-US/docs/Web/HTML/Element/form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폼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(form)</a:t>
            </a:r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의 사용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 </a:t>
            </a:r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예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&lt;form action="" method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="post"&gt;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&lt;p&gt;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이름을 입력하세요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.&lt;/p&gt;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&lt;p&gt;&lt;input type="text" name="username"&gt;&lt;/p&gt;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&lt;p&gt;&lt;input type="submit"&gt;&lt;/p&gt;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5877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인풋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(input)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&lt;input type="text"&gt;</a:t>
            </a: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&lt;input type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="search"&gt;</a:t>
            </a: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&lt;input type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="password"&gt;</a:t>
            </a: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&lt;input type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="radio"&gt;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&lt;input type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="checkbox"&gt;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&lt;input type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="file"&gt;</a:t>
            </a: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&lt;input type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="submit"&gt;</a:t>
            </a: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input type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="reset"&gt;</a:t>
            </a:r>
          </a:p>
          <a:p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developer.mozilla.org/en-US/docs/Web/HTML/Element/input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 smtClean="0">
                <a:latin typeface="YDIYGo550" panose="02030504000101010101" pitchFamily="18" charset="-127"/>
                <a:ea typeface="YDIYGo550" panose="02030504000101010101" pitchFamily="18" charset="-127"/>
              </a:rPr>
              <a:t>셀렉트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(select)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&lt;select name="select"&gt;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&lt;option value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="value1"&gt;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value1&lt;/option&gt;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&lt;option value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="value2"&gt;value2&lt;/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option&gt;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&lt;option value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="value3"&gt;value3&lt;/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option&gt;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&lt;/select&gt;</a:t>
            </a: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developer.mozilla.org/en-US/docs/Web/HTML/Element/select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HTML </a:t>
            </a:r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이란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?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Hypertext 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Markup 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Language</a:t>
            </a: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Hypertext</a:t>
            </a:r>
          </a:p>
          <a:p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하이퍼링크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(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링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크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7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버튼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(button)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&lt;button type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="button"&gt;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버튼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button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&lt;button type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="submit"&gt;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보내기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button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&lt;button type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="reset"&gt;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지우기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button&gt;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developer.mozilla.org/en-US/docs/Web/HTML/Element/button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입력영역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</a:t>
            </a:r>
            <a:r>
              <a:rPr lang="en-US" altLang="ko-KR" dirty="0" err="1" smtClean="0">
                <a:latin typeface="YDIYGo550" panose="02030504000101010101" pitchFamily="18" charset="-127"/>
                <a:ea typeface="YDIYGo550" panose="02030504000101010101" pitchFamily="18" charset="-127"/>
              </a:rPr>
              <a:t>textarea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)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textarea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 cols="50" rows="10"&gt;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자유롭게 입력하세요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textarea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developer.mozilla.org/en-US/docs/Web/HTML/Element/textarea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 smtClean="0">
                <a:latin typeface="YDIYGo550" panose="02030504000101010101" pitchFamily="18" charset="-127"/>
                <a:ea typeface="YDIYGo550" panose="02030504000101010101" pitchFamily="18" charset="-127"/>
              </a:rPr>
              <a:t>필드</a:t>
            </a:r>
            <a:r>
              <a:rPr lang="ko-KR" altLang="en-US" dirty="0" err="1">
                <a:latin typeface="YDIYGo550" panose="02030504000101010101" pitchFamily="18" charset="-127"/>
                <a:ea typeface="YDIYGo550" panose="02030504000101010101" pitchFamily="18" charset="-127"/>
              </a:rPr>
              <a:t>셋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</a:t>
            </a:r>
            <a:r>
              <a:rPr lang="en-US" altLang="ko-KR" dirty="0" err="1" smtClean="0">
                <a:latin typeface="YDIYGo550" panose="02030504000101010101" pitchFamily="18" charset="-127"/>
                <a:ea typeface="YDIYGo550" panose="02030504000101010101" pitchFamily="18" charset="-127"/>
              </a:rPr>
              <a:t>fieldset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)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fieldset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&lt;legend&gt;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회원가입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&lt;/legend&gt;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…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fieldset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developer.mozilla.org/en-US/docs/Web/HTML/Element/fieldset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회원가입 폼 만들기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필수입력정보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ko-KR" altLang="en-US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이메일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패스워드 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/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패스워드 확인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>
              <a:buFontTx/>
              <a:buChar char="-"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선택사항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전화번호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생년월일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>
              <a:buFontTx/>
              <a:buChar char="-"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https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://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developer.mozilla.org/en-US/docs/Web/HTML/Element/fieldset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HTML </a:t>
            </a:r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예시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&lt;!DOCTYPE html&gt;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&lt;html&gt;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head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 … &lt;/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head&gt;</a:t>
            </a: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body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 … &lt;/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body&gt;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&lt;/html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developer.mozilla.org/en-US/docs/Web/HTML/Element/html</a:t>
            </a:r>
            <a:endParaRPr lang="ko-KR" altLang="en-US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HTML </a:t>
            </a:r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파일 작성하기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&lt;!DOCTYPE html&gt;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&lt;html&gt;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&lt;head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&lt;meta charset="utf-8"&gt;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title&gt;Sample Document&lt;/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title&gt;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&lt;/head&gt;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&lt;body&gt;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화면에 보이는 영역입니다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&lt;/body&gt;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&lt;/html&gt;</a:t>
            </a:r>
            <a:endParaRPr lang="ko-KR" altLang="en-US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태그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</a:t>
            </a:r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요소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)</a:t>
            </a:r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의 구성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sz="4800" dirty="0" smtClean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&lt;a </a:t>
            </a:r>
            <a:r>
              <a:rPr lang="en-US" altLang="ko-KR" sz="4800" dirty="0" err="1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herf</a:t>
            </a:r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="…"</a:t>
            </a:r>
            <a:r>
              <a:rPr lang="en-US" altLang="ko-KR" sz="4800" dirty="0" smtClean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  <a:r>
              <a:rPr lang="ko-KR" altLang="en-US" sz="4800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링크</a:t>
            </a:r>
            <a:r>
              <a:rPr lang="en-US" altLang="ko-KR" sz="4800" dirty="0" smtClean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&lt;/a&gt;</a:t>
            </a:r>
          </a:p>
          <a:p>
            <a:pPr marL="114300" indent="0">
              <a:buNone/>
            </a:pPr>
            <a:endParaRPr lang="ko-KR" altLang="en-US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4" name="왼쪽 중괄호 3"/>
          <p:cNvSpPr/>
          <p:nvPr/>
        </p:nvSpPr>
        <p:spPr>
          <a:xfrm rot="5400000">
            <a:off x="2386121" y="1220917"/>
            <a:ext cx="324036" cy="3084018"/>
          </a:xfrm>
          <a:prstGeom prst="lef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중괄호 4"/>
          <p:cNvSpPr/>
          <p:nvPr/>
        </p:nvSpPr>
        <p:spPr>
          <a:xfrm rot="5400000">
            <a:off x="6120169" y="2240869"/>
            <a:ext cx="324039" cy="1044117"/>
          </a:xfrm>
          <a:prstGeom prst="lef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6776" y="2170021"/>
            <a:ext cx="1282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  <a:latin typeface="YDIYGo550" panose="02030504000101010101" pitchFamily="18" charset="-127"/>
                <a:ea typeface="YDIYGo550" panose="02030504000101010101" pitchFamily="18" charset="-127"/>
              </a:rPr>
              <a:t>시작 태그</a:t>
            </a:r>
            <a:endParaRPr lang="ko-KR" altLang="en-US" sz="2200" dirty="0">
              <a:solidFill>
                <a:schemeClr val="accent5">
                  <a:lumMod val="75000"/>
                </a:schemeClr>
              </a:solidFill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0826" y="2170021"/>
            <a:ext cx="12827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>
                <a:solidFill>
                  <a:schemeClr val="accent5">
                    <a:lumMod val="75000"/>
                  </a:schemeClr>
                </a:solidFill>
                <a:latin typeface="YDIYGo550" panose="02030504000101010101" pitchFamily="18" charset="-127"/>
                <a:ea typeface="YDIYGo550" panose="02030504000101010101" pitchFamily="18" charset="-127"/>
              </a:rPr>
              <a:t>종료 태그</a:t>
            </a:r>
            <a:endParaRPr lang="ko-KR" altLang="en-US" sz="2200" dirty="0">
              <a:solidFill>
                <a:schemeClr val="accent5">
                  <a:lumMod val="75000"/>
                </a:schemeClr>
              </a:solidFill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8" name="왼쪽 중괄호 7"/>
          <p:cNvSpPr/>
          <p:nvPr/>
        </p:nvSpPr>
        <p:spPr>
          <a:xfrm rot="16200000">
            <a:off x="2706801" y="2585713"/>
            <a:ext cx="324036" cy="2442658"/>
          </a:xfrm>
          <a:prstGeom prst="lef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76964" y="3998420"/>
            <a:ext cx="1383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속성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</a:t>
            </a:r>
            <a:r>
              <a:rPr lang="ko-KR" altLang="en-US" sz="2200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값</a:t>
            </a:r>
            <a:r>
              <a:rPr lang="en-US" altLang="ko-KR" sz="2200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"</a:t>
            </a:r>
          </a:p>
        </p:txBody>
      </p:sp>
      <p:sp>
        <p:nvSpPr>
          <p:cNvPr id="10" name="왼쪽 중괄호 9"/>
          <p:cNvSpPr/>
          <p:nvPr/>
        </p:nvSpPr>
        <p:spPr>
          <a:xfrm rot="16200000">
            <a:off x="3707171" y="1986164"/>
            <a:ext cx="396044" cy="5798119"/>
          </a:xfrm>
          <a:prstGeom prst="lef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14940" y="5121188"/>
            <a:ext cx="1380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YDIYGo550" panose="02030504000101010101" pitchFamily="18" charset="-127"/>
                <a:ea typeface="YDIYGo550" panose="02030504000101010101" pitchFamily="18" charset="-127"/>
              </a:rPr>
              <a:t>태그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YDIYGo550" panose="02030504000101010101" pitchFamily="18" charset="-127"/>
                <a:ea typeface="YDIYGo550" panose="02030504000101010101" pitchFamily="18" charset="-127"/>
              </a:rPr>
              <a:t>(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YDIYGo550" panose="02030504000101010101" pitchFamily="18" charset="-127"/>
                <a:ea typeface="YDIYGo550" panose="02030504000101010101" pitchFamily="18" charset="-127"/>
              </a:rPr>
              <a:t>요소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YDIYGo550" panose="02030504000101010101" pitchFamily="18" charset="-127"/>
                <a:ea typeface="YDIYGo550" panose="02030504000101010101" pitchFamily="18" charset="-127"/>
              </a:rPr>
              <a:t>)</a:t>
            </a:r>
            <a:endParaRPr lang="ko-KR" altLang="en-US" sz="2200" dirty="0">
              <a:solidFill>
                <a:schemeClr val="bg1">
                  <a:lumMod val="50000"/>
                </a:schemeClr>
              </a:solidFill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3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>
                <a:latin typeface="YDIYGo550" panose="02030504000101010101" pitchFamily="18" charset="-127"/>
                <a:ea typeface="YDIYGo550" panose="02030504000101010101" pitchFamily="18" charset="-127"/>
              </a:rPr>
              <a:t>기본 태그와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&lt;a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 :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링크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&lt;h1&gt; ~ &lt;h6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 :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제목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&lt;p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 :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br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 : </a:t>
            </a:r>
            <a:r>
              <a:rPr lang="ko-KR" altLang="en-US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줄바꿈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ul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&gt;, 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ol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&gt;, &lt;dl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 :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목록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&lt;table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 :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표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img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 :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이미지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&lt;input&gt; :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폼 요소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&lt;strong&gt;, &lt;</a:t>
            </a:r>
            <a:r>
              <a:rPr lang="en-US" altLang="ko-KR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em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 : </a:t>
            </a:r>
            <a:r>
              <a:rPr lang="ko-KR" altLang="en-US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강조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&lt;span&gt; : </a:t>
            </a:r>
            <a:r>
              <a:rPr lang="ko-KR" altLang="en-US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콘텐츠를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 묶음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(</a:t>
            </a:r>
            <a:r>
              <a:rPr lang="ko-KR" altLang="en-US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인라인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 단위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)</a:t>
            </a:r>
          </a:p>
          <a:p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&lt;div&gt; : </a:t>
            </a:r>
            <a:r>
              <a:rPr lang="ko-KR" altLang="en-US" dirty="0" err="1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콘텐츠를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 묶음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(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블록 단위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)</a:t>
            </a: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태그를 적용한 예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&lt;!DOCTYPE html&gt;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&lt;html&gt;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&lt;head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&lt;meta charset="utf-8"&gt;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&lt;title&gt;Sample Document&lt;/title&gt;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&lt;/head&gt;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&lt;body&gt;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&lt;h1&gt;HTML+CSS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기초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&lt;/h1&gt;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&lt;p&gt;HTML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문법을 배웁니다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.&lt;/p&gt;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	&lt;p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&gt;&lt;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img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 </a:t>
            </a:r>
            <a:r>
              <a:rPr lang="en-US" altLang="ko-KR" dirty="0" err="1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src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="sample.jpg" alt="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샘플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"&gt;&lt;/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p&gt;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&lt;/body&gt;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&lt;/html&gt;</a:t>
            </a:r>
            <a:endParaRPr lang="ko-KR" altLang="en-US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헤딩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(Heading)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en-US" altLang="ko-KR" sz="4000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&lt;h1&gt;Heading 1&lt;/h1&gt;</a:t>
            </a:r>
          </a:p>
          <a:p>
            <a:pPr marL="114300" indent="0">
              <a:buNone/>
            </a:pPr>
            <a:r>
              <a:rPr lang="en-US" altLang="ko-KR" sz="3600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sz="3600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h2&gt;Heading 2&lt;/h2&gt;</a:t>
            </a:r>
          </a:p>
          <a:p>
            <a:pPr marL="114300" indent="0">
              <a:buNone/>
            </a:pPr>
            <a:r>
              <a:rPr lang="en-US" altLang="ko-KR" sz="3200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sz="3200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h3&gt;Heading 3&lt;/h3&gt;</a:t>
            </a:r>
          </a:p>
          <a:p>
            <a:pPr marL="114300" indent="0">
              <a:buNone/>
            </a:pPr>
            <a:r>
              <a:rPr lang="en-US" altLang="ko-KR" sz="2800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sz="2800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h4&gt;Heading 4&lt;/h4&gt;</a:t>
            </a:r>
          </a:p>
          <a:p>
            <a:pPr marL="114300" indent="0">
              <a:buNone/>
            </a:pPr>
            <a:r>
              <a:rPr lang="en-US" altLang="ko-KR" sz="2400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sz="2400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h5&gt;Heading 5&lt;/h5&gt;</a:t>
            </a: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h6&gt;Heading 6&lt;/h6&gt;</a:t>
            </a: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developer.mozilla.org/en-US/docs/Web/HTML/Element/Heading_Elements</a:t>
            </a: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문</a:t>
            </a:r>
            <a:r>
              <a:rPr lang="ko-KR" altLang="en-US" dirty="0">
                <a:latin typeface="YDIYGo550" panose="02030504000101010101" pitchFamily="18" charset="-127"/>
                <a:ea typeface="YDIYGo550" panose="02030504000101010101" pitchFamily="18" charset="-127"/>
              </a:rPr>
              <a:t>단</a:t>
            </a:r>
            <a:r>
              <a:rPr lang="en-US" altLang="ko-KR" dirty="0" smtClean="0">
                <a:latin typeface="YDIYGo550" panose="02030504000101010101" pitchFamily="18" charset="-127"/>
                <a:ea typeface="YDIYGo550" panose="02030504000101010101" pitchFamily="18" charset="-127"/>
              </a:rPr>
              <a:t>(Paragraph</a:t>
            </a:r>
            <a:r>
              <a:rPr lang="en-US" altLang="ko-KR" dirty="0">
                <a:latin typeface="YDIYGo550" panose="02030504000101010101" pitchFamily="18" charset="-127"/>
                <a:ea typeface="YDIYGo550" panose="02030504000101010101" pitchFamily="18" charset="-127"/>
              </a:rPr>
              <a:t>)</a:t>
            </a:r>
            <a:endParaRPr lang="ko-KR" altLang="en-US" dirty="0"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&lt;p&gt;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첫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첫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첫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첫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첫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첫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첫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첫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첫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&lt;/p&gt;</a:t>
            </a: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&lt;p&gt;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두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두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두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두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두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두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두 번째 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두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 </a:t>
            </a:r>
            <a:r>
              <a:rPr lang="ko-KR" altLang="en-US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두 번째 </a:t>
            </a:r>
            <a:r>
              <a:rPr lang="ko-KR" altLang="en-US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문단입니다</a:t>
            </a: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.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</a:rPr>
              <a:t>&lt;/p&gt;</a:t>
            </a: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endParaRPr lang="en-US" altLang="ko-KR" dirty="0" smtClean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  <a:p>
            <a:pPr marL="114300" indent="0">
              <a:buNone/>
            </a:pPr>
            <a:r>
              <a:rPr lang="en-US" altLang="ko-KR" dirty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https://</a:t>
            </a:r>
            <a:r>
              <a:rPr lang="en-US" altLang="ko-KR" dirty="0" smtClean="0">
                <a:latin typeface="Segoe UI Semibold" panose="020B0702040204020203" pitchFamily="34" charset="0"/>
                <a:ea typeface="YDIYGo550" panose="02030504000101010101" pitchFamily="18" charset="-127"/>
                <a:cs typeface="Segoe UI Semibold" panose="020B0702040204020203" pitchFamily="34" charset="0"/>
                <a:hlinkClick r:id="rId2"/>
              </a:rPr>
              <a:t>developer.mozilla.org/en-US/docs/Web/HTML/Element/p</a:t>
            </a:r>
            <a:endParaRPr lang="ko-KR" altLang="en-US" dirty="0">
              <a:latin typeface="Segoe UI Semibold" panose="020B0702040204020203" pitchFamily="34" charset="0"/>
              <a:ea typeface="YDIYGo550" panose="0203050400010101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6545</TotalTime>
  <Words>549</Words>
  <Application>Microsoft Office PowerPoint</Application>
  <PresentationFormat>화면 슬라이드 쇼(4:3)</PresentationFormat>
  <Paragraphs>239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근접</vt:lpstr>
      <vt:lpstr>HTML 기초</vt:lpstr>
      <vt:lpstr>HTML 이란?</vt:lpstr>
      <vt:lpstr>HTML 예시</vt:lpstr>
      <vt:lpstr>HTML 파일 작성하기</vt:lpstr>
      <vt:lpstr>태그(요소)의 구성</vt:lpstr>
      <vt:lpstr>기본 태그와 기능</vt:lpstr>
      <vt:lpstr>태그를 적용한 예</vt:lpstr>
      <vt:lpstr>헤딩(Heading)</vt:lpstr>
      <vt:lpstr>문단(Paragraph)</vt:lpstr>
      <vt:lpstr>목록(Unordered List)</vt:lpstr>
      <vt:lpstr>목록(Ordered List)</vt:lpstr>
      <vt:lpstr>설명 목록(Description List)</vt:lpstr>
      <vt:lpstr>테이블(table)</vt:lpstr>
      <vt:lpstr>테이블(table)의 사용 예</vt:lpstr>
      <vt:lpstr>테이블(table)의 사용 예</vt:lpstr>
      <vt:lpstr>폼(form)</vt:lpstr>
      <vt:lpstr>폼(form)의 사용 예</vt:lpstr>
      <vt:lpstr>인풋(input)</vt:lpstr>
      <vt:lpstr>셀렉트(select)</vt:lpstr>
      <vt:lpstr>버튼(button)</vt:lpstr>
      <vt:lpstr>입력영역(textarea)</vt:lpstr>
      <vt:lpstr>필드셋(fieldset)</vt:lpstr>
      <vt:lpstr>회원가입 폼 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HTML+CSS 기초</dc:title>
  <dc:creator>jihoon</dc:creator>
  <cp:lastModifiedBy>jihoon</cp:lastModifiedBy>
  <cp:revision>108</cp:revision>
  <dcterms:created xsi:type="dcterms:W3CDTF">2015-07-25T09:00:49Z</dcterms:created>
  <dcterms:modified xsi:type="dcterms:W3CDTF">2015-08-18T13:35:28Z</dcterms:modified>
</cp:coreProperties>
</file>