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694" y="1457642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4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182" y="2638568"/>
            <a:ext cx="15182849" cy="7248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1897" y="468058"/>
            <a:ext cx="980186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698" y="441842"/>
            <a:ext cx="9644603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64673" y="2949815"/>
            <a:ext cx="7435215" cy="685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5673" y="2825141"/>
            <a:ext cx="7103109" cy="4831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754380">
              <a:lnSpc>
                <a:spcPct val="100000"/>
              </a:lnSpc>
              <a:spcBef>
                <a:spcPts val="125"/>
              </a:spcBef>
            </a:pPr>
            <a:r>
              <a:rPr sz="6300" spc="340" dirty="0">
                <a:solidFill>
                  <a:srgbClr val="2A2B2F"/>
                </a:solidFill>
                <a:latin typeface="Times New Roman"/>
                <a:cs typeface="Times New Roman"/>
              </a:rPr>
              <a:t>AI</a:t>
            </a:r>
            <a:r>
              <a:rPr sz="6300" spc="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6300" spc="380" dirty="0">
                <a:solidFill>
                  <a:srgbClr val="2A2B2F"/>
                </a:solidFill>
                <a:latin typeface="Times New Roman"/>
                <a:cs typeface="Times New Roman"/>
              </a:rPr>
              <a:t>PREDICTIVE </a:t>
            </a:r>
            <a:r>
              <a:rPr sz="6300" spc="465" dirty="0">
                <a:solidFill>
                  <a:srgbClr val="2A2B2F"/>
                </a:solidFill>
                <a:latin typeface="Times New Roman"/>
                <a:cs typeface="Times New Roman"/>
              </a:rPr>
              <a:t>MODEL</a:t>
            </a:r>
            <a:endParaRPr sz="6300">
              <a:latin typeface="Times New Roman"/>
              <a:cs typeface="Times New Roman"/>
            </a:endParaRPr>
          </a:p>
          <a:p>
            <a:pPr marL="12700" marR="3821429">
              <a:lnSpc>
                <a:spcPct val="100000"/>
              </a:lnSpc>
              <a:spcBef>
                <a:spcPts val="5"/>
              </a:spcBef>
            </a:pPr>
            <a:r>
              <a:rPr sz="6300" spc="555" dirty="0">
                <a:solidFill>
                  <a:srgbClr val="2A2B2F"/>
                </a:solidFill>
                <a:latin typeface="Times New Roman"/>
                <a:cs typeface="Times New Roman"/>
              </a:rPr>
              <a:t>FOR </a:t>
            </a:r>
            <a:r>
              <a:rPr sz="6300" spc="459" dirty="0">
                <a:solidFill>
                  <a:srgbClr val="2A2B2F"/>
                </a:solidFill>
                <a:latin typeface="Times New Roman"/>
                <a:cs typeface="Times New Roman"/>
              </a:rPr>
              <a:t>CREDIT</a:t>
            </a:r>
            <a:endParaRPr sz="6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300" spc="530" dirty="0">
                <a:solidFill>
                  <a:srgbClr val="2A2B2F"/>
                </a:solidFill>
                <a:latin typeface="Times New Roman"/>
                <a:cs typeface="Times New Roman"/>
              </a:rPr>
              <a:t>UNDERWRITING</a:t>
            </a:r>
            <a:endParaRPr sz="6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1748986"/>
            <a:ext cx="6791324" cy="6791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0247" y="-11053"/>
            <a:ext cx="5757698" cy="5322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690" y="1959728"/>
            <a:ext cx="6734174" cy="6372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959728"/>
            <a:ext cx="6981824" cy="6372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6909" y="512743"/>
            <a:ext cx="105263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GRAPHICAL</a:t>
            </a:r>
            <a:r>
              <a:rPr spc="585" dirty="0"/>
              <a:t> </a:t>
            </a:r>
            <a:r>
              <a:rPr spc="310" dirty="0"/>
              <a:t>REPRESNTATION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28694" y="1412868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4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3489" y="2040747"/>
            <a:ext cx="2725235" cy="3512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4621" y="2040747"/>
            <a:ext cx="2579895" cy="35171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1707" y="6020674"/>
            <a:ext cx="2837016" cy="3657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19137" y="6020674"/>
            <a:ext cx="2515378" cy="36618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351" rIns="0" bIns="0" rtlCol="0">
            <a:spAutoFit/>
          </a:bodyPr>
          <a:lstStyle/>
          <a:p>
            <a:pPr marL="72644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2A2B2F"/>
                </a:solidFill>
              </a:rPr>
              <a:t>LIBRARIES</a:t>
            </a: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233810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2881026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3966876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5052726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6138576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6681501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7767351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3984" y="8853201"/>
            <a:ext cx="95250" cy="952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86553" y="1993988"/>
            <a:ext cx="6708775" cy="762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5600">
              <a:lnSpc>
                <a:spcPct val="116799"/>
              </a:lnSpc>
              <a:spcBef>
                <a:spcPts val="95"/>
              </a:spcBef>
            </a:pPr>
            <a:r>
              <a:rPr sz="3050" b="1" spc="-60" dirty="0">
                <a:solidFill>
                  <a:srgbClr val="2A2B2F"/>
                </a:solidFill>
                <a:latin typeface="Times New Roman"/>
                <a:cs typeface="Times New Roman"/>
              </a:rPr>
              <a:t>Programming</a:t>
            </a:r>
            <a:r>
              <a:rPr sz="3050" b="1" spc="-1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b="1" spc="-50" dirty="0">
                <a:solidFill>
                  <a:srgbClr val="2A2B2F"/>
                </a:solidFill>
                <a:latin typeface="Times New Roman"/>
                <a:cs typeface="Times New Roman"/>
              </a:rPr>
              <a:t>Language:</a:t>
            </a:r>
            <a:r>
              <a:rPr sz="3050" b="1" spc="-10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20" dirty="0">
                <a:solidFill>
                  <a:srgbClr val="2A2B2F"/>
                </a:solidFill>
                <a:latin typeface="Times New Roman"/>
                <a:cs typeface="Times New Roman"/>
              </a:rPr>
              <a:t>Python </a:t>
            </a:r>
            <a:r>
              <a:rPr sz="3050" b="1" spc="-35" dirty="0">
                <a:solidFill>
                  <a:srgbClr val="2A2B2F"/>
                </a:solidFill>
                <a:latin typeface="Times New Roman"/>
                <a:cs typeface="Times New Roman"/>
              </a:rPr>
              <a:t>Streamlit:</a:t>
            </a:r>
            <a:r>
              <a:rPr sz="3050" b="1" spc="-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40" dirty="0">
                <a:solidFill>
                  <a:srgbClr val="2A2B2F"/>
                </a:solidFill>
                <a:latin typeface="Times New Roman"/>
                <a:cs typeface="Times New Roman"/>
              </a:rPr>
              <a:t>Framework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0" dirty="0">
                <a:solidFill>
                  <a:srgbClr val="2A2B2F"/>
                </a:solidFill>
                <a:latin typeface="Times New Roman"/>
                <a:cs typeface="Times New Roman"/>
              </a:rPr>
              <a:t>for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2A2B2F"/>
                </a:solidFill>
                <a:latin typeface="Times New Roman"/>
                <a:cs typeface="Times New Roman"/>
              </a:rPr>
              <a:t>creating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2A2B2F"/>
                </a:solidFill>
                <a:latin typeface="Times New Roman"/>
                <a:cs typeface="Times New Roman"/>
              </a:rPr>
              <a:t>the </a:t>
            </a:r>
            <a:r>
              <a:rPr sz="3050" spc="65" dirty="0">
                <a:solidFill>
                  <a:srgbClr val="2A2B2F"/>
                </a:solidFill>
                <a:latin typeface="Times New Roman"/>
                <a:cs typeface="Times New Roman"/>
              </a:rPr>
              <a:t>interactive</a:t>
            </a:r>
            <a:r>
              <a:rPr sz="3050" spc="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web</a:t>
            </a:r>
            <a:r>
              <a:rPr sz="3050" spc="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20" dirty="0">
                <a:solidFill>
                  <a:srgbClr val="2A2B2F"/>
                </a:solidFill>
                <a:latin typeface="Times New Roman"/>
                <a:cs typeface="Times New Roman"/>
              </a:rPr>
              <a:t>app.</a:t>
            </a:r>
            <a:endParaRPr sz="3050">
              <a:latin typeface="Times New Roman"/>
              <a:cs typeface="Times New Roman"/>
            </a:endParaRPr>
          </a:p>
          <a:p>
            <a:pPr marL="12700" marR="1113155">
              <a:lnSpc>
                <a:spcPct val="116799"/>
              </a:lnSpc>
            </a:pPr>
            <a:r>
              <a:rPr sz="3050" b="1" dirty="0">
                <a:solidFill>
                  <a:srgbClr val="2A2B2F"/>
                </a:solidFill>
                <a:latin typeface="Times New Roman"/>
                <a:cs typeface="Times New Roman"/>
              </a:rPr>
              <a:t>FPDF:</a:t>
            </a:r>
            <a:r>
              <a:rPr sz="3050" b="1" spc="4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Library</a:t>
            </a:r>
            <a:r>
              <a:rPr sz="3050" spc="5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0" dirty="0">
                <a:solidFill>
                  <a:srgbClr val="2A2B2F"/>
                </a:solidFill>
                <a:latin typeface="Times New Roman"/>
                <a:cs typeface="Times New Roman"/>
              </a:rPr>
              <a:t>for</a:t>
            </a:r>
            <a:r>
              <a:rPr sz="3050" spc="5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2A2B2F"/>
                </a:solidFill>
                <a:latin typeface="Times New Roman"/>
                <a:cs typeface="Times New Roman"/>
              </a:rPr>
              <a:t>generating </a:t>
            </a:r>
            <a:r>
              <a:rPr sz="3050" spc="100" dirty="0">
                <a:solidFill>
                  <a:srgbClr val="2A2B2F"/>
                </a:solidFill>
                <a:latin typeface="Times New Roman"/>
                <a:cs typeface="Times New Roman"/>
              </a:rPr>
              <a:t>downloadable</a:t>
            </a:r>
            <a:r>
              <a:rPr sz="3050" spc="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270" dirty="0">
                <a:solidFill>
                  <a:srgbClr val="2A2B2F"/>
                </a:solidFill>
                <a:latin typeface="Times New Roman"/>
                <a:cs typeface="Times New Roman"/>
              </a:rPr>
              <a:t>PDF</a:t>
            </a:r>
            <a:r>
              <a:rPr sz="3050" spc="3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95" dirty="0">
                <a:solidFill>
                  <a:srgbClr val="2A2B2F"/>
                </a:solidFill>
                <a:latin typeface="Times New Roman"/>
                <a:cs typeface="Times New Roman"/>
              </a:rPr>
              <a:t>reports. </a:t>
            </a:r>
            <a:r>
              <a:rPr sz="3050" b="1" spc="-95" dirty="0">
                <a:solidFill>
                  <a:srgbClr val="2A2B2F"/>
                </a:solidFill>
                <a:latin typeface="Times New Roman"/>
                <a:cs typeface="Times New Roman"/>
              </a:rPr>
              <a:t>pandas:</a:t>
            </a:r>
            <a:r>
              <a:rPr sz="3050" b="1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220" dirty="0">
                <a:solidFill>
                  <a:srgbClr val="2A2B2F"/>
                </a:solidFill>
                <a:latin typeface="Times New Roman"/>
                <a:cs typeface="Times New Roman"/>
              </a:rPr>
              <a:t>For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data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30" dirty="0">
                <a:solidFill>
                  <a:srgbClr val="2A2B2F"/>
                </a:solidFill>
                <a:latin typeface="Times New Roman"/>
                <a:cs typeface="Times New Roman"/>
              </a:rPr>
              <a:t>preparation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40" dirty="0">
                <a:solidFill>
                  <a:srgbClr val="2A2B2F"/>
                </a:solidFill>
                <a:latin typeface="Times New Roman"/>
                <a:cs typeface="Times New Roman"/>
              </a:rPr>
              <a:t>and </a:t>
            </a:r>
            <a:r>
              <a:rPr sz="3050" spc="95" dirty="0">
                <a:solidFill>
                  <a:srgbClr val="2A2B2F"/>
                </a:solidFill>
                <a:latin typeface="Times New Roman"/>
                <a:cs typeface="Times New Roman"/>
              </a:rPr>
              <a:t>handling</a:t>
            </a:r>
            <a:r>
              <a:rPr sz="3050" spc="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0" dirty="0">
                <a:solidFill>
                  <a:srgbClr val="2A2B2F"/>
                </a:solidFill>
                <a:latin typeface="Times New Roman"/>
                <a:cs typeface="Times New Roman"/>
              </a:rPr>
              <a:t>user</a:t>
            </a:r>
            <a:r>
              <a:rPr sz="3050" spc="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85" dirty="0">
                <a:solidFill>
                  <a:srgbClr val="2A2B2F"/>
                </a:solidFill>
                <a:latin typeface="Times New Roman"/>
                <a:cs typeface="Times New Roman"/>
              </a:rPr>
              <a:t>inputs.</a:t>
            </a:r>
            <a:endParaRPr sz="3050">
              <a:latin typeface="Times New Roman"/>
              <a:cs typeface="Times New Roman"/>
            </a:endParaRPr>
          </a:p>
          <a:p>
            <a:pPr marL="12700" marR="237490">
              <a:lnSpc>
                <a:spcPct val="116799"/>
              </a:lnSpc>
            </a:pPr>
            <a:r>
              <a:rPr sz="3050" b="1" spc="-60" dirty="0">
                <a:solidFill>
                  <a:srgbClr val="2A2B2F"/>
                </a:solidFill>
                <a:latin typeface="Times New Roman"/>
                <a:cs typeface="Times New Roman"/>
              </a:rPr>
              <a:t>matplotlib:</a:t>
            </a:r>
            <a:r>
              <a:rPr sz="3050" b="1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220" dirty="0">
                <a:solidFill>
                  <a:srgbClr val="2A2B2F"/>
                </a:solidFill>
                <a:latin typeface="Times New Roman"/>
                <a:cs typeface="Times New Roman"/>
              </a:rPr>
              <a:t>For</a:t>
            </a:r>
            <a:r>
              <a:rPr sz="3050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optional</a:t>
            </a:r>
            <a:r>
              <a:rPr sz="30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50" dirty="0">
                <a:solidFill>
                  <a:srgbClr val="2A2B2F"/>
                </a:solidFill>
                <a:latin typeface="Times New Roman"/>
                <a:cs typeface="Times New Roman"/>
              </a:rPr>
              <a:t>visualizations. </a:t>
            </a:r>
            <a:r>
              <a:rPr sz="3050" b="1" spc="-100" dirty="0">
                <a:solidFill>
                  <a:srgbClr val="2A2B2F"/>
                </a:solidFill>
                <a:latin typeface="Times New Roman"/>
                <a:cs typeface="Times New Roman"/>
              </a:rPr>
              <a:t>joblib:</a:t>
            </a:r>
            <a:r>
              <a:rPr sz="3050" b="1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220" dirty="0">
                <a:solidFill>
                  <a:srgbClr val="2A2B2F"/>
                </a:solidFill>
                <a:latin typeface="Times New Roman"/>
                <a:cs typeface="Times New Roman"/>
              </a:rPr>
              <a:t>For</a:t>
            </a:r>
            <a:r>
              <a:rPr sz="3050" spc="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85" dirty="0">
                <a:solidFill>
                  <a:srgbClr val="2A2B2F"/>
                </a:solidFill>
                <a:latin typeface="Times New Roman"/>
                <a:cs typeface="Times New Roman"/>
              </a:rPr>
              <a:t>loading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00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3050" spc="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2A2B2F"/>
                </a:solidFill>
                <a:latin typeface="Times New Roman"/>
                <a:cs typeface="Times New Roman"/>
              </a:rPr>
              <a:t>pre-</a:t>
            </a:r>
            <a:r>
              <a:rPr sz="3050" spc="100" dirty="0">
                <a:solidFill>
                  <a:srgbClr val="2A2B2F"/>
                </a:solidFill>
                <a:latin typeface="Times New Roman"/>
                <a:cs typeface="Times New Roman"/>
              </a:rPr>
              <a:t>trained </a:t>
            </a:r>
            <a:r>
              <a:rPr sz="3050" spc="80" dirty="0">
                <a:solidFill>
                  <a:srgbClr val="2A2B2F"/>
                </a:solidFill>
                <a:latin typeface="Times New Roman"/>
                <a:cs typeface="Times New Roman"/>
              </a:rPr>
              <a:t>machine</a:t>
            </a:r>
            <a:r>
              <a:rPr sz="3050" spc="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2A2B2F"/>
                </a:solidFill>
                <a:latin typeface="Times New Roman"/>
                <a:cs typeface="Times New Roman"/>
              </a:rPr>
              <a:t>learning</a:t>
            </a:r>
            <a:r>
              <a:rPr sz="3050" spc="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0" dirty="0">
                <a:solidFill>
                  <a:srgbClr val="2A2B2F"/>
                </a:solidFill>
                <a:latin typeface="Times New Roman"/>
                <a:cs typeface="Times New Roman"/>
              </a:rPr>
              <a:t>model.</a:t>
            </a: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16799"/>
              </a:lnSpc>
            </a:pPr>
            <a:r>
              <a:rPr sz="3050" b="1" spc="-80" dirty="0">
                <a:solidFill>
                  <a:srgbClr val="2A2B2F"/>
                </a:solidFill>
                <a:latin typeface="Times New Roman"/>
                <a:cs typeface="Times New Roman"/>
              </a:rPr>
              <a:t>transformers:</a:t>
            </a:r>
            <a:r>
              <a:rPr sz="3050" b="1" spc="-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220" dirty="0">
                <a:solidFill>
                  <a:srgbClr val="2A2B2F"/>
                </a:solidFill>
                <a:latin typeface="Times New Roman"/>
                <a:cs typeface="Times New Roman"/>
              </a:rPr>
              <a:t>For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NLP-</a:t>
            </a:r>
            <a:r>
              <a:rPr sz="3050" spc="90" dirty="0">
                <a:solidFill>
                  <a:srgbClr val="2A2B2F"/>
                </a:solidFill>
                <a:latin typeface="Times New Roman"/>
                <a:cs typeface="Times New Roman"/>
              </a:rPr>
              <a:t>based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25" dirty="0">
                <a:solidFill>
                  <a:srgbClr val="2A2B2F"/>
                </a:solidFill>
                <a:latin typeface="Times New Roman"/>
                <a:cs typeface="Times New Roman"/>
              </a:rPr>
              <a:t>chatbot </a:t>
            </a:r>
            <a:r>
              <a:rPr sz="3050" spc="60" dirty="0">
                <a:solidFill>
                  <a:srgbClr val="2A2B2F"/>
                </a:solidFill>
                <a:latin typeface="Times New Roman"/>
                <a:cs typeface="Times New Roman"/>
              </a:rPr>
              <a:t>responses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(using</a:t>
            </a:r>
            <a:r>
              <a:rPr sz="3050" spc="1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2A2B2F"/>
                </a:solidFill>
                <a:latin typeface="Times New Roman"/>
                <a:cs typeface="Times New Roman"/>
              </a:rPr>
              <a:t>pre-</a:t>
            </a:r>
            <a:r>
              <a:rPr sz="3050" spc="110" dirty="0">
                <a:solidFill>
                  <a:srgbClr val="2A2B2F"/>
                </a:solidFill>
                <a:latin typeface="Times New Roman"/>
                <a:cs typeface="Times New Roman"/>
              </a:rPr>
              <a:t>trained</a:t>
            </a:r>
            <a:r>
              <a:rPr sz="3050" spc="1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45" dirty="0">
                <a:solidFill>
                  <a:srgbClr val="2A2B2F"/>
                </a:solidFill>
                <a:latin typeface="Times New Roman"/>
                <a:cs typeface="Times New Roman"/>
              </a:rPr>
              <a:t>models). </a:t>
            </a:r>
            <a:r>
              <a:rPr sz="3050" b="1" spc="-45" dirty="0">
                <a:solidFill>
                  <a:srgbClr val="2A2B2F"/>
                </a:solidFill>
                <a:latin typeface="Times New Roman"/>
                <a:cs typeface="Times New Roman"/>
              </a:rPr>
              <a:t>langdetect:</a:t>
            </a:r>
            <a:r>
              <a:rPr sz="3050" b="1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220" dirty="0">
                <a:solidFill>
                  <a:srgbClr val="2A2B2F"/>
                </a:solidFill>
                <a:latin typeface="Times New Roman"/>
                <a:cs typeface="Times New Roman"/>
              </a:rPr>
              <a:t>For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2A2B2F"/>
                </a:solidFill>
                <a:latin typeface="Times New Roman"/>
                <a:cs typeface="Times New Roman"/>
              </a:rPr>
              <a:t>language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80" dirty="0">
                <a:solidFill>
                  <a:srgbClr val="2A2B2F"/>
                </a:solidFill>
                <a:latin typeface="Times New Roman"/>
                <a:cs typeface="Times New Roman"/>
              </a:rPr>
              <a:t>detection</a:t>
            </a:r>
            <a:r>
              <a:rPr sz="3050" spc="-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50" dirty="0">
                <a:solidFill>
                  <a:srgbClr val="2A2B2F"/>
                </a:solidFill>
                <a:latin typeface="Times New Roman"/>
                <a:cs typeface="Times New Roman"/>
              </a:rPr>
              <a:t>(used </a:t>
            </a:r>
            <a:r>
              <a:rPr sz="3050" spc="70" dirty="0">
                <a:solidFill>
                  <a:srgbClr val="2A2B2F"/>
                </a:solidFill>
                <a:latin typeface="Times New Roman"/>
                <a:cs typeface="Times New Roman"/>
              </a:rPr>
              <a:t>in</a:t>
            </a:r>
            <a:r>
              <a:rPr sz="3050" spc="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00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3050" spc="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05" dirty="0">
                <a:solidFill>
                  <a:srgbClr val="2A2B2F"/>
                </a:solidFill>
                <a:latin typeface="Times New Roman"/>
                <a:cs typeface="Times New Roman"/>
              </a:rPr>
              <a:t>chatbot).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3922" y="1535077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4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0249" y="541614"/>
            <a:ext cx="6741159" cy="141605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855344" marR="5080" indent="-843280">
              <a:lnSpc>
                <a:spcPts val="4950"/>
              </a:lnSpc>
              <a:spcBef>
                <a:spcPts val="1140"/>
              </a:spcBef>
            </a:pPr>
            <a:r>
              <a:rPr spc="320" dirty="0">
                <a:solidFill>
                  <a:srgbClr val="2A2B2F"/>
                </a:solidFill>
              </a:rPr>
              <a:t>IMPLEMENTATION </a:t>
            </a:r>
            <a:r>
              <a:rPr spc="330" dirty="0">
                <a:solidFill>
                  <a:srgbClr val="2A2B2F"/>
                </a:solidFill>
              </a:rPr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7014" y="2562647"/>
            <a:ext cx="8195309" cy="7176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67665" algn="l"/>
              </a:tabLst>
            </a:pPr>
            <a:r>
              <a:rPr sz="2700" b="1" dirty="0">
                <a:solidFill>
                  <a:srgbClr val="2A2B2F"/>
                </a:solidFill>
                <a:latin typeface="Times New Roman"/>
                <a:cs typeface="Times New Roman"/>
              </a:rPr>
              <a:t>API</a:t>
            </a:r>
            <a:r>
              <a:rPr sz="2700" b="1" spc="1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2A2B2F"/>
                </a:solidFill>
                <a:latin typeface="Times New Roman"/>
                <a:cs typeface="Times New Roman"/>
              </a:rPr>
              <a:t>Deployment:</a:t>
            </a:r>
            <a:endParaRPr sz="2700">
              <a:latin typeface="Times New Roman"/>
              <a:cs typeface="Times New Roman"/>
            </a:endParaRPr>
          </a:p>
          <a:p>
            <a:pPr marL="160020" lvl="1" indent="-147320">
              <a:lnSpc>
                <a:spcPct val="100000"/>
              </a:lnSpc>
              <a:spcBef>
                <a:spcPts val="2880"/>
              </a:spcBef>
              <a:buChar char="•"/>
              <a:tabLst>
                <a:tab pos="160020" algn="l"/>
              </a:tabLst>
            </a:pPr>
            <a:r>
              <a:rPr sz="1900" spc="55" dirty="0">
                <a:solidFill>
                  <a:srgbClr val="2A2B2F"/>
                </a:solidFill>
                <a:latin typeface="Times New Roman"/>
                <a:cs typeface="Times New Roman"/>
              </a:rPr>
              <a:t>Deployed</a:t>
            </a:r>
            <a:r>
              <a:rPr sz="1900" spc="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95" dirty="0">
                <a:solidFill>
                  <a:srgbClr val="2A2B2F"/>
                </a:solidFill>
                <a:latin typeface="Times New Roman"/>
                <a:cs typeface="Times New Roman"/>
              </a:rPr>
              <a:t>on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2A2B2F"/>
                </a:solidFill>
                <a:latin typeface="Times New Roman"/>
                <a:cs typeface="Times New Roman"/>
              </a:rPr>
              <a:t>Streamlit</a:t>
            </a:r>
            <a:r>
              <a:rPr sz="1900" spc="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2A2B2F"/>
                </a:solidFill>
                <a:latin typeface="Times New Roman"/>
                <a:cs typeface="Times New Roman"/>
              </a:rPr>
              <a:t>Cloud,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pulling</a:t>
            </a:r>
            <a:r>
              <a:rPr sz="1900" spc="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2A2B2F"/>
                </a:solidFill>
                <a:latin typeface="Times New Roman"/>
                <a:cs typeface="Times New Roman"/>
              </a:rPr>
              <a:t>from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2A2B2F"/>
                </a:solidFill>
                <a:latin typeface="Times New Roman"/>
                <a:cs typeface="Times New Roman"/>
              </a:rPr>
              <a:t>GitHub</a:t>
            </a:r>
            <a:endParaRPr sz="1900">
              <a:latin typeface="Times New Roman"/>
              <a:cs typeface="Times New Roman"/>
            </a:endParaRPr>
          </a:p>
          <a:p>
            <a:pPr marL="221615" lvl="2" indent="-147320">
              <a:lnSpc>
                <a:spcPct val="100000"/>
              </a:lnSpc>
              <a:spcBef>
                <a:spcPts val="165"/>
              </a:spcBef>
              <a:buChar char="•"/>
              <a:tabLst>
                <a:tab pos="221615" algn="l"/>
              </a:tabLst>
            </a:pP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Build</a:t>
            </a:r>
            <a:r>
              <a:rPr sz="1900" spc="1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command</a:t>
            </a:r>
            <a:r>
              <a:rPr sz="1900" spc="19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installs</a:t>
            </a:r>
            <a:r>
              <a:rPr sz="1900" spc="1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A2B2F"/>
                </a:solidFill>
                <a:latin typeface="Times New Roman"/>
                <a:cs typeface="Times New Roman"/>
              </a:rPr>
              <a:t>dependencies</a:t>
            </a:r>
            <a:endParaRPr sz="1900">
              <a:latin typeface="Times New Roman"/>
              <a:cs typeface="Times New Roman"/>
            </a:endParaRPr>
          </a:p>
          <a:p>
            <a:pPr marL="221615" lvl="2" indent="-147320">
              <a:lnSpc>
                <a:spcPct val="100000"/>
              </a:lnSpc>
              <a:spcBef>
                <a:spcPts val="160"/>
              </a:spcBef>
              <a:buChar char="•"/>
              <a:tabLst>
                <a:tab pos="221615" algn="l"/>
              </a:tabLst>
            </a:pP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Start</a:t>
            </a:r>
            <a:r>
              <a:rPr sz="1900" spc="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command</a:t>
            </a:r>
            <a:r>
              <a:rPr sz="1900" spc="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2A2B2F"/>
                </a:solidFill>
                <a:latin typeface="Times New Roman"/>
                <a:cs typeface="Times New Roman"/>
              </a:rPr>
              <a:t>runs</a:t>
            </a:r>
            <a:r>
              <a:rPr sz="1900" spc="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1900" spc="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45" dirty="0">
                <a:solidFill>
                  <a:srgbClr val="2A2B2F"/>
                </a:solidFill>
                <a:latin typeface="Times New Roman"/>
                <a:cs typeface="Times New Roman"/>
              </a:rPr>
              <a:t>ML</a:t>
            </a:r>
            <a:r>
              <a:rPr sz="1900" spc="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API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9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AutoNum type="arabicPeriod" startAt="2"/>
              <a:tabLst>
                <a:tab pos="367665" algn="l"/>
              </a:tabLst>
            </a:pPr>
            <a:r>
              <a:rPr sz="2700" b="1" spc="55" dirty="0">
                <a:solidFill>
                  <a:srgbClr val="2A2B2F"/>
                </a:solidFill>
                <a:latin typeface="Times New Roman"/>
                <a:cs typeface="Times New Roman"/>
              </a:rPr>
              <a:t>UI</a:t>
            </a:r>
            <a:r>
              <a:rPr sz="2700" b="1" spc="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2A2B2F"/>
                </a:solidFill>
                <a:latin typeface="Times New Roman"/>
                <a:cs typeface="Times New Roman"/>
              </a:rPr>
              <a:t>Deployment:</a:t>
            </a:r>
            <a:endParaRPr sz="2700">
              <a:latin typeface="Times New Roman"/>
              <a:cs typeface="Times New Roman"/>
            </a:endParaRPr>
          </a:p>
          <a:p>
            <a:pPr marL="160020" lvl="1" indent="-147320">
              <a:lnSpc>
                <a:spcPct val="100000"/>
              </a:lnSpc>
              <a:spcBef>
                <a:spcPts val="2880"/>
              </a:spcBef>
              <a:buChar char="•"/>
              <a:tabLst>
                <a:tab pos="160020" algn="l"/>
              </a:tabLst>
            </a:pPr>
            <a:r>
              <a:rPr sz="1900" spc="55" dirty="0">
                <a:solidFill>
                  <a:srgbClr val="2A2B2F"/>
                </a:solidFill>
                <a:latin typeface="Times New Roman"/>
                <a:cs typeface="Times New Roman"/>
              </a:rPr>
              <a:t>Deployed</a:t>
            </a:r>
            <a:r>
              <a:rPr sz="1900" spc="9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95" dirty="0">
                <a:solidFill>
                  <a:srgbClr val="2A2B2F"/>
                </a:solidFill>
                <a:latin typeface="Times New Roman"/>
                <a:cs typeface="Times New Roman"/>
              </a:rPr>
              <a:t>on </a:t>
            </a:r>
            <a:r>
              <a:rPr sz="1900" spc="50" dirty="0">
                <a:solidFill>
                  <a:srgbClr val="2A2B2F"/>
                </a:solidFill>
                <a:latin typeface="Times New Roman"/>
                <a:cs typeface="Times New Roman"/>
              </a:rPr>
              <a:t>Streamlit,</a:t>
            </a:r>
            <a:r>
              <a:rPr sz="1900" spc="9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linked</a:t>
            </a:r>
            <a:r>
              <a:rPr sz="1900" spc="9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2A2B2F"/>
                </a:solidFill>
                <a:latin typeface="Times New Roman"/>
                <a:cs typeface="Times New Roman"/>
              </a:rPr>
              <a:t>to</a:t>
            </a:r>
            <a:r>
              <a:rPr sz="1900" spc="9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1900" spc="9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same</a:t>
            </a:r>
            <a:r>
              <a:rPr sz="1900" spc="9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45" dirty="0">
                <a:solidFill>
                  <a:srgbClr val="2A2B2F"/>
                </a:solidFill>
                <a:latin typeface="Times New Roman"/>
                <a:cs typeface="Times New Roman"/>
              </a:rPr>
              <a:t>repository</a:t>
            </a:r>
            <a:endParaRPr sz="1900">
              <a:latin typeface="Times New Roman"/>
              <a:cs typeface="Times New Roman"/>
            </a:endParaRPr>
          </a:p>
          <a:p>
            <a:pPr marL="221615" lvl="2" indent="-147320">
              <a:lnSpc>
                <a:spcPct val="100000"/>
              </a:lnSpc>
              <a:spcBef>
                <a:spcPts val="165"/>
              </a:spcBef>
              <a:buChar char="•"/>
              <a:tabLst>
                <a:tab pos="221615" algn="l"/>
              </a:tabLst>
            </a:pP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Build</a:t>
            </a:r>
            <a:r>
              <a:rPr sz="1900" spc="1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command</a:t>
            </a:r>
            <a:r>
              <a:rPr sz="1900" spc="19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installs</a:t>
            </a:r>
            <a:r>
              <a:rPr sz="1900" spc="1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A2B2F"/>
                </a:solidFill>
                <a:latin typeface="Times New Roman"/>
                <a:cs typeface="Times New Roman"/>
              </a:rPr>
              <a:t>dependencies</a:t>
            </a:r>
            <a:endParaRPr sz="1900">
              <a:latin typeface="Times New Roman"/>
              <a:cs typeface="Times New Roman"/>
            </a:endParaRPr>
          </a:p>
          <a:p>
            <a:pPr marL="221615" lvl="2" indent="-147320">
              <a:lnSpc>
                <a:spcPct val="100000"/>
              </a:lnSpc>
              <a:spcBef>
                <a:spcPts val="160"/>
              </a:spcBef>
              <a:buChar char="•"/>
              <a:tabLst>
                <a:tab pos="221615" algn="l"/>
              </a:tabLst>
            </a:pP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Start</a:t>
            </a:r>
            <a:r>
              <a:rPr sz="1900" spc="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command</a:t>
            </a:r>
            <a:r>
              <a:rPr sz="1900" spc="3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2A2B2F"/>
                </a:solidFill>
                <a:latin typeface="Times New Roman"/>
                <a:cs typeface="Times New Roman"/>
              </a:rPr>
              <a:t>runs</a:t>
            </a:r>
            <a:r>
              <a:rPr sz="1900" spc="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1900" spc="3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2A2B2F"/>
                </a:solidFill>
                <a:latin typeface="Times New Roman"/>
                <a:cs typeface="Times New Roman"/>
              </a:rPr>
              <a:t>Streamlit</a:t>
            </a:r>
            <a:r>
              <a:rPr sz="1900" spc="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2A2B2F"/>
                </a:solidFill>
                <a:latin typeface="Times New Roman"/>
                <a:cs typeface="Times New Roman"/>
              </a:rPr>
              <a:t>app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9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buAutoNum type="arabicPeriod" startAt="3"/>
              <a:tabLst>
                <a:tab pos="367665" algn="l"/>
              </a:tabLst>
            </a:pPr>
            <a:r>
              <a:rPr sz="2700" b="1" spc="-10" dirty="0">
                <a:solidFill>
                  <a:srgbClr val="2A2B2F"/>
                </a:solidFill>
                <a:latin typeface="Times New Roman"/>
                <a:cs typeface="Times New Roman"/>
              </a:rPr>
              <a:t>Integration:</a:t>
            </a:r>
            <a:endParaRPr sz="2700">
              <a:latin typeface="Times New Roman"/>
              <a:cs typeface="Times New Roman"/>
            </a:endParaRPr>
          </a:p>
          <a:p>
            <a:pPr marL="160020" lvl="1" indent="-147320">
              <a:lnSpc>
                <a:spcPct val="100000"/>
              </a:lnSpc>
              <a:spcBef>
                <a:spcPts val="2885"/>
              </a:spcBef>
              <a:buChar char="•"/>
              <a:tabLst>
                <a:tab pos="160020" algn="l"/>
              </a:tabLst>
            </a:pPr>
            <a:r>
              <a:rPr sz="1900" spc="135" dirty="0">
                <a:solidFill>
                  <a:srgbClr val="2A2B2F"/>
                </a:solidFill>
                <a:latin typeface="Times New Roman"/>
                <a:cs typeface="Times New Roman"/>
              </a:rPr>
              <a:t>UI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sends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2A2B2F"/>
                </a:solidFill>
                <a:latin typeface="Times New Roman"/>
                <a:cs typeface="Times New Roman"/>
              </a:rPr>
              <a:t>input</a:t>
            </a:r>
            <a:r>
              <a:rPr sz="1900" spc="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2A2B2F"/>
                </a:solidFill>
                <a:latin typeface="Times New Roman"/>
                <a:cs typeface="Times New Roman"/>
              </a:rPr>
              <a:t>to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1900" spc="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2A2B2F"/>
                </a:solidFill>
                <a:latin typeface="Times New Roman"/>
                <a:cs typeface="Times New Roman"/>
              </a:rPr>
              <a:t>API,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which</a:t>
            </a:r>
            <a:r>
              <a:rPr sz="1900" spc="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processes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2A2B2F"/>
                </a:solidFill>
                <a:latin typeface="Times New Roman"/>
                <a:cs typeface="Times New Roman"/>
              </a:rPr>
              <a:t>data</a:t>
            </a:r>
            <a:r>
              <a:rPr sz="1900" spc="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2A2B2F"/>
                </a:solidFill>
                <a:latin typeface="Times New Roman"/>
                <a:cs typeface="Times New Roman"/>
              </a:rPr>
              <a:t>and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2A2B2F"/>
                </a:solidFill>
                <a:latin typeface="Times New Roman"/>
                <a:cs typeface="Times New Roman"/>
              </a:rPr>
              <a:t>returns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40" dirty="0">
                <a:solidFill>
                  <a:srgbClr val="2A2B2F"/>
                </a:solidFill>
                <a:latin typeface="Times New Roman"/>
                <a:cs typeface="Times New Roman"/>
              </a:rPr>
              <a:t>predictions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900">
              <a:latin typeface="Times New Roman"/>
              <a:cs typeface="Times New Roman"/>
            </a:endParaRPr>
          </a:p>
          <a:p>
            <a:pPr marL="367665" indent="-35496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67665" algn="l"/>
              </a:tabLst>
            </a:pPr>
            <a:r>
              <a:rPr sz="2700" b="1" spc="-10" dirty="0">
                <a:solidFill>
                  <a:srgbClr val="2A2B2F"/>
                </a:solidFill>
                <a:latin typeface="Times New Roman"/>
                <a:cs typeface="Times New Roman"/>
              </a:rPr>
              <a:t>Testing:</a:t>
            </a:r>
            <a:endParaRPr sz="2700">
              <a:latin typeface="Times New Roman"/>
              <a:cs typeface="Times New Roman"/>
            </a:endParaRPr>
          </a:p>
          <a:p>
            <a:pPr marL="12700" marR="5080" lvl="1" indent="147320">
              <a:lnSpc>
                <a:spcPct val="107100"/>
              </a:lnSpc>
              <a:spcBef>
                <a:spcPts val="2720"/>
              </a:spcBef>
              <a:buChar char="•"/>
              <a:tabLst>
                <a:tab pos="160020" algn="l"/>
              </a:tabLst>
            </a:pPr>
            <a:r>
              <a:rPr sz="1900" spc="75" dirty="0">
                <a:solidFill>
                  <a:srgbClr val="2A2B2F"/>
                </a:solidFill>
                <a:latin typeface="Times New Roman"/>
                <a:cs typeface="Times New Roman"/>
              </a:rPr>
              <a:t>Both</a:t>
            </a:r>
            <a:r>
              <a:rPr sz="1900" spc="5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2A2B2F"/>
                </a:solidFill>
                <a:latin typeface="Times New Roman"/>
                <a:cs typeface="Times New Roman"/>
              </a:rPr>
              <a:t>API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2A2B2F"/>
                </a:solidFill>
                <a:latin typeface="Times New Roman"/>
                <a:cs typeface="Times New Roman"/>
              </a:rPr>
              <a:t>and</a:t>
            </a:r>
            <a:r>
              <a:rPr sz="1900" spc="5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35" dirty="0">
                <a:solidFill>
                  <a:srgbClr val="2A2B2F"/>
                </a:solidFill>
                <a:latin typeface="Times New Roman"/>
                <a:cs typeface="Times New Roman"/>
              </a:rPr>
              <a:t>UI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2A2B2F"/>
                </a:solidFill>
                <a:latin typeface="Times New Roman"/>
                <a:cs typeface="Times New Roman"/>
              </a:rPr>
              <a:t>tested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via</a:t>
            </a:r>
            <a:r>
              <a:rPr sz="1900" spc="5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20" dirty="0">
                <a:solidFill>
                  <a:srgbClr val="2A2B2F"/>
                </a:solidFill>
                <a:latin typeface="Times New Roman"/>
                <a:cs typeface="Times New Roman"/>
              </a:rPr>
              <a:t>URLs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2A2B2F"/>
                </a:solidFill>
                <a:latin typeface="Times New Roman"/>
                <a:cs typeface="Times New Roman"/>
              </a:rPr>
              <a:t>to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A2B2F"/>
                </a:solidFill>
                <a:latin typeface="Times New Roman"/>
                <a:cs typeface="Times New Roman"/>
              </a:rPr>
              <a:t>ensure</a:t>
            </a:r>
            <a:r>
              <a:rPr sz="1900" spc="5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80" dirty="0">
                <a:solidFill>
                  <a:srgbClr val="2A2B2F"/>
                </a:solidFill>
                <a:latin typeface="Times New Roman"/>
                <a:cs typeface="Times New Roman"/>
              </a:rPr>
              <a:t>proper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2A2B2F"/>
                </a:solidFill>
                <a:latin typeface="Times New Roman"/>
                <a:cs typeface="Times New Roman"/>
              </a:rPr>
              <a:t>functionality</a:t>
            </a:r>
            <a:r>
              <a:rPr sz="1900" spc="5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100" dirty="0">
                <a:solidFill>
                  <a:srgbClr val="2A2B2F"/>
                </a:solidFill>
                <a:latin typeface="Times New Roman"/>
                <a:cs typeface="Times New Roman"/>
              </a:rPr>
              <a:t>and</a:t>
            </a:r>
            <a:r>
              <a:rPr sz="1900" spc="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2A2B2F"/>
                </a:solidFill>
                <a:latin typeface="Times New Roman"/>
                <a:cs typeface="Times New Roman"/>
              </a:rPr>
              <a:t>smooth </a:t>
            </a:r>
            <a:r>
              <a:rPr sz="1900" spc="50" dirty="0">
                <a:solidFill>
                  <a:srgbClr val="2A2B2F"/>
                </a:solidFill>
                <a:latin typeface="Times New Roman"/>
                <a:cs typeface="Times New Roman"/>
              </a:rPr>
              <a:t>integration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3487"/>
            <a:ext cx="8915399" cy="973021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69714" y="2062737"/>
            <a:ext cx="8482330" cy="0"/>
          </a:xfrm>
          <a:custGeom>
            <a:avLst/>
            <a:gdLst/>
            <a:ahLst/>
            <a:cxnLst/>
            <a:rect l="l" t="t" r="r" b="b"/>
            <a:pathLst>
              <a:path w="8482330">
                <a:moveTo>
                  <a:pt x="0" y="0"/>
                </a:moveTo>
                <a:lnTo>
                  <a:pt x="8482244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446212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369" y="2117892"/>
            <a:ext cx="16678274" cy="7848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70" rIns="0" bIns="0" rtlCol="0">
            <a:spAutoFit/>
          </a:bodyPr>
          <a:lstStyle/>
          <a:p>
            <a:pPr marL="1751964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rgbClr val="2A2B2F"/>
                </a:solidFill>
              </a:rPr>
              <a:t>USER</a:t>
            </a:r>
            <a:r>
              <a:rPr spc="570" dirty="0">
                <a:solidFill>
                  <a:srgbClr val="2A2B2F"/>
                </a:solidFill>
              </a:rPr>
              <a:t> </a:t>
            </a:r>
            <a:r>
              <a:rPr spc="229" dirty="0">
                <a:solidFill>
                  <a:srgbClr val="2A2B2F"/>
                </a:solidFill>
              </a:rPr>
              <a:t>INTERFACE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386" y="2419255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386" y="3752755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386" y="5086255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386" y="6419755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386" y="7753254"/>
            <a:ext cx="114300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94311" y="1997742"/>
            <a:ext cx="13754735" cy="6692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77925">
              <a:lnSpc>
                <a:spcPct val="116700"/>
              </a:lnSpc>
              <a:spcBef>
                <a:spcPts val="90"/>
              </a:spcBef>
            </a:pPr>
            <a:r>
              <a:rPr sz="3750" b="1" dirty="0">
                <a:latin typeface="Times New Roman"/>
                <a:cs typeface="Times New Roman"/>
              </a:rPr>
              <a:t>User-</a:t>
            </a:r>
            <a:r>
              <a:rPr sz="3750" b="1" spc="-50" dirty="0">
                <a:latin typeface="Times New Roman"/>
                <a:cs typeface="Times New Roman"/>
              </a:rPr>
              <a:t>Friendly</a:t>
            </a:r>
            <a:r>
              <a:rPr sz="3750" b="1" spc="5" dirty="0">
                <a:latin typeface="Times New Roman"/>
                <a:cs typeface="Times New Roman"/>
              </a:rPr>
              <a:t> </a:t>
            </a:r>
            <a:r>
              <a:rPr sz="3750" b="1" spc="-20" dirty="0">
                <a:latin typeface="Times New Roman"/>
                <a:cs typeface="Times New Roman"/>
              </a:rPr>
              <a:t>Interface</a:t>
            </a:r>
            <a:r>
              <a:rPr sz="3750" b="1" spc="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– </a:t>
            </a:r>
            <a:r>
              <a:rPr sz="3750" spc="60" dirty="0">
                <a:latin typeface="Times New Roman"/>
                <a:cs typeface="Times New Roman"/>
              </a:rPr>
              <a:t>Simple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and</a:t>
            </a:r>
            <a:r>
              <a:rPr sz="375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intuitive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design</a:t>
            </a:r>
            <a:r>
              <a:rPr sz="3750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for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35" dirty="0">
                <a:latin typeface="Times New Roman"/>
                <a:cs typeface="Times New Roman"/>
              </a:rPr>
              <a:t>easy </a:t>
            </a:r>
            <a:r>
              <a:rPr sz="3750" spc="120" dirty="0">
                <a:latin typeface="Times New Roman"/>
                <a:cs typeface="Times New Roman"/>
              </a:rPr>
              <a:t>navigation.</a:t>
            </a:r>
            <a:endParaRPr sz="3750">
              <a:latin typeface="Times New Roman"/>
              <a:cs typeface="Times New Roman"/>
            </a:endParaRPr>
          </a:p>
          <a:p>
            <a:pPr marL="12700" marR="210185">
              <a:lnSpc>
                <a:spcPts val="5250"/>
              </a:lnSpc>
              <a:spcBef>
                <a:spcPts val="300"/>
              </a:spcBef>
            </a:pPr>
            <a:r>
              <a:rPr sz="3750" b="1" dirty="0">
                <a:latin typeface="Times New Roman"/>
                <a:cs typeface="Times New Roman"/>
              </a:rPr>
              <a:t>Loan</a:t>
            </a:r>
            <a:r>
              <a:rPr sz="3750" b="1" spc="-15" dirty="0">
                <a:latin typeface="Times New Roman"/>
                <a:cs typeface="Times New Roman"/>
              </a:rPr>
              <a:t> </a:t>
            </a:r>
            <a:r>
              <a:rPr sz="3750" b="1" spc="-35" dirty="0">
                <a:latin typeface="Times New Roman"/>
                <a:cs typeface="Times New Roman"/>
              </a:rPr>
              <a:t>Application</a:t>
            </a:r>
            <a:r>
              <a:rPr sz="3750" b="1" spc="-5" dirty="0">
                <a:latin typeface="Times New Roman"/>
                <a:cs typeface="Times New Roman"/>
              </a:rPr>
              <a:t> </a:t>
            </a:r>
            <a:r>
              <a:rPr sz="3750" b="1" spc="-80" dirty="0">
                <a:latin typeface="Times New Roman"/>
                <a:cs typeface="Times New Roman"/>
              </a:rPr>
              <a:t>Input</a:t>
            </a:r>
            <a:r>
              <a:rPr sz="3750" b="1" spc="-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–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114" dirty="0">
                <a:latin typeface="Times New Roman"/>
                <a:cs typeface="Times New Roman"/>
              </a:rPr>
              <a:t>Users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can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enter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relevant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financial</a:t>
            </a:r>
            <a:r>
              <a:rPr sz="3750" spc="-10" dirty="0">
                <a:latin typeface="Times New Roman"/>
                <a:cs typeface="Times New Roman"/>
              </a:rPr>
              <a:t> </a:t>
            </a:r>
            <a:r>
              <a:rPr sz="3750" spc="80" dirty="0">
                <a:latin typeface="Times New Roman"/>
                <a:cs typeface="Times New Roman"/>
              </a:rPr>
              <a:t>details </a:t>
            </a:r>
            <a:r>
              <a:rPr sz="3750" spc="145" dirty="0">
                <a:latin typeface="Times New Roman"/>
                <a:cs typeface="Times New Roman"/>
              </a:rPr>
              <a:t>for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105" dirty="0">
                <a:latin typeface="Times New Roman"/>
                <a:cs typeface="Times New Roman"/>
              </a:rPr>
              <a:t>credit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evaluation.</a:t>
            </a:r>
            <a:endParaRPr sz="3750">
              <a:latin typeface="Times New Roman"/>
              <a:cs typeface="Times New Roman"/>
            </a:endParaRPr>
          </a:p>
          <a:p>
            <a:pPr marL="12700" marR="27940" indent="121920">
              <a:lnSpc>
                <a:spcPts val="5250"/>
              </a:lnSpc>
            </a:pPr>
            <a:r>
              <a:rPr sz="3750" b="1" dirty="0">
                <a:latin typeface="Times New Roman"/>
                <a:cs typeface="Times New Roman"/>
              </a:rPr>
              <a:t>AI-</a:t>
            </a:r>
            <a:r>
              <a:rPr sz="3750" b="1" spc="-20" dirty="0">
                <a:latin typeface="Times New Roman"/>
                <a:cs typeface="Times New Roman"/>
              </a:rPr>
              <a:t>Powered </a:t>
            </a:r>
            <a:r>
              <a:rPr sz="3750" b="1" spc="-10" dirty="0">
                <a:latin typeface="Times New Roman"/>
                <a:cs typeface="Times New Roman"/>
              </a:rPr>
              <a:t>Predictions </a:t>
            </a:r>
            <a:r>
              <a:rPr sz="3750" dirty="0">
                <a:latin typeface="Times New Roman"/>
                <a:cs typeface="Times New Roman"/>
              </a:rPr>
              <a:t>–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Displays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spc="155" dirty="0">
                <a:latin typeface="Times New Roman"/>
                <a:cs typeface="Times New Roman"/>
              </a:rPr>
              <a:t>instant</a:t>
            </a:r>
            <a:r>
              <a:rPr sz="3750" spc="-20" dirty="0">
                <a:latin typeface="Times New Roman"/>
                <a:cs typeface="Times New Roman"/>
              </a:rPr>
              <a:t> </a:t>
            </a:r>
            <a:r>
              <a:rPr sz="3750" spc="160" dirty="0">
                <a:latin typeface="Times New Roman"/>
                <a:cs typeface="Times New Roman"/>
              </a:rPr>
              <a:t>loan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approval/rejection </a:t>
            </a:r>
            <a:r>
              <a:rPr sz="3750" spc="130" dirty="0">
                <a:latin typeface="Times New Roman"/>
                <a:cs typeface="Times New Roman"/>
              </a:rPr>
              <a:t>based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210" dirty="0">
                <a:latin typeface="Times New Roman"/>
                <a:cs typeface="Times New Roman"/>
              </a:rPr>
              <a:t>on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the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155" dirty="0">
                <a:latin typeface="Times New Roman"/>
                <a:cs typeface="Times New Roman"/>
              </a:rPr>
              <a:t>trained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05" dirty="0">
                <a:latin typeface="Times New Roman"/>
                <a:cs typeface="Times New Roman"/>
              </a:rPr>
              <a:t>model.</a:t>
            </a:r>
            <a:endParaRPr sz="3750">
              <a:latin typeface="Times New Roman"/>
              <a:cs typeface="Times New Roman"/>
            </a:endParaRPr>
          </a:p>
          <a:p>
            <a:pPr marL="12700" marR="2628900" indent="121920">
              <a:lnSpc>
                <a:spcPts val="5250"/>
              </a:lnSpc>
            </a:pPr>
            <a:r>
              <a:rPr sz="3750" b="1" dirty="0">
                <a:latin typeface="Times New Roman"/>
                <a:cs typeface="Times New Roman"/>
              </a:rPr>
              <a:t>Real-Time</a:t>
            </a:r>
            <a:r>
              <a:rPr sz="3750" b="1" spc="5" dirty="0">
                <a:latin typeface="Times New Roman"/>
                <a:cs typeface="Times New Roman"/>
              </a:rPr>
              <a:t> </a:t>
            </a:r>
            <a:r>
              <a:rPr sz="3750" b="1" dirty="0">
                <a:latin typeface="Times New Roman"/>
                <a:cs typeface="Times New Roman"/>
              </a:rPr>
              <a:t>Analysis</a:t>
            </a:r>
            <a:r>
              <a:rPr sz="3750" b="1" spc="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– </a:t>
            </a:r>
            <a:r>
              <a:rPr sz="3750" spc="90" dirty="0">
                <a:latin typeface="Times New Roman"/>
                <a:cs typeface="Times New Roman"/>
              </a:rPr>
              <a:t>Uses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114" dirty="0">
                <a:latin typeface="Times New Roman"/>
                <a:cs typeface="Times New Roman"/>
              </a:rPr>
              <a:t>machine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105" dirty="0">
                <a:latin typeface="Times New Roman"/>
                <a:cs typeface="Times New Roman"/>
              </a:rPr>
              <a:t>learning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to</a:t>
            </a:r>
            <a:r>
              <a:rPr sz="37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assess </a:t>
            </a:r>
            <a:r>
              <a:rPr sz="3750" spc="110" dirty="0">
                <a:latin typeface="Times New Roman"/>
                <a:cs typeface="Times New Roman"/>
              </a:rPr>
              <a:t>creditworthiness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85" dirty="0">
                <a:latin typeface="Times New Roman"/>
                <a:cs typeface="Times New Roman"/>
              </a:rPr>
              <a:t>dynamically.</a:t>
            </a:r>
            <a:endParaRPr sz="3750">
              <a:latin typeface="Times New Roman"/>
              <a:cs typeface="Times New Roman"/>
            </a:endParaRPr>
          </a:p>
          <a:p>
            <a:pPr marL="12700" marR="5080" indent="121920">
              <a:lnSpc>
                <a:spcPts val="5250"/>
              </a:lnSpc>
            </a:pPr>
            <a:r>
              <a:rPr sz="3750" b="1" dirty="0">
                <a:latin typeface="Times New Roman"/>
                <a:cs typeface="Times New Roman"/>
              </a:rPr>
              <a:t>Accessible</a:t>
            </a:r>
            <a:r>
              <a:rPr sz="3750" b="1" spc="-20" dirty="0">
                <a:latin typeface="Times New Roman"/>
                <a:cs typeface="Times New Roman"/>
              </a:rPr>
              <a:t> </a:t>
            </a:r>
            <a:r>
              <a:rPr sz="3750" b="1" spc="-45" dirty="0">
                <a:latin typeface="Times New Roman"/>
                <a:cs typeface="Times New Roman"/>
              </a:rPr>
              <a:t>from</a:t>
            </a:r>
            <a:r>
              <a:rPr sz="3750" b="1" spc="-15" dirty="0">
                <a:latin typeface="Times New Roman"/>
                <a:cs typeface="Times New Roman"/>
              </a:rPr>
              <a:t> </a:t>
            </a:r>
            <a:r>
              <a:rPr sz="3750" b="1" spc="-80" dirty="0">
                <a:latin typeface="Times New Roman"/>
                <a:cs typeface="Times New Roman"/>
              </a:rPr>
              <a:t>Anywhere</a:t>
            </a:r>
            <a:r>
              <a:rPr sz="3750" b="1" spc="-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–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spc="175" dirty="0">
                <a:latin typeface="Times New Roman"/>
                <a:cs typeface="Times New Roman"/>
              </a:rPr>
              <a:t>Hosted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spc="210" dirty="0">
                <a:latin typeface="Times New Roman"/>
                <a:cs typeface="Times New Roman"/>
              </a:rPr>
              <a:t>on</a:t>
            </a:r>
            <a:r>
              <a:rPr sz="3750" spc="-20" dirty="0">
                <a:latin typeface="Times New Roman"/>
                <a:cs typeface="Times New Roman"/>
              </a:rPr>
              <a:t> </a:t>
            </a:r>
            <a:r>
              <a:rPr sz="3750" spc="114" dirty="0">
                <a:latin typeface="Times New Roman"/>
                <a:cs typeface="Times New Roman"/>
              </a:rPr>
              <a:t>Streamlit,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making</a:t>
            </a:r>
            <a:r>
              <a:rPr sz="3750" spc="-15" dirty="0">
                <a:latin typeface="Times New Roman"/>
                <a:cs typeface="Times New Roman"/>
              </a:rPr>
              <a:t> </a:t>
            </a:r>
            <a:r>
              <a:rPr sz="3750" spc="105" dirty="0">
                <a:latin typeface="Times New Roman"/>
                <a:cs typeface="Times New Roman"/>
              </a:rPr>
              <a:t>it</a:t>
            </a:r>
            <a:r>
              <a:rPr sz="3750" spc="-2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cloud- </a:t>
            </a:r>
            <a:r>
              <a:rPr sz="3750" spc="130" dirty="0">
                <a:latin typeface="Times New Roman"/>
                <a:cs typeface="Times New Roman"/>
              </a:rPr>
              <a:t>based</a:t>
            </a:r>
            <a:r>
              <a:rPr sz="3750" spc="10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and</a:t>
            </a:r>
            <a:r>
              <a:rPr sz="3750" spc="1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easily</a:t>
            </a:r>
            <a:r>
              <a:rPr sz="3750" spc="125" dirty="0">
                <a:latin typeface="Times New Roman"/>
                <a:cs typeface="Times New Roman"/>
              </a:rPr>
              <a:t> </a:t>
            </a:r>
            <a:r>
              <a:rPr sz="3750" spc="35" dirty="0">
                <a:latin typeface="Times New Roman"/>
                <a:cs typeface="Times New Roman"/>
              </a:rPr>
              <a:t>accessible.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809" rIns="0" bIns="0" rtlCol="0">
            <a:spAutoFit/>
          </a:bodyPr>
          <a:lstStyle/>
          <a:p>
            <a:pPr marL="234188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FEATURES</a:t>
            </a:r>
            <a:r>
              <a:rPr spc="580" dirty="0"/>
              <a:t> </a:t>
            </a:r>
            <a:r>
              <a:rPr spc="220" dirty="0"/>
              <a:t>OF</a:t>
            </a:r>
            <a:r>
              <a:rPr spc="585" dirty="0"/>
              <a:t> </a:t>
            </a:r>
            <a:r>
              <a:rPr spc="200" dirty="0"/>
              <a:t>UI</a:t>
            </a:r>
          </a:p>
        </p:txBody>
      </p:sp>
      <p:sp>
        <p:nvSpPr>
          <p:cNvPr id="9" name="object 9"/>
          <p:cNvSpPr/>
          <p:nvPr/>
        </p:nvSpPr>
        <p:spPr>
          <a:xfrm>
            <a:off x="1028700" y="1446212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89775"/>
            <a:ext cx="8961120" cy="8985250"/>
            <a:chOff x="1028700" y="389775"/>
            <a:chExt cx="8961120" cy="8985250"/>
          </a:xfrm>
        </p:grpSpPr>
        <p:sp>
          <p:nvSpPr>
            <p:cNvPr id="3" name="object 3"/>
            <p:cNvSpPr/>
            <p:nvPr/>
          </p:nvSpPr>
          <p:spPr>
            <a:xfrm>
              <a:off x="1028700" y="389775"/>
              <a:ext cx="8610600" cy="8001000"/>
            </a:xfrm>
            <a:custGeom>
              <a:avLst/>
              <a:gdLst/>
              <a:ahLst/>
              <a:cxnLst/>
              <a:rect l="l" t="t" r="r" b="b"/>
              <a:pathLst>
                <a:path w="8610600" h="8001000">
                  <a:moveTo>
                    <a:pt x="8610599" y="8000999"/>
                  </a:moveTo>
                  <a:lnTo>
                    <a:pt x="0" y="8000999"/>
                  </a:lnTo>
                  <a:lnTo>
                    <a:pt x="0" y="0"/>
                  </a:lnTo>
                  <a:lnTo>
                    <a:pt x="8610599" y="0"/>
                  </a:lnTo>
                  <a:lnTo>
                    <a:pt x="8610599" y="8000999"/>
                  </a:lnTo>
                  <a:close/>
                </a:path>
              </a:pathLst>
            </a:custGeom>
            <a:solidFill>
              <a:srgbClr val="2A2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5861" y="1145425"/>
              <a:ext cx="8293893" cy="822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57460" y="253313"/>
            <a:ext cx="693165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95" dirty="0"/>
              <a:t> </a:t>
            </a:r>
            <a:r>
              <a:rPr spc="75" dirty="0"/>
              <a:t>OF</a:t>
            </a:r>
            <a:r>
              <a:rPr spc="100" dirty="0"/>
              <a:t> </a:t>
            </a:r>
            <a:r>
              <a:rPr spc="90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57460" y="1290658"/>
            <a:ext cx="7110730" cy="788415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4250" spc="3270" dirty="0">
                <a:latin typeface="Webdings"/>
                <a:cs typeface="Webdings"/>
              </a:rPr>
              <a:t>🚀</a:t>
            </a:r>
            <a:r>
              <a:rPr sz="4250" spc="-120" dirty="0">
                <a:latin typeface="Times New Roman"/>
                <a:cs typeface="Times New Roman"/>
              </a:rPr>
              <a:t> </a:t>
            </a:r>
            <a:r>
              <a:rPr sz="3750" spc="165" dirty="0">
                <a:latin typeface="Times New Roman"/>
                <a:cs typeface="Times New Roman"/>
              </a:rPr>
              <a:t>Faster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210" dirty="0">
                <a:latin typeface="Times New Roman"/>
                <a:cs typeface="Times New Roman"/>
              </a:rPr>
              <a:t>Loan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Processing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250" spc="3270" dirty="0">
                <a:latin typeface="Webdings"/>
                <a:cs typeface="Webdings"/>
              </a:rPr>
              <a:t>📊</a:t>
            </a:r>
            <a:r>
              <a:rPr sz="4250" spc="-110" dirty="0">
                <a:latin typeface="Times New Roman"/>
                <a:cs typeface="Times New Roman"/>
              </a:rPr>
              <a:t> </a:t>
            </a:r>
            <a:r>
              <a:rPr sz="3750" spc="200" dirty="0">
                <a:latin typeface="Times New Roman"/>
                <a:cs typeface="Times New Roman"/>
              </a:rPr>
              <a:t>Data-</a:t>
            </a:r>
            <a:r>
              <a:rPr sz="3750" spc="120" dirty="0">
                <a:latin typeface="Times New Roman"/>
                <a:cs typeface="Times New Roman"/>
              </a:rPr>
              <a:t>Driven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80" dirty="0">
                <a:latin typeface="Times New Roman"/>
                <a:cs typeface="Times New Roman"/>
              </a:rPr>
              <a:t>Decision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-114" dirty="0">
                <a:latin typeface="Times New Roman"/>
                <a:cs typeface="Times New Roman"/>
              </a:rPr>
              <a:t>Making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250" spc="3270" dirty="0">
                <a:latin typeface="Webdings"/>
                <a:cs typeface="Webdings"/>
              </a:rPr>
              <a:t>💰</a:t>
            </a:r>
            <a:r>
              <a:rPr sz="4250" spc="-11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Reduced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135" dirty="0">
                <a:latin typeface="Times New Roman"/>
                <a:cs typeface="Times New Roman"/>
              </a:rPr>
              <a:t>Risk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of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210" dirty="0">
                <a:latin typeface="Times New Roman"/>
                <a:cs typeface="Times New Roman"/>
              </a:rPr>
              <a:t>Loan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-350" dirty="0">
                <a:latin typeface="Times New Roman"/>
                <a:cs typeface="Times New Roman"/>
              </a:rPr>
              <a:t>Defaults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250" spc="3270" dirty="0">
                <a:latin typeface="Webdings"/>
                <a:cs typeface="Webdings"/>
              </a:rPr>
              <a:t>🎯</a:t>
            </a:r>
            <a:r>
              <a:rPr sz="4250" spc="-114" dirty="0">
                <a:latin typeface="Times New Roman"/>
                <a:cs typeface="Times New Roman"/>
              </a:rPr>
              <a:t> </a:t>
            </a:r>
            <a:r>
              <a:rPr sz="3750" spc="135" dirty="0">
                <a:latin typeface="Times New Roman"/>
                <a:cs typeface="Times New Roman"/>
              </a:rPr>
              <a:t>High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Accuracy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in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85" dirty="0">
                <a:latin typeface="Times New Roman"/>
                <a:cs typeface="Times New Roman"/>
              </a:rPr>
              <a:t>Predictions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250" spc="3270" dirty="0">
                <a:latin typeface="Webdings"/>
                <a:cs typeface="Webdings"/>
              </a:rPr>
              <a:t>📉</a:t>
            </a:r>
            <a:r>
              <a:rPr sz="4250" spc="-110" dirty="0">
                <a:latin typeface="Times New Roman"/>
                <a:cs typeface="Times New Roman"/>
              </a:rPr>
              <a:t> </a:t>
            </a:r>
            <a:r>
              <a:rPr sz="3750" spc="114" dirty="0">
                <a:latin typeface="Times New Roman"/>
                <a:cs typeface="Times New Roman"/>
              </a:rPr>
              <a:t>Lower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Operational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Costs</a:t>
            </a:r>
            <a:endParaRPr sz="3750">
              <a:latin typeface="Times New Roman"/>
              <a:cs typeface="Times New Roman"/>
            </a:endParaRPr>
          </a:p>
          <a:p>
            <a:pPr marL="12700" marR="1070610">
              <a:lnSpc>
                <a:spcPts val="5630"/>
              </a:lnSpc>
              <a:spcBef>
                <a:spcPts val="270"/>
              </a:spcBef>
            </a:pPr>
            <a:r>
              <a:rPr sz="4250" spc="3270" dirty="0">
                <a:latin typeface="Webdings"/>
                <a:cs typeface="Webdings"/>
              </a:rPr>
              <a:t>👥</a:t>
            </a:r>
            <a:r>
              <a:rPr sz="4250" spc="-114" dirty="0">
                <a:latin typeface="Times New Roman"/>
                <a:cs typeface="Times New Roman"/>
              </a:rPr>
              <a:t> </a:t>
            </a:r>
            <a:r>
              <a:rPr sz="3750" spc="195" dirty="0">
                <a:latin typeface="Times New Roman"/>
                <a:cs typeface="Times New Roman"/>
              </a:rPr>
              <a:t>Fair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165" dirty="0">
                <a:latin typeface="Times New Roman"/>
                <a:cs typeface="Times New Roman"/>
              </a:rPr>
              <a:t>Transparent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-509" dirty="0">
                <a:latin typeface="Times New Roman"/>
                <a:cs typeface="Times New Roman"/>
              </a:rPr>
              <a:t>Credit </a:t>
            </a:r>
            <a:r>
              <a:rPr sz="3750" spc="60" dirty="0">
                <a:latin typeface="Times New Roman"/>
                <a:cs typeface="Times New Roman"/>
              </a:rPr>
              <a:t>Scoring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4250" spc="3270" dirty="0">
                <a:latin typeface="Webdings"/>
                <a:cs typeface="Webdings"/>
              </a:rPr>
              <a:t>📈</a:t>
            </a:r>
            <a:r>
              <a:rPr sz="4250" spc="-110" dirty="0">
                <a:latin typeface="Times New Roman"/>
                <a:cs typeface="Times New Roman"/>
              </a:rPr>
              <a:t> </a:t>
            </a:r>
            <a:r>
              <a:rPr sz="3750" spc="155" dirty="0">
                <a:latin typeface="Times New Roman"/>
                <a:cs typeface="Times New Roman"/>
              </a:rPr>
              <a:t>Continuous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Times New Roman"/>
                <a:cs typeface="Times New Roman"/>
              </a:rPr>
              <a:t>Improvement</a:t>
            </a:r>
            <a:endParaRPr sz="3750">
              <a:latin typeface="Times New Roman"/>
              <a:cs typeface="Times New Roman"/>
            </a:endParaRPr>
          </a:p>
          <a:p>
            <a:pPr marL="12700" marR="270510">
              <a:lnSpc>
                <a:spcPts val="5630"/>
              </a:lnSpc>
              <a:spcBef>
                <a:spcPts val="270"/>
              </a:spcBef>
            </a:pPr>
            <a:r>
              <a:rPr sz="4250" spc="3270" dirty="0">
                <a:latin typeface="Webdings"/>
                <a:cs typeface="Webdings"/>
              </a:rPr>
              <a:t>🔗</a:t>
            </a:r>
            <a:r>
              <a:rPr sz="4250" spc="-105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Easy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Integration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with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-405" dirty="0">
                <a:latin typeface="Times New Roman"/>
                <a:cs typeface="Times New Roman"/>
              </a:rPr>
              <a:t>Existing </a:t>
            </a:r>
            <a:r>
              <a:rPr sz="3750" spc="-10" dirty="0">
                <a:latin typeface="Times New Roman"/>
                <a:cs typeface="Times New Roman"/>
              </a:rPr>
              <a:t>Systems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4250" spc="3270" dirty="0">
                <a:latin typeface="Webdings"/>
                <a:cs typeface="Webdings"/>
              </a:rPr>
              <a:t>🌍</a:t>
            </a:r>
            <a:r>
              <a:rPr sz="4250" spc="-110" dirty="0">
                <a:latin typeface="Times New Roman"/>
                <a:cs typeface="Times New Roman"/>
              </a:rPr>
              <a:t> </a:t>
            </a:r>
            <a:r>
              <a:rPr sz="3750" spc="60" dirty="0">
                <a:latin typeface="Times New Roman"/>
                <a:cs typeface="Times New Roman"/>
              </a:rPr>
              <a:t>Scalable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204" dirty="0">
                <a:latin typeface="Times New Roman"/>
                <a:cs typeface="Times New Roman"/>
              </a:rPr>
              <a:t>and</a:t>
            </a:r>
            <a:r>
              <a:rPr sz="3750" spc="15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Adaptable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70332" y="1324812"/>
            <a:ext cx="6450330" cy="33655"/>
          </a:xfrm>
          <a:custGeom>
            <a:avLst/>
            <a:gdLst/>
            <a:ahLst/>
            <a:cxnLst/>
            <a:rect l="l" t="t" r="r" b="b"/>
            <a:pathLst>
              <a:path w="6450330" h="33655">
                <a:moveTo>
                  <a:pt x="0" y="33328"/>
                </a:moveTo>
                <a:lnTo>
                  <a:pt x="645017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999" y="271999"/>
            <a:ext cx="7908898" cy="9731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9829" y="3551"/>
            <a:ext cx="736282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CHALLENGES</a:t>
            </a:r>
            <a:r>
              <a:rPr spc="60" dirty="0"/>
              <a:t> </a:t>
            </a:r>
            <a:r>
              <a:rPr spc="70" dirty="0"/>
              <a:t>IN </a:t>
            </a:r>
            <a:r>
              <a:rPr spc="45" dirty="0"/>
              <a:t>TRADITIONAL</a:t>
            </a:r>
            <a:r>
              <a:rPr spc="90" dirty="0"/>
              <a:t> </a:t>
            </a:r>
            <a:r>
              <a:rPr spc="-10" dirty="0"/>
              <a:t>CREDIT </a:t>
            </a:r>
            <a:r>
              <a:rPr spc="55" dirty="0"/>
              <a:t>UNDERWRITING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250" spc="-509" dirty="0">
                <a:latin typeface="SimSun-ExtB"/>
                <a:cs typeface="SimSun-ExtB"/>
              </a:rPr>
              <a:t>⏳</a:t>
            </a:r>
            <a:r>
              <a:rPr sz="4250" spc="-200" dirty="0">
                <a:latin typeface="SimSun-ExtB"/>
                <a:cs typeface="SimSun-ExtB"/>
              </a:rPr>
              <a:t> </a:t>
            </a:r>
            <a:r>
              <a:rPr spc="65" dirty="0"/>
              <a:t>Time-</a:t>
            </a:r>
            <a:r>
              <a:rPr spc="120" dirty="0"/>
              <a:t>Consuming</a:t>
            </a:r>
            <a:r>
              <a:rPr spc="25" dirty="0"/>
              <a:t> </a:t>
            </a:r>
            <a:r>
              <a:rPr spc="60" dirty="0"/>
              <a:t>Process</a:t>
            </a:r>
            <a:endParaRPr sz="4250">
              <a:latin typeface="SimSun-ExtB"/>
              <a:cs typeface="SimSun-ExtB"/>
            </a:endParaRPr>
          </a:p>
          <a:p>
            <a:pPr marL="12700">
              <a:lnSpc>
                <a:spcPts val="4875"/>
              </a:lnSpc>
            </a:pPr>
            <a:r>
              <a:rPr sz="4250" spc="3270" dirty="0">
                <a:latin typeface="Webdings"/>
                <a:cs typeface="Webdings"/>
              </a:rPr>
              <a:t>👥</a:t>
            </a:r>
            <a:r>
              <a:rPr sz="4250" spc="-75" dirty="0"/>
              <a:t> </a:t>
            </a:r>
            <a:r>
              <a:rPr spc="229" dirty="0"/>
              <a:t>Human</a:t>
            </a:r>
            <a:r>
              <a:rPr spc="50" dirty="0"/>
              <a:t> </a:t>
            </a:r>
            <a:r>
              <a:rPr dirty="0"/>
              <a:t>Bias</a:t>
            </a:r>
            <a:r>
              <a:rPr spc="50" dirty="0"/>
              <a:t> </a:t>
            </a:r>
            <a:r>
              <a:rPr dirty="0"/>
              <a:t>&amp;</a:t>
            </a:r>
            <a:r>
              <a:rPr spc="50" dirty="0"/>
              <a:t> </a:t>
            </a:r>
            <a:r>
              <a:rPr spc="45" dirty="0"/>
              <a:t>Subjectivity</a:t>
            </a:r>
            <a:endParaRPr sz="4250">
              <a:latin typeface="Webdings"/>
              <a:cs typeface="Webdings"/>
            </a:endParaRPr>
          </a:p>
          <a:p>
            <a:pPr marL="12700">
              <a:lnSpc>
                <a:spcPts val="4875"/>
              </a:lnSpc>
            </a:pPr>
            <a:r>
              <a:rPr sz="4250" spc="3270" dirty="0">
                <a:latin typeface="Webdings"/>
                <a:cs typeface="Webdings"/>
              </a:rPr>
              <a:t>📄</a:t>
            </a:r>
            <a:r>
              <a:rPr sz="4250" spc="-114" dirty="0"/>
              <a:t> </a:t>
            </a:r>
            <a:r>
              <a:rPr spc="105" dirty="0"/>
              <a:t>Limited</a:t>
            </a:r>
            <a:r>
              <a:rPr spc="10" dirty="0"/>
              <a:t> </a:t>
            </a:r>
            <a:r>
              <a:rPr spc="250" dirty="0"/>
              <a:t>Data</a:t>
            </a:r>
            <a:r>
              <a:rPr spc="15" dirty="0"/>
              <a:t> </a:t>
            </a:r>
            <a:r>
              <a:rPr spc="105" dirty="0"/>
              <a:t>Utilization</a:t>
            </a:r>
            <a:endParaRPr sz="4250">
              <a:latin typeface="Webdings"/>
              <a:cs typeface="Webdings"/>
            </a:endParaRPr>
          </a:p>
          <a:p>
            <a:pPr marL="12700">
              <a:lnSpc>
                <a:spcPts val="4990"/>
              </a:lnSpc>
            </a:pPr>
            <a:r>
              <a:rPr sz="4250" spc="3270" dirty="0">
                <a:latin typeface="Webdings"/>
                <a:cs typeface="Webdings"/>
              </a:rPr>
              <a:t>💸</a:t>
            </a:r>
            <a:r>
              <a:rPr sz="4250" spc="-114" dirty="0"/>
              <a:t> </a:t>
            </a:r>
            <a:r>
              <a:rPr spc="135" dirty="0"/>
              <a:t>High</a:t>
            </a:r>
            <a:r>
              <a:rPr spc="15" dirty="0"/>
              <a:t> </a:t>
            </a:r>
            <a:r>
              <a:rPr spc="140" dirty="0"/>
              <a:t>Operational</a:t>
            </a:r>
            <a:r>
              <a:rPr spc="10" dirty="0"/>
              <a:t> </a:t>
            </a:r>
            <a:r>
              <a:rPr spc="95" dirty="0"/>
              <a:t>Costs</a:t>
            </a:r>
            <a:endParaRPr sz="4250">
              <a:latin typeface="Webdings"/>
              <a:cs typeface="Webdings"/>
            </a:endParaRPr>
          </a:p>
          <a:p>
            <a:pPr marL="12700">
              <a:lnSpc>
                <a:spcPts val="4440"/>
              </a:lnSpc>
              <a:spcBef>
                <a:spcPts val="275"/>
              </a:spcBef>
            </a:pPr>
            <a:r>
              <a:rPr spc="-1395" dirty="0">
                <a:latin typeface="Segoe UI Emoji"/>
                <a:cs typeface="Segoe UI Emoji"/>
              </a:rPr>
              <a:t>⚠</a:t>
            </a:r>
            <a:r>
              <a:rPr spc="-80" dirty="0">
                <a:latin typeface="Segoe UI Emoji"/>
                <a:cs typeface="Segoe UI Emoji"/>
              </a:rPr>
              <a:t> </a:t>
            </a:r>
            <a:r>
              <a:rPr spc="120" dirty="0"/>
              <a:t>Higher</a:t>
            </a:r>
            <a:r>
              <a:rPr spc="10" dirty="0"/>
              <a:t> </a:t>
            </a:r>
            <a:r>
              <a:rPr spc="135" dirty="0"/>
              <a:t>Risk</a:t>
            </a:r>
            <a:r>
              <a:rPr spc="10" dirty="0"/>
              <a:t> </a:t>
            </a:r>
            <a:r>
              <a:rPr spc="100" dirty="0"/>
              <a:t>of</a:t>
            </a:r>
            <a:r>
              <a:rPr spc="10" dirty="0"/>
              <a:t> </a:t>
            </a:r>
            <a:r>
              <a:rPr spc="210" dirty="0"/>
              <a:t>Loan</a:t>
            </a:r>
            <a:r>
              <a:rPr spc="10" dirty="0"/>
              <a:t> </a:t>
            </a:r>
            <a:r>
              <a:rPr spc="105" dirty="0"/>
              <a:t>Defaults</a:t>
            </a:r>
          </a:p>
          <a:p>
            <a:pPr marL="12700">
              <a:lnSpc>
                <a:spcPts val="4925"/>
              </a:lnSpc>
            </a:pPr>
            <a:r>
              <a:rPr sz="4250" spc="3270" dirty="0">
                <a:latin typeface="Webdings"/>
                <a:cs typeface="Webdings"/>
              </a:rPr>
              <a:t>📈</a:t>
            </a:r>
            <a:r>
              <a:rPr sz="4250" spc="-120" dirty="0"/>
              <a:t> </a:t>
            </a:r>
            <a:r>
              <a:rPr spc="140" dirty="0"/>
              <a:t>Low</a:t>
            </a:r>
            <a:r>
              <a:rPr spc="10" dirty="0"/>
              <a:t> </a:t>
            </a:r>
            <a:r>
              <a:rPr spc="50" dirty="0"/>
              <a:t>Scalability</a:t>
            </a:r>
            <a:endParaRPr sz="4250">
              <a:latin typeface="Webdings"/>
              <a:cs typeface="Webdings"/>
            </a:endParaRPr>
          </a:p>
          <a:p>
            <a:pPr marL="12700" marR="905510">
              <a:lnSpc>
                <a:spcPts val="4880"/>
              </a:lnSpc>
              <a:spcBef>
                <a:spcPts val="235"/>
              </a:spcBef>
            </a:pPr>
            <a:r>
              <a:rPr sz="4250" spc="3270" dirty="0">
                <a:latin typeface="Webdings"/>
                <a:cs typeface="Webdings"/>
              </a:rPr>
              <a:t>📊</a:t>
            </a:r>
            <a:r>
              <a:rPr sz="4250" spc="-105" dirty="0"/>
              <a:t> </a:t>
            </a:r>
            <a:r>
              <a:rPr spc="100" dirty="0"/>
              <a:t>Inability</a:t>
            </a:r>
            <a:r>
              <a:rPr spc="20" dirty="0"/>
              <a:t> </a:t>
            </a:r>
            <a:r>
              <a:rPr spc="204" dirty="0"/>
              <a:t>to</a:t>
            </a:r>
            <a:r>
              <a:rPr spc="20" dirty="0"/>
              <a:t> </a:t>
            </a:r>
            <a:r>
              <a:rPr spc="200" dirty="0"/>
              <a:t>Adapt</a:t>
            </a:r>
            <a:r>
              <a:rPr spc="25" dirty="0"/>
              <a:t> </a:t>
            </a:r>
            <a:r>
              <a:rPr spc="204" dirty="0"/>
              <a:t>to</a:t>
            </a:r>
            <a:r>
              <a:rPr spc="20" dirty="0"/>
              <a:t> </a:t>
            </a:r>
            <a:r>
              <a:rPr spc="-440" dirty="0"/>
              <a:t>Market </a:t>
            </a:r>
            <a:r>
              <a:rPr spc="120" dirty="0"/>
              <a:t>Trends</a:t>
            </a:r>
            <a:endParaRPr sz="4250">
              <a:latin typeface="Webdings"/>
              <a:cs typeface="Webdings"/>
            </a:endParaRPr>
          </a:p>
          <a:p>
            <a:pPr marL="12700">
              <a:lnSpc>
                <a:spcPts val="4655"/>
              </a:lnSpc>
            </a:pPr>
            <a:r>
              <a:rPr sz="4250" spc="3270" dirty="0">
                <a:latin typeface="Webdings"/>
                <a:cs typeface="Webdings"/>
              </a:rPr>
              <a:t>📉</a:t>
            </a:r>
            <a:r>
              <a:rPr sz="4250" spc="-105" dirty="0"/>
              <a:t> </a:t>
            </a:r>
            <a:r>
              <a:rPr spc="110" dirty="0"/>
              <a:t>Inconsistent</a:t>
            </a:r>
            <a:r>
              <a:rPr spc="20" dirty="0"/>
              <a:t> </a:t>
            </a:r>
            <a:r>
              <a:rPr spc="70" dirty="0"/>
              <a:t>Decision-</a:t>
            </a:r>
            <a:r>
              <a:rPr spc="150" dirty="0"/>
              <a:t>Making</a:t>
            </a:r>
            <a:endParaRPr sz="4250">
              <a:latin typeface="Webdings"/>
              <a:cs typeface="Webdings"/>
            </a:endParaRPr>
          </a:p>
          <a:p>
            <a:pPr marL="12700" marR="5080">
              <a:lnSpc>
                <a:spcPts val="4870"/>
              </a:lnSpc>
              <a:spcBef>
                <a:spcPts val="105"/>
              </a:spcBef>
            </a:pPr>
            <a:r>
              <a:rPr sz="4200" spc="3360" dirty="0">
                <a:latin typeface="Webdings"/>
                <a:cs typeface="Webdings"/>
              </a:rPr>
              <a:t>🔗</a:t>
            </a:r>
            <a:r>
              <a:rPr sz="4200" spc="-100" dirty="0"/>
              <a:t> </a:t>
            </a:r>
            <a:r>
              <a:rPr spc="150" dirty="0"/>
              <a:t>Lack</a:t>
            </a:r>
            <a:r>
              <a:rPr spc="20" dirty="0"/>
              <a:t> </a:t>
            </a:r>
            <a:r>
              <a:rPr spc="100" dirty="0"/>
              <a:t>of</a:t>
            </a:r>
            <a:r>
              <a:rPr spc="20" dirty="0"/>
              <a:t> </a:t>
            </a:r>
            <a:r>
              <a:rPr spc="140" dirty="0"/>
              <a:t>Integration</a:t>
            </a:r>
            <a:r>
              <a:rPr spc="20" dirty="0"/>
              <a:t> </a:t>
            </a:r>
            <a:r>
              <a:rPr spc="95" dirty="0"/>
              <a:t>with</a:t>
            </a:r>
            <a:r>
              <a:rPr spc="20" dirty="0"/>
              <a:t> </a:t>
            </a:r>
            <a:r>
              <a:rPr spc="-434" dirty="0"/>
              <a:t>Modern </a:t>
            </a:r>
            <a:r>
              <a:rPr spc="60" dirty="0"/>
              <a:t>Technologies</a:t>
            </a:r>
            <a:endParaRPr sz="4200">
              <a:latin typeface="Webdings"/>
              <a:cs typeface="Web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56121" y="2738627"/>
            <a:ext cx="8384540" cy="0"/>
          </a:xfrm>
          <a:custGeom>
            <a:avLst/>
            <a:gdLst/>
            <a:ahLst/>
            <a:cxnLst/>
            <a:rect l="l" t="t" r="r" b="b"/>
            <a:pathLst>
              <a:path w="8384540">
                <a:moveTo>
                  <a:pt x="0" y="0"/>
                </a:moveTo>
                <a:lnTo>
                  <a:pt x="8384421" y="0"/>
                </a:lnTo>
              </a:path>
            </a:pathLst>
          </a:custGeom>
          <a:ln w="285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3535" y="282940"/>
            <a:ext cx="81102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BUSINESS</a:t>
            </a:r>
            <a:r>
              <a:rPr spc="50" dirty="0"/>
              <a:t> </a:t>
            </a:r>
            <a:r>
              <a:rPr spc="130" dirty="0"/>
              <a:t>PROPOSITION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9634" y="7043517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9634" y="7662641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9634" y="828176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9634" y="8900891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9634" y="9520016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3535" y="1716629"/>
            <a:ext cx="8332470" cy="807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sz="3750" spc="204" dirty="0">
                <a:latin typeface="Times New Roman"/>
                <a:cs typeface="Times New Roman"/>
              </a:rPr>
              <a:t>Our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AI-</a:t>
            </a:r>
            <a:r>
              <a:rPr sz="3750" spc="120" dirty="0">
                <a:latin typeface="Times New Roman"/>
                <a:cs typeface="Times New Roman"/>
              </a:rPr>
              <a:t>powered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credit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underwriting </a:t>
            </a:r>
            <a:r>
              <a:rPr sz="3750" spc="114" dirty="0">
                <a:latin typeface="Times New Roman"/>
                <a:cs typeface="Times New Roman"/>
              </a:rPr>
              <a:t>model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offers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105" dirty="0">
                <a:latin typeface="Times New Roman"/>
                <a:cs typeface="Times New Roman"/>
              </a:rPr>
              <a:t>fast,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accurate,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and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65" dirty="0">
                <a:latin typeface="Times New Roman"/>
                <a:cs typeface="Times New Roman"/>
              </a:rPr>
              <a:t>data- </a:t>
            </a:r>
            <a:r>
              <a:rPr sz="3750" spc="100" dirty="0">
                <a:latin typeface="Times New Roman"/>
                <a:cs typeface="Times New Roman"/>
              </a:rPr>
              <a:t>driven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85" dirty="0">
                <a:latin typeface="Times New Roman"/>
                <a:cs typeface="Times New Roman"/>
              </a:rPr>
              <a:t>approach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to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155" dirty="0">
                <a:latin typeface="Times New Roman"/>
                <a:cs typeface="Times New Roman"/>
              </a:rPr>
              <a:t>loan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Times New Roman"/>
                <a:cs typeface="Times New Roman"/>
              </a:rPr>
              <a:t>approvals, </a:t>
            </a:r>
            <a:r>
              <a:rPr sz="3750" spc="85" dirty="0">
                <a:latin typeface="Times New Roman"/>
                <a:cs typeface="Times New Roman"/>
              </a:rPr>
              <a:t>helping</a:t>
            </a:r>
            <a:r>
              <a:rPr sz="3750" spc="70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financial</a:t>
            </a:r>
            <a:r>
              <a:rPr sz="3750" spc="75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institutions</a:t>
            </a:r>
            <a:r>
              <a:rPr sz="3750" spc="75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minimize </a:t>
            </a:r>
            <a:r>
              <a:rPr sz="3750" spc="95" dirty="0">
                <a:latin typeface="Times New Roman"/>
                <a:cs typeface="Times New Roman"/>
              </a:rPr>
              <a:t>risk,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reduce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85" dirty="0">
                <a:latin typeface="Times New Roman"/>
                <a:cs typeface="Times New Roman"/>
              </a:rPr>
              <a:t>costs,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and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enhance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decision- </a:t>
            </a:r>
            <a:r>
              <a:rPr sz="3750" spc="120" dirty="0">
                <a:latin typeface="Times New Roman"/>
                <a:cs typeface="Times New Roman"/>
              </a:rPr>
              <a:t>making.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3750">
              <a:latin typeface="Times New Roman"/>
              <a:cs typeface="Times New Roman"/>
            </a:endParaRPr>
          </a:p>
          <a:p>
            <a:pPr marL="828675" marR="2682875" indent="-816610">
              <a:lnSpc>
                <a:spcPct val="108300"/>
              </a:lnSpc>
              <a:spcBef>
                <a:spcPts val="5"/>
              </a:spcBef>
            </a:pPr>
            <a:r>
              <a:rPr sz="3750" b="1" dirty="0">
                <a:latin typeface="Times New Roman"/>
                <a:cs typeface="Times New Roman"/>
              </a:rPr>
              <a:t>Key</a:t>
            </a:r>
            <a:r>
              <a:rPr sz="3750" b="1" spc="-170" dirty="0">
                <a:latin typeface="Times New Roman"/>
                <a:cs typeface="Times New Roman"/>
              </a:rPr>
              <a:t> </a:t>
            </a:r>
            <a:r>
              <a:rPr sz="3750" b="1" dirty="0">
                <a:latin typeface="Times New Roman"/>
                <a:cs typeface="Times New Roman"/>
              </a:rPr>
              <a:t>Value</a:t>
            </a:r>
            <a:r>
              <a:rPr sz="3750" b="1" spc="-170" dirty="0">
                <a:latin typeface="Times New Roman"/>
                <a:cs typeface="Times New Roman"/>
              </a:rPr>
              <a:t> </a:t>
            </a:r>
            <a:r>
              <a:rPr sz="3750" b="1" spc="-10" dirty="0">
                <a:latin typeface="Times New Roman"/>
                <a:cs typeface="Times New Roman"/>
              </a:rPr>
              <a:t>Propositions:- </a:t>
            </a:r>
            <a:r>
              <a:rPr sz="3750" spc="175" dirty="0">
                <a:latin typeface="Times New Roman"/>
                <a:cs typeface="Times New Roman"/>
              </a:rPr>
              <a:t>Faster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220" dirty="0">
                <a:latin typeface="Times New Roman"/>
                <a:cs typeface="Times New Roman"/>
              </a:rPr>
              <a:t>Loan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Approvals Lower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Default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Risks </a:t>
            </a:r>
            <a:r>
              <a:rPr sz="3750" spc="155" dirty="0">
                <a:latin typeface="Times New Roman"/>
                <a:cs typeface="Times New Roman"/>
              </a:rPr>
              <a:t>Cost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Efficiency</a:t>
            </a:r>
            <a:endParaRPr sz="3750">
              <a:latin typeface="Times New Roman"/>
              <a:cs typeface="Times New Roman"/>
            </a:endParaRPr>
          </a:p>
          <a:p>
            <a:pPr marL="828675" marR="1914525">
              <a:lnSpc>
                <a:spcPct val="108300"/>
              </a:lnSpc>
            </a:pPr>
            <a:r>
              <a:rPr sz="3750" spc="210" dirty="0">
                <a:latin typeface="Times New Roman"/>
                <a:cs typeface="Times New Roman"/>
              </a:rPr>
              <a:t>Fair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150" dirty="0">
                <a:latin typeface="Times New Roman"/>
                <a:cs typeface="Times New Roman"/>
              </a:rPr>
              <a:t>Unbiased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Decisions Scalability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Adaptability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0" y="143392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848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4" y="1452866"/>
            <a:ext cx="8362949" cy="83629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770" y="1028700"/>
            <a:ext cx="7715249" cy="7972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229" y="1538066"/>
            <a:ext cx="75679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TARGET</a:t>
            </a:r>
            <a:r>
              <a:rPr spc="580" dirty="0"/>
              <a:t> </a:t>
            </a:r>
            <a:r>
              <a:rPr spc="335" dirty="0"/>
              <a:t>CUSTOMERS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099" y="3314200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099" y="3980950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099" y="5314450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099" y="5981200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099" y="7314700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099" y="8648200"/>
            <a:ext cx="114300" cy="1142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32024" y="2892688"/>
            <a:ext cx="6931659" cy="6026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53670">
              <a:lnSpc>
                <a:spcPct val="116700"/>
              </a:lnSpc>
              <a:spcBef>
                <a:spcPts val="90"/>
              </a:spcBef>
            </a:pPr>
            <a:r>
              <a:rPr sz="3750" spc="130" dirty="0">
                <a:latin typeface="Times New Roman"/>
                <a:cs typeface="Times New Roman"/>
              </a:rPr>
              <a:t>Banks</a:t>
            </a:r>
            <a:r>
              <a:rPr sz="3750" spc="3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35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Financial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Institutions </a:t>
            </a:r>
            <a:r>
              <a:rPr sz="3750" spc="200" dirty="0">
                <a:latin typeface="Times New Roman"/>
                <a:cs typeface="Times New Roman"/>
              </a:rPr>
              <a:t>NBFCs</a:t>
            </a:r>
            <a:r>
              <a:rPr sz="3750" spc="70" dirty="0">
                <a:latin typeface="Times New Roman"/>
                <a:cs typeface="Times New Roman"/>
              </a:rPr>
              <a:t> </a:t>
            </a:r>
            <a:r>
              <a:rPr sz="3750" spc="165" dirty="0">
                <a:latin typeface="Times New Roman"/>
                <a:cs typeface="Times New Roman"/>
              </a:rPr>
              <a:t>(Non-</a:t>
            </a:r>
            <a:r>
              <a:rPr sz="3750" spc="120" dirty="0">
                <a:latin typeface="Times New Roman"/>
                <a:cs typeface="Times New Roman"/>
              </a:rPr>
              <a:t>Banking</a:t>
            </a:r>
            <a:r>
              <a:rPr sz="3750" spc="7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Financial </a:t>
            </a:r>
            <a:r>
              <a:rPr sz="3750" spc="110" dirty="0">
                <a:latin typeface="Times New Roman"/>
                <a:cs typeface="Times New Roman"/>
              </a:rPr>
              <a:t>Companies)</a:t>
            </a:r>
            <a:endParaRPr sz="3750">
              <a:latin typeface="Times New Roman"/>
              <a:cs typeface="Times New Roman"/>
            </a:endParaRPr>
          </a:p>
          <a:p>
            <a:pPr marL="12700" marR="1819275">
              <a:lnSpc>
                <a:spcPts val="5250"/>
              </a:lnSpc>
              <a:spcBef>
                <a:spcPts val="300"/>
              </a:spcBef>
            </a:pPr>
            <a:r>
              <a:rPr sz="3750" spc="150" dirty="0">
                <a:latin typeface="Times New Roman"/>
                <a:cs typeface="Times New Roman"/>
              </a:rPr>
              <a:t>Fintech</a:t>
            </a:r>
            <a:r>
              <a:rPr sz="3750" spc="35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Times New Roman"/>
                <a:cs typeface="Times New Roman"/>
              </a:rPr>
              <a:t>Companies </a:t>
            </a:r>
            <a:r>
              <a:rPr sz="3750" spc="120" dirty="0">
                <a:latin typeface="Times New Roman"/>
                <a:cs typeface="Times New Roman"/>
              </a:rPr>
              <a:t>Microfinance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Lending </a:t>
            </a:r>
            <a:r>
              <a:rPr sz="3750" spc="150" dirty="0">
                <a:latin typeface="Times New Roman"/>
                <a:cs typeface="Times New Roman"/>
              </a:rPr>
              <a:t>Startups</a:t>
            </a: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ts val="5250"/>
              </a:lnSpc>
            </a:pPr>
            <a:r>
              <a:rPr sz="3750" spc="120" dirty="0">
                <a:latin typeface="Times New Roman"/>
                <a:cs typeface="Times New Roman"/>
              </a:rPr>
              <a:t>E-</a:t>
            </a:r>
            <a:r>
              <a:rPr sz="3750" spc="90" dirty="0">
                <a:latin typeface="Times New Roman"/>
                <a:cs typeface="Times New Roman"/>
              </a:rPr>
              <a:t>commerce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55" dirty="0">
                <a:latin typeface="Times New Roman"/>
                <a:cs typeface="Times New Roman"/>
              </a:rPr>
              <a:t> </a:t>
            </a:r>
            <a:r>
              <a:rPr sz="3750" spc="204" dirty="0">
                <a:latin typeface="Times New Roman"/>
                <a:cs typeface="Times New Roman"/>
              </a:rPr>
              <a:t>BNPL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(Buy </a:t>
            </a:r>
            <a:r>
              <a:rPr sz="3750" spc="155" dirty="0">
                <a:latin typeface="Times New Roman"/>
                <a:cs typeface="Times New Roman"/>
              </a:rPr>
              <a:t>Now, </a:t>
            </a:r>
            <a:r>
              <a:rPr sz="3750" spc="140" dirty="0">
                <a:latin typeface="Times New Roman"/>
                <a:cs typeface="Times New Roman"/>
              </a:rPr>
              <a:t>Pay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Later)</a:t>
            </a:r>
            <a:r>
              <a:rPr sz="3750" spc="50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Services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3750" spc="140" dirty="0">
                <a:latin typeface="Times New Roman"/>
                <a:cs typeface="Times New Roman"/>
              </a:rPr>
              <a:t>Insurance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Times New Roman"/>
                <a:cs typeface="Times New Roman"/>
              </a:rPr>
              <a:t>Investment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Firms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2928" y="2746090"/>
            <a:ext cx="6450330" cy="33655"/>
          </a:xfrm>
          <a:custGeom>
            <a:avLst/>
            <a:gdLst/>
            <a:ahLst/>
            <a:cxnLst/>
            <a:rect l="l" t="t" r="r" b="b"/>
            <a:pathLst>
              <a:path w="6450330" h="33655">
                <a:moveTo>
                  <a:pt x="0" y="33328"/>
                </a:moveTo>
                <a:lnTo>
                  <a:pt x="645017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26834"/>
            <a:ext cx="18288000" cy="1533525"/>
          </a:xfrm>
          <a:custGeom>
            <a:avLst/>
            <a:gdLst/>
            <a:ahLst/>
            <a:cxnLst/>
            <a:rect l="l" t="t" r="r" b="b"/>
            <a:pathLst>
              <a:path w="18288000" h="1533525">
                <a:moveTo>
                  <a:pt x="18287998" y="1533524"/>
                </a:moveTo>
                <a:lnTo>
                  <a:pt x="0" y="15335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533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222934"/>
            <a:ext cx="18288000" cy="3065780"/>
          </a:xfrm>
          <a:custGeom>
            <a:avLst/>
            <a:gdLst/>
            <a:ahLst/>
            <a:cxnLst/>
            <a:rect l="l" t="t" r="r" b="b"/>
            <a:pathLst>
              <a:path w="18288000" h="3065779">
                <a:moveTo>
                  <a:pt x="18287988" y="0"/>
                </a:moveTo>
                <a:lnTo>
                  <a:pt x="0" y="0"/>
                </a:lnTo>
                <a:lnTo>
                  <a:pt x="0" y="1532039"/>
                </a:lnTo>
                <a:lnTo>
                  <a:pt x="0" y="1533525"/>
                </a:lnTo>
                <a:lnTo>
                  <a:pt x="0" y="3065564"/>
                </a:lnTo>
                <a:lnTo>
                  <a:pt x="18287988" y="3065564"/>
                </a:lnTo>
                <a:lnTo>
                  <a:pt x="18287988" y="1533525"/>
                </a:lnTo>
                <a:lnTo>
                  <a:pt x="18287988" y="1532039"/>
                </a:lnTo>
                <a:lnTo>
                  <a:pt x="18287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892271"/>
            <a:ext cx="1000124" cy="1000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554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rgbClr val="2A2B2F"/>
                </a:solidFill>
              </a:rPr>
              <a:t>FUTURE</a:t>
            </a:r>
            <a:r>
              <a:rPr spc="585" dirty="0">
                <a:solidFill>
                  <a:srgbClr val="2A2B2F"/>
                </a:solidFill>
              </a:rPr>
              <a:t> </a:t>
            </a:r>
            <a:r>
              <a:rPr spc="325" dirty="0">
                <a:solidFill>
                  <a:srgbClr val="2A2B2F"/>
                </a:solidFill>
              </a:rPr>
              <a:t>SCOPE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43535" y="2799030"/>
            <a:ext cx="677481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1360" algn="l"/>
                <a:tab pos="3621404" algn="l"/>
                <a:tab pos="4570095" algn="l"/>
              </a:tabLst>
            </a:pP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b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l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k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h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f</a:t>
            </a:r>
            <a:r>
              <a:rPr sz="3050" spc="-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6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e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h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6809" y="2724850"/>
            <a:ext cx="6870065" cy="11112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g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2197735" algn="l"/>
                <a:tab pos="3276600" algn="l"/>
                <a:tab pos="4553585" algn="l"/>
              </a:tabLst>
            </a:pP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u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y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2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i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g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y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5" dirty="0">
                <a:solidFill>
                  <a:srgbClr val="2A2B2F"/>
                </a:solidFill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8607" y="3043632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2A2B2F"/>
                </a:solidFill>
                <a:latin typeface="Times New Roman"/>
                <a:cs typeface="Times New Roman"/>
              </a:rPr>
              <a:t>1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6809" y="4332111"/>
            <a:ext cx="10408920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04265" algn="l"/>
                <a:tab pos="1811655" algn="l"/>
                <a:tab pos="4275455" algn="l"/>
                <a:tab pos="5586095" algn="l"/>
                <a:tab pos="7830820" algn="l"/>
                <a:tab pos="9723755" algn="l"/>
              </a:tabLst>
            </a:pPr>
            <a:r>
              <a:rPr sz="3050" spc="305" dirty="0">
                <a:solidFill>
                  <a:srgbClr val="2A2B2F"/>
                </a:solidFill>
                <a:latin typeface="Times New Roman"/>
                <a:cs typeface="Times New Roman"/>
              </a:rPr>
              <a:t>U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v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l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g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40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l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f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424305"/>
            <a:ext cx="1000124" cy="10001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5363" y="4575665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2A2B2F"/>
                </a:solidFill>
                <a:latin typeface="Times New Roman"/>
                <a:cs typeface="Times New Roman"/>
              </a:rPr>
              <a:t>2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84542" y="5873001"/>
            <a:ext cx="9988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w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00" dirty="0">
                <a:solidFill>
                  <a:srgbClr val="2A2B2F"/>
                </a:solidFill>
                <a:latin typeface="Times New Roman"/>
                <a:cs typeface="Times New Roman"/>
              </a:rPr>
              <a:t>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6809" y="4875036"/>
            <a:ext cx="9335135" cy="2004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03020" algn="l"/>
                <a:tab pos="2698115" algn="l"/>
                <a:tab pos="4987925" algn="l"/>
              </a:tabLst>
            </a:pP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v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14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40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u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5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p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7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6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5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5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50" spc="15" dirty="0">
                <a:solidFill>
                  <a:srgbClr val="2A2B2F"/>
                </a:solidFill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tabLst>
                <a:tab pos="2740660" algn="l"/>
                <a:tab pos="3432175" algn="l"/>
                <a:tab pos="3834129" algn="l"/>
                <a:tab pos="4968240" algn="l"/>
                <a:tab pos="5139690" algn="l"/>
                <a:tab pos="7503159" algn="l"/>
              </a:tabLst>
            </a:pPr>
            <a:r>
              <a:rPr sz="3000" spc="145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x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p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A2B2F"/>
                </a:solidFill>
                <a:latin typeface="Times New Roman"/>
                <a:cs typeface="Times New Roman"/>
              </a:rPr>
              <a:t>g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00" spc="155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0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00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g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l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b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A2B2F"/>
                </a:solidFill>
                <a:latin typeface="Times New Roman"/>
                <a:cs typeface="Times New Roman"/>
              </a:rPr>
              <a:t>l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	f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A2B2F"/>
                </a:solidFill>
                <a:latin typeface="Times New Roman"/>
                <a:cs typeface="Times New Roman"/>
              </a:rPr>
              <a:t>l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00" spc="114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k</a:t>
            </a:r>
            <a:r>
              <a:rPr sz="300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A2B2F"/>
                </a:solidFill>
                <a:latin typeface="Times New Roman"/>
                <a:cs typeface="Times New Roman"/>
              </a:rPr>
              <a:t>s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g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-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p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f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00" dirty="0">
                <a:solidFill>
                  <a:srgbClr val="2A2B2F"/>
                </a:solidFill>
                <a:latin typeface="Times New Roman"/>
                <a:cs typeface="Times New Roman"/>
              </a:rPr>
              <a:t>k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00" spc="16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14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2A2B2F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56" y="5956337"/>
            <a:ext cx="1000124" cy="10001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95363" y="6107698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2A2B2F"/>
                </a:solidFill>
                <a:latin typeface="Times New Roman"/>
                <a:cs typeface="Times New Roman"/>
              </a:rPr>
              <a:t>3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6809" y="7671449"/>
            <a:ext cx="8235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1765" algn="l"/>
                <a:tab pos="4420235" algn="l"/>
                <a:tab pos="6445250" algn="l"/>
              </a:tabLst>
            </a:pPr>
            <a:r>
              <a:rPr sz="3000" spc="30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l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-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45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14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</a:t>
            </a:r>
            <a:r>
              <a:rPr sz="3000" spc="14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S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r</a:t>
            </a:r>
            <a:r>
              <a:rPr sz="3000" spc="-8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A2B2F"/>
                </a:solidFill>
                <a:latin typeface="Times New Roman"/>
                <a:cs typeface="Times New Roman"/>
              </a:rPr>
              <a:t>g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	S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y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30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14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30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2A2B2F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488370"/>
            <a:ext cx="1000124" cy="10001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95363" y="7639731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2A2B2F"/>
                </a:solidFill>
                <a:latin typeface="Times New Roman"/>
                <a:cs typeface="Times New Roman"/>
              </a:rPr>
              <a:t>4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6809" y="9216245"/>
            <a:ext cx="262636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35" dirty="0">
                <a:solidFill>
                  <a:srgbClr val="2A2B2F"/>
                </a:solidFill>
                <a:latin typeface="Times New Roman"/>
                <a:cs typeface="Times New Roman"/>
              </a:rPr>
              <a:t>C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290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290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290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u</a:t>
            </a:r>
            <a:r>
              <a:rPr sz="290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290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u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-50" dirty="0">
                <a:solidFill>
                  <a:srgbClr val="2A2B2F"/>
                </a:solidFill>
                <a:latin typeface="Times New Roman"/>
                <a:cs typeface="Times New Roman"/>
              </a:rPr>
              <a:t>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66872" y="9216245"/>
            <a:ext cx="13919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280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29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d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2A2B2F"/>
                </a:solidFill>
                <a:latin typeface="Times New Roman"/>
                <a:cs typeface="Times New Roman"/>
              </a:rPr>
              <a:t>e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-50" dirty="0">
                <a:solidFill>
                  <a:srgbClr val="2A2B2F"/>
                </a:solidFill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92613" y="9216245"/>
            <a:ext cx="30321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2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29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p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35" dirty="0">
                <a:solidFill>
                  <a:srgbClr val="2A2B2F"/>
                </a:solidFill>
                <a:latin typeface="Times New Roman"/>
                <a:cs typeface="Times New Roman"/>
              </a:rPr>
              <a:t>m</a:t>
            </a:r>
            <a:r>
              <a:rPr sz="29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2A2B2F"/>
                </a:solidFill>
                <a:latin typeface="Times New Roman"/>
                <a:cs typeface="Times New Roman"/>
              </a:rPr>
              <a:t>z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2A2B2F"/>
                </a:solidFill>
                <a:latin typeface="Times New Roman"/>
                <a:cs typeface="Times New Roman"/>
              </a:rPr>
              <a:t>a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2A2B2F"/>
                </a:solidFill>
                <a:latin typeface="Times New Roman"/>
                <a:cs typeface="Times New Roman"/>
              </a:rPr>
              <a:t>t</a:t>
            </a:r>
            <a:r>
              <a:rPr sz="2900" spc="-8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2A2B2F"/>
                </a:solidFill>
                <a:latin typeface="Times New Roman"/>
                <a:cs typeface="Times New Roman"/>
              </a:rPr>
              <a:t>i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2A2B2F"/>
                </a:solidFill>
                <a:latin typeface="Times New Roman"/>
                <a:cs typeface="Times New Roman"/>
              </a:rPr>
              <a:t>o</a:t>
            </a:r>
            <a:r>
              <a:rPr sz="2900" spc="-7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2A2B2F"/>
                </a:solidFill>
                <a:latin typeface="Times New Roman"/>
                <a:cs typeface="Times New Roman"/>
              </a:rPr>
              <a:t>n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9020404"/>
            <a:ext cx="1000124" cy="10001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395363" y="9171764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2A2B2F"/>
                </a:solidFill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77738" y="1574321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701" y="2449758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701" y="4592883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701" y="6736008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701" y="8164758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5477" y="1980582"/>
            <a:ext cx="15313025" cy="716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760220" algn="l"/>
                <a:tab pos="4857750" algn="l"/>
                <a:tab pos="5625465" algn="l"/>
                <a:tab pos="6713855" algn="l"/>
                <a:tab pos="8671560" algn="l"/>
                <a:tab pos="9549765" algn="l"/>
                <a:tab pos="12122150" algn="l"/>
                <a:tab pos="13080365" algn="l"/>
              </a:tabLst>
            </a:pPr>
            <a:r>
              <a:rPr sz="3750" spc="114" dirty="0">
                <a:latin typeface="Times New Roman"/>
                <a:cs typeface="Times New Roman"/>
              </a:rPr>
              <a:t>Credit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100" dirty="0">
                <a:latin typeface="Times New Roman"/>
                <a:cs typeface="Times New Roman"/>
              </a:rPr>
              <a:t>underwriting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-25" dirty="0">
                <a:latin typeface="Times New Roman"/>
                <a:cs typeface="Times New Roman"/>
              </a:rPr>
              <a:t>is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105" dirty="0">
                <a:latin typeface="Times New Roman"/>
                <a:cs typeface="Times New Roman"/>
              </a:rPr>
              <a:t>the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60" dirty="0">
                <a:latin typeface="Times New Roman"/>
                <a:cs typeface="Times New Roman"/>
              </a:rPr>
              <a:t>process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75" dirty="0">
                <a:latin typeface="Times New Roman"/>
                <a:cs typeface="Times New Roman"/>
              </a:rPr>
              <a:t>of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85" dirty="0">
                <a:latin typeface="Times New Roman"/>
                <a:cs typeface="Times New Roman"/>
              </a:rPr>
              <a:t>evaluating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180" dirty="0">
                <a:latin typeface="Times New Roman"/>
                <a:cs typeface="Times New Roman"/>
              </a:rPr>
              <a:t>an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70" dirty="0">
                <a:latin typeface="Times New Roman"/>
                <a:cs typeface="Times New Roman"/>
              </a:rPr>
              <a:t>applicant’s </a:t>
            </a:r>
            <a:r>
              <a:rPr sz="3750" spc="90" dirty="0">
                <a:latin typeface="Times New Roman"/>
                <a:cs typeface="Times New Roman"/>
              </a:rPr>
              <a:t>creditworthiness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204" dirty="0">
                <a:latin typeface="Times New Roman"/>
                <a:cs typeface="Times New Roman"/>
              </a:rPr>
              <a:t>to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determine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105" dirty="0">
                <a:latin typeface="Times New Roman"/>
                <a:cs typeface="Times New Roman"/>
              </a:rPr>
              <a:t>whether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they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qualify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for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215" dirty="0">
                <a:latin typeface="Times New Roman"/>
                <a:cs typeface="Times New Roman"/>
              </a:rPr>
              <a:t>a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145" dirty="0">
                <a:latin typeface="Times New Roman"/>
                <a:cs typeface="Times New Roman"/>
              </a:rPr>
              <a:t>loan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200" dirty="0">
                <a:latin typeface="Times New Roman"/>
                <a:cs typeface="Times New Roman"/>
              </a:rPr>
              <a:t>or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credit.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3750" spc="114" dirty="0">
                <a:latin typeface="Times New Roman"/>
                <a:cs typeface="Times New Roman"/>
              </a:rPr>
              <a:t>Traditionally,</a:t>
            </a:r>
            <a:r>
              <a:rPr sz="3750" spc="254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it</a:t>
            </a:r>
            <a:r>
              <a:rPr sz="3750" spc="26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involves</a:t>
            </a:r>
            <a:r>
              <a:rPr sz="3750" spc="254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reviewing</a:t>
            </a:r>
            <a:r>
              <a:rPr sz="3750" spc="260" dirty="0">
                <a:latin typeface="Times New Roman"/>
                <a:cs typeface="Times New Roman"/>
              </a:rPr>
              <a:t> </a:t>
            </a:r>
            <a:r>
              <a:rPr sz="3750" spc="80" dirty="0">
                <a:latin typeface="Times New Roman"/>
                <a:cs typeface="Times New Roman"/>
              </a:rPr>
              <a:t>financial</a:t>
            </a:r>
            <a:r>
              <a:rPr sz="3750" spc="254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documents,</a:t>
            </a:r>
            <a:r>
              <a:rPr sz="3750" spc="254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credit</a:t>
            </a:r>
            <a:r>
              <a:rPr sz="3750" spc="260" dirty="0">
                <a:latin typeface="Times New Roman"/>
                <a:cs typeface="Times New Roman"/>
              </a:rPr>
              <a:t> </a:t>
            </a:r>
            <a:r>
              <a:rPr sz="3750" spc="55" dirty="0">
                <a:latin typeface="Times New Roman"/>
                <a:cs typeface="Times New Roman"/>
              </a:rPr>
              <a:t>scores,</a:t>
            </a:r>
            <a:r>
              <a:rPr sz="3750" spc="254" dirty="0">
                <a:latin typeface="Times New Roman"/>
                <a:cs typeface="Times New Roman"/>
              </a:rPr>
              <a:t> </a:t>
            </a:r>
            <a:r>
              <a:rPr sz="3750" spc="180" dirty="0">
                <a:latin typeface="Times New Roman"/>
                <a:cs typeface="Times New Roman"/>
              </a:rPr>
              <a:t>and </a:t>
            </a:r>
            <a:r>
              <a:rPr sz="3750" spc="155" dirty="0">
                <a:latin typeface="Times New Roman"/>
                <a:cs typeface="Times New Roman"/>
              </a:rPr>
              <a:t>other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relevant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factors</a:t>
            </a:r>
            <a:r>
              <a:rPr sz="3750" spc="45" dirty="0">
                <a:latin typeface="Times New Roman"/>
                <a:cs typeface="Times New Roman"/>
              </a:rPr>
              <a:t> </a:t>
            </a:r>
            <a:r>
              <a:rPr sz="3750" spc="204" dirty="0">
                <a:latin typeface="Times New Roman"/>
                <a:cs typeface="Times New Roman"/>
              </a:rPr>
              <a:t>to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assess</a:t>
            </a:r>
            <a:r>
              <a:rPr sz="3750" spc="40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risk.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4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750" spc="190" dirty="0">
                <a:latin typeface="Times New Roman"/>
                <a:cs typeface="Times New Roman"/>
              </a:rPr>
              <a:t>AI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reduces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bias,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leading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204" dirty="0">
                <a:latin typeface="Times New Roman"/>
                <a:cs typeface="Times New Roman"/>
              </a:rPr>
              <a:t>to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fairer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evaluations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204" dirty="0">
                <a:latin typeface="Times New Roman"/>
                <a:cs typeface="Times New Roman"/>
              </a:rPr>
              <a:t>and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65" dirty="0">
                <a:latin typeface="Times New Roman"/>
                <a:cs typeface="Times New Roman"/>
              </a:rPr>
              <a:t>wider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access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204" dirty="0">
                <a:latin typeface="Times New Roman"/>
                <a:cs typeface="Times New Roman"/>
              </a:rPr>
              <a:t>to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credit.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  <a:tabLst>
                <a:tab pos="817880" algn="l"/>
                <a:tab pos="3362960" algn="l"/>
                <a:tab pos="6387465" algn="l"/>
                <a:tab pos="8383270" algn="l"/>
                <a:tab pos="10083800" algn="l"/>
                <a:tab pos="10759440" algn="l"/>
                <a:tab pos="12120245" algn="l"/>
                <a:tab pos="13425805" algn="l"/>
              </a:tabLst>
            </a:pPr>
            <a:r>
              <a:rPr sz="3750" spc="165" dirty="0">
                <a:latin typeface="Times New Roman"/>
                <a:cs typeface="Times New Roman"/>
              </a:rPr>
              <a:t>AI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65" dirty="0">
                <a:latin typeface="Times New Roman"/>
                <a:cs typeface="Times New Roman"/>
              </a:rPr>
              <a:t>streamlines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95" dirty="0">
                <a:latin typeface="Times New Roman"/>
                <a:cs typeface="Times New Roman"/>
              </a:rPr>
              <a:t>underwriting,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80" dirty="0">
                <a:latin typeface="Times New Roman"/>
                <a:cs typeface="Times New Roman"/>
              </a:rPr>
              <a:t>enabling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60" dirty="0">
                <a:latin typeface="Times New Roman"/>
                <a:cs typeface="Times New Roman"/>
              </a:rPr>
              <a:t>lenders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180" dirty="0">
                <a:latin typeface="Times New Roman"/>
                <a:cs typeface="Times New Roman"/>
              </a:rPr>
              <a:t>to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120" dirty="0">
                <a:latin typeface="Times New Roman"/>
                <a:cs typeface="Times New Roman"/>
              </a:rPr>
              <a:t>make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114" dirty="0">
                <a:latin typeface="Times New Roman"/>
                <a:cs typeface="Times New Roman"/>
              </a:rPr>
              <a:t>more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105" dirty="0">
                <a:latin typeface="Times New Roman"/>
                <a:cs typeface="Times New Roman"/>
              </a:rPr>
              <a:t>informed </a:t>
            </a:r>
            <a:r>
              <a:rPr sz="3750" spc="45" dirty="0">
                <a:latin typeface="Times New Roman"/>
                <a:cs typeface="Times New Roman"/>
              </a:rPr>
              <a:t>decisions.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507" rIns="0" bIns="0" rtlCol="0">
            <a:spAutoFit/>
          </a:bodyPr>
          <a:lstStyle/>
          <a:p>
            <a:pPr marL="3051810">
              <a:lnSpc>
                <a:spcPct val="100000"/>
              </a:lnSpc>
              <a:spcBef>
                <a:spcPts val="100"/>
              </a:spcBef>
            </a:pPr>
            <a:r>
              <a:rPr spc="390" dirty="0"/>
              <a:t>SYNOPSIS</a:t>
            </a:r>
          </a:p>
        </p:txBody>
      </p:sp>
      <p:sp>
        <p:nvSpPr>
          <p:cNvPr id="8" name="object 8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270" rIns="0" bIns="0" rtlCol="0">
            <a:spAutoFit/>
          </a:bodyPr>
          <a:lstStyle/>
          <a:p>
            <a:pPr marL="3142615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5160" y="2257937"/>
            <a:ext cx="15320010" cy="6026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0"/>
              </a:spcBef>
            </a:pPr>
            <a:r>
              <a:rPr sz="3750" spc="285" dirty="0">
                <a:latin typeface="Times New Roman"/>
                <a:cs typeface="Times New Roman"/>
              </a:rPr>
              <a:t>After</a:t>
            </a:r>
            <a:r>
              <a:rPr sz="3750" spc="509" dirty="0">
                <a:latin typeface="Times New Roman"/>
                <a:cs typeface="Times New Roman"/>
              </a:rPr>
              <a:t>  </a:t>
            </a:r>
            <a:r>
              <a:rPr sz="3750" spc="290" dirty="0">
                <a:latin typeface="Times New Roman"/>
                <a:cs typeface="Times New Roman"/>
              </a:rPr>
              <a:t>evaluating</a:t>
            </a:r>
            <a:r>
              <a:rPr sz="3750" spc="520" dirty="0">
                <a:latin typeface="Times New Roman"/>
                <a:cs typeface="Times New Roman"/>
              </a:rPr>
              <a:t>  </a:t>
            </a:r>
            <a:r>
              <a:rPr sz="3750" spc="275" dirty="0">
                <a:latin typeface="Times New Roman"/>
                <a:cs typeface="Times New Roman"/>
              </a:rPr>
              <a:t>multiple</a:t>
            </a:r>
            <a:r>
              <a:rPr sz="3750" spc="520" dirty="0">
                <a:latin typeface="Times New Roman"/>
                <a:cs typeface="Times New Roman"/>
              </a:rPr>
              <a:t>  </a:t>
            </a:r>
            <a:r>
              <a:rPr sz="3750" spc="290" dirty="0">
                <a:latin typeface="Times New Roman"/>
                <a:cs typeface="Times New Roman"/>
              </a:rPr>
              <a:t>machine</a:t>
            </a:r>
            <a:r>
              <a:rPr sz="3750" spc="520" dirty="0">
                <a:latin typeface="Times New Roman"/>
                <a:cs typeface="Times New Roman"/>
              </a:rPr>
              <a:t>  </a:t>
            </a:r>
            <a:r>
              <a:rPr sz="3750" spc="280" dirty="0">
                <a:latin typeface="Times New Roman"/>
                <a:cs typeface="Times New Roman"/>
              </a:rPr>
              <a:t>learning</a:t>
            </a:r>
            <a:r>
              <a:rPr sz="3750" spc="520" dirty="0">
                <a:latin typeface="Times New Roman"/>
                <a:cs typeface="Times New Roman"/>
              </a:rPr>
              <a:t>  </a:t>
            </a:r>
            <a:r>
              <a:rPr sz="3750" spc="265" dirty="0">
                <a:latin typeface="Times New Roman"/>
                <a:cs typeface="Times New Roman"/>
              </a:rPr>
              <a:t>models</a:t>
            </a:r>
            <a:r>
              <a:rPr sz="3750" spc="520" dirty="0">
                <a:latin typeface="Times New Roman"/>
                <a:cs typeface="Times New Roman"/>
              </a:rPr>
              <a:t>  </a:t>
            </a:r>
            <a:r>
              <a:rPr sz="3750" spc="275" dirty="0">
                <a:latin typeface="Times New Roman"/>
                <a:cs typeface="Times New Roman"/>
              </a:rPr>
              <a:t>for</a:t>
            </a:r>
            <a:r>
              <a:rPr sz="3750" spc="520" dirty="0">
                <a:latin typeface="Times New Roman"/>
                <a:cs typeface="Times New Roman"/>
              </a:rPr>
              <a:t>  </a:t>
            </a:r>
            <a:r>
              <a:rPr sz="3750" spc="260" dirty="0">
                <a:latin typeface="Times New Roman"/>
                <a:cs typeface="Times New Roman"/>
              </a:rPr>
              <a:t>credit </a:t>
            </a:r>
            <a:r>
              <a:rPr sz="3750" spc="310" dirty="0">
                <a:latin typeface="Times New Roman"/>
                <a:cs typeface="Times New Roman"/>
              </a:rPr>
              <a:t>underwriting,</a:t>
            </a:r>
            <a:r>
              <a:rPr sz="3750" spc="765" dirty="0">
                <a:latin typeface="Times New Roman"/>
                <a:cs typeface="Times New Roman"/>
              </a:rPr>
              <a:t> </a:t>
            </a:r>
            <a:r>
              <a:rPr sz="3750" spc="95" dirty="0">
                <a:latin typeface="Times New Roman"/>
                <a:cs typeface="Times New Roman"/>
              </a:rPr>
              <a:t>we</a:t>
            </a:r>
            <a:r>
              <a:rPr sz="3750" spc="765" dirty="0">
                <a:latin typeface="Times New Roman"/>
                <a:cs typeface="Times New Roman"/>
              </a:rPr>
              <a:t> </a:t>
            </a:r>
            <a:r>
              <a:rPr sz="3750" spc="280" dirty="0">
                <a:latin typeface="Times New Roman"/>
                <a:cs typeface="Times New Roman"/>
              </a:rPr>
              <a:t>observed</a:t>
            </a:r>
            <a:r>
              <a:rPr sz="3750" spc="765" dirty="0">
                <a:latin typeface="Times New Roman"/>
                <a:cs typeface="Times New Roman"/>
              </a:rPr>
              <a:t> </a:t>
            </a:r>
            <a:r>
              <a:rPr sz="3750" spc="260" dirty="0">
                <a:latin typeface="Times New Roman"/>
                <a:cs typeface="Times New Roman"/>
              </a:rPr>
              <a:t>significant</a:t>
            </a:r>
            <a:r>
              <a:rPr sz="3750" spc="765" dirty="0">
                <a:latin typeface="Times New Roman"/>
                <a:cs typeface="Times New Roman"/>
              </a:rPr>
              <a:t> </a:t>
            </a:r>
            <a:r>
              <a:rPr sz="3750" spc="310" dirty="0">
                <a:latin typeface="Times New Roman"/>
                <a:cs typeface="Times New Roman"/>
              </a:rPr>
              <a:t>variations</a:t>
            </a:r>
            <a:r>
              <a:rPr sz="3750" spc="765" dirty="0">
                <a:latin typeface="Times New Roman"/>
                <a:cs typeface="Times New Roman"/>
              </a:rPr>
              <a:t> </a:t>
            </a:r>
            <a:r>
              <a:rPr sz="3750" spc="200" dirty="0">
                <a:latin typeface="Times New Roman"/>
                <a:cs typeface="Times New Roman"/>
              </a:rPr>
              <a:t>in</a:t>
            </a:r>
            <a:r>
              <a:rPr sz="3750" spc="765" dirty="0">
                <a:latin typeface="Times New Roman"/>
                <a:cs typeface="Times New Roman"/>
              </a:rPr>
              <a:t> </a:t>
            </a:r>
            <a:r>
              <a:rPr sz="3750" spc="285" dirty="0">
                <a:latin typeface="Times New Roman"/>
                <a:cs typeface="Times New Roman"/>
              </a:rPr>
              <a:t>accuracy.</a:t>
            </a:r>
            <a:r>
              <a:rPr sz="3750" spc="765" dirty="0">
                <a:latin typeface="Times New Roman"/>
                <a:cs typeface="Times New Roman"/>
              </a:rPr>
              <a:t> </a:t>
            </a:r>
            <a:r>
              <a:rPr sz="3750" spc="254" dirty="0">
                <a:latin typeface="Times New Roman"/>
                <a:cs typeface="Times New Roman"/>
              </a:rPr>
              <a:t>The </a:t>
            </a:r>
            <a:r>
              <a:rPr sz="3750" spc="275" dirty="0">
                <a:latin typeface="Times New Roman"/>
                <a:cs typeface="Times New Roman"/>
              </a:rPr>
              <a:t>Decision</a:t>
            </a:r>
            <a:r>
              <a:rPr sz="3750" spc="840" dirty="0">
                <a:latin typeface="Times New Roman"/>
                <a:cs typeface="Times New Roman"/>
              </a:rPr>
              <a:t>   </a:t>
            </a:r>
            <a:r>
              <a:rPr sz="3750" spc="265" dirty="0">
                <a:latin typeface="Times New Roman"/>
                <a:cs typeface="Times New Roman"/>
              </a:rPr>
              <a:t>Tree,</a:t>
            </a:r>
            <a:r>
              <a:rPr sz="3750" spc="835" dirty="0">
                <a:latin typeface="Times New Roman"/>
                <a:cs typeface="Times New Roman"/>
              </a:rPr>
              <a:t>   </a:t>
            </a:r>
            <a:r>
              <a:rPr sz="3750" spc="409" dirty="0">
                <a:latin typeface="Times New Roman"/>
                <a:cs typeface="Times New Roman"/>
              </a:rPr>
              <a:t>Random</a:t>
            </a:r>
            <a:r>
              <a:rPr sz="3750" spc="840" dirty="0">
                <a:latin typeface="Times New Roman"/>
                <a:cs typeface="Times New Roman"/>
              </a:rPr>
              <a:t>   </a:t>
            </a:r>
            <a:r>
              <a:rPr sz="3750" spc="340" dirty="0">
                <a:latin typeface="Times New Roman"/>
                <a:cs typeface="Times New Roman"/>
              </a:rPr>
              <a:t>Forest,</a:t>
            </a:r>
            <a:r>
              <a:rPr sz="3750" spc="840" dirty="0">
                <a:latin typeface="Times New Roman"/>
                <a:cs typeface="Times New Roman"/>
              </a:rPr>
              <a:t>   </a:t>
            </a:r>
            <a:r>
              <a:rPr sz="3750" spc="350" dirty="0">
                <a:latin typeface="Times New Roman"/>
                <a:cs typeface="Times New Roman"/>
              </a:rPr>
              <a:t>and</a:t>
            </a:r>
            <a:r>
              <a:rPr sz="3750" spc="840" dirty="0">
                <a:latin typeface="Times New Roman"/>
                <a:cs typeface="Times New Roman"/>
              </a:rPr>
              <a:t>   </a:t>
            </a:r>
            <a:r>
              <a:rPr sz="3750" spc="350" dirty="0">
                <a:latin typeface="Times New Roman"/>
                <a:cs typeface="Times New Roman"/>
              </a:rPr>
              <a:t>XGBoost</a:t>
            </a:r>
            <a:r>
              <a:rPr sz="3750" spc="835" dirty="0">
                <a:latin typeface="Times New Roman"/>
                <a:cs typeface="Times New Roman"/>
              </a:rPr>
              <a:t>   </a:t>
            </a:r>
            <a:r>
              <a:rPr sz="3750" spc="254" dirty="0">
                <a:latin typeface="Times New Roman"/>
                <a:cs typeface="Times New Roman"/>
              </a:rPr>
              <a:t>models </a:t>
            </a:r>
            <a:r>
              <a:rPr sz="3750" spc="345" dirty="0">
                <a:latin typeface="Times New Roman"/>
                <a:cs typeface="Times New Roman"/>
              </a:rPr>
              <a:t>outperformed</a:t>
            </a:r>
            <a:r>
              <a:rPr sz="3750" spc="630" dirty="0">
                <a:latin typeface="Times New Roman"/>
                <a:cs typeface="Times New Roman"/>
              </a:rPr>
              <a:t> </a:t>
            </a:r>
            <a:r>
              <a:rPr sz="3750" spc="310" dirty="0">
                <a:latin typeface="Times New Roman"/>
                <a:cs typeface="Times New Roman"/>
              </a:rPr>
              <a:t>others,</a:t>
            </a:r>
            <a:r>
              <a:rPr sz="3750" spc="635" dirty="0">
                <a:latin typeface="Times New Roman"/>
                <a:cs typeface="Times New Roman"/>
              </a:rPr>
              <a:t> </a:t>
            </a:r>
            <a:r>
              <a:rPr sz="3750" spc="250" dirty="0">
                <a:latin typeface="Times New Roman"/>
                <a:cs typeface="Times New Roman"/>
              </a:rPr>
              <a:t>achieving</a:t>
            </a:r>
            <a:r>
              <a:rPr sz="3750" spc="640" dirty="0">
                <a:latin typeface="Times New Roman"/>
                <a:cs typeface="Times New Roman"/>
              </a:rPr>
              <a:t> </a:t>
            </a:r>
            <a:r>
              <a:rPr sz="3750" spc="254" dirty="0">
                <a:latin typeface="Times New Roman"/>
                <a:cs typeface="Times New Roman"/>
              </a:rPr>
              <a:t>over</a:t>
            </a:r>
            <a:r>
              <a:rPr sz="3750" spc="640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99%</a:t>
            </a:r>
            <a:r>
              <a:rPr sz="3750" spc="635" dirty="0">
                <a:latin typeface="Times New Roman"/>
                <a:cs typeface="Times New Roman"/>
              </a:rPr>
              <a:t> </a:t>
            </a:r>
            <a:r>
              <a:rPr sz="3750" spc="285" dirty="0">
                <a:latin typeface="Times New Roman"/>
                <a:cs typeface="Times New Roman"/>
              </a:rPr>
              <a:t>accuracy.</a:t>
            </a:r>
            <a:r>
              <a:rPr sz="3750" spc="640" dirty="0">
                <a:latin typeface="Times New Roman"/>
                <a:cs typeface="Times New Roman"/>
              </a:rPr>
              <a:t> </a:t>
            </a:r>
            <a:r>
              <a:rPr sz="3750" spc="260" dirty="0">
                <a:latin typeface="Times New Roman"/>
                <a:cs typeface="Times New Roman"/>
              </a:rPr>
              <a:t>This</a:t>
            </a:r>
            <a:r>
              <a:rPr sz="3750" spc="640" dirty="0">
                <a:latin typeface="Times New Roman"/>
                <a:cs typeface="Times New Roman"/>
              </a:rPr>
              <a:t> </a:t>
            </a:r>
            <a:r>
              <a:rPr sz="3750" spc="265" dirty="0">
                <a:latin typeface="Times New Roman"/>
                <a:cs typeface="Times New Roman"/>
              </a:rPr>
              <a:t>indicates </a:t>
            </a:r>
            <a:r>
              <a:rPr sz="3750" spc="285" dirty="0">
                <a:latin typeface="Times New Roman"/>
                <a:cs typeface="Times New Roman"/>
              </a:rPr>
              <a:t>their</a:t>
            </a:r>
            <a:r>
              <a:rPr sz="3750" spc="459" dirty="0">
                <a:latin typeface="Times New Roman"/>
                <a:cs typeface="Times New Roman"/>
              </a:rPr>
              <a:t>  </a:t>
            </a:r>
            <a:r>
              <a:rPr sz="3750" spc="310" dirty="0">
                <a:latin typeface="Times New Roman"/>
                <a:cs typeface="Times New Roman"/>
              </a:rPr>
              <a:t>robustness</a:t>
            </a:r>
            <a:r>
              <a:rPr sz="3750" spc="455" dirty="0">
                <a:latin typeface="Times New Roman"/>
                <a:cs typeface="Times New Roman"/>
              </a:rPr>
              <a:t>  </a:t>
            </a:r>
            <a:r>
              <a:rPr sz="3750" spc="200" dirty="0">
                <a:latin typeface="Times New Roman"/>
                <a:cs typeface="Times New Roman"/>
              </a:rPr>
              <a:t>in</a:t>
            </a:r>
            <a:r>
              <a:rPr sz="3750" spc="459" dirty="0">
                <a:latin typeface="Times New Roman"/>
                <a:cs typeface="Times New Roman"/>
              </a:rPr>
              <a:t>  </a:t>
            </a:r>
            <a:r>
              <a:rPr sz="3750" spc="285" dirty="0">
                <a:latin typeface="Times New Roman"/>
                <a:cs typeface="Times New Roman"/>
              </a:rPr>
              <a:t>predicting</a:t>
            </a:r>
            <a:r>
              <a:rPr sz="3750" spc="459" dirty="0">
                <a:latin typeface="Times New Roman"/>
                <a:cs typeface="Times New Roman"/>
              </a:rPr>
              <a:t>  </a:t>
            </a:r>
            <a:r>
              <a:rPr sz="3750" spc="270" dirty="0">
                <a:latin typeface="Times New Roman"/>
                <a:cs typeface="Times New Roman"/>
              </a:rPr>
              <a:t>credit</a:t>
            </a:r>
            <a:r>
              <a:rPr sz="3750" spc="455" dirty="0">
                <a:latin typeface="Times New Roman"/>
                <a:cs typeface="Times New Roman"/>
              </a:rPr>
              <a:t>  </a:t>
            </a:r>
            <a:r>
              <a:rPr sz="3750" spc="260" dirty="0">
                <a:latin typeface="Times New Roman"/>
                <a:cs typeface="Times New Roman"/>
              </a:rPr>
              <a:t>risk.</a:t>
            </a:r>
            <a:r>
              <a:rPr sz="3750" spc="459" dirty="0">
                <a:latin typeface="Times New Roman"/>
                <a:cs typeface="Times New Roman"/>
              </a:rPr>
              <a:t>  </a:t>
            </a:r>
            <a:r>
              <a:rPr sz="3750" spc="260" dirty="0">
                <a:latin typeface="Times New Roman"/>
                <a:cs typeface="Times New Roman"/>
              </a:rPr>
              <a:t>Logistic</a:t>
            </a:r>
            <a:r>
              <a:rPr sz="3750" spc="455" dirty="0">
                <a:latin typeface="Times New Roman"/>
                <a:cs typeface="Times New Roman"/>
              </a:rPr>
              <a:t>  </a:t>
            </a:r>
            <a:r>
              <a:rPr sz="3750" spc="275" dirty="0">
                <a:latin typeface="Times New Roman"/>
                <a:cs typeface="Times New Roman"/>
              </a:rPr>
              <a:t>Regression showed</a:t>
            </a:r>
            <a:r>
              <a:rPr sz="3750" spc="80" dirty="0">
                <a:latin typeface="Times New Roman"/>
                <a:cs typeface="Times New Roman"/>
              </a:rPr>
              <a:t>  </a:t>
            </a:r>
            <a:r>
              <a:rPr sz="3750" spc="345" dirty="0">
                <a:latin typeface="Times New Roman"/>
                <a:cs typeface="Times New Roman"/>
              </a:rPr>
              <a:t>subpar</a:t>
            </a:r>
            <a:r>
              <a:rPr sz="3750" spc="85" dirty="0">
                <a:latin typeface="Times New Roman"/>
                <a:cs typeface="Times New Roman"/>
              </a:rPr>
              <a:t>  </a:t>
            </a:r>
            <a:r>
              <a:rPr sz="3750" spc="265" dirty="0">
                <a:latin typeface="Times New Roman"/>
                <a:cs typeface="Times New Roman"/>
              </a:rPr>
              <a:t>results,</a:t>
            </a:r>
            <a:r>
              <a:rPr sz="3750" spc="80" dirty="0">
                <a:latin typeface="Times New Roman"/>
                <a:cs typeface="Times New Roman"/>
              </a:rPr>
              <a:t>  </a:t>
            </a:r>
            <a:r>
              <a:rPr sz="3750" spc="275" dirty="0">
                <a:latin typeface="Times New Roman"/>
                <a:cs typeface="Times New Roman"/>
              </a:rPr>
              <a:t>highlighting</a:t>
            </a:r>
            <a:r>
              <a:rPr sz="3750" spc="85" dirty="0">
                <a:latin typeface="Times New Roman"/>
                <a:cs typeface="Times New Roman"/>
              </a:rPr>
              <a:t>  </a:t>
            </a:r>
            <a:r>
              <a:rPr sz="3750" spc="200" dirty="0">
                <a:latin typeface="Times New Roman"/>
                <a:cs typeface="Times New Roman"/>
              </a:rPr>
              <a:t>its</a:t>
            </a:r>
            <a:r>
              <a:rPr sz="3750" spc="80" dirty="0">
                <a:latin typeface="Times New Roman"/>
                <a:cs typeface="Times New Roman"/>
              </a:rPr>
              <a:t>  </a:t>
            </a:r>
            <a:r>
              <a:rPr sz="3750" spc="300" dirty="0">
                <a:latin typeface="Times New Roman"/>
                <a:cs typeface="Times New Roman"/>
              </a:rPr>
              <a:t>unsuitability</a:t>
            </a:r>
            <a:r>
              <a:rPr sz="3750" spc="85" dirty="0">
                <a:latin typeface="Times New Roman"/>
                <a:cs typeface="Times New Roman"/>
              </a:rPr>
              <a:t>  </a:t>
            </a:r>
            <a:r>
              <a:rPr sz="3750" spc="275" dirty="0">
                <a:latin typeface="Times New Roman"/>
                <a:cs typeface="Times New Roman"/>
              </a:rPr>
              <a:t>for</a:t>
            </a:r>
            <a:r>
              <a:rPr sz="3750" spc="85" dirty="0">
                <a:latin typeface="Times New Roman"/>
                <a:cs typeface="Times New Roman"/>
              </a:rPr>
              <a:t>  </a:t>
            </a:r>
            <a:r>
              <a:rPr sz="3750" spc="254" dirty="0">
                <a:latin typeface="Times New Roman"/>
                <a:cs typeface="Times New Roman"/>
              </a:rPr>
              <a:t>this</a:t>
            </a:r>
            <a:r>
              <a:rPr sz="3750" spc="80" dirty="0">
                <a:latin typeface="Times New Roman"/>
                <a:cs typeface="Times New Roman"/>
              </a:rPr>
              <a:t>  </a:t>
            </a:r>
            <a:r>
              <a:rPr sz="3750" spc="175" dirty="0">
                <a:latin typeface="Times New Roman"/>
                <a:cs typeface="Times New Roman"/>
              </a:rPr>
              <a:t>use </a:t>
            </a:r>
            <a:r>
              <a:rPr sz="3750" spc="200" dirty="0">
                <a:latin typeface="Times New Roman"/>
                <a:cs typeface="Times New Roman"/>
              </a:rPr>
              <a:t>case</a:t>
            </a:r>
            <a:r>
              <a:rPr sz="3750" spc="810" dirty="0">
                <a:latin typeface="Times New Roman"/>
                <a:cs typeface="Times New Roman"/>
              </a:rPr>
              <a:t> </a:t>
            </a:r>
            <a:r>
              <a:rPr sz="3750" spc="275" dirty="0">
                <a:latin typeface="Times New Roman"/>
                <a:cs typeface="Times New Roman"/>
              </a:rPr>
              <a:t>due</a:t>
            </a:r>
            <a:r>
              <a:rPr sz="3750" spc="815" dirty="0">
                <a:latin typeface="Times New Roman"/>
                <a:cs typeface="Times New Roman"/>
              </a:rPr>
              <a:t> </a:t>
            </a:r>
            <a:r>
              <a:rPr sz="3750" spc="315" dirty="0">
                <a:latin typeface="Times New Roman"/>
                <a:cs typeface="Times New Roman"/>
              </a:rPr>
              <a:t>to</a:t>
            </a:r>
            <a:r>
              <a:rPr sz="3750" spc="819" dirty="0">
                <a:latin typeface="Times New Roman"/>
                <a:cs typeface="Times New Roman"/>
              </a:rPr>
              <a:t> </a:t>
            </a:r>
            <a:r>
              <a:rPr sz="3750" spc="254" dirty="0">
                <a:latin typeface="Times New Roman"/>
                <a:cs typeface="Times New Roman"/>
              </a:rPr>
              <a:t>complex</a:t>
            </a:r>
            <a:r>
              <a:rPr sz="3750" spc="819" dirty="0">
                <a:latin typeface="Times New Roman"/>
                <a:cs typeface="Times New Roman"/>
              </a:rPr>
              <a:t> </a:t>
            </a:r>
            <a:r>
              <a:rPr sz="3750" spc="375" dirty="0">
                <a:latin typeface="Times New Roman"/>
                <a:cs typeface="Times New Roman"/>
              </a:rPr>
              <a:t>data</a:t>
            </a:r>
            <a:r>
              <a:rPr sz="3750" spc="815" dirty="0">
                <a:latin typeface="Times New Roman"/>
                <a:cs typeface="Times New Roman"/>
              </a:rPr>
              <a:t> </a:t>
            </a:r>
            <a:r>
              <a:rPr sz="3750" spc="335" dirty="0">
                <a:latin typeface="Times New Roman"/>
                <a:cs typeface="Times New Roman"/>
              </a:rPr>
              <a:t>patterns.</a:t>
            </a:r>
            <a:r>
              <a:rPr sz="3750" spc="819" dirty="0">
                <a:latin typeface="Times New Roman"/>
                <a:cs typeface="Times New Roman"/>
              </a:rPr>
              <a:t> </a:t>
            </a:r>
            <a:r>
              <a:rPr sz="3750" spc="280" dirty="0">
                <a:latin typeface="Times New Roman"/>
                <a:cs typeface="Times New Roman"/>
              </a:rPr>
              <a:t>The</a:t>
            </a:r>
            <a:r>
              <a:rPr sz="3750" spc="815" dirty="0">
                <a:latin typeface="Times New Roman"/>
                <a:cs typeface="Times New Roman"/>
              </a:rPr>
              <a:t> </a:t>
            </a:r>
            <a:r>
              <a:rPr sz="3750" spc="295" dirty="0">
                <a:latin typeface="Times New Roman"/>
                <a:cs typeface="Times New Roman"/>
              </a:rPr>
              <a:t>Streamlit</a:t>
            </a:r>
            <a:r>
              <a:rPr sz="3750" spc="819" dirty="0">
                <a:latin typeface="Times New Roman"/>
                <a:cs typeface="Times New Roman"/>
              </a:rPr>
              <a:t> </a:t>
            </a:r>
            <a:r>
              <a:rPr sz="3750" spc="320" dirty="0">
                <a:latin typeface="Times New Roman"/>
                <a:cs typeface="Times New Roman"/>
              </a:rPr>
              <a:t>framework</a:t>
            </a:r>
            <a:r>
              <a:rPr sz="3750" spc="819" dirty="0">
                <a:latin typeface="Times New Roman"/>
                <a:cs typeface="Times New Roman"/>
              </a:rPr>
              <a:t> </a:t>
            </a:r>
            <a:r>
              <a:rPr sz="3750" spc="185" dirty="0">
                <a:latin typeface="Times New Roman"/>
                <a:cs typeface="Times New Roman"/>
              </a:rPr>
              <a:t>was </a:t>
            </a:r>
            <a:r>
              <a:rPr sz="3750" spc="275" dirty="0">
                <a:latin typeface="Times New Roman"/>
                <a:cs typeface="Times New Roman"/>
              </a:rPr>
              <a:t>employed</a:t>
            </a:r>
            <a:r>
              <a:rPr sz="3750" spc="575" dirty="0">
                <a:latin typeface="Times New Roman"/>
                <a:cs typeface="Times New Roman"/>
              </a:rPr>
              <a:t> </a:t>
            </a:r>
            <a:r>
              <a:rPr sz="3750" spc="315" dirty="0">
                <a:latin typeface="Times New Roman"/>
                <a:cs typeface="Times New Roman"/>
              </a:rPr>
              <a:t>to</a:t>
            </a:r>
            <a:r>
              <a:rPr sz="3750" spc="570" dirty="0">
                <a:latin typeface="Times New Roman"/>
                <a:cs typeface="Times New Roman"/>
              </a:rPr>
              <a:t> </a:t>
            </a:r>
            <a:r>
              <a:rPr sz="3750" spc="275" dirty="0">
                <a:latin typeface="Times New Roman"/>
                <a:cs typeface="Times New Roman"/>
              </a:rPr>
              <a:t>deploy</a:t>
            </a:r>
            <a:r>
              <a:rPr sz="3750" spc="575" dirty="0">
                <a:latin typeface="Times New Roman"/>
                <a:cs typeface="Times New Roman"/>
              </a:rPr>
              <a:t> </a:t>
            </a:r>
            <a:r>
              <a:rPr sz="3750" spc="275" dirty="0">
                <a:latin typeface="Times New Roman"/>
                <a:cs typeface="Times New Roman"/>
              </a:rPr>
              <a:t>the</a:t>
            </a:r>
            <a:r>
              <a:rPr sz="3750" spc="570" dirty="0">
                <a:latin typeface="Times New Roman"/>
                <a:cs typeface="Times New Roman"/>
              </a:rPr>
              <a:t> </a:t>
            </a:r>
            <a:r>
              <a:rPr sz="3750" spc="245" dirty="0">
                <a:latin typeface="Times New Roman"/>
                <a:cs typeface="Times New Roman"/>
              </a:rPr>
              <a:t>final</a:t>
            </a:r>
            <a:r>
              <a:rPr sz="3750" spc="575" dirty="0">
                <a:latin typeface="Times New Roman"/>
                <a:cs typeface="Times New Roman"/>
              </a:rPr>
              <a:t> </a:t>
            </a:r>
            <a:r>
              <a:rPr sz="3750" spc="310" dirty="0">
                <a:latin typeface="Times New Roman"/>
                <a:cs typeface="Times New Roman"/>
              </a:rPr>
              <a:t>solution,</a:t>
            </a:r>
            <a:r>
              <a:rPr sz="3750" spc="570" dirty="0">
                <a:latin typeface="Times New Roman"/>
                <a:cs typeface="Times New Roman"/>
              </a:rPr>
              <a:t> </a:t>
            </a:r>
            <a:r>
              <a:rPr sz="3750" spc="280" dirty="0">
                <a:latin typeface="Times New Roman"/>
                <a:cs typeface="Times New Roman"/>
              </a:rPr>
              <a:t>ensuring</a:t>
            </a:r>
            <a:r>
              <a:rPr sz="3750" spc="575" dirty="0">
                <a:latin typeface="Times New Roman"/>
                <a:cs typeface="Times New Roman"/>
              </a:rPr>
              <a:t> </a:t>
            </a:r>
            <a:r>
              <a:rPr sz="3750" spc="315" dirty="0">
                <a:latin typeface="Times New Roman"/>
                <a:cs typeface="Times New Roman"/>
              </a:rPr>
              <a:t>an</a:t>
            </a:r>
            <a:r>
              <a:rPr sz="3750" spc="575" dirty="0">
                <a:latin typeface="Times New Roman"/>
                <a:cs typeface="Times New Roman"/>
              </a:rPr>
              <a:t> </a:t>
            </a:r>
            <a:r>
              <a:rPr sz="3750" spc="280" dirty="0">
                <a:latin typeface="Times New Roman"/>
                <a:cs typeface="Times New Roman"/>
              </a:rPr>
              <a:t>interactive</a:t>
            </a:r>
            <a:r>
              <a:rPr sz="3750" spc="570" dirty="0">
                <a:latin typeface="Times New Roman"/>
                <a:cs typeface="Times New Roman"/>
              </a:rPr>
              <a:t> </a:t>
            </a:r>
            <a:r>
              <a:rPr sz="3750" spc="325" dirty="0">
                <a:latin typeface="Times New Roman"/>
                <a:cs typeface="Times New Roman"/>
              </a:rPr>
              <a:t>and </a:t>
            </a:r>
            <a:r>
              <a:rPr sz="3750" spc="290" dirty="0">
                <a:latin typeface="Times New Roman"/>
                <a:cs typeface="Times New Roman"/>
              </a:rPr>
              <a:t>user-</a:t>
            </a:r>
            <a:r>
              <a:rPr sz="3750" spc="254" dirty="0">
                <a:latin typeface="Times New Roman"/>
                <a:cs typeface="Times New Roman"/>
              </a:rPr>
              <a:t>friendly</a:t>
            </a:r>
            <a:r>
              <a:rPr sz="3750" spc="450" dirty="0">
                <a:latin typeface="Times New Roman"/>
                <a:cs typeface="Times New Roman"/>
              </a:rPr>
              <a:t> </a:t>
            </a:r>
            <a:r>
              <a:rPr sz="3750" spc="275" dirty="0">
                <a:latin typeface="Times New Roman"/>
                <a:cs typeface="Times New Roman"/>
              </a:rPr>
              <a:t>interface</a:t>
            </a:r>
            <a:r>
              <a:rPr sz="3750" spc="445" dirty="0">
                <a:latin typeface="Times New Roman"/>
                <a:cs typeface="Times New Roman"/>
              </a:rPr>
              <a:t> </a:t>
            </a:r>
            <a:r>
              <a:rPr sz="3750" spc="275" dirty="0">
                <a:latin typeface="Times New Roman"/>
                <a:cs typeface="Times New Roman"/>
              </a:rPr>
              <a:t>for</a:t>
            </a:r>
            <a:r>
              <a:rPr sz="3750" spc="450" dirty="0">
                <a:latin typeface="Times New Roman"/>
                <a:cs typeface="Times New Roman"/>
              </a:rPr>
              <a:t> </a:t>
            </a:r>
            <a:r>
              <a:rPr sz="3750" spc="290" dirty="0">
                <a:latin typeface="Times New Roman"/>
                <a:cs typeface="Times New Roman"/>
              </a:rPr>
              <a:t>real-world</a:t>
            </a:r>
            <a:r>
              <a:rPr sz="3750" spc="445" dirty="0">
                <a:latin typeface="Times New Roman"/>
                <a:cs typeface="Times New Roman"/>
              </a:rPr>
              <a:t> </a:t>
            </a:r>
            <a:r>
              <a:rPr sz="3750" spc="300" dirty="0">
                <a:latin typeface="Times New Roman"/>
                <a:cs typeface="Times New Roman"/>
              </a:rPr>
              <a:t>applications.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0698" y="1936881"/>
            <a:ext cx="13844269" cy="0"/>
          </a:xfrm>
          <a:custGeom>
            <a:avLst/>
            <a:gdLst/>
            <a:ahLst/>
            <a:cxnLst/>
            <a:rect l="l" t="t" r="r" b="b"/>
            <a:pathLst>
              <a:path w="13844269">
                <a:moveTo>
                  <a:pt x="0" y="0"/>
                </a:moveTo>
                <a:lnTo>
                  <a:pt x="13844094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3500" y="755985"/>
            <a:ext cx="2402347" cy="24023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3500" y="3942326"/>
            <a:ext cx="2402347" cy="24023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3500" y="6855952"/>
            <a:ext cx="2402347" cy="240234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69864" y="5617310"/>
            <a:ext cx="5326380" cy="0"/>
          </a:xfrm>
          <a:custGeom>
            <a:avLst/>
            <a:gdLst/>
            <a:ahLst/>
            <a:cxnLst/>
            <a:rect l="l" t="t" r="r" b="b"/>
            <a:pathLst>
              <a:path w="5326380">
                <a:moveTo>
                  <a:pt x="0" y="0"/>
                </a:moveTo>
                <a:lnTo>
                  <a:pt x="532600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7164" y="4633061"/>
            <a:ext cx="5539105" cy="859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114" dirty="0">
                <a:latin typeface="Times New Roman"/>
                <a:cs typeface="Times New Roman"/>
              </a:rPr>
              <a:t>Acknowledgement</a:t>
            </a:r>
            <a:endParaRPr sz="5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7283" y="349936"/>
            <a:ext cx="4681220" cy="3025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39750">
              <a:lnSpc>
                <a:spcPct val="125000"/>
              </a:lnSpc>
              <a:spcBef>
                <a:spcPts val="90"/>
              </a:spcBef>
            </a:pPr>
            <a:r>
              <a:rPr sz="2250" spc="125" dirty="0">
                <a:latin typeface="Times New Roman"/>
                <a:cs typeface="Times New Roman"/>
              </a:rPr>
              <a:t>We</a:t>
            </a:r>
            <a:r>
              <a:rPr sz="2250" spc="265" dirty="0">
                <a:latin typeface="Times New Roman"/>
                <a:cs typeface="Times New Roman"/>
              </a:rPr>
              <a:t> </a:t>
            </a:r>
            <a:r>
              <a:rPr sz="2250" spc="140" dirty="0">
                <a:latin typeface="Times New Roman"/>
                <a:cs typeface="Times New Roman"/>
              </a:rPr>
              <a:t>sincerely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235" dirty="0">
                <a:latin typeface="Times New Roman"/>
                <a:cs typeface="Times New Roman"/>
              </a:rPr>
              <a:t>thank</a:t>
            </a:r>
            <a:r>
              <a:rPr sz="2250" spc="275" dirty="0">
                <a:latin typeface="Times New Roman"/>
                <a:cs typeface="Times New Roman"/>
              </a:rPr>
              <a:t> </a:t>
            </a:r>
            <a:r>
              <a:rPr sz="2250" b="1" spc="105" dirty="0">
                <a:latin typeface="Times New Roman"/>
                <a:cs typeface="Times New Roman"/>
              </a:rPr>
              <a:t>Mr.</a:t>
            </a:r>
            <a:r>
              <a:rPr sz="2250" b="1" spc="280" dirty="0">
                <a:latin typeface="Times New Roman"/>
                <a:cs typeface="Times New Roman"/>
              </a:rPr>
              <a:t> </a:t>
            </a:r>
            <a:r>
              <a:rPr sz="2250" b="1" spc="70" dirty="0">
                <a:latin typeface="Times New Roman"/>
                <a:cs typeface="Times New Roman"/>
              </a:rPr>
              <a:t>Vivek Gautam</a:t>
            </a:r>
            <a:r>
              <a:rPr sz="2250" b="1" spc="295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sir</a:t>
            </a:r>
            <a:r>
              <a:rPr sz="2250" b="1" spc="305" dirty="0">
                <a:latin typeface="Times New Roman"/>
                <a:cs typeface="Times New Roman"/>
              </a:rPr>
              <a:t> </a:t>
            </a:r>
            <a:r>
              <a:rPr sz="2250" spc="175" dirty="0">
                <a:latin typeface="Times New Roman"/>
                <a:cs typeface="Times New Roman"/>
              </a:rPr>
              <a:t>for</a:t>
            </a:r>
            <a:r>
              <a:rPr sz="2250" spc="305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Times New Roman"/>
                <a:cs typeface="Times New Roman"/>
              </a:rPr>
              <a:t>his</a:t>
            </a:r>
            <a:r>
              <a:rPr sz="2250" spc="305" dirty="0">
                <a:latin typeface="Times New Roman"/>
                <a:cs typeface="Times New Roman"/>
              </a:rPr>
              <a:t> </a:t>
            </a:r>
            <a:r>
              <a:rPr sz="2250" spc="170" dirty="0">
                <a:latin typeface="Times New Roman"/>
                <a:cs typeface="Times New Roman"/>
              </a:rPr>
              <a:t>invaluable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2250" spc="175" dirty="0">
                <a:latin typeface="Times New Roman"/>
                <a:cs typeface="Times New Roman"/>
              </a:rPr>
              <a:t>guidance</a:t>
            </a:r>
            <a:r>
              <a:rPr sz="2250" spc="275" dirty="0">
                <a:latin typeface="Times New Roman"/>
                <a:cs typeface="Times New Roman"/>
              </a:rPr>
              <a:t> </a:t>
            </a:r>
            <a:r>
              <a:rPr sz="2250" spc="220" dirty="0">
                <a:latin typeface="Times New Roman"/>
                <a:cs typeface="Times New Roman"/>
              </a:rPr>
              <a:t>and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220" dirty="0">
                <a:latin typeface="Times New Roman"/>
                <a:cs typeface="Times New Roman"/>
              </a:rPr>
              <a:t>support</a:t>
            </a:r>
            <a:r>
              <a:rPr sz="2250" spc="285" dirty="0">
                <a:latin typeface="Times New Roman"/>
                <a:cs typeface="Times New Roman"/>
              </a:rPr>
              <a:t> </a:t>
            </a:r>
            <a:r>
              <a:rPr sz="2250" spc="220" dirty="0">
                <a:latin typeface="Times New Roman"/>
                <a:cs typeface="Times New Roman"/>
              </a:rPr>
              <a:t>throughout </a:t>
            </a:r>
            <a:r>
              <a:rPr sz="2250" spc="160" dirty="0">
                <a:latin typeface="Times New Roman"/>
                <a:cs typeface="Times New Roman"/>
              </a:rPr>
              <a:t>this</a:t>
            </a:r>
            <a:r>
              <a:rPr sz="2250" spc="270" dirty="0">
                <a:latin typeface="Times New Roman"/>
                <a:cs typeface="Times New Roman"/>
              </a:rPr>
              <a:t> </a:t>
            </a:r>
            <a:r>
              <a:rPr sz="2250" spc="190" dirty="0">
                <a:latin typeface="Times New Roman"/>
                <a:cs typeface="Times New Roman"/>
              </a:rPr>
              <a:t>internship.</a:t>
            </a:r>
            <a:r>
              <a:rPr sz="2250" spc="285" dirty="0">
                <a:latin typeface="Times New Roman"/>
                <a:cs typeface="Times New Roman"/>
              </a:rPr>
              <a:t> </a:t>
            </a:r>
            <a:r>
              <a:rPr sz="2250" spc="160" dirty="0">
                <a:latin typeface="Times New Roman"/>
                <a:cs typeface="Times New Roman"/>
              </a:rPr>
              <a:t>His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170" dirty="0">
                <a:latin typeface="Times New Roman"/>
                <a:cs typeface="Times New Roman"/>
              </a:rPr>
              <a:t>constructive</a:t>
            </a:r>
            <a:endParaRPr sz="2250">
              <a:latin typeface="Times New Roman"/>
              <a:cs typeface="Times New Roman"/>
            </a:endParaRPr>
          </a:p>
          <a:p>
            <a:pPr marL="12700" marR="99060">
              <a:lnSpc>
                <a:spcPct val="125000"/>
              </a:lnSpc>
            </a:pPr>
            <a:r>
              <a:rPr sz="2250" spc="180" dirty="0">
                <a:latin typeface="Times New Roman"/>
                <a:cs typeface="Times New Roman"/>
              </a:rPr>
              <a:t>feedback</a:t>
            </a:r>
            <a:r>
              <a:rPr sz="2250" spc="270" dirty="0">
                <a:latin typeface="Times New Roman"/>
                <a:cs typeface="Times New Roman"/>
              </a:rPr>
              <a:t> </a:t>
            </a:r>
            <a:r>
              <a:rPr sz="2250" spc="135" dirty="0">
                <a:latin typeface="Times New Roman"/>
                <a:cs typeface="Times New Roman"/>
              </a:rPr>
              <a:t>was</a:t>
            </a:r>
            <a:r>
              <a:rPr sz="2250" spc="285" dirty="0">
                <a:latin typeface="Times New Roman"/>
                <a:cs typeface="Times New Roman"/>
              </a:rPr>
              <a:t> </a:t>
            </a:r>
            <a:r>
              <a:rPr sz="2250" spc="200" dirty="0">
                <a:latin typeface="Times New Roman"/>
                <a:cs typeface="Times New Roman"/>
              </a:rPr>
              <a:t>instrumental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Times New Roman"/>
                <a:cs typeface="Times New Roman"/>
              </a:rPr>
              <a:t>in</a:t>
            </a:r>
            <a:r>
              <a:rPr sz="2250" spc="285" dirty="0">
                <a:latin typeface="Times New Roman"/>
                <a:cs typeface="Times New Roman"/>
              </a:rPr>
              <a:t> </a:t>
            </a:r>
            <a:r>
              <a:rPr sz="2250" spc="145" dirty="0">
                <a:latin typeface="Times New Roman"/>
                <a:cs typeface="Times New Roman"/>
              </a:rPr>
              <a:t>the </a:t>
            </a:r>
            <a:r>
              <a:rPr sz="2250" spc="140" dirty="0">
                <a:latin typeface="Times New Roman"/>
                <a:cs typeface="Times New Roman"/>
              </a:rPr>
              <a:t>successful</a:t>
            </a:r>
            <a:r>
              <a:rPr sz="2250" spc="290" dirty="0">
                <a:latin typeface="Times New Roman"/>
                <a:cs typeface="Times New Roman"/>
              </a:rPr>
              <a:t> </a:t>
            </a:r>
            <a:r>
              <a:rPr sz="2250" spc="190" dirty="0">
                <a:latin typeface="Times New Roman"/>
                <a:cs typeface="Times New Roman"/>
              </a:rPr>
              <a:t>completion</a:t>
            </a:r>
            <a:r>
              <a:rPr sz="2250" spc="285" dirty="0">
                <a:latin typeface="Times New Roman"/>
                <a:cs typeface="Times New Roman"/>
              </a:rPr>
              <a:t> </a:t>
            </a:r>
            <a:r>
              <a:rPr sz="2250" spc="130" dirty="0">
                <a:latin typeface="Times New Roman"/>
                <a:cs typeface="Times New Roman"/>
              </a:rPr>
              <a:t>of</a:t>
            </a:r>
            <a:r>
              <a:rPr sz="2250" spc="290" dirty="0">
                <a:latin typeface="Times New Roman"/>
                <a:cs typeface="Times New Roman"/>
              </a:rPr>
              <a:t> </a:t>
            </a:r>
            <a:r>
              <a:rPr sz="2250" spc="190" dirty="0">
                <a:latin typeface="Times New Roman"/>
                <a:cs typeface="Times New Roman"/>
              </a:rPr>
              <a:t>our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50" spc="170" dirty="0">
                <a:latin typeface="Times New Roman"/>
                <a:cs typeface="Times New Roman"/>
              </a:rPr>
              <a:t>project.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9683" y="3773311"/>
            <a:ext cx="4613910" cy="27114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350" spc="130" dirty="0">
                <a:latin typeface="Times New Roman"/>
                <a:cs typeface="Times New Roman"/>
              </a:rPr>
              <a:t>We</a:t>
            </a:r>
            <a:r>
              <a:rPr sz="2350" spc="290" dirty="0">
                <a:latin typeface="Times New Roman"/>
                <a:cs typeface="Times New Roman"/>
              </a:rPr>
              <a:t> </a:t>
            </a:r>
            <a:r>
              <a:rPr sz="2350" spc="170" dirty="0">
                <a:latin typeface="Times New Roman"/>
                <a:cs typeface="Times New Roman"/>
              </a:rPr>
              <a:t>also</a:t>
            </a:r>
            <a:r>
              <a:rPr sz="2350" spc="290" dirty="0">
                <a:latin typeface="Times New Roman"/>
                <a:cs typeface="Times New Roman"/>
              </a:rPr>
              <a:t> </a:t>
            </a:r>
            <a:r>
              <a:rPr sz="2350" spc="185" dirty="0">
                <a:latin typeface="Times New Roman"/>
                <a:cs typeface="Times New Roman"/>
              </a:rPr>
              <a:t>extend</a:t>
            </a:r>
            <a:r>
              <a:rPr sz="2350" spc="290" dirty="0">
                <a:latin typeface="Times New Roman"/>
                <a:cs typeface="Times New Roman"/>
              </a:rPr>
              <a:t> </a:t>
            </a:r>
            <a:r>
              <a:rPr sz="2350" spc="225" dirty="0">
                <a:latin typeface="Times New Roman"/>
                <a:cs typeface="Times New Roman"/>
              </a:rPr>
              <a:t>our</a:t>
            </a:r>
            <a:r>
              <a:rPr sz="2350" spc="290" dirty="0">
                <a:latin typeface="Times New Roman"/>
                <a:cs typeface="Times New Roman"/>
              </a:rPr>
              <a:t> </a:t>
            </a:r>
            <a:r>
              <a:rPr sz="2350" spc="210" dirty="0">
                <a:latin typeface="Times New Roman"/>
                <a:cs typeface="Times New Roman"/>
              </a:rPr>
              <a:t>gratitude</a:t>
            </a:r>
            <a:r>
              <a:rPr sz="2350" spc="290" dirty="0">
                <a:latin typeface="Times New Roman"/>
                <a:cs typeface="Times New Roman"/>
              </a:rPr>
              <a:t> </a:t>
            </a:r>
            <a:r>
              <a:rPr sz="2350" spc="180" dirty="0">
                <a:latin typeface="Times New Roman"/>
                <a:cs typeface="Times New Roman"/>
              </a:rPr>
              <a:t>to</a:t>
            </a:r>
            <a:endParaRPr sz="2350">
              <a:latin typeface="Times New Roman"/>
              <a:cs typeface="Times New Roman"/>
            </a:endParaRPr>
          </a:p>
          <a:p>
            <a:pPr marL="12700" marR="1213485">
              <a:lnSpc>
                <a:spcPct val="125000"/>
              </a:lnSpc>
            </a:pPr>
            <a:r>
              <a:rPr sz="2350" b="1" spc="100" dirty="0">
                <a:latin typeface="Times New Roman"/>
                <a:cs typeface="Times New Roman"/>
              </a:rPr>
              <a:t>Infosys</a:t>
            </a:r>
            <a:r>
              <a:rPr sz="2350" b="1" spc="285" dirty="0">
                <a:latin typeface="Times New Roman"/>
                <a:cs typeface="Times New Roman"/>
              </a:rPr>
              <a:t> </a:t>
            </a:r>
            <a:r>
              <a:rPr sz="2350" b="1" spc="65" dirty="0">
                <a:latin typeface="Times New Roman"/>
                <a:cs typeface="Times New Roman"/>
              </a:rPr>
              <a:t>Springboard</a:t>
            </a:r>
            <a:r>
              <a:rPr sz="2350" b="1" spc="285" dirty="0">
                <a:latin typeface="Times New Roman"/>
                <a:cs typeface="Times New Roman"/>
              </a:rPr>
              <a:t> </a:t>
            </a:r>
            <a:r>
              <a:rPr sz="2350" spc="150" dirty="0">
                <a:latin typeface="Times New Roman"/>
                <a:cs typeface="Times New Roman"/>
              </a:rPr>
              <a:t>for </a:t>
            </a:r>
            <a:r>
              <a:rPr sz="2350" spc="195" dirty="0">
                <a:latin typeface="Times New Roman"/>
                <a:cs typeface="Times New Roman"/>
              </a:rPr>
              <a:t>providing</a:t>
            </a:r>
            <a:r>
              <a:rPr sz="2350" spc="285" dirty="0">
                <a:latin typeface="Times New Roman"/>
                <a:cs typeface="Times New Roman"/>
              </a:rPr>
              <a:t> </a:t>
            </a:r>
            <a:r>
              <a:rPr sz="2350" spc="170" dirty="0">
                <a:latin typeface="Times New Roman"/>
                <a:cs typeface="Times New Roman"/>
              </a:rPr>
              <a:t>this</a:t>
            </a:r>
            <a:r>
              <a:rPr sz="2350" spc="295" dirty="0">
                <a:latin typeface="Times New Roman"/>
                <a:cs typeface="Times New Roman"/>
              </a:rPr>
              <a:t> </a:t>
            </a:r>
            <a:r>
              <a:rPr sz="2350" spc="185" dirty="0">
                <a:latin typeface="Times New Roman"/>
                <a:cs typeface="Times New Roman"/>
              </a:rPr>
              <a:t>amazing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350" spc="235" dirty="0">
                <a:latin typeface="Times New Roman"/>
                <a:cs typeface="Times New Roman"/>
              </a:rPr>
              <a:t>opportunity</a:t>
            </a:r>
            <a:r>
              <a:rPr sz="2350" spc="290" dirty="0">
                <a:latin typeface="Times New Roman"/>
                <a:cs typeface="Times New Roman"/>
              </a:rPr>
              <a:t> </a:t>
            </a:r>
            <a:r>
              <a:rPr sz="2350" spc="204" dirty="0">
                <a:latin typeface="Times New Roman"/>
                <a:cs typeface="Times New Roman"/>
              </a:rPr>
              <a:t>to</a:t>
            </a:r>
            <a:r>
              <a:rPr sz="2350" spc="300" dirty="0">
                <a:latin typeface="Times New Roman"/>
                <a:cs typeface="Times New Roman"/>
              </a:rPr>
              <a:t> </a:t>
            </a:r>
            <a:r>
              <a:rPr sz="2350" spc="190" dirty="0">
                <a:latin typeface="Times New Roman"/>
                <a:cs typeface="Times New Roman"/>
              </a:rPr>
              <a:t>apply</a:t>
            </a:r>
            <a:r>
              <a:rPr sz="2350" spc="300" dirty="0">
                <a:latin typeface="Times New Roman"/>
                <a:cs typeface="Times New Roman"/>
              </a:rPr>
              <a:t> </a:t>
            </a:r>
            <a:r>
              <a:rPr sz="2350" spc="200" dirty="0">
                <a:latin typeface="Times New Roman"/>
                <a:cs typeface="Times New Roman"/>
              </a:rPr>
              <a:t>our</a:t>
            </a:r>
            <a:endParaRPr sz="2350">
              <a:latin typeface="Times New Roman"/>
              <a:cs typeface="Times New Roman"/>
            </a:endParaRPr>
          </a:p>
          <a:p>
            <a:pPr marL="12700" marR="480059">
              <a:lnSpc>
                <a:spcPct val="125000"/>
              </a:lnSpc>
            </a:pPr>
            <a:r>
              <a:rPr sz="2350" spc="185" dirty="0">
                <a:latin typeface="Times New Roman"/>
                <a:cs typeface="Times New Roman"/>
              </a:rPr>
              <a:t>academic</a:t>
            </a:r>
            <a:r>
              <a:rPr sz="2350" spc="300" dirty="0">
                <a:latin typeface="Times New Roman"/>
                <a:cs typeface="Times New Roman"/>
              </a:rPr>
              <a:t> </a:t>
            </a:r>
            <a:r>
              <a:rPr sz="2350" spc="180" dirty="0">
                <a:latin typeface="Times New Roman"/>
                <a:cs typeface="Times New Roman"/>
              </a:rPr>
              <a:t>knowledge</a:t>
            </a:r>
            <a:r>
              <a:rPr sz="2350" spc="295" dirty="0">
                <a:latin typeface="Times New Roman"/>
                <a:cs typeface="Times New Roman"/>
              </a:rPr>
              <a:t> </a:t>
            </a:r>
            <a:r>
              <a:rPr sz="2350" spc="204" dirty="0">
                <a:latin typeface="Times New Roman"/>
                <a:cs typeface="Times New Roman"/>
              </a:rPr>
              <a:t>to</a:t>
            </a:r>
            <a:r>
              <a:rPr sz="2350" spc="300" dirty="0">
                <a:latin typeface="Times New Roman"/>
                <a:cs typeface="Times New Roman"/>
              </a:rPr>
              <a:t> </a:t>
            </a:r>
            <a:r>
              <a:rPr sz="2350" spc="150" dirty="0">
                <a:latin typeface="Times New Roman"/>
                <a:cs typeface="Times New Roman"/>
              </a:rPr>
              <a:t>real- </a:t>
            </a:r>
            <a:r>
              <a:rPr sz="2350" spc="185" dirty="0">
                <a:latin typeface="Times New Roman"/>
                <a:cs typeface="Times New Roman"/>
              </a:rPr>
              <a:t>world</a:t>
            </a:r>
            <a:r>
              <a:rPr sz="2350" spc="295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Times New Roman"/>
                <a:cs typeface="Times New Roman"/>
              </a:rPr>
              <a:t>challenges.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9683" y="6633605"/>
            <a:ext cx="4535170" cy="289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2150" spc="155" dirty="0">
                <a:latin typeface="Times New Roman"/>
                <a:cs typeface="Times New Roman"/>
              </a:rPr>
              <a:t>This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180" dirty="0">
                <a:latin typeface="Times New Roman"/>
                <a:cs typeface="Times New Roman"/>
              </a:rPr>
              <a:t>internship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allowed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120" dirty="0">
                <a:latin typeface="Times New Roman"/>
                <a:cs typeface="Times New Roman"/>
              </a:rPr>
              <a:t>us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to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Times New Roman"/>
                <a:cs typeface="Times New Roman"/>
              </a:rPr>
              <a:t>gain </a:t>
            </a:r>
            <a:r>
              <a:rPr sz="2150" spc="210" dirty="0">
                <a:latin typeface="Times New Roman"/>
                <a:cs typeface="Times New Roman"/>
              </a:rPr>
              <a:t>hands-</a:t>
            </a:r>
            <a:r>
              <a:rPr sz="2150" spc="185" dirty="0">
                <a:latin typeface="Times New Roman"/>
                <a:cs typeface="Times New Roman"/>
              </a:rPr>
              <a:t>on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145" dirty="0">
                <a:latin typeface="Times New Roman"/>
                <a:cs typeface="Times New Roman"/>
              </a:rPr>
              <a:t>experience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spc="114" dirty="0">
                <a:latin typeface="Times New Roman"/>
                <a:cs typeface="Times New Roman"/>
              </a:rPr>
              <a:t>in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165" dirty="0">
                <a:latin typeface="Times New Roman"/>
                <a:cs typeface="Times New Roman"/>
              </a:rPr>
              <a:t>machine</a:t>
            </a:r>
            <a:endParaRPr sz="2150">
              <a:latin typeface="Times New Roman"/>
              <a:cs typeface="Times New Roman"/>
            </a:endParaRPr>
          </a:p>
          <a:p>
            <a:pPr marL="12700" marR="676275">
              <a:lnSpc>
                <a:spcPct val="125000"/>
              </a:lnSpc>
            </a:pPr>
            <a:r>
              <a:rPr sz="2150" spc="165" dirty="0">
                <a:latin typeface="Times New Roman"/>
                <a:cs typeface="Times New Roman"/>
              </a:rPr>
              <a:t>learning,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225" dirty="0">
                <a:latin typeface="Times New Roman"/>
                <a:cs typeface="Times New Roman"/>
              </a:rPr>
              <a:t>data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spc="160" dirty="0">
                <a:latin typeface="Times New Roman"/>
                <a:cs typeface="Times New Roman"/>
              </a:rPr>
              <a:t>preprocessing, </a:t>
            </a:r>
            <a:r>
              <a:rPr sz="2150" spc="165" dirty="0">
                <a:latin typeface="Times New Roman"/>
                <a:cs typeface="Times New Roman"/>
              </a:rPr>
              <a:t>model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spc="180" dirty="0">
                <a:latin typeface="Times New Roman"/>
                <a:cs typeface="Times New Roman"/>
              </a:rPr>
              <a:t>deployment,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Times New Roman"/>
                <a:cs typeface="Times New Roman"/>
              </a:rPr>
              <a:t>and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spc="220" dirty="0">
                <a:latin typeface="Times New Roman"/>
                <a:cs typeface="Times New Roman"/>
              </a:rPr>
              <a:t>UI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50" spc="175" dirty="0">
                <a:latin typeface="Times New Roman"/>
                <a:cs typeface="Times New Roman"/>
              </a:rPr>
              <a:t>development,</a:t>
            </a:r>
            <a:r>
              <a:rPr sz="2150" spc="285" dirty="0">
                <a:latin typeface="Times New Roman"/>
                <a:cs typeface="Times New Roman"/>
              </a:rPr>
              <a:t> </a:t>
            </a:r>
            <a:r>
              <a:rPr sz="2150" spc="180" dirty="0">
                <a:latin typeface="Times New Roman"/>
                <a:cs typeface="Times New Roman"/>
              </a:rPr>
              <a:t>contributing</a:t>
            </a:r>
            <a:endParaRPr sz="2150">
              <a:latin typeface="Times New Roman"/>
              <a:cs typeface="Times New Roman"/>
            </a:endParaRPr>
          </a:p>
          <a:p>
            <a:pPr marL="12700" marR="266700">
              <a:lnSpc>
                <a:spcPct val="125000"/>
              </a:lnSpc>
            </a:pPr>
            <a:r>
              <a:rPr sz="2150" spc="150" dirty="0">
                <a:latin typeface="Times New Roman"/>
                <a:cs typeface="Times New Roman"/>
              </a:rPr>
              <a:t>significantly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to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Times New Roman"/>
                <a:cs typeface="Times New Roman"/>
              </a:rPr>
              <a:t>our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160" dirty="0">
                <a:latin typeface="Times New Roman"/>
                <a:cs typeface="Times New Roman"/>
              </a:rPr>
              <a:t>professional </a:t>
            </a:r>
            <a:r>
              <a:rPr sz="2150" spc="210" dirty="0">
                <a:latin typeface="Times New Roman"/>
                <a:cs typeface="Times New Roman"/>
              </a:rPr>
              <a:t>and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personal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growth.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194" y="3170622"/>
            <a:ext cx="85725" cy="85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42769" y="2900747"/>
            <a:ext cx="9405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9750" algn="l"/>
                <a:tab pos="3676650" algn="l"/>
                <a:tab pos="4697730" algn="l"/>
                <a:tab pos="7319645" algn="l"/>
                <a:tab pos="8737600" algn="l"/>
              </a:tabLst>
            </a:pPr>
            <a:r>
              <a:rPr sz="3000" spc="229" dirty="0">
                <a:latin typeface="Times New Roman"/>
                <a:cs typeface="Times New Roman"/>
              </a:rPr>
              <a:t>Machine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25" dirty="0">
                <a:latin typeface="Times New Roman"/>
                <a:cs typeface="Times New Roman"/>
              </a:rPr>
              <a:t>Learning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70" dirty="0">
                <a:latin typeface="Times New Roman"/>
                <a:cs typeface="Times New Roman"/>
              </a:rPr>
              <a:t>with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195" dirty="0">
                <a:latin typeface="Times New Roman"/>
                <a:cs typeface="Times New Roman"/>
              </a:rPr>
              <a:t>Scikit-</a:t>
            </a:r>
            <a:r>
              <a:rPr sz="3000" spc="235" dirty="0">
                <a:latin typeface="Times New Roman"/>
                <a:cs typeface="Times New Roman"/>
              </a:rPr>
              <a:t>Learn,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35" dirty="0">
                <a:latin typeface="Times New Roman"/>
                <a:cs typeface="Times New Roman"/>
              </a:rPr>
              <a:t>Keras,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40" dirty="0">
                <a:latin typeface="Times New Roman"/>
                <a:cs typeface="Times New Roman"/>
              </a:rPr>
              <a:t>and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7919" y="2291147"/>
            <a:ext cx="3408679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3000" b="1" spc="114" dirty="0">
                <a:latin typeface="Times New Roman"/>
                <a:cs typeface="Times New Roman"/>
              </a:rPr>
              <a:t>1.</a:t>
            </a:r>
            <a:r>
              <a:rPr sz="3000" b="1" spc="340" dirty="0">
                <a:latin typeface="Times New Roman"/>
                <a:cs typeface="Times New Roman"/>
              </a:rPr>
              <a:t> </a:t>
            </a:r>
            <a:r>
              <a:rPr sz="3000" b="1" spc="95" dirty="0">
                <a:latin typeface="Times New Roman"/>
                <a:cs typeface="Times New Roman"/>
              </a:rPr>
              <a:t>Books:</a:t>
            </a:r>
            <a:endParaRPr sz="3000">
              <a:latin typeface="Times New Roman"/>
              <a:cs typeface="Times New Roman"/>
            </a:endParaRPr>
          </a:p>
          <a:p>
            <a:pPr marL="480059" marR="5080" indent="1060450" algn="just">
              <a:lnSpc>
                <a:spcPts val="4200"/>
              </a:lnSpc>
              <a:spcBef>
                <a:spcPts val="100"/>
              </a:spcBef>
            </a:pPr>
            <a:r>
              <a:rPr sz="3000" spc="290" dirty="0">
                <a:latin typeface="Times New Roman"/>
                <a:cs typeface="Times New Roman"/>
              </a:rPr>
              <a:t>Hands-</a:t>
            </a:r>
            <a:r>
              <a:rPr sz="3000" spc="195" dirty="0">
                <a:latin typeface="Times New Roman"/>
                <a:cs typeface="Times New Roman"/>
              </a:rPr>
              <a:t>On </a:t>
            </a:r>
            <a:r>
              <a:rPr sz="3000" spc="250" dirty="0">
                <a:latin typeface="Times New Roman"/>
                <a:cs typeface="Times New Roman"/>
              </a:rPr>
              <a:t>TensorFlow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by </a:t>
            </a:r>
            <a:r>
              <a:rPr sz="3000" b="1" spc="65" dirty="0">
                <a:latin typeface="Times New Roman"/>
                <a:cs typeface="Times New Roman"/>
              </a:rPr>
              <a:t>Aurélien</a:t>
            </a:r>
            <a:r>
              <a:rPr sz="3000" b="1" spc="360" dirty="0">
                <a:latin typeface="Times New Roman"/>
                <a:cs typeface="Times New Roman"/>
              </a:rPr>
              <a:t> </a:t>
            </a:r>
            <a:r>
              <a:rPr sz="3000" b="1" spc="30" dirty="0">
                <a:latin typeface="Times New Roman"/>
                <a:cs typeface="Times New Roman"/>
              </a:rPr>
              <a:t>Géron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194" y="583762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194" y="6371022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194" y="6904422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17919" y="4958147"/>
            <a:ext cx="11831320" cy="46208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090" indent="-453390">
              <a:lnSpc>
                <a:spcPct val="100000"/>
              </a:lnSpc>
              <a:spcBef>
                <a:spcPts val="700"/>
              </a:spcBef>
              <a:buAutoNum type="arabicPeriod" startAt="2"/>
              <a:tabLst>
                <a:tab pos="466090" algn="l"/>
              </a:tabLst>
            </a:pPr>
            <a:r>
              <a:rPr sz="3000" b="1" spc="90" dirty="0">
                <a:latin typeface="Times New Roman"/>
                <a:cs typeface="Times New Roman"/>
              </a:rPr>
              <a:t>Online</a:t>
            </a:r>
            <a:r>
              <a:rPr sz="3000" b="1" spc="355" dirty="0">
                <a:latin typeface="Times New Roman"/>
                <a:cs typeface="Times New Roman"/>
              </a:rPr>
              <a:t> </a:t>
            </a:r>
            <a:r>
              <a:rPr sz="3000" b="1" spc="75" dirty="0">
                <a:latin typeface="Times New Roman"/>
                <a:cs typeface="Times New Roman"/>
              </a:rPr>
              <a:t>Resources:</a:t>
            </a:r>
            <a:endParaRPr sz="3000">
              <a:latin typeface="Times New Roman"/>
              <a:cs typeface="Times New Roman"/>
            </a:endParaRPr>
          </a:p>
          <a:p>
            <a:pPr marL="659765" marR="2940050" indent="116839">
              <a:lnSpc>
                <a:spcPts val="4200"/>
              </a:lnSpc>
              <a:spcBef>
                <a:spcPts val="240"/>
              </a:spcBef>
            </a:pPr>
            <a:r>
              <a:rPr sz="3000" spc="195" dirty="0">
                <a:latin typeface="Times New Roman"/>
                <a:cs typeface="Times New Roman"/>
              </a:rPr>
              <a:t>Scikit-</a:t>
            </a:r>
            <a:r>
              <a:rPr sz="3000" spc="215" dirty="0">
                <a:latin typeface="Times New Roman"/>
                <a:cs typeface="Times New Roman"/>
              </a:rPr>
              <a:t>learn</a:t>
            </a:r>
            <a:r>
              <a:rPr sz="3000" spc="380" dirty="0">
                <a:latin typeface="Times New Roman"/>
                <a:cs typeface="Times New Roman"/>
              </a:rPr>
              <a:t> </a:t>
            </a:r>
            <a:r>
              <a:rPr sz="3000" spc="265" dirty="0">
                <a:latin typeface="Times New Roman"/>
                <a:cs typeface="Times New Roman"/>
              </a:rPr>
              <a:t>Documentation:</a:t>
            </a:r>
            <a:r>
              <a:rPr sz="3000" spc="385" dirty="0">
                <a:latin typeface="Times New Roman"/>
                <a:cs typeface="Times New Roman"/>
              </a:rPr>
              <a:t> </a:t>
            </a:r>
            <a:r>
              <a:rPr sz="3000" spc="200" dirty="0">
                <a:latin typeface="Times New Roman"/>
                <a:cs typeface="Times New Roman"/>
              </a:rPr>
              <a:t>scikit-</a:t>
            </a:r>
            <a:r>
              <a:rPr sz="3000" spc="225" dirty="0">
                <a:latin typeface="Times New Roman"/>
                <a:cs typeface="Times New Roman"/>
              </a:rPr>
              <a:t>learn.org </a:t>
            </a:r>
            <a:r>
              <a:rPr sz="3000" spc="265" dirty="0">
                <a:latin typeface="Times New Roman"/>
                <a:cs typeface="Times New Roman"/>
              </a:rPr>
              <a:t>Pandas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spc="265" dirty="0">
                <a:latin typeface="Times New Roman"/>
                <a:cs typeface="Times New Roman"/>
              </a:rPr>
              <a:t>Documentation: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265" dirty="0">
                <a:latin typeface="Times New Roman"/>
                <a:cs typeface="Times New Roman"/>
              </a:rPr>
              <a:t>pandas.pydata.org </a:t>
            </a:r>
            <a:r>
              <a:rPr sz="3000" spc="200" dirty="0">
                <a:latin typeface="Times New Roman"/>
                <a:cs typeface="Times New Roman"/>
              </a:rPr>
              <a:t>Kaggle:</a:t>
            </a:r>
            <a:r>
              <a:rPr sz="3000" spc="345" dirty="0">
                <a:latin typeface="Times New Roman"/>
                <a:cs typeface="Times New Roman"/>
              </a:rPr>
              <a:t> </a:t>
            </a:r>
            <a:r>
              <a:rPr sz="3000" spc="195" dirty="0">
                <a:latin typeface="Times New Roman"/>
                <a:cs typeface="Times New Roman"/>
              </a:rPr>
              <a:t>kaggle.com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3000">
              <a:latin typeface="Times New Roman"/>
              <a:cs typeface="Times New Roman"/>
            </a:endParaRPr>
          </a:p>
          <a:p>
            <a:pPr marL="466090" indent="-453390">
              <a:lnSpc>
                <a:spcPct val="100000"/>
              </a:lnSpc>
              <a:buFont typeface="Times New Roman"/>
              <a:buAutoNum type="arabicPeriod" startAt="3"/>
              <a:tabLst>
                <a:tab pos="466090" algn="l"/>
              </a:tabLst>
            </a:pPr>
            <a:r>
              <a:rPr sz="3000" b="1" spc="80" dirty="0">
                <a:latin typeface="Times New Roman"/>
                <a:cs typeface="Times New Roman"/>
              </a:rPr>
              <a:t>Articles:</a:t>
            </a:r>
            <a:endParaRPr sz="30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  <a:spcBef>
                <a:spcPts val="600"/>
              </a:spcBef>
            </a:pPr>
            <a:r>
              <a:rPr sz="3000" spc="140" dirty="0">
                <a:latin typeface="Times New Roman"/>
                <a:cs typeface="Times New Roman"/>
              </a:rPr>
              <a:t>"A</a:t>
            </a:r>
            <a:r>
              <a:rPr sz="3000" spc="350" dirty="0">
                <a:latin typeface="Times New Roman"/>
                <a:cs typeface="Times New Roman"/>
              </a:rPr>
              <a:t> </a:t>
            </a:r>
            <a:r>
              <a:rPr sz="3000" spc="225" dirty="0">
                <a:latin typeface="Times New Roman"/>
                <a:cs typeface="Times New Roman"/>
              </a:rPr>
              <a:t>Comprehensive</a:t>
            </a:r>
            <a:r>
              <a:rPr sz="3000" spc="350" dirty="0">
                <a:latin typeface="Times New Roman"/>
                <a:cs typeface="Times New Roman"/>
              </a:rPr>
              <a:t> </a:t>
            </a:r>
            <a:r>
              <a:rPr sz="3000" spc="245" dirty="0">
                <a:latin typeface="Times New Roman"/>
                <a:cs typeface="Times New Roman"/>
              </a:rPr>
              <a:t>Guide</a:t>
            </a:r>
            <a:r>
              <a:rPr sz="3000" spc="350" dirty="0">
                <a:latin typeface="Times New Roman"/>
                <a:cs typeface="Times New Roman"/>
              </a:rPr>
              <a:t> </a:t>
            </a:r>
            <a:r>
              <a:rPr sz="3000" spc="235" dirty="0">
                <a:latin typeface="Times New Roman"/>
                <a:cs typeface="Times New Roman"/>
              </a:rPr>
              <a:t>to</a:t>
            </a:r>
            <a:r>
              <a:rPr sz="3000" spc="350" dirty="0">
                <a:latin typeface="Times New Roman"/>
                <a:cs typeface="Times New Roman"/>
              </a:rPr>
              <a:t> </a:t>
            </a:r>
            <a:r>
              <a:rPr sz="3000" spc="215" dirty="0">
                <a:latin typeface="Times New Roman"/>
                <a:cs typeface="Times New Roman"/>
              </a:rPr>
              <a:t>Regression</a:t>
            </a:r>
            <a:r>
              <a:rPr sz="3000" spc="35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Times New Roman"/>
                <a:cs typeface="Times New Roman"/>
              </a:rPr>
              <a:t>in</a:t>
            </a:r>
            <a:r>
              <a:rPr sz="3000" spc="350" dirty="0">
                <a:latin typeface="Times New Roman"/>
                <a:cs typeface="Times New Roman"/>
              </a:rPr>
              <a:t> </a:t>
            </a:r>
            <a:r>
              <a:rPr sz="3000" spc="240" dirty="0">
                <a:latin typeface="Times New Roman"/>
                <a:cs typeface="Times New Roman"/>
              </a:rPr>
              <a:t>Machine</a:t>
            </a:r>
            <a:r>
              <a:rPr sz="3000" spc="355" dirty="0">
                <a:latin typeface="Times New Roman"/>
                <a:cs typeface="Times New Roman"/>
              </a:rPr>
              <a:t> </a:t>
            </a:r>
            <a:r>
              <a:rPr sz="3000" spc="215" dirty="0">
                <a:latin typeface="Times New Roman"/>
                <a:cs typeface="Times New Roman"/>
              </a:rPr>
              <a:t>Learning"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3000">
              <a:latin typeface="Times New Roman"/>
              <a:cs typeface="Times New Roman"/>
            </a:endParaRPr>
          </a:p>
          <a:p>
            <a:pPr marL="376555" indent="-363855">
              <a:lnSpc>
                <a:spcPct val="100000"/>
              </a:lnSpc>
              <a:buFont typeface="Times New Roman"/>
              <a:buAutoNum type="arabicPeriod" startAt="4"/>
              <a:tabLst>
                <a:tab pos="376555" algn="l"/>
              </a:tabLst>
            </a:pPr>
            <a:r>
              <a:rPr sz="2400" b="1" spc="90" dirty="0">
                <a:latin typeface="Times New Roman"/>
                <a:cs typeface="Times New Roman"/>
              </a:rPr>
              <a:t>Streamlit</a:t>
            </a:r>
            <a:r>
              <a:rPr sz="2400" b="1" spc="325" dirty="0">
                <a:latin typeface="Times New Roman"/>
                <a:cs typeface="Times New Roman"/>
              </a:rPr>
              <a:t> </a:t>
            </a:r>
            <a:r>
              <a:rPr sz="2400" b="1" spc="75" dirty="0">
                <a:latin typeface="Times New Roman"/>
                <a:cs typeface="Times New Roman"/>
              </a:rPr>
              <a:t>Documentation:</a:t>
            </a:r>
            <a:r>
              <a:rPr sz="2400" b="1" spc="32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https://streamlit.io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095" rIns="0" bIns="0" rtlCol="0">
            <a:spAutoFit/>
          </a:bodyPr>
          <a:lstStyle/>
          <a:p>
            <a:pPr marL="259715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REFERENCES</a:t>
            </a:r>
          </a:p>
        </p:txBody>
      </p:sp>
      <p:sp>
        <p:nvSpPr>
          <p:cNvPr id="10" name="object 10"/>
          <p:cNvSpPr/>
          <p:nvPr/>
        </p:nvSpPr>
        <p:spPr>
          <a:xfrm>
            <a:off x="1266626" y="1772313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488" y="2931838"/>
            <a:ext cx="6508750" cy="39782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065530" marR="5080" indent="-1053465">
              <a:lnSpc>
                <a:spcPts val="15530"/>
              </a:lnSpc>
              <a:spcBef>
                <a:spcPts val="475"/>
              </a:spcBef>
            </a:pPr>
            <a:r>
              <a:rPr sz="13000" b="0" spc="1025" dirty="0">
                <a:solidFill>
                  <a:srgbClr val="2A2B2F"/>
                </a:solidFill>
                <a:latin typeface="Times New Roman"/>
                <a:cs typeface="Times New Roman"/>
              </a:rPr>
              <a:t>THANK </a:t>
            </a:r>
            <a:r>
              <a:rPr sz="13000" b="0" spc="405" dirty="0">
                <a:solidFill>
                  <a:srgbClr val="2A2B2F"/>
                </a:solidFill>
                <a:latin typeface="Times New Roman"/>
                <a:cs typeface="Times New Roman"/>
              </a:rPr>
              <a:t>YOU!</a:t>
            </a:r>
            <a:endParaRPr sz="1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4" y="1669363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109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275" dirty="0">
                <a:solidFill>
                  <a:srgbClr val="2A2B2F"/>
                </a:solidFill>
              </a:rPr>
              <a:t>DATASET</a:t>
            </a:r>
            <a:r>
              <a:rPr spc="585" dirty="0">
                <a:solidFill>
                  <a:srgbClr val="2A2B2F"/>
                </a:solidFill>
              </a:rPr>
              <a:t> </a:t>
            </a:r>
            <a:r>
              <a:rPr spc="290" dirty="0">
                <a:solidFill>
                  <a:srgbClr val="2A2B2F"/>
                </a:solidFill>
              </a:rPr>
              <a:t>FINALIZATION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32" y="2967608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32" y="3634359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32" y="4301108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32" y="4967859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32" y="5634608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32" y="7634858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32" y="8301608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5732" y="8968358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5732" y="9635108"/>
            <a:ext cx="114300" cy="11429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39632" y="1879345"/>
            <a:ext cx="8582660" cy="80264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3750" b="1" dirty="0">
                <a:latin typeface="Times New Roman"/>
                <a:cs typeface="Times New Roman"/>
              </a:rPr>
              <a:t>Key</a:t>
            </a:r>
            <a:r>
              <a:rPr sz="3750" b="1" spc="-204" dirty="0">
                <a:latin typeface="Times New Roman"/>
                <a:cs typeface="Times New Roman"/>
              </a:rPr>
              <a:t> </a:t>
            </a:r>
            <a:r>
              <a:rPr sz="3750" b="1" spc="-45" dirty="0">
                <a:latin typeface="Times New Roman"/>
                <a:cs typeface="Times New Roman"/>
              </a:rPr>
              <a:t>Features</a:t>
            </a:r>
            <a:r>
              <a:rPr sz="3750" b="1" spc="-190" dirty="0">
                <a:latin typeface="Times New Roman"/>
                <a:cs typeface="Times New Roman"/>
              </a:rPr>
              <a:t> </a:t>
            </a:r>
            <a:r>
              <a:rPr sz="3750" b="1" spc="-10" dirty="0">
                <a:latin typeface="Times New Roman"/>
                <a:cs typeface="Times New Roman"/>
              </a:rPr>
              <a:t>Selected:</a:t>
            </a:r>
            <a:endParaRPr sz="3750">
              <a:latin typeface="Times New Roman"/>
              <a:cs typeface="Times New Roman"/>
            </a:endParaRPr>
          </a:p>
          <a:p>
            <a:pPr marL="828675" marR="2400935">
              <a:lnSpc>
                <a:spcPts val="5250"/>
              </a:lnSpc>
              <a:spcBef>
                <a:spcPts val="300"/>
              </a:spcBef>
            </a:pPr>
            <a:r>
              <a:rPr sz="3750" spc="210" dirty="0">
                <a:latin typeface="Times New Roman"/>
                <a:cs typeface="Times New Roman"/>
              </a:rPr>
              <a:t>Loan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Times New Roman"/>
                <a:cs typeface="Times New Roman"/>
              </a:rPr>
              <a:t>Status,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160" dirty="0">
                <a:latin typeface="Times New Roman"/>
                <a:cs typeface="Times New Roman"/>
              </a:rPr>
              <a:t>CIBIL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45" dirty="0">
                <a:latin typeface="Times New Roman"/>
                <a:cs typeface="Times New Roman"/>
              </a:rPr>
              <a:t>Score </a:t>
            </a:r>
            <a:r>
              <a:rPr sz="3750" spc="160" dirty="0">
                <a:latin typeface="Times New Roman"/>
                <a:cs typeface="Times New Roman"/>
              </a:rPr>
              <a:t>Annual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Income</a:t>
            </a:r>
            <a:endParaRPr sz="3750">
              <a:latin typeface="Times New Roman"/>
              <a:cs typeface="Times New Roman"/>
            </a:endParaRPr>
          </a:p>
          <a:p>
            <a:pPr marL="948690" marR="5080">
              <a:lnSpc>
                <a:spcPts val="5250"/>
              </a:lnSpc>
            </a:pPr>
            <a:r>
              <a:rPr sz="3750" spc="210" dirty="0">
                <a:latin typeface="Times New Roman"/>
                <a:cs typeface="Times New Roman"/>
              </a:rPr>
              <a:t>Loan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195" dirty="0">
                <a:latin typeface="Times New Roman"/>
                <a:cs typeface="Times New Roman"/>
              </a:rPr>
              <a:t>Amount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210" dirty="0">
                <a:latin typeface="Times New Roman"/>
                <a:cs typeface="Times New Roman"/>
              </a:rPr>
              <a:t>Loan</a:t>
            </a:r>
            <a:r>
              <a:rPr sz="3750" spc="10" dirty="0">
                <a:latin typeface="Times New Roman"/>
                <a:cs typeface="Times New Roman"/>
              </a:rPr>
              <a:t> </a:t>
            </a:r>
            <a:r>
              <a:rPr sz="3750" spc="120" dirty="0">
                <a:latin typeface="Times New Roman"/>
                <a:cs typeface="Times New Roman"/>
              </a:rPr>
              <a:t>Term </a:t>
            </a:r>
            <a:r>
              <a:rPr sz="3750" spc="185" dirty="0">
                <a:latin typeface="Times New Roman"/>
                <a:cs typeface="Times New Roman"/>
              </a:rPr>
              <a:t>Number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of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50" dirty="0">
                <a:latin typeface="Times New Roman"/>
                <a:cs typeface="Times New Roman"/>
              </a:rPr>
              <a:t>Active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150" dirty="0">
                <a:latin typeface="Times New Roman"/>
                <a:cs typeface="Times New Roman"/>
              </a:rPr>
              <a:t>Loans </a:t>
            </a:r>
            <a:r>
              <a:rPr sz="3750" spc="130" dirty="0">
                <a:latin typeface="Times New Roman"/>
                <a:cs typeface="Times New Roman"/>
              </a:rPr>
              <a:t>Employment</a:t>
            </a:r>
            <a:r>
              <a:rPr sz="3750" spc="25" dirty="0">
                <a:latin typeface="Times New Roman"/>
                <a:cs typeface="Times New Roman"/>
              </a:rPr>
              <a:t> </a:t>
            </a:r>
            <a:r>
              <a:rPr sz="3750" spc="130" dirty="0">
                <a:latin typeface="Times New Roman"/>
                <a:cs typeface="Times New Roman"/>
              </a:rPr>
              <a:t>Status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80" dirty="0">
                <a:latin typeface="Times New Roman"/>
                <a:cs typeface="Times New Roman"/>
              </a:rPr>
              <a:t>,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Residence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80" dirty="0">
                <a:latin typeface="Times New Roman"/>
                <a:cs typeface="Times New Roman"/>
              </a:rPr>
              <a:t>Type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750">
              <a:latin typeface="Times New Roman"/>
              <a:cs typeface="Times New Roman"/>
            </a:endParaRPr>
          </a:p>
          <a:p>
            <a:pPr marL="828675" marR="4074795" indent="-816610">
              <a:lnSpc>
                <a:spcPct val="116700"/>
              </a:lnSpc>
            </a:pPr>
            <a:r>
              <a:rPr sz="3750" b="1" spc="-10" dirty="0">
                <a:latin typeface="Times New Roman"/>
                <a:cs typeface="Times New Roman"/>
              </a:rPr>
              <a:t>Preprocessing: </a:t>
            </a:r>
            <a:r>
              <a:rPr sz="3750" spc="160" dirty="0">
                <a:latin typeface="Times New Roman"/>
                <a:cs typeface="Times New Roman"/>
              </a:rPr>
              <a:t>Handled</a:t>
            </a:r>
            <a:r>
              <a:rPr sz="3750" spc="3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missing </a:t>
            </a:r>
            <a:r>
              <a:rPr sz="3750" spc="170" dirty="0">
                <a:latin typeface="Times New Roman"/>
                <a:cs typeface="Times New Roman"/>
              </a:rPr>
              <a:t>Feature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Encoding</a:t>
            </a:r>
            <a:endParaRPr sz="3750">
              <a:latin typeface="Times New Roman"/>
              <a:cs typeface="Times New Roman"/>
            </a:endParaRPr>
          </a:p>
          <a:p>
            <a:pPr marL="828675" marR="2645410">
              <a:lnSpc>
                <a:spcPts val="5250"/>
              </a:lnSpc>
              <a:spcBef>
                <a:spcPts val="105"/>
              </a:spcBef>
            </a:pPr>
            <a:r>
              <a:rPr sz="3750" dirty="0">
                <a:latin typeface="Times New Roman"/>
                <a:cs typeface="Times New Roman"/>
              </a:rPr>
              <a:t>Scaling</a:t>
            </a:r>
            <a:r>
              <a:rPr sz="3750" spc="15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165" dirty="0">
                <a:latin typeface="Times New Roman"/>
                <a:cs typeface="Times New Roman"/>
              </a:rPr>
              <a:t> </a:t>
            </a:r>
            <a:r>
              <a:rPr sz="3750" spc="135" dirty="0">
                <a:latin typeface="Times New Roman"/>
                <a:cs typeface="Times New Roman"/>
              </a:rPr>
              <a:t>Normalization </a:t>
            </a:r>
            <a:r>
              <a:rPr sz="3750" spc="100" dirty="0">
                <a:latin typeface="Times New Roman"/>
                <a:cs typeface="Times New Roman"/>
              </a:rPr>
              <a:t>Outlier</a:t>
            </a:r>
            <a:r>
              <a:rPr sz="3750" spc="30" dirty="0">
                <a:latin typeface="Times New Roman"/>
                <a:cs typeface="Times New Roman"/>
              </a:rPr>
              <a:t> </a:t>
            </a:r>
            <a:r>
              <a:rPr sz="3750" spc="110" dirty="0">
                <a:latin typeface="Times New Roman"/>
                <a:cs typeface="Times New Roman"/>
              </a:rPr>
              <a:t>Detection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646804" marR="5080" indent="-2710815">
              <a:lnSpc>
                <a:spcPts val="4950"/>
              </a:lnSpc>
              <a:spcBef>
                <a:spcPts val="1140"/>
              </a:spcBef>
            </a:pPr>
            <a:r>
              <a:rPr spc="320" dirty="0"/>
              <a:t>REASON</a:t>
            </a:r>
            <a:r>
              <a:rPr spc="575" dirty="0"/>
              <a:t> </a:t>
            </a:r>
            <a:r>
              <a:rPr spc="225" dirty="0"/>
              <a:t>FOR</a:t>
            </a:r>
            <a:r>
              <a:rPr spc="575" dirty="0"/>
              <a:t> </a:t>
            </a:r>
            <a:r>
              <a:rPr spc="345" dirty="0"/>
              <a:t>CHOOSING </a:t>
            </a:r>
            <a:r>
              <a:rPr spc="265" dirty="0"/>
              <a:t>DATASET</a:t>
            </a:r>
          </a:p>
        </p:txBody>
      </p:sp>
      <p:sp>
        <p:nvSpPr>
          <p:cNvPr id="3" name="object 3"/>
          <p:cNvSpPr/>
          <p:nvPr/>
        </p:nvSpPr>
        <p:spPr>
          <a:xfrm>
            <a:off x="3315139" y="4043895"/>
            <a:ext cx="5412740" cy="0"/>
          </a:xfrm>
          <a:custGeom>
            <a:avLst/>
            <a:gdLst/>
            <a:ahLst/>
            <a:cxnLst/>
            <a:rect l="l" t="t" r="r" b="b"/>
            <a:pathLst>
              <a:path w="5412740">
                <a:moveTo>
                  <a:pt x="0" y="0"/>
                </a:moveTo>
                <a:lnTo>
                  <a:pt x="541272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2281" y="3339765"/>
            <a:ext cx="5018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latin typeface="Times New Roman"/>
                <a:cs typeface="Times New Roman"/>
              </a:rPr>
              <a:t>Real-</a:t>
            </a:r>
            <a:r>
              <a:rPr sz="3000" spc="240" dirty="0">
                <a:latin typeface="Times New Roman"/>
                <a:cs typeface="Times New Roman"/>
              </a:rPr>
              <a:t>World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spc="245" dirty="0">
                <a:latin typeface="Times New Roman"/>
                <a:cs typeface="Times New Roman"/>
              </a:rPr>
              <a:t>Financial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spc="300" dirty="0">
                <a:latin typeface="Times New Roman"/>
                <a:cs typeface="Times New Roman"/>
              </a:rPr>
              <a:t>Data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5139" y="6254702"/>
            <a:ext cx="5412740" cy="0"/>
          </a:xfrm>
          <a:custGeom>
            <a:avLst/>
            <a:gdLst/>
            <a:ahLst/>
            <a:cxnLst/>
            <a:rect l="l" t="t" r="r" b="b"/>
            <a:pathLst>
              <a:path w="5412740">
                <a:moveTo>
                  <a:pt x="0" y="0"/>
                </a:moveTo>
                <a:lnTo>
                  <a:pt x="541272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281" y="5550571"/>
            <a:ext cx="5018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latin typeface="Times New Roman"/>
                <a:cs typeface="Times New Roman"/>
              </a:rPr>
              <a:t>Comprehensive</a:t>
            </a:r>
            <a:r>
              <a:rPr sz="3000" spc="355" dirty="0">
                <a:latin typeface="Times New Roman"/>
                <a:cs typeface="Times New Roman"/>
              </a:rPr>
              <a:t> </a:t>
            </a:r>
            <a:r>
              <a:rPr sz="3000" spc="270" dirty="0">
                <a:latin typeface="Times New Roman"/>
                <a:cs typeface="Times New Roman"/>
              </a:rPr>
              <a:t>Feature</a:t>
            </a:r>
            <a:r>
              <a:rPr sz="3000" spc="35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Set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5139" y="8659393"/>
            <a:ext cx="5412740" cy="0"/>
          </a:xfrm>
          <a:custGeom>
            <a:avLst/>
            <a:gdLst/>
            <a:ahLst/>
            <a:cxnLst/>
            <a:rect l="l" t="t" r="r" b="b"/>
            <a:pathLst>
              <a:path w="5412740">
                <a:moveTo>
                  <a:pt x="0" y="0"/>
                </a:moveTo>
                <a:lnTo>
                  <a:pt x="541272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01368" y="7364596"/>
            <a:ext cx="3440429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685" marR="5080" indent="-769620">
              <a:lnSpc>
                <a:spcPct val="114599"/>
              </a:lnSpc>
              <a:spcBef>
                <a:spcPts val="100"/>
              </a:spcBef>
            </a:pPr>
            <a:r>
              <a:rPr sz="3000" spc="240" dirty="0">
                <a:latin typeface="Times New Roman"/>
                <a:cs typeface="Times New Roman"/>
              </a:rPr>
              <a:t>Imbalance</a:t>
            </a:r>
            <a:r>
              <a:rPr sz="3000" spc="345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Times New Roman"/>
                <a:cs typeface="Times New Roman"/>
              </a:rPr>
              <a:t>in</a:t>
            </a:r>
            <a:r>
              <a:rPr sz="3000" spc="345" dirty="0">
                <a:latin typeface="Times New Roman"/>
                <a:cs typeface="Times New Roman"/>
              </a:rPr>
              <a:t> </a:t>
            </a:r>
            <a:r>
              <a:rPr sz="3000" spc="254" dirty="0">
                <a:latin typeface="Times New Roman"/>
                <a:cs typeface="Times New Roman"/>
              </a:rPr>
              <a:t>Loan </a:t>
            </a:r>
            <a:r>
              <a:rPr sz="3000" spc="235" dirty="0">
                <a:latin typeface="Times New Roman"/>
                <a:cs typeface="Times New Roman"/>
              </a:rPr>
              <a:t>Approvals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75382" y="4043895"/>
            <a:ext cx="5412740" cy="0"/>
          </a:xfrm>
          <a:custGeom>
            <a:avLst/>
            <a:gdLst/>
            <a:ahLst/>
            <a:cxnLst/>
            <a:rect l="l" t="t" r="r" b="b"/>
            <a:pathLst>
              <a:path w="5412740">
                <a:moveTo>
                  <a:pt x="0" y="0"/>
                </a:moveTo>
                <a:lnTo>
                  <a:pt x="541272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5382" y="6254702"/>
            <a:ext cx="5412740" cy="0"/>
          </a:xfrm>
          <a:custGeom>
            <a:avLst/>
            <a:gdLst/>
            <a:ahLst/>
            <a:cxnLst/>
            <a:rect l="l" t="t" r="r" b="b"/>
            <a:pathLst>
              <a:path w="5412740">
                <a:moveTo>
                  <a:pt x="0" y="0"/>
                </a:moveTo>
                <a:lnTo>
                  <a:pt x="541272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88738" y="2749100"/>
            <a:ext cx="4585970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marR="242570" algn="ctr">
              <a:lnSpc>
                <a:spcPct val="114599"/>
              </a:lnSpc>
              <a:spcBef>
                <a:spcPts val="100"/>
              </a:spcBef>
            </a:pPr>
            <a:r>
              <a:rPr sz="3000" spc="210" dirty="0">
                <a:latin typeface="Times New Roman"/>
                <a:cs typeface="Times New Roman"/>
              </a:rPr>
              <a:t>Suitable</a:t>
            </a:r>
            <a:r>
              <a:rPr sz="3000" spc="355" dirty="0">
                <a:latin typeface="Times New Roman"/>
                <a:cs typeface="Times New Roman"/>
              </a:rPr>
              <a:t> </a:t>
            </a:r>
            <a:r>
              <a:rPr sz="3000" spc="210" dirty="0">
                <a:latin typeface="Times New Roman"/>
                <a:cs typeface="Times New Roman"/>
              </a:rPr>
              <a:t>for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spc="185" dirty="0">
                <a:latin typeface="Times New Roman"/>
                <a:cs typeface="Times New Roman"/>
              </a:rPr>
              <a:t>Predictive </a:t>
            </a:r>
            <a:r>
              <a:rPr sz="3000" spc="220" dirty="0">
                <a:latin typeface="Times New Roman"/>
                <a:cs typeface="Times New Roman"/>
              </a:rPr>
              <a:t>Modeling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 algn="ctr">
              <a:lnSpc>
                <a:spcPct val="116799"/>
              </a:lnSpc>
            </a:pPr>
            <a:r>
              <a:rPr sz="3050" spc="285" dirty="0">
                <a:latin typeface="Times New Roman"/>
                <a:cs typeface="Times New Roman"/>
              </a:rPr>
              <a:t>Opportunity</a:t>
            </a:r>
            <a:r>
              <a:rPr sz="3050" spc="375" dirty="0">
                <a:latin typeface="Times New Roman"/>
                <a:cs typeface="Times New Roman"/>
              </a:rPr>
              <a:t> </a:t>
            </a:r>
            <a:r>
              <a:rPr sz="3050" spc="225" dirty="0">
                <a:latin typeface="Times New Roman"/>
                <a:cs typeface="Times New Roman"/>
              </a:rPr>
              <a:t>for</a:t>
            </a:r>
            <a:r>
              <a:rPr sz="3050" spc="385" dirty="0">
                <a:latin typeface="Times New Roman"/>
                <a:cs typeface="Times New Roman"/>
              </a:rPr>
              <a:t> </a:t>
            </a:r>
            <a:r>
              <a:rPr sz="3050" spc="275" dirty="0">
                <a:latin typeface="Times New Roman"/>
                <a:cs typeface="Times New Roman"/>
              </a:rPr>
              <a:t>Feature </a:t>
            </a:r>
            <a:r>
              <a:rPr sz="3050" spc="215" dirty="0">
                <a:latin typeface="Times New Roman"/>
                <a:cs typeface="Times New Roman"/>
              </a:rPr>
              <a:t>Engineering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75382" y="8702737"/>
            <a:ext cx="5412740" cy="0"/>
          </a:xfrm>
          <a:custGeom>
            <a:avLst/>
            <a:gdLst/>
            <a:ahLst/>
            <a:cxnLst/>
            <a:rect l="l" t="t" r="r" b="b"/>
            <a:pathLst>
              <a:path w="5412740">
                <a:moveTo>
                  <a:pt x="0" y="0"/>
                </a:moveTo>
                <a:lnTo>
                  <a:pt x="541272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06508" y="7998606"/>
            <a:ext cx="4150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latin typeface="Times New Roman"/>
                <a:cs typeface="Times New Roman"/>
              </a:rPr>
              <a:t>Scalable</a:t>
            </a:r>
            <a:r>
              <a:rPr sz="3000" spc="3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&amp;</a:t>
            </a:r>
            <a:r>
              <a:rPr sz="3000" spc="325" dirty="0">
                <a:latin typeface="Times New Roman"/>
                <a:cs typeface="Times New Roman"/>
              </a:rPr>
              <a:t> </a:t>
            </a:r>
            <a:r>
              <a:rPr sz="3000" spc="220" dirty="0">
                <a:latin typeface="Times New Roman"/>
                <a:cs typeface="Times New Roman"/>
              </a:rPr>
              <a:t>Deployable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8711" y="2224417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99618" y="0"/>
            <a:ext cx="6659880" cy="10287000"/>
            <a:chOff x="10599618" y="0"/>
            <a:chExt cx="6659880" cy="10287000"/>
          </a:xfrm>
        </p:grpSpPr>
        <p:sp>
          <p:nvSpPr>
            <p:cNvPr id="3" name="object 3"/>
            <p:cNvSpPr/>
            <p:nvPr/>
          </p:nvSpPr>
          <p:spPr>
            <a:xfrm>
              <a:off x="11649458" y="0"/>
              <a:ext cx="4680585" cy="10287000"/>
            </a:xfrm>
            <a:custGeom>
              <a:avLst/>
              <a:gdLst/>
              <a:ahLst/>
              <a:cxnLst/>
              <a:rect l="l" t="t" r="r" b="b"/>
              <a:pathLst>
                <a:path w="4680584" h="10287000">
                  <a:moveTo>
                    <a:pt x="0" y="10286999"/>
                  </a:moveTo>
                  <a:lnTo>
                    <a:pt x="1900511" y="0"/>
                  </a:lnTo>
                  <a:lnTo>
                    <a:pt x="4680448" y="0"/>
                  </a:lnTo>
                  <a:lnTo>
                    <a:pt x="2779936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9618" y="1817471"/>
              <a:ext cx="6659680" cy="69978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6062" y="625922"/>
            <a:ext cx="64795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METHODOLOGIES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0619" y="3295771"/>
            <a:ext cx="118337" cy="1183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0619" y="4084690"/>
            <a:ext cx="118337" cy="1183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0619" y="4873609"/>
            <a:ext cx="118337" cy="1183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0619" y="5662528"/>
            <a:ext cx="118337" cy="1183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0619" y="6451446"/>
            <a:ext cx="118337" cy="11833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0528" y="2761202"/>
            <a:ext cx="7376159" cy="397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95"/>
              </a:spcBef>
            </a:pPr>
            <a:r>
              <a:rPr sz="3900" spc="254" dirty="0">
                <a:latin typeface="Times New Roman"/>
                <a:cs typeface="Times New Roman"/>
              </a:rPr>
              <a:t>Data</a:t>
            </a:r>
            <a:r>
              <a:rPr sz="3900" spc="10" dirty="0">
                <a:latin typeface="Times New Roman"/>
                <a:cs typeface="Times New Roman"/>
              </a:rPr>
              <a:t> </a:t>
            </a:r>
            <a:r>
              <a:rPr sz="3900" spc="80" dirty="0">
                <a:latin typeface="Times New Roman"/>
                <a:cs typeface="Times New Roman"/>
              </a:rPr>
              <a:t>Collection</a:t>
            </a:r>
            <a:r>
              <a:rPr sz="3900" spc="15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and</a:t>
            </a:r>
            <a:r>
              <a:rPr sz="3900" spc="15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Preprocessing </a:t>
            </a:r>
            <a:r>
              <a:rPr sz="3900" spc="170" dirty="0">
                <a:latin typeface="Times New Roman"/>
                <a:cs typeface="Times New Roman"/>
              </a:rPr>
              <a:t>Feature</a:t>
            </a:r>
            <a:r>
              <a:rPr sz="3900" dirty="0">
                <a:latin typeface="Times New Roman"/>
                <a:cs typeface="Times New Roman"/>
              </a:rPr>
              <a:t> </a:t>
            </a:r>
            <a:r>
              <a:rPr sz="3900" spc="65" dirty="0">
                <a:latin typeface="Times New Roman"/>
                <a:cs typeface="Times New Roman"/>
              </a:rPr>
              <a:t>Engineering</a:t>
            </a: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900" spc="140" dirty="0">
                <a:latin typeface="Times New Roman"/>
                <a:cs typeface="Times New Roman"/>
              </a:rPr>
              <a:t>Model</a:t>
            </a:r>
            <a:r>
              <a:rPr sz="3900" dirty="0">
                <a:latin typeface="Times New Roman"/>
                <a:cs typeface="Times New Roman"/>
              </a:rPr>
              <a:t> </a:t>
            </a:r>
            <a:r>
              <a:rPr sz="3900" spc="35" dirty="0">
                <a:latin typeface="Times New Roman"/>
                <a:cs typeface="Times New Roman"/>
              </a:rPr>
              <a:t>Selection</a:t>
            </a:r>
            <a:endParaRPr sz="3900">
              <a:latin typeface="Times New Roman"/>
              <a:cs typeface="Times New Roman"/>
            </a:endParaRPr>
          </a:p>
          <a:p>
            <a:pPr marL="12700" marR="708660">
              <a:lnSpc>
                <a:spcPct val="132700"/>
              </a:lnSpc>
            </a:pPr>
            <a:r>
              <a:rPr sz="3900" spc="140" dirty="0">
                <a:latin typeface="Times New Roman"/>
                <a:cs typeface="Times New Roman"/>
              </a:rPr>
              <a:t>Model</a:t>
            </a:r>
            <a:r>
              <a:rPr sz="3900" dirty="0">
                <a:latin typeface="Times New Roman"/>
                <a:cs typeface="Times New Roman"/>
              </a:rPr>
              <a:t> </a:t>
            </a:r>
            <a:r>
              <a:rPr sz="3900" spc="114" dirty="0">
                <a:latin typeface="Times New Roman"/>
                <a:cs typeface="Times New Roman"/>
              </a:rPr>
              <a:t>Training</a:t>
            </a:r>
            <a:r>
              <a:rPr sz="3900" spc="5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and</a:t>
            </a:r>
            <a:r>
              <a:rPr sz="3900" dirty="0">
                <a:latin typeface="Times New Roman"/>
                <a:cs typeface="Times New Roman"/>
              </a:rPr>
              <a:t> </a:t>
            </a:r>
            <a:r>
              <a:rPr sz="3900" spc="95" dirty="0">
                <a:latin typeface="Times New Roman"/>
                <a:cs typeface="Times New Roman"/>
              </a:rPr>
              <a:t>Validation </a:t>
            </a:r>
            <a:r>
              <a:rPr sz="3900" spc="114" dirty="0">
                <a:latin typeface="Times New Roman"/>
                <a:cs typeface="Times New Roman"/>
              </a:rPr>
              <a:t>Deployment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376" y="1817471"/>
            <a:ext cx="8475980" cy="19050"/>
          </a:xfrm>
          <a:custGeom>
            <a:avLst/>
            <a:gdLst/>
            <a:ahLst/>
            <a:cxnLst/>
            <a:rect l="l" t="t" r="r" b="b"/>
            <a:pathLst>
              <a:path w="8475980" h="19050">
                <a:moveTo>
                  <a:pt x="0" y="19049"/>
                </a:moveTo>
                <a:lnTo>
                  <a:pt x="8475623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7430" y="133413"/>
            <a:ext cx="43973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ML</a:t>
            </a:r>
            <a:r>
              <a:rPr spc="570" dirty="0"/>
              <a:t> </a:t>
            </a:r>
            <a:r>
              <a:rPr spc="34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4992" y="2426957"/>
            <a:ext cx="7193280" cy="50927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586740" indent="-574040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586740" algn="l"/>
              </a:tabLst>
            </a:pPr>
            <a:r>
              <a:rPr sz="3800" spc="250" dirty="0">
                <a:latin typeface="Times New Roman"/>
                <a:cs typeface="Times New Roman"/>
              </a:rPr>
              <a:t>Logistic</a:t>
            </a:r>
            <a:r>
              <a:rPr sz="3800" spc="450" dirty="0">
                <a:latin typeface="Times New Roman"/>
                <a:cs typeface="Times New Roman"/>
              </a:rPr>
              <a:t> </a:t>
            </a:r>
            <a:r>
              <a:rPr sz="3800" spc="265" dirty="0">
                <a:latin typeface="Times New Roman"/>
                <a:cs typeface="Times New Roman"/>
              </a:rPr>
              <a:t>Regression</a:t>
            </a:r>
            <a:endParaRPr sz="3800">
              <a:latin typeface="Times New Roman"/>
              <a:cs typeface="Times New Roman"/>
            </a:endParaRPr>
          </a:p>
          <a:p>
            <a:pPr marL="586740" indent="-5740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86740" algn="l"/>
              </a:tabLst>
            </a:pPr>
            <a:r>
              <a:rPr sz="3800" spc="260" dirty="0">
                <a:latin typeface="Times New Roman"/>
                <a:cs typeface="Times New Roman"/>
              </a:rPr>
              <a:t>Decision</a:t>
            </a:r>
            <a:r>
              <a:rPr sz="3800" spc="465" dirty="0">
                <a:latin typeface="Times New Roman"/>
                <a:cs typeface="Times New Roman"/>
              </a:rPr>
              <a:t> </a:t>
            </a:r>
            <a:r>
              <a:rPr sz="3800" spc="220" dirty="0">
                <a:latin typeface="Times New Roman"/>
                <a:cs typeface="Times New Roman"/>
              </a:rPr>
              <a:t>Tree</a:t>
            </a:r>
            <a:endParaRPr sz="3800">
              <a:latin typeface="Times New Roman"/>
              <a:cs typeface="Times New Roman"/>
            </a:endParaRPr>
          </a:p>
          <a:p>
            <a:pPr marL="586740" indent="-5740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86740" algn="l"/>
              </a:tabLst>
            </a:pPr>
            <a:r>
              <a:rPr sz="3800" spc="400" dirty="0">
                <a:latin typeface="Times New Roman"/>
                <a:cs typeface="Times New Roman"/>
              </a:rPr>
              <a:t>Random</a:t>
            </a:r>
            <a:r>
              <a:rPr sz="3800" spc="434" dirty="0">
                <a:latin typeface="Times New Roman"/>
                <a:cs typeface="Times New Roman"/>
              </a:rPr>
              <a:t> </a:t>
            </a:r>
            <a:r>
              <a:rPr sz="3800" spc="325" dirty="0">
                <a:latin typeface="Times New Roman"/>
                <a:cs typeface="Times New Roman"/>
              </a:rPr>
              <a:t>Forest</a:t>
            </a:r>
            <a:endParaRPr sz="3800">
              <a:latin typeface="Times New Roman"/>
              <a:cs typeface="Times New Roman"/>
            </a:endParaRPr>
          </a:p>
          <a:p>
            <a:pPr marL="586740" indent="-5740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86740" algn="l"/>
              </a:tabLst>
            </a:pPr>
            <a:r>
              <a:rPr sz="3800" spc="315" dirty="0">
                <a:latin typeface="Times New Roman"/>
                <a:cs typeface="Times New Roman"/>
              </a:rPr>
              <a:t>AdaBoost</a:t>
            </a:r>
            <a:endParaRPr sz="3800">
              <a:latin typeface="Times New Roman"/>
              <a:cs typeface="Times New Roman"/>
            </a:endParaRPr>
          </a:p>
          <a:p>
            <a:pPr marL="586740" indent="-5740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86740" algn="l"/>
              </a:tabLst>
            </a:pPr>
            <a:r>
              <a:rPr sz="3800" spc="270" dirty="0">
                <a:latin typeface="Times New Roman"/>
                <a:cs typeface="Times New Roman"/>
              </a:rPr>
              <a:t>Naive</a:t>
            </a:r>
            <a:r>
              <a:rPr sz="3800" spc="445" dirty="0">
                <a:latin typeface="Times New Roman"/>
                <a:cs typeface="Times New Roman"/>
              </a:rPr>
              <a:t> </a:t>
            </a:r>
            <a:r>
              <a:rPr sz="3800" spc="175" dirty="0">
                <a:latin typeface="Times New Roman"/>
                <a:cs typeface="Times New Roman"/>
              </a:rPr>
              <a:t>Bayes</a:t>
            </a:r>
            <a:endParaRPr sz="3800">
              <a:latin typeface="Times New Roman"/>
              <a:cs typeface="Times New Roman"/>
            </a:endParaRPr>
          </a:p>
          <a:p>
            <a:pPr marL="586740" indent="-5740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86740" algn="l"/>
              </a:tabLst>
            </a:pPr>
            <a:r>
              <a:rPr sz="3800" spc="325" dirty="0">
                <a:latin typeface="Times New Roman"/>
                <a:cs typeface="Times New Roman"/>
              </a:rPr>
              <a:t>XGBoost</a:t>
            </a:r>
            <a:endParaRPr sz="3800">
              <a:latin typeface="Times New Roman"/>
              <a:cs typeface="Times New Roman"/>
            </a:endParaRPr>
          </a:p>
          <a:p>
            <a:pPr marL="586740" indent="-5740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86740" algn="l"/>
              </a:tabLst>
            </a:pPr>
            <a:r>
              <a:rPr sz="3800" spc="345" dirty="0">
                <a:latin typeface="Times New Roman"/>
                <a:cs typeface="Times New Roman"/>
              </a:rPr>
              <a:t>Gradient</a:t>
            </a:r>
            <a:r>
              <a:rPr sz="3800" spc="455" dirty="0">
                <a:latin typeface="Times New Roman"/>
                <a:cs typeface="Times New Roman"/>
              </a:rPr>
              <a:t> </a:t>
            </a:r>
            <a:r>
              <a:rPr sz="3800" spc="275" dirty="0">
                <a:latin typeface="Times New Roman"/>
                <a:cs typeface="Times New Roman"/>
              </a:rPr>
              <a:t>Boosting</a:t>
            </a:r>
            <a:r>
              <a:rPr sz="3800" spc="455" dirty="0">
                <a:latin typeface="Times New Roman"/>
                <a:cs typeface="Times New Roman"/>
              </a:rPr>
              <a:t> </a:t>
            </a:r>
            <a:r>
              <a:rPr sz="3800" spc="225" dirty="0">
                <a:latin typeface="Times New Roman"/>
                <a:cs typeface="Times New Roman"/>
              </a:rPr>
              <a:t>Classifier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3286" y="1028700"/>
            <a:ext cx="15421610" cy="19050"/>
          </a:xfrm>
          <a:custGeom>
            <a:avLst/>
            <a:gdLst/>
            <a:ahLst/>
            <a:cxnLst/>
            <a:rect l="l" t="t" r="r" b="b"/>
            <a:pathLst>
              <a:path w="15421610" h="19050">
                <a:moveTo>
                  <a:pt x="0" y="19049"/>
                </a:moveTo>
                <a:lnTo>
                  <a:pt x="15421425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>
                <a:solidFill>
                  <a:srgbClr val="2A2B2F"/>
                </a:solidFill>
              </a:rPr>
              <a:t>TESTING</a:t>
            </a:r>
            <a:r>
              <a:rPr spc="575" dirty="0">
                <a:solidFill>
                  <a:srgbClr val="2A2B2F"/>
                </a:solidFill>
              </a:rPr>
              <a:t> </a:t>
            </a:r>
            <a:r>
              <a:rPr spc="315" dirty="0">
                <a:solidFill>
                  <a:srgbClr val="2A2B2F"/>
                </a:solidFill>
              </a:rPr>
              <a:t>AND</a:t>
            </a:r>
            <a:r>
              <a:rPr spc="580" dirty="0">
                <a:solidFill>
                  <a:srgbClr val="2A2B2F"/>
                </a:solidFill>
              </a:rPr>
              <a:t> </a:t>
            </a:r>
            <a:r>
              <a:rPr spc="280" dirty="0">
                <a:solidFill>
                  <a:srgbClr val="2A2B2F"/>
                </a:solidFill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7346" y="1718622"/>
            <a:ext cx="8223884" cy="593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b="1" spc="-80" dirty="0">
                <a:latin typeface="Times New Roman"/>
                <a:cs typeface="Times New Roman"/>
              </a:rPr>
              <a:t>Comparison</a:t>
            </a:r>
            <a:r>
              <a:rPr sz="3700" b="1" spc="-105" dirty="0">
                <a:latin typeface="Times New Roman"/>
                <a:cs typeface="Times New Roman"/>
              </a:rPr>
              <a:t> </a:t>
            </a:r>
            <a:r>
              <a:rPr sz="3700" b="1" dirty="0">
                <a:latin typeface="Times New Roman"/>
                <a:cs typeface="Times New Roman"/>
              </a:rPr>
              <a:t>of</a:t>
            </a:r>
            <a:r>
              <a:rPr sz="3700" b="1" spc="-100" dirty="0">
                <a:latin typeface="Times New Roman"/>
                <a:cs typeface="Times New Roman"/>
              </a:rPr>
              <a:t> </a:t>
            </a:r>
            <a:r>
              <a:rPr sz="3700" b="1" spc="-20" dirty="0">
                <a:latin typeface="Times New Roman"/>
                <a:cs typeface="Times New Roman"/>
              </a:rPr>
              <a:t>Machine</a:t>
            </a:r>
            <a:r>
              <a:rPr sz="3700" b="1" spc="-100" dirty="0">
                <a:latin typeface="Times New Roman"/>
                <a:cs typeface="Times New Roman"/>
              </a:rPr>
              <a:t> </a:t>
            </a:r>
            <a:r>
              <a:rPr sz="3700" b="1" spc="-75" dirty="0">
                <a:latin typeface="Times New Roman"/>
                <a:cs typeface="Times New Roman"/>
              </a:rPr>
              <a:t>Learning</a:t>
            </a:r>
            <a:r>
              <a:rPr sz="3700" b="1" spc="-100" dirty="0">
                <a:latin typeface="Times New Roman"/>
                <a:cs typeface="Times New Roman"/>
              </a:rPr>
              <a:t> </a:t>
            </a:r>
            <a:r>
              <a:rPr sz="3700" b="1" spc="-10" dirty="0">
                <a:latin typeface="Times New Roman"/>
                <a:cs typeface="Times New Roman"/>
              </a:rPr>
              <a:t>Model</a:t>
            </a:r>
            <a:r>
              <a:rPr sz="37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683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GRADIENT</a:t>
            </a:r>
            <a:r>
              <a:rPr spc="580" dirty="0"/>
              <a:t> </a:t>
            </a:r>
            <a:r>
              <a:rPr spc="320" dirty="0"/>
              <a:t>BOOSTING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197" y="5025413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197" y="6263663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197" y="7501913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197" y="8121038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4197" y="8740163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35672" y="2752476"/>
            <a:ext cx="8526780" cy="625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sz="3700" b="1" spc="-25" dirty="0">
                <a:latin typeface="Times New Roman"/>
                <a:cs typeface="Times New Roman"/>
              </a:rPr>
              <a:t>Why</a:t>
            </a:r>
            <a:r>
              <a:rPr sz="3700" b="1" spc="-130" dirty="0">
                <a:latin typeface="Times New Roman"/>
                <a:cs typeface="Times New Roman"/>
              </a:rPr>
              <a:t> </a:t>
            </a:r>
            <a:r>
              <a:rPr sz="3700" b="1" spc="-90" dirty="0">
                <a:latin typeface="Times New Roman"/>
                <a:cs typeface="Times New Roman"/>
              </a:rPr>
              <a:t>Gradient</a:t>
            </a:r>
            <a:r>
              <a:rPr sz="3700" b="1" spc="-130" dirty="0">
                <a:latin typeface="Times New Roman"/>
                <a:cs typeface="Times New Roman"/>
              </a:rPr>
              <a:t> </a:t>
            </a:r>
            <a:r>
              <a:rPr sz="3700" b="1" spc="-20" dirty="0">
                <a:latin typeface="Times New Roman"/>
                <a:cs typeface="Times New Roman"/>
              </a:rPr>
              <a:t>Boosting</a:t>
            </a:r>
            <a:r>
              <a:rPr sz="3700" b="1" spc="-125" dirty="0">
                <a:latin typeface="Times New Roman"/>
                <a:cs typeface="Times New Roman"/>
              </a:rPr>
              <a:t> </a:t>
            </a:r>
            <a:r>
              <a:rPr sz="3700" b="1" dirty="0">
                <a:latin typeface="Times New Roman"/>
                <a:cs typeface="Times New Roman"/>
              </a:rPr>
              <a:t>is</a:t>
            </a:r>
            <a:r>
              <a:rPr sz="3700" b="1" spc="-130" dirty="0">
                <a:latin typeface="Times New Roman"/>
                <a:cs typeface="Times New Roman"/>
              </a:rPr>
              <a:t> </a:t>
            </a:r>
            <a:r>
              <a:rPr sz="3700" b="1" spc="-35" dirty="0">
                <a:latin typeface="Times New Roman"/>
                <a:cs typeface="Times New Roman"/>
              </a:rPr>
              <a:t>the</a:t>
            </a:r>
            <a:r>
              <a:rPr sz="3700" b="1" spc="-125" dirty="0">
                <a:latin typeface="Times New Roman"/>
                <a:cs typeface="Times New Roman"/>
              </a:rPr>
              <a:t> </a:t>
            </a:r>
            <a:r>
              <a:rPr sz="3700" b="1" dirty="0">
                <a:latin typeface="Times New Roman"/>
                <a:cs typeface="Times New Roman"/>
              </a:rPr>
              <a:t>Best</a:t>
            </a:r>
            <a:r>
              <a:rPr sz="3700" b="1" spc="-130" dirty="0">
                <a:latin typeface="Times New Roman"/>
                <a:cs typeface="Times New Roman"/>
              </a:rPr>
              <a:t> </a:t>
            </a:r>
            <a:r>
              <a:rPr sz="3700" b="1" spc="-55" dirty="0">
                <a:latin typeface="Times New Roman"/>
                <a:cs typeface="Times New Roman"/>
              </a:rPr>
              <a:t>Choice?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700" b="1" dirty="0">
                <a:latin typeface="Times New Roman"/>
                <a:cs typeface="Times New Roman"/>
              </a:rPr>
              <a:t>We</a:t>
            </a:r>
            <a:r>
              <a:rPr sz="3700" b="1" spc="-150" dirty="0">
                <a:latin typeface="Times New Roman"/>
                <a:cs typeface="Times New Roman"/>
              </a:rPr>
              <a:t> </a:t>
            </a:r>
            <a:r>
              <a:rPr sz="3700" b="1" spc="-30" dirty="0">
                <a:latin typeface="Times New Roman"/>
                <a:cs typeface="Times New Roman"/>
              </a:rPr>
              <a:t>chose</a:t>
            </a:r>
            <a:r>
              <a:rPr sz="3700" b="1" spc="-145" dirty="0">
                <a:latin typeface="Times New Roman"/>
                <a:cs typeface="Times New Roman"/>
              </a:rPr>
              <a:t> </a:t>
            </a:r>
            <a:r>
              <a:rPr sz="3700" b="1" spc="-60" dirty="0">
                <a:latin typeface="Times New Roman"/>
                <a:cs typeface="Times New Roman"/>
              </a:rPr>
              <a:t>Gadient</a:t>
            </a:r>
            <a:r>
              <a:rPr sz="3700" b="1" spc="-145" dirty="0">
                <a:latin typeface="Times New Roman"/>
                <a:cs typeface="Times New Roman"/>
              </a:rPr>
              <a:t> </a:t>
            </a:r>
            <a:r>
              <a:rPr sz="3700" b="1" spc="-20" dirty="0">
                <a:latin typeface="Times New Roman"/>
                <a:cs typeface="Times New Roman"/>
              </a:rPr>
              <a:t>Boosting</a:t>
            </a:r>
            <a:r>
              <a:rPr sz="3700" b="1" spc="-145" dirty="0">
                <a:latin typeface="Times New Roman"/>
                <a:cs typeface="Times New Roman"/>
              </a:rPr>
              <a:t> </a:t>
            </a:r>
            <a:r>
              <a:rPr sz="3700" b="1" spc="-20" dirty="0">
                <a:latin typeface="Times New Roman"/>
                <a:cs typeface="Times New Roman"/>
              </a:rPr>
              <a:t>for:</a:t>
            </a:r>
            <a:endParaRPr sz="3700">
              <a:latin typeface="Times New Roman"/>
              <a:cs typeface="Times New Roman"/>
            </a:endParaRPr>
          </a:p>
          <a:p>
            <a:pPr marL="710565" marR="3721735">
              <a:lnSpc>
                <a:spcPct val="108300"/>
              </a:lnSpc>
              <a:spcBef>
                <a:spcPts val="940"/>
              </a:spcBef>
              <a:tabLst>
                <a:tab pos="4426585" algn="l"/>
              </a:tabLst>
            </a:pPr>
            <a:r>
              <a:rPr sz="3750" spc="120" dirty="0">
                <a:latin typeface="Times New Roman"/>
                <a:cs typeface="Times New Roman"/>
              </a:rPr>
              <a:t>Higher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80" dirty="0">
                <a:latin typeface="Times New Roman"/>
                <a:cs typeface="Times New Roman"/>
              </a:rPr>
              <a:t>Accuracy</a:t>
            </a:r>
            <a:r>
              <a:rPr sz="3750" dirty="0">
                <a:latin typeface="Times New Roman"/>
                <a:cs typeface="Times New Roman"/>
              </a:rPr>
              <a:t>	</a:t>
            </a:r>
            <a:r>
              <a:rPr sz="3750" spc="-50" dirty="0">
                <a:latin typeface="Times New Roman"/>
                <a:cs typeface="Times New Roman"/>
              </a:rPr>
              <a:t>&amp; </a:t>
            </a:r>
            <a:r>
              <a:rPr sz="3750" spc="105" dirty="0">
                <a:latin typeface="Times New Roman"/>
                <a:cs typeface="Times New Roman"/>
              </a:rPr>
              <a:t>Performance </a:t>
            </a:r>
            <a:r>
              <a:rPr sz="3750" spc="130" dirty="0">
                <a:latin typeface="Times New Roman"/>
                <a:cs typeface="Times New Roman"/>
              </a:rPr>
              <a:t>Handles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Complex </a:t>
            </a:r>
            <a:r>
              <a:rPr sz="3750" spc="100" dirty="0">
                <a:latin typeface="Times New Roman"/>
                <a:cs typeface="Times New Roman"/>
              </a:rPr>
              <a:t>Relationships Reduces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Overfitting</a:t>
            </a:r>
            <a:endParaRPr sz="3750">
              <a:latin typeface="Times New Roman"/>
              <a:cs typeface="Times New Roman"/>
            </a:endParaRPr>
          </a:p>
          <a:p>
            <a:pPr marL="710565" marR="2671445">
              <a:lnSpc>
                <a:spcPct val="108300"/>
              </a:lnSpc>
            </a:pPr>
            <a:r>
              <a:rPr sz="3750" spc="95" dirty="0">
                <a:latin typeface="Times New Roman"/>
                <a:cs typeface="Times New Roman"/>
              </a:rPr>
              <a:t>Better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Precision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&amp;</a:t>
            </a:r>
            <a:r>
              <a:rPr sz="3750" spc="20" dirty="0">
                <a:latin typeface="Times New Roman"/>
                <a:cs typeface="Times New Roman"/>
              </a:rPr>
              <a:t> </a:t>
            </a:r>
            <a:r>
              <a:rPr sz="3750" spc="75" dirty="0">
                <a:latin typeface="Times New Roman"/>
                <a:cs typeface="Times New Roman"/>
              </a:rPr>
              <a:t>Recall </a:t>
            </a:r>
            <a:r>
              <a:rPr sz="3750" spc="170" dirty="0">
                <a:latin typeface="Times New Roman"/>
                <a:cs typeface="Times New Roman"/>
              </a:rPr>
              <a:t>Feature</a:t>
            </a:r>
            <a:r>
              <a:rPr sz="3750" spc="5" dirty="0">
                <a:latin typeface="Times New Roman"/>
                <a:cs typeface="Times New Roman"/>
              </a:rPr>
              <a:t> </a:t>
            </a:r>
            <a:r>
              <a:rPr sz="3750" spc="140" dirty="0">
                <a:latin typeface="Times New Roman"/>
                <a:cs typeface="Times New Roman"/>
              </a:rPr>
              <a:t>Importance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7832" y="2210817"/>
            <a:ext cx="15421610" cy="19050"/>
          </a:xfrm>
          <a:custGeom>
            <a:avLst/>
            <a:gdLst/>
            <a:ahLst/>
            <a:cxnLst/>
            <a:rect l="l" t="t" r="r" b="b"/>
            <a:pathLst>
              <a:path w="15421610" h="19050">
                <a:moveTo>
                  <a:pt x="0" y="19049"/>
                </a:moveTo>
                <a:lnTo>
                  <a:pt x="15421425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058" y="3690595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058" y="4385919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058" y="5081244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058" y="5776569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058" y="6471894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25901" y="3474916"/>
            <a:ext cx="5133974" cy="50196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71265" y="792449"/>
            <a:ext cx="131254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>
                <a:solidFill>
                  <a:srgbClr val="2A2B2F"/>
                </a:solidFill>
              </a:rPr>
              <a:t>RESULTS</a:t>
            </a:r>
            <a:r>
              <a:rPr spc="580" dirty="0">
                <a:solidFill>
                  <a:srgbClr val="2A2B2F"/>
                </a:solidFill>
              </a:rPr>
              <a:t> </a:t>
            </a:r>
            <a:r>
              <a:rPr spc="-335" dirty="0">
                <a:solidFill>
                  <a:srgbClr val="2A2B2F"/>
                </a:solidFill>
              </a:rPr>
              <a:t>&amp;</a:t>
            </a:r>
            <a:r>
              <a:rPr spc="585" dirty="0">
                <a:solidFill>
                  <a:srgbClr val="2A2B2F"/>
                </a:solidFill>
              </a:rPr>
              <a:t> </a:t>
            </a:r>
            <a:r>
              <a:rPr spc="310" dirty="0">
                <a:solidFill>
                  <a:srgbClr val="2A2B2F"/>
                </a:solidFill>
              </a:rPr>
              <a:t>PERFORMANCE</a:t>
            </a:r>
            <a:r>
              <a:rPr spc="585" dirty="0">
                <a:solidFill>
                  <a:srgbClr val="2A2B2F"/>
                </a:solidFill>
              </a:rPr>
              <a:t> </a:t>
            </a:r>
            <a:r>
              <a:rPr spc="260" dirty="0">
                <a:solidFill>
                  <a:srgbClr val="2A2B2F"/>
                </a:solidFill>
              </a:rPr>
              <a:t>METRICS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8875" y="2089729"/>
            <a:ext cx="13275944" cy="531749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4000" spc="120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4000" spc="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4000" spc="165" dirty="0">
                <a:solidFill>
                  <a:srgbClr val="2A2B2F"/>
                </a:solidFill>
                <a:latin typeface="Times New Roman"/>
                <a:cs typeface="Times New Roman"/>
              </a:rPr>
              <a:t>Gradient</a:t>
            </a:r>
            <a:r>
              <a:rPr sz="4000" spc="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4000" spc="90" dirty="0">
                <a:solidFill>
                  <a:srgbClr val="2A2B2F"/>
                </a:solidFill>
                <a:latin typeface="Times New Roman"/>
                <a:cs typeface="Times New Roman"/>
              </a:rPr>
              <a:t>Boosting</a:t>
            </a:r>
            <a:r>
              <a:rPr sz="4000" spc="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4000" spc="90" dirty="0">
                <a:solidFill>
                  <a:srgbClr val="2A2B2F"/>
                </a:solidFill>
                <a:latin typeface="Times New Roman"/>
                <a:cs typeface="Times New Roman"/>
              </a:rPr>
              <a:t>model</a:t>
            </a:r>
            <a:r>
              <a:rPr sz="4000" spc="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4000" spc="55" dirty="0">
                <a:solidFill>
                  <a:srgbClr val="2A2B2F"/>
                </a:solidFill>
                <a:latin typeface="Times New Roman"/>
                <a:cs typeface="Times New Roman"/>
              </a:rPr>
              <a:t>achieved</a:t>
            </a:r>
            <a:r>
              <a:rPr sz="4000" spc="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4000" spc="120" dirty="0">
                <a:solidFill>
                  <a:srgbClr val="2A2B2F"/>
                </a:solidFill>
                <a:latin typeface="Times New Roman"/>
                <a:cs typeface="Times New Roman"/>
              </a:rPr>
              <a:t>the</a:t>
            </a:r>
            <a:r>
              <a:rPr sz="4000" spc="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4000" spc="45" dirty="0">
                <a:solidFill>
                  <a:srgbClr val="2A2B2F"/>
                </a:solidFill>
                <a:latin typeface="Times New Roman"/>
                <a:cs typeface="Times New Roman"/>
              </a:rPr>
              <a:t>following</a:t>
            </a:r>
            <a:r>
              <a:rPr sz="4000" spc="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4000" spc="35" dirty="0">
                <a:solidFill>
                  <a:srgbClr val="2A2B2F"/>
                </a:solidFill>
                <a:latin typeface="Times New Roman"/>
                <a:cs typeface="Times New Roman"/>
              </a:rPr>
              <a:t>metrics:</a:t>
            </a:r>
            <a:endParaRPr sz="40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2570"/>
              </a:spcBef>
            </a:pPr>
            <a:r>
              <a:rPr sz="3650" b="1" spc="-70" dirty="0">
                <a:solidFill>
                  <a:srgbClr val="2A2B2F"/>
                </a:solidFill>
                <a:latin typeface="Times New Roman"/>
                <a:cs typeface="Times New Roman"/>
              </a:rPr>
              <a:t>Accuracy:</a:t>
            </a:r>
            <a:r>
              <a:rPr sz="3650" b="1" spc="-9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-10" dirty="0">
                <a:solidFill>
                  <a:srgbClr val="2A2B2F"/>
                </a:solidFill>
                <a:latin typeface="Times New Roman"/>
                <a:cs typeface="Times New Roman"/>
              </a:rPr>
              <a:t>98.78%</a:t>
            </a:r>
            <a:endParaRPr sz="365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095"/>
              </a:spcBef>
            </a:pPr>
            <a:r>
              <a:rPr sz="3650" b="1" spc="-20" dirty="0">
                <a:solidFill>
                  <a:srgbClr val="2A2B2F"/>
                </a:solidFill>
                <a:latin typeface="Times New Roman"/>
                <a:cs typeface="Times New Roman"/>
              </a:rPr>
              <a:t>Precision</a:t>
            </a:r>
            <a:r>
              <a:rPr sz="3650" b="1" spc="-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b="1" dirty="0">
                <a:solidFill>
                  <a:srgbClr val="2A2B2F"/>
                </a:solidFill>
                <a:latin typeface="Times New Roman"/>
                <a:cs typeface="Times New Roman"/>
              </a:rPr>
              <a:t>:</a:t>
            </a:r>
            <a:r>
              <a:rPr sz="3650" b="1" spc="-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98.90%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55" dirty="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sz="3650" spc="-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0)</a:t>
            </a:r>
            <a:r>
              <a:rPr sz="3650" spc="-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80" dirty="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98.65%</a:t>
            </a:r>
            <a:r>
              <a:rPr sz="3650" spc="-3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55" dirty="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 1)</a:t>
            </a:r>
            <a:endParaRPr sz="365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095"/>
              </a:spcBef>
            </a:pPr>
            <a:r>
              <a:rPr sz="3650" b="1" dirty="0">
                <a:solidFill>
                  <a:srgbClr val="2A2B2F"/>
                </a:solidFill>
                <a:latin typeface="Times New Roman"/>
                <a:cs typeface="Times New Roman"/>
              </a:rPr>
              <a:t>Recall</a:t>
            </a:r>
            <a:r>
              <a:rPr sz="3650" b="1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b="1" dirty="0">
                <a:solidFill>
                  <a:srgbClr val="2A2B2F"/>
                </a:solidFill>
                <a:latin typeface="Times New Roman"/>
                <a:cs typeface="Times New Roman"/>
              </a:rPr>
              <a:t>:</a:t>
            </a:r>
            <a:r>
              <a:rPr sz="3650" b="1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98.71%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55" dirty="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0)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80" dirty="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98.84%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55" dirty="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1)</a:t>
            </a:r>
            <a:endParaRPr sz="365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095"/>
              </a:spcBef>
            </a:pPr>
            <a:r>
              <a:rPr sz="3650" b="1" spc="-10" dirty="0">
                <a:solidFill>
                  <a:srgbClr val="2A2B2F"/>
                </a:solidFill>
                <a:latin typeface="Times New Roman"/>
                <a:cs typeface="Times New Roman"/>
              </a:rPr>
              <a:t>F1-</a:t>
            </a:r>
            <a:r>
              <a:rPr sz="3650" b="1" dirty="0">
                <a:solidFill>
                  <a:srgbClr val="2A2B2F"/>
                </a:solidFill>
                <a:latin typeface="Times New Roman"/>
                <a:cs typeface="Times New Roman"/>
              </a:rPr>
              <a:t>Score</a:t>
            </a:r>
            <a:r>
              <a:rPr sz="3650" b="1" spc="-2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b="1" dirty="0">
                <a:solidFill>
                  <a:srgbClr val="2A2B2F"/>
                </a:solidFill>
                <a:latin typeface="Times New Roman"/>
                <a:cs typeface="Times New Roman"/>
              </a:rPr>
              <a:t>:</a:t>
            </a:r>
            <a:r>
              <a:rPr sz="3650" b="1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98.80%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55" dirty="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0)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80" dirty="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98.75%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55" dirty="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1)</a:t>
            </a:r>
            <a:endParaRPr sz="365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095"/>
              </a:spcBef>
            </a:pPr>
            <a:r>
              <a:rPr sz="3650" b="1" spc="-55" dirty="0">
                <a:solidFill>
                  <a:srgbClr val="2A2B2F"/>
                </a:solidFill>
                <a:latin typeface="Times New Roman"/>
                <a:cs typeface="Times New Roman"/>
              </a:rPr>
              <a:t>Confusion</a:t>
            </a:r>
            <a:r>
              <a:rPr sz="3650" b="1" spc="-1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b="1" spc="-10" dirty="0">
                <a:solidFill>
                  <a:srgbClr val="2A2B2F"/>
                </a:solidFill>
                <a:latin typeface="Times New Roman"/>
                <a:cs typeface="Times New Roman"/>
              </a:rPr>
              <a:t>Matrix:</a:t>
            </a:r>
            <a:endParaRPr sz="365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869"/>
              </a:spcBef>
              <a:tabLst>
                <a:tab pos="1870710" algn="l"/>
                <a:tab pos="3427729" algn="l"/>
              </a:tabLst>
            </a:pP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[</a:t>
            </a:r>
            <a:r>
              <a:rPr sz="3650" spc="-2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[</a:t>
            </a:r>
            <a:r>
              <a:rPr sz="3650" spc="-21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-20" dirty="0">
                <a:solidFill>
                  <a:srgbClr val="2A2B2F"/>
                </a:solidFill>
                <a:latin typeface="Times New Roman"/>
                <a:cs typeface="Times New Roman"/>
              </a:rPr>
              <a:t>537,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	7</a:t>
            </a:r>
            <a:r>
              <a:rPr sz="36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]</a:t>
            </a:r>
            <a:r>
              <a:rPr sz="3650" spc="-65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80" dirty="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sz="3650" spc="-7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-25" dirty="0">
                <a:solidFill>
                  <a:srgbClr val="2A2B2F"/>
                </a:solidFill>
                <a:latin typeface="Times New Roman"/>
                <a:cs typeface="Times New Roman"/>
              </a:rPr>
              <a:t>[6,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	513</a:t>
            </a:r>
            <a:r>
              <a:rPr sz="3650" spc="-1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2A2B2F"/>
                </a:solidFill>
                <a:latin typeface="Times New Roman"/>
                <a:cs typeface="Times New Roman"/>
              </a:rPr>
              <a:t>]</a:t>
            </a:r>
            <a:r>
              <a:rPr sz="3650" spc="-110" dirty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sz="3650" spc="-50" dirty="0">
                <a:solidFill>
                  <a:srgbClr val="2A2B2F"/>
                </a:solidFill>
                <a:latin typeface="Times New Roman"/>
                <a:cs typeface="Times New Roman"/>
              </a:rPr>
              <a:t>]</a:t>
            </a:r>
            <a:endParaRPr sz="3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1219</Words>
  <Application>Microsoft Office PowerPoint</Application>
  <PresentationFormat>Custom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SimSun-ExtB</vt:lpstr>
      <vt:lpstr>Segoe UI Emoji</vt:lpstr>
      <vt:lpstr>Times New Roman</vt:lpstr>
      <vt:lpstr>Webdings</vt:lpstr>
      <vt:lpstr>Office Theme</vt:lpstr>
      <vt:lpstr>PowerPoint Presentation</vt:lpstr>
      <vt:lpstr>SYNOPSIS</vt:lpstr>
      <vt:lpstr>DATASET FINALIZATION</vt:lpstr>
      <vt:lpstr>REASON FOR CHOOSING DATASET</vt:lpstr>
      <vt:lpstr>METHODOLOGIES</vt:lpstr>
      <vt:lpstr>ML MODELS</vt:lpstr>
      <vt:lpstr>TESTING AND EVALUATION</vt:lpstr>
      <vt:lpstr>GRADIENT BOOSTING</vt:lpstr>
      <vt:lpstr>RESULTS &amp; PERFORMANCE METRICS</vt:lpstr>
      <vt:lpstr>GRAPHICAL REPRESNTATION</vt:lpstr>
      <vt:lpstr>LIBRARIES</vt:lpstr>
      <vt:lpstr>IMPLEMENTATION DEPLOYMENT</vt:lpstr>
      <vt:lpstr>USER INTERFACE</vt:lpstr>
      <vt:lpstr>FEATURES OF UI</vt:lpstr>
      <vt:lpstr>BENEFITS OF MODEL</vt:lpstr>
      <vt:lpstr>CHALLENGES IN TRADITIONAL CREDIT UNDERWRITING</vt:lpstr>
      <vt:lpstr>BUSINESS PROPOSITION</vt:lpstr>
      <vt:lpstr>TARGET CUSTOMERS</vt:lpstr>
      <vt:lpstr>FUTURE SCOPE</vt:lpstr>
      <vt:lpstr>CONCLUSION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Predic Presentation</dc:title>
  <dc:creator>Saloni Waghmare</dc:creator>
  <cp:keywords>DAGd4QHNyMw,BAFqeGwTgFQ,0</cp:keywords>
  <cp:lastModifiedBy>Chithunuri Amulya</cp:lastModifiedBy>
  <cp:revision>1</cp:revision>
  <dcterms:created xsi:type="dcterms:W3CDTF">2025-02-03T12:25:19Z</dcterms:created>
  <dcterms:modified xsi:type="dcterms:W3CDTF">2025-02-03T12:27:23Z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2025-02-03T00:00:00Z</vt:filetime>
  </property>
  <property fmtid="{D5CDD505-2E9C-101B-9397-08002B2CF9AE}" pid="5" name="Producer">
    <vt:lpwstr>Canva</vt:lpwstr>
  </property>
</Properties>
</file>