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D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831" y="3177240"/>
            <a:ext cx="13715999" cy="60769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43042" y="895413"/>
            <a:ext cx="980191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D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699" y="3138853"/>
            <a:ext cx="16225519" cy="4009390"/>
          </a:xfrm>
          <a:custGeom>
            <a:avLst/>
            <a:gdLst/>
            <a:ahLst/>
            <a:cxnLst/>
            <a:rect l="l" t="t" r="r" b="b"/>
            <a:pathLst>
              <a:path w="16225519" h="4009390">
                <a:moveTo>
                  <a:pt x="16225102" y="4009291"/>
                </a:moveTo>
                <a:lnTo>
                  <a:pt x="0" y="4009291"/>
                </a:lnTo>
                <a:lnTo>
                  <a:pt x="0" y="0"/>
                </a:lnTo>
                <a:lnTo>
                  <a:pt x="16225102" y="0"/>
                </a:lnTo>
                <a:lnTo>
                  <a:pt x="16225102" y="4009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8" y="5024089"/>
            <a:ext cx="7317724" cy="4031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D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5332" y="433932"/>
            <a:ext cx="13201650" cy="156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7666" y="1736375"/>
            <a:ext cx="14276069" cy="663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60026" y="2573455"/>
            <a:ext cx="7103109" cy="48317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754380">
              <a:lnSpc>
                <a:spcPct val="100000"/>
              </a:lnSpc>
              <a:spcBef>
                <a:spcPts val="125"/>
              </a:spcBef>
            </a:pPr>
            <a:r>
              <a:rPr dirty="0" sz="6300" spc="340">
                <a:solidFill>
                  <a:srgbClr val="2A2B2F"/>
                </a:solidFill>
                <a:latin typeface="Times New Roman"/>
                <a:cs typeface="Times New Roman"/>
              </a:rPr>
              <a:t>AI</a:t>
            </a:r>
            <a:r>
              <a:rPr dirty="0" sz="6300" spc="7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6300" spc="380">
                <a:solidFill>
                  <a:srgbClr val="2A2B2F"/>
                </a:solidFill>
                <a:latin typeface="Times New Roman"/>
                <a:cs typeface="Times New Roman"/>
              </a:rPr>
              <a:t>PREDICTIVE </a:t>
            </a:r>
            <a:r>
              <a:rPr dirty="0" sz="6300" spc="465">
                <a:solidFill>
                  <a:srgbClr val="2A2B2F"/>
                </a:solidFill>
                <a:latin typeface="Times New Roman"/>
                <a:cs typeface="Times New Roman"/>
              </a:rPr>
              <a:t>MODEL</a:t>
            </a:r>
            <a:endParaRPr sz="6300">
              <a:latin typeface="Times New Roman"/>
              <a:cs typeface="Times New Roman"/>
            </a:endParaRPr>
          </a:p>
          <a:p>
            <a:pPr marL="12700" marR="3821429">
              <a:lnSpc>
                <a:spcPct val="100000"/>
              </a:lnSpc>
              <a:spcBef>
                <a:spcPts val="5"/>
              </a:spcBef>
            </a:pPr>
            <a:r>
              <a:rPr dirty="0" sz="6300" spc="555">
                <a:solidFill>
                  <a:srgbClr val="2A2B2F"/>
                </a:solidFill>
                <a:latin typeface="Times New Roman"/>
                <a:cs typeface="Times New Roman"/>
              </a:rPr>
              <a:t>FOR </a:t>
            </a:r>
            <a:r>
              <a:rPr dirty="0" sz="6300" spc="459">
                <a:solidFill>
                  <a:srgbClr val="2A2B2F"/>
                </a:solidFill>
                <a:latin typeface="Times New Roman"/>
                <a:cs typeface="Times New Roman"/>
              </a:rPr>
              <a:t>CREDIT</a:t>
            </a:r>
            <a:endParaRPr sz="6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6300" spc="530">
                <a:solidFill>
                  <a:srgbClr val="2A2B2F"/>
                </a:solidFill>
                <a:latin typeface="Times New Roman"/>
                <a:cs typeface="Times New Roman"/>
              </a:rPr>
              <a:t>UNDERWRITING</a:t>
            </a:r>
            <a:endParaRPr sz="63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1748986"/>
            <a:ext cx="6791324" cy="67913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30247" y="-11053"/>
            <a:ext cx="5757698" cy="5322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113" y="824641"/>
            <a:ext cx="8975127" cy="86377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9563" y="4420347"/>
            <a:ext cx="5808980" cy="6070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800" spc="-420" b="0">
                <a:latin typeface="SimSun-ExtB"/>
                <a:cs typeface="SimSun-ExtB"/>
              </a:rPr>
              <a:t>⏳</a:t>
            </a:r>
            <a:r>
              <a:rPr dirty="0" sz="3800" spc="-650" b="0">
                <a:latin typeface="SimSun-ExtB"/>
                <a:cs typeface="SimSun-ExtB"/>
              </a:rPr>
              <a:t> </a:t>
            </a:r>
            <a:r>
              <a:rPr dirty="0" sz="3350" spc="260" b="0">
                <a:latin typeface="Times New Roman"/>
                <a:cs typeface="Times New Roman"/>
              </a:rPr>
              <a:t>Time-</a:t>
            </a:r>
            <a:r>
              <a:rPr dirty="0" sz="3350" spc="290" b="0">
                <a:latin typeface="Times New Roman"/>
                <a:cs typeface="Times New Roman"/>
              </a:rPr>
              <a:t>Consuming</a:t>
            </a:r>
            <a:r>
              <a:rPr dirty="0" sz="3350" spc="415" b="0">
                <a:latin typeface="Times New Roman"/>
                <a:cs typeface="Times New Roman"/>
              </a:rPr>
              <a:t> </a:t>
            </a:r>
            <a:r>
              <a:rPr dirty="0" sz="3350" spc="225" b="0">
                <a:latin typeface="Times New Roman"/>
                <a:cs typeface="Times New Roman"/>
              </a:rPr>
              <a:t>Process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59563" y="5001562"/>
            <a:ext cx="6807834" cy="4311650"/>
          </a:xfrm>
          <a:prstGeom prst="rect">
            <a:avLst/>
          </a:prstGeom>
        </p:spPr>
        <p:txBody>
          <a:bodyPr wrap="square" lIns="0" tIns="290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dirty="0" sz="3800" spc="2960">
                <a:latin typeface="Webdings"/>
                <a:cs typeface="Webdings"/>
              </a:rPr>
              <a:t>👥</a:t>
            </a:r>
            <a:r>
              <a:rPr dirty="0" sz="3800" spc="275">
                <a:latin typeface="Times New Roman"/>
                <a:cs typeface="Times New Roman"/>
              </a:rPr>
              <a:t> </a:t>
            </a:r>
            <a:r>
              <a:rPr dirty="0" sz="3350" spc="370">
                <a:latin typeface="Times New Roman"/>
                <a:cs typeface="Times New Roman"/>
              </a:rPr>
              <a:t>Human</a:t>
            </a:r>
            <a:r>
              <a:rPr dirty="0" sz="3350" spc="409">
                <a:latin typeface="Times New Roman"/>
                <a:cs typeface="Times New Roman"/>
              </a:rPr>
              <a:t> </a:t>
            </a:r>
            <a:r>
              <a:rPr dirty="0" sz="3350" spc="190">
                <a:latin typeface="Times New Roman"/>
                <a:cs typeface="Times New Roman"/>
              </a:rPr>
              <a:t>Bias</a:t>
            </a:r>
            <a:r>
              <a:rPr dirty="0" sz="3350" spc="405">
                <a:latin typeface="Times New Roman"/>
                <a:cs typeface="Times New Roman"/>
              </a:rPr>
              <a:t> </a:t>
            </a:r>
            <a:r>
              <a:rPr dirty="0" sz="3350">
                <a:latin typeface="Times New Roman"/>
                <a:cs typeface="Times New Roman"/>
              </a:rPr>
              <a:t>&amp;</a:t>
            </a:r>
            <a:r>
              <a:rPr dirty="0" sz="3350" spc="405">
                <a:latin typeface="Times New Roman"/>
                <a:cs typeface="Times New Roman"/>
              </a:rPr>
              <a:t> </a:t>
            </a:r>
            <a:r>
              <a:rPr dirty="0" sz="3350" spc="225">
                <a:latin typeface="Times New Roman"/>
                <a:cs typeface="Times New Roman"/>
              </a:rPr>
              <a:t>Subjectivity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z="3800" spc="2960">
                <a:latin typeface="Webdings"/>
                <a:cs typeface="Webdings"/>
              </a:rPr>
              <a:t>📄</a:t>
            </a:r>
            <a:r>
              <a:rPr dirty="0" sz="3800" spc="280">
                <a:latin typeface="Times New Roman"/>
                <a:cs typeface="Times New Roman"/>
              </a:rPr>
              <a:t> </a:t>
            </a:r>
            <a:r>
              <a:rPr dirty="0" sz="3350" spc="265">
                <a:latin typeface="Times New Roman"/>
                <a:cs typeface="Times New Roman"/>
              </a:rPr>
              <a:t>Limited</a:t>
            </a:r>
            <a:r>
              <a:rPr dirty="0" sz="3350" spc="409">
                <a:latin typeface="Times New Roman"/>
                <a:cs typeface="Times New Roman"/>
              </a:rPr>
              <a:t> </a:t>
            </a:r>
            <a:r>
              <a:rPr dirty="0" sz="3350" spc="380">
                <a:latin typeface="Times New Roman"/>
                <a:cs typeface="Times New Roman"/>
              </a:rPr>
              <a:t>Data</a:t>
            </a:r>
            <a:r>
              <a:rPr dirty="0" sz="3350" spc="405">
                <a:latin typeface="Times New Roman"/>
                <a:cs typeface="Times New Roman"/>
              </a:rPr>
              <a:t> </a:t>
            </a:r>
            <a:r>
              <a:rPr dirty="0" sz="3350" spc="275">
                <a:latin typeface="Times New Roman"/>
                <a:cs typeface="Times New Roman"/>
              </a:rPr>
              <a:t>Utilization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z="3800" spc="2960">
                <a:latin typeface="Webdings"/>
                <a:cs typeface="Webdings"/>
              </a:rPr>
              <a:t>💸</a:t>
            </a:r>
            <a:r>
              <a:rPr dirty="0" sz="3800" spc="275">
                <a:latin typeface="Times New Roman"/>
                <a:cs typeface="Times New Roman"/>
              </a:rPr>
              <a:t> </a:t>
            </a:r>
            <a:r>
              <a:rPr dirty="0" sz="3350" spc="280">
                <a:latin typeface="Times New Roman"/>
                <a:cs typeface="Times New Roman"/>
              </a:rPr>
              <a:t>High</a:t>
            </a:r>
            <a:r>
              <a:rPr dirty="0" sz="3350" spc="405">
                <a:latin typeface="Times New Roman"/>
                <a:cs typeface="Times New Roman"/>
              </a:rPr>
              <a:t> </a:t>
            </a:r>
            <a:r>
              <a:rPr dirty="0" sz="3350" spc="305">
                <a:latin typeface="Times New Roman"/>
                <a:cs typeface="Times New Roman"/>
              </a:rPr>
              <a:t>Operational</a:t>
            </a:r>
            <a:r>
              <a:rPr dirty="0" sz="3350" spc="405">
                <a:latin typeface="Times New Roman"/>
                <a:cs typeface="Times New Roman"/>
              </a:rPr>
              <a:t> </a:t>
            </a:r>
            <a:r>
              <a:rPr dirty="0" sz="3350" spc="245">
                <a:latin typeface="Times New Roman"/>
                <a:cs typeface="Times New Roman"/>
              </a:rPr>
              <a:t>Costs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dirty="0" sz="3350" spc="-1245">
                <a:latin typeface="Segoe UI Emoji"/>
                <a:cs typeface="Segoe UI Emoji"/>
              </a:rPr>
              <a:t>⚠</a:t>
            </a:r>
            <a:r>
              <a:rPr dirty="0" sz="3350" spc="310">
                <a:latin typeface="Segoe UI Emoji"/>
                <a:cs typeface="Segoe UI Emoji"/>
              </a:rPr>
              <a:t> </a:t>
            </a:r>
            <a:r>
              <a:rPr dirty="0" sz="3350" spc="280">
                <a:latin typeface="Times New Roman"/>
                <a:cs typeface="Times New Roman"/>
              </a:rPr>
              <a:t>Higher</a:t>
            </a:r>
            <a:r>
              <a:rPr dirty="0" sz="3350" spc="400">
                <a:latin typeface="Times New Roman"/>
                <a:cs typeface="Times New Roman"/>
              </a:rPr>
              <a:t> </a:t>
            </a:r>
            <a:r>
              <a:rPr dirty="0" sz="3350" spc="275">
                <a:latin typeface="Times New Roman"/>
                <a:cs typeface="Times New Roman"/>
              </a:rPr>
              <a:t>Risk</a:t>
            </a:r>
            <a:r>
              <a:rPr dirty="0" sz="3350" spc="400">
                <a:latin typeface="Times New Roman"/>
                <a:cs typeface="Times New Roman"/>
              </a:rPr>
              <a:t> </a:t>
            </a:r>
            <a:r>
              <a:rPr dirty="0" sz="3350" spc="190">
                <a:latin typeface="Times New Roman"/>
                <a:cs typeface="Times New Roman"/>
              </a:rPr>
              <a:t>of</a:t>
            </a:r>
            <a:r>
              <a:rPr dirty="0" sz="3350" spc="400">
                <a:latin typeface="Times New Roman"/>
                <a:cs typeface="Times New Roman"/>
              </a:rPr>
              <a:t> </a:t>
            </a:r>
            <a:r>
              <a:rPr dirty="0" sz="3350" spc="330">
                <a:latin typeface="Times New Roman"/>
                <a:cs typeface="Times New Roman"/>
              </a:rPr>
              <a:t>Loan</a:t>
            </a:r>
            <a:r>
              <a:rPr dirty="0" sz="3350" spc="405">
                <a:latin typeface="Times New Roman"/>
                <a:cs typeface="Times New Roman"/>
              </a:rPr>
              <a:t> </a:t>
            </a:r>
            <a:r>
              <a:rPr dirty="0" sz="3350" spc="270">
                <a:latin typeface="Times New Roman"/>
                <a:cs typeface="Times New Roman"/>
              </a:rPr>
              <a:t>Defaults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3800" spc="2960">
                <a:latin typeface="Webdings"/>
                <a:cs typeface="Webdings"/>
              </a:rPr>
              <a:t>📉</a:t>
            </a:r>
            <a:r>
              <a:rPr dirty="0" sz="3800" spc="290">
                <a:latin typeface="Times New Roman"/>
                <a:cs typeface="Times New Roman"/>
              </a:rPr>
              <a:t> </a:t>
            </a:r>
            <a:r>
              <a:rPr dirty="0" sz="3350" spc="280">
                <a:latin typeface="Times New Roman"/>
                <a:cs typeface="Times New Roman"/>
              </a:rPr>
              <a:t>Inconsistent</a:t>
            </a:r>
            <a:r>
              <a:rPr dirty="0" sz="3350" spc="425">
                <a:latin typeface="Times New Roman"/>
                <a:cs typeface="Times New Roman"/>
              </a:rPr>
              <a:t> </a:t>
            </a:r>
            <a:r>
              <a:rPr dirty="0" sz="3350" spc="265">
                <a:latin typeface="Times New Roman"/>
                <a:cs typeface="Times New Roman"/>
              </a:rPr>
              <a:t>Decision-</a:t>
            </a:r>
            <a:r>
              <a:rPr dirty="0" sz="3350" spc="-200">
                <a:latin typeface="Times New Roman"/>
                <a:cs typeface="Times New Roman"/>
              </a:rPr>
              <a:t>Making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380767" y="703778"/>
            <a:ext cx="5448300" cy="307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55" b="1">
                <a:latin typeface="Times New Roman"/>
                <a:cs typeface="Times New Roman"/>
              </a:rPr>
              <a:t>CHALLENGES</a:t>
            </a:r>
            <a:r>
              <a:rPr dirty="0" sz="5000" spc="60" b="1">
                <a:latin typeface="Times New Roman"/>
                <a:cs typeface="Times New Roman"/>
              </a:rPr>
              <a:t> </a:t>
            </a:r>
            <a:r>
              <a:rPr dirty="0" sz="5000" spc="70" b="1">
                <a:latin typeface="Times New Roman"/>
                <a:cs typeface="Times New Roman"/>
              </a:rPr>
              <a:t>IN </a:t>
            </a:r>
            <a:r>
              <a:rPr dirty="0" sz="5000" spc="35" b="1">
                <a:latin typeface="Times New Roman"/>
                <a:cs typeface="Times New Roman"/>
              </a:rPr>
              <a:t>TRADITIONAL </a:t>
            </a:r>
            <a:r>
              <a:rPr dirty="0" sz="5000" spc="-10" b="1">
                <a:latin typeface="Times New Roman"/>
                <a:cs typeface="Times New Roman"/>
              </a:rPr>
              <a:t>CREDIT </a:t>
            </a:r>
            <a:r>
              <a:rPr dirty="0" sz="5000" spc="55" b="1">
                <a:latin typeface="Times New Roman"/>
                <a:cs typeface="Times New Roman"/>
              </a:rPr>
              <a:t>UNDERWRITING</a:t>
            </a:r>
            <a:endParaRPr sz="5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172263" y="4254851"/>
            <a:ext cx="6556375" cy="0"/>
          </a:xfrm>
          <a:custGeom>
            <a:avLst/>
            <a:gdLst/>
            <a:ahLst/>
            <a:cxnLst/>
            <a:rect l="l" t="t" r="r" b="b"/>
            <a:pathLst>
              <a:path w="6556375" h="0">
                <a:moveTo>
                  <a:pt x="0" y="0"/>
                </a:moveTo>
                <a:lnTo>
                  <a:pt x="6556245" y="0"/>
                </a:lnTo>
              </a:path>
            </a:pathLst>
          </a:custGeom>
          <a:ln w="104774">
            <a:solidFill>
              <a:srgbClr val="2A2B2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31100" y="0"/>
            <a:ext cx="10756900" cy="10287000"/>
            <a:chOff x="7531100" y="0"/>
            <a:chExt cx="107569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7531100" y="0"/>
              <a:ext cx="10756900" cy="10287000"/>
            </a:xfrm>
            <a:custGeom>
              <a:avLst/>
              <a:gdLst/>
              <a:ahLst/>
              <a:cxnLst/>
              <a:rect l="l" t="t" r="r" b="b"/>
              <a:pathLst>
                <a:path w="10756900" h="10287000">
                  <a:moveTo>
                    <a:pt x="10756899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10756899" y="0"/>
                  </a:lnTo>
                  <a:lnTo>
                    <a:pt x="10756899" y="10287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9260" y="2886738"/>
              <a:ext cx="104774" cy="1047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96386" y="2582002"/>
            <a:ext cx="49530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305" b="0">
                <a:latin typeface="Times New Roman"/>
                <a:cs typeface="Times New Roman"/>
              </a:rPr>
              <a:t>Faster</a:t>
            </a:r>
            <a:r>
              <a:rPr dirty="0" sz="3500" spc="400" b="0">
                <a:latin typeface="Times New Roman"/>
                <a:cs typeface="Times New Roman"/>
              </a:rPr>
              <a:t> </a:t>
            </a:r>
            <a:r>
              <a:rPr dirty="0" sz="3500" spc="325" b="0">
                <a:latin typeface="Times New Roman"/>
                <a:cs typeface="Times New Roman"/>
              </a:rPr>
              <a:t>Loan</a:t>
            </a:r>
            <a:r>
              <a:rPr dirty="0" sz="3500" spc="405" b="0">
                <a:latin typeface="Times New Roman"/>
                <a:cs typeface="Times New Roman"/>
              </a:rPr>
              <a:t> </a:t>
            </a:r>
            <a:r>
              <a:rPr dirty="0" sz="3500" spc="270" b="0">
                <a:latin typeface="Times New Roman"/>
                <a:cs typeface="Times New Roman"/>
              </a:rPr>
              <a:t>Approvals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339260" y="3952874"/>
            <a:ext cx="104775" cy="3672840"/>
            <a:chOff x="9339260" y="3952874"/>
            <a:chExt cx="104775" cy="36728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9260" y="3952874"/>
              <a:ext cx="104774" cy="10477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9260" y="6085145"/>
              <a:ext cx="104774" cy="1047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9260" y="5019009"/>
              <a:ext cx="104774" cy="1047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9260" y="7520356"/>
              <a:ext cx="104774" cy="10477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9596386" y="3648137"/>
            <a:ext cx="6918325" cy="4126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250">
                <a:latin typeface="Times New Roman"/>
                <a:cs typeface="Times New Roman"/>
              </a:rPr>
              <a:t>Lower</a:t>
            </a:r>
            <a:r>
              <a:rPr dirty="0" sz="3500" spc="409">
                <a:latin typeface="Times New Roman"/>
                <a:cs typeface="Times New Roman"/>
              </a:rPr>
              <a:t> </a:t>
            </a:r>
            <a:r>
              <a:rPr dirty="0" sz="3500" spc="285">
                <a:latin typeface="Times New Roman"/>
                <a:cs typeface="Times New Roman"/>
              </a:rPr>
              <a:t>Default</a:t>
            </a:r>
            <a:r>
              <a:rPr dirty="0" sz="3500" spc="409">
                <a:latin typeface="Times New Roman"/>
                <a:cs typeface="Times New Roman"/>
              </a:rPr>
              <a:t> </a:t>
            </a:r>
            <a:r>
              <a:rPr dirty="0" sz="3500" spc="220">
                <a:latin typeface="Times New Roman"/>
                <a:cs typeface="Times New Roman"/>
              </a:rPr>
              <a:t>Risks</a:t>
            </a: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500" spc="270">
                <a:latin typeface="Times New Roman"/>
                <a:cs typeface="Times New Roman"/>
              </a:rPr>
              <a:t>Cost</a:t>
            </a:r>
            <a:r>
              <a:rPr dirty="0" sz="3500" spc="395">
                <a:latin typeface="Times New Roman"/>
                <a:cs typeface="Times New Roman"/>
              </a:rPr>
              <a:t> </a:t>
            </a:r>
            <a:r>
              <a:rPr dirty="0" sz="3500" spc="185">
                <a:latin typeface="Times New Roman"/>
                <a:cs typeface="Times New Roman"/>
              </a:rPr>
              <a:t>Efficiency</a:t>
            </a: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</a:pPr>
            <a:r>
              <a:rPr dirty="0" sz="3500" spc="320">
                <a:latin typeface="Times New Roman"/>
                <a:cs typeface="Times New Roman"/>
              </a:rPr>
              <a:t>NBFCs</a:t>
            </a:r>
            <a:r>
              <a:rPr dirty="0" sz="3500" spc="405">
                <a:latin typeface="Times New Roman"/>
                <a:cs typeface="Times New Roman"/>
              </a:rPr>
              <a:t> </a:t>
            </a:r>
            <a:r>
              <a:rPr dirty="0" sz="3500" spc="335">
                <a:latin typeface="Times New Roman"/>
                <a:cs typeface="Times New Roman"/>
              </a:rPr>
              <a:t>(Non-</a:t>
            </a:r>
            <a:r>
              <a:rPr dirty="0" sz="3500" spc="260">
                <a:latin typeface="Times New Roman"/>
                <a:cs typeface="Times New Roman"/>
              </a:rPr>
              <a:t>Banking</a:t>
            </a:r>
            <a:r>
              <a:rPr dirty="0" sz="3500" spc="409">
                <a:latin typeface="Times New Roman"/>
                <a:cs typeface="Times New Roman"/>
              </a:rPr>
              <a:t> </a:t>
            </a:r>
            <a:r>
              <a:rPr dirty="0" sz="3500" spc="270">
                <a:latin typeface="Times New Roman"/>
                <a:cs typeface="Times New Roman"/>
              </a:rPr>
              <a:t>Financial </a:t>
            </a:r>
            <a:r>
              <a:rPr dirty="0" sz="3500" spc="254">
                <a:latin typeface="Times New Roman"/>
                <a:cs typeface="Times New Roman"/>
              </a:rPr>
              <a:t>Companies)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45"/>
              </a:spcBef>
            </a:pPr>
            <a:r>
              <a:rPr dirty="0" sz="3500" spc="280">
                <a:latin typeface="Times New Roman"/>
                <a:cs typeface="Times New Roman"/>
              </a:rPr>
              <a:t>Fintech</a:t>
            </a:r>
            <a:r>
              <a:rPr dirty="0" sz="3500" spc="415">
                <a:latin typeface="Times New Roman"/>
                <a:cs typeface="Times New Roman"/>
              </a:rPr>
              <a:t> </a:t>
            </a:r>
            <a:r>
              <a:rPr dirty="0" sz="3500" spc="265">
                <a:latin typeface="Times New Roman"/>
                <a:cs typeface="Times New Roman"/>
              </a:rPr>
              <a:t>Companies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62050" y="2436009"/>
            <a:ext cx="5895975" cy="5130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5"/>
              </a:spcBef>
            </a:pPr>
            <a:r>
              <a:rPr dirty="0" sz="6250" spc="185" b="1">
                <a:latin typeface="Times New Roman"/>
                <a:cs typeface="Times New Roman"/>
              </a:rPr>
              <a:t>BUSINESS </a:t>
            </a:r>
            <a:r>
              <a:rPr dirty="0" sz="6250" spc="195" b="1">
                <a:latin typeface="Times New Roman"/>
                <a:cs typeface="Times New Roman"/>
              </a:rPr>
              <a:t>PROPOSITION </a:t>
            </a:r>
            <a:r>
              <a:rPr dirty="0" sz="6250" spc="-420" b="1">
                <a:latin typeface="Times New Roman"/>
                <a:cs typeface="Times New Roman"/>
              </a:rPr>
              <a:t>&amp;</a:t>
            </a:r>
            <a:r>
              <a:rPr dirty="0" sz="6250" spc="45" b="1">
                <a:latin typeface="Times New Roman"/>
                <a:cs typeface="Times New Roman"/>
              </a:rPr>
              <a:t> </a:t>
            </a:r>
            <a:r>
              <a:rPr dirty="0" sz="6250" spc="-10" b="1">
                <a:latin typeface="Times New Roman"/>
                <a:cs typeface="Times New Roman"/>
              </a:rPr>
              <a:t>TARGET </a:t>
            </a:r>
            <a:r>
              <a:rPr dirty="0" sz="6250" spc="155" b="1">
                <a:latin typeface="Times New Roman"/>
                <a:cs typeface="Times New Roman"/>
              </a:rPr>
              <a:t>CUSTOMERS</a:t>
            </a:r>
            <a:endParaRPr sz="6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8700" y="1062037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0692" y="139762"/>
            <a:ext cx="414718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CASE</a:t>
            </a:r>
            <a:r>
              <a:rPr dirty="0" spc="95"/>
              <a:t> </a:t>
            </a:r>
            <a:r>
              <a:rPr dirty="0" spc="100"/>
              <a:t>STUDY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070" y="5945616"/>
            <a:ext cx="114300" cy="1142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070" y="6669516"/>
            <a:ext cx="114300" cy="1142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070" y="7393416"/>
            <a:ext cx="114300" cy="1142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4070" y="8117316"/>
            <a:ext cx="114300" cy="1142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47970" y="1497428"/>
            <a:ext cx="15488919" cy="68910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3800" spc="-10" b="1">
                <a:latin typeface="Times New Roman"/>
                <a:cs typeface="Times New Roman"/>
              </a:rPr>
              <a:t>Background:</a:t>
            </a: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3800" spc="165">
                <a:latin typeface="Times New Roman"/>
                <a:cs typeface="Times New Roman"/>
              </a:rPr>
              <a:t>A</a:t>
            </a:r>
            <a:r>
              <a:rPr dirty="0" sz="3800" spc="434">
                <a:latin typeface="Times New Roman"/>
                <a:cs typeface="Times New Roman"/>
              </a:rPr>
              <a:t> </a:t>
            </a:r>
            <a:r>
              <a:rPr dirty="0" sz="3800" spc="254">
                <a:latin typeface="Times New Roman"/>
                <a:cs typeface="Times New Roman"/>
              </a:rPr>
              <a:t>leading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385">
                <a:latin typeface="Times New Roman"/>
                <a:cs typeface="Times New Roman"/>
              </a:rPr>
              <a:t>NBFC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35">
                <a:latin typeface="Times New Roman"/>
                <a:cs typeface="Times New Roman"/>
              </a:rPr>
              <a:t>faced</a:t>
            </a:r>
            <a:r>
              <a:rPr dirty="0" sz="3800" spc="434">
                <a:latin typeface="Times New Roman"/>
                <a:cs typeface="Times New Roman"/>
              </a:rPr>
              <a:t> </a:t>
            </a:r>
            <a:r>
              <a:rPr dirty="0" sz="3800" spc="235">
                <a:latin typeface="Times New Roman"/>
                <a:cs typeface="Times New Roman"/>
              </a:rPr>
              <a:t>challenges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190">
                <a:latin typeface="Times New Roman"/>
                <a:cs typeface="Times New Roman"/>
              </a:rPr>
              <a:t>in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300">
                <a:latin typeface="Times New Roman"/>
                <a:cs typeface="Times New Roman"/>
              </a:rPr>
              <a:t>loan</a:t>
            </a:r>
            <a:r>
              <a:rPr dirty="0" sz="3800" spc="434">
                <a:latin typeface="Times New Roman"/>
                <a:cs typeface="Times New Roman"/>
              </a:rPr>
              <a:t> </a:t>
            </a:r>
            <a:r>
              <a:rPr dirty="0" sz="3800" spc="330">
                <a:latin typeface="Times New Roman"/>
                <a:cs typeface="Times New Roman"/>
              </a:rPr>
              <a:t>approval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40">
                <a:latin typeface="Times New Roman"/>
                <a:cs typeface="Times New Roman"/>
              </a:rPr>
              <a:t>delays,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29">
                <a:latin typeface="Times New Roman"/>
                <a:cs typeface="Times New Roman"/>
              </a:rPr>
              <a:t>high</a:t>
            </a:r>
            <a:endParaRPr sz="3800">
              <a:latin typeface="Times New Roman"/>
              <a:cs typeface="Times New Roman"/>
            </a:endParaRPr>
          </a:p>
          <a:p>
            <a:pPr marL="12700" marR="2661285">
              <a:lnSpc>
                <a:spcPct val="125000"/>
              </a:lnSpc>
            </a:pPr>
            <a:r>
              <a:rPr dirty="0" sz="3800" spc="285">
                <a:latin typeface="Times New Roman"/>
                <a:cs typeface="Times New Roman"/>
              </a:rPr>
              <a:t>default</a:t>
            </a:r>
            <a:r>
              <a:rPr dirty="0" sz="3800" spc="450">
                <a:latin typeface="Times New Roman"/>
                <a:cs typeface="Times New Roman"/>
              </a:rPr>
              <a:t> </a:t>
            </a:r>
            <a:r>
              <a:rPr dirty="0" sz="3800" spc="280">
                <a:latin typeface="Times New Roman"/>
                <a:cs typeface="Times New Roman"/>
              </a:rPr>
              <a:t>rates,</a:t>
            </a:r>
            <a:r>
              <a:rPr dirty="0" sz="3800" spc="450">
                <a:latin typeface="Times New Roman"/>
                <a:cs typeface="Times New Roman"/>
              </a:rPr>
              <a:t> </a:t>
            </a:r>
            <a:r>
              <a:rPr dirty="0" sz="3800" spc="335">
                <a:latin typeface="Times New Roman"/>
                <a:cs typeface="Times New Roman"/>
              </a:rPr>
              <a:t>and</a:t>
            </a:r>
            <a:r>
              <a:rPr dirty="0" sz="3800" spc="455">
                <a:latin typeface="Times New Roman"/>
                <a:cs typeface="Times New Roman"/>
              </a:rPr>
              <a:t> </a:t>
            </a:r>
            <a:r>
              <a:rPr dirty="0" sz="3800" spc="260">
                <a:latin typeface="Times New Roman"/>
                <a:cs typeface="Times New Roman"/>
              </a:rPr>
              <a:t>biased</a:t>
            </a:r>
            <a:r>
              <a:rPr dirty="0" sz="3800" spc="450">
                <a:latin typeface="Times New Roman"/>
                <a:cs typeface="Times New Roman"/>
              </a:rPr>
              <a:t> </a:t>
            </a:r>
            <a:r>
              <a:rPr dirty="0" sz="3800" spc="260">
                <a:latin typeface="Times New Roman"/>
                <a:cs typeface="Times New Roman"/>
              </a:rPr>
              <a:t>decision-</a:t>
            </a:r>
            <a:r>
              <a:rPr dirty="0" sz="3800" spc="300">
                <a:latin typeface="Times New Roman"/>
                <a:cs typeface="Times New Roman"/>
              </a:rPr>
              <a:t>making</a:t>
            </a:r>
            <a:r>
              <a:rPr dirty="0" sz="3800" spc="455">
                <a:latin typeface="Times New Roman"/>
                <a:cs typeface="Times New Roman"/>
              </a:rPr>
              <a:t> </a:t>
            </a:r>
            <a:r>
              <a:rPr dirty="0" sz="3800" spc="295">
                <a:latin typeface="Times New Roman"/>
                <a:cs typeface="Times New Roman"/>
              </a:rPr>
              <a:t>do</a:t>
            </a:r>
            <a:r>
              <a:rPr dirty="0" sz="3800" spc="450">
                <a:latin typeface="Times New Roman"/>
                <a:cs typeface="Times New Roman"/>
              </a:rPr>
              <a:t> </a:t>
            </a:r>
            <a:r>
              <a:rPr dirty="0" sz="3800" spc="305">
                <a:latin typeface="Times New Roman"/>
                <a:cs typeface="Times New Roman"/>
              </a:rPr>
              <a:t>to</a:t>
            </a:r>
            <a:r>
              <a:rPr dirty="0" sz="3800" spc="455">
                <a:latin typeface="Times New Roman"/>
                <a:cs typeface="Times New Roman"/>
              </a:rPr>
              <a:t> </a:t>
            </a:r>
            <a:r>
              <a:rPr dirty="0" sz="3800" spc="325">
                <a:latin typeface="Times New Roman"/>
                <a:cs typeface="Times New Roman"/>
              </a:rPr>
              <a:t>manual </a:t>
            </a:r>
            <a:r>
              <a:rPr dirty="0" sz="3800" spc="290">
                <a:latin typeface="Times New Roman"/>
                <a:cs typeface="Times New Roman"/>
              </a:rPr>
              <a:t>underwriting.</a:t>
            </a:r>
            <a:endParaRPr sz="3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800" spc="100" b="1">
                <a:latin typeface="Times New Roman"/>
                <a:cs typeface="Times New Roman"/>
              </a:rPr>
              <a:t>Problem</a:t>
            </a:r>
            <a:r>
              <a:rPr dirty="0" sz="3800" spc="450" b="1">
                <a:latin typeface="Times New Roman"/>
                <a:cs typeface="Times New Roman"/>
              </a:rPr>
              <a:t> </a:t>
            </a:r>
            <a:r>
              <a:rPr dirty="0" sz="3800" spc="135" b="1">
                <a:latin typeface="Times New Roman"/>
                <a:cs typeface="Times New Roman"/>
              </a:rPr>
              <a:t>Statement</a:t>
            </a:r>
            <a:endParaRPr sz="3800">
              <a:latin typeface="Times New Roman"/>
              <a:cs typeface="Times New Roman"/>
            </a:endParaRPr>
          </a:p>
          <a:p>
            <a:pPr marL="832485">
              <a:lnSpc>
                <a:spcPct val="100000"/>
              </a:lnSpc>
              <a:spcBef>
                <a:spcPts val="1140"/>
              </a:spcBef>
            </a:pPr>
            <a:r>
              <a:rPr dirty="0" sz="3800" spc="290">
                <a:latin typeface="Times New Roman"/>
                <a:cs typeface="Times New Roman"/>
              </a:rPr>
              <a:t>Lengthy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300">
                <a:latin typeface="Times New Roman"/>
                <a:cs typeface="Times New Roman"/>
              </a:rPr>
              <a:t>loan</a:t>
            </a:r>
            <a:r>
              <a:rPr dirty="0" sz="3800" spc="445">
                <a:latin typeface="Times New Roman"/>
                <a:cs typeface="Times New Roman"/>
              </a:rPr>
              <a:t> </a:t>
            </a:r>
            <a:r>
              <a:rPr dirty="0" sz="3800" spc="315">
                <a:latin typeface="Times New Roman"/>
                <a:cs typeface="Times New Roman"/>
              </a:rPr>
              <a:t>approvals</a:t>
            </a:r>
            <a:r>
              <a:rPr dirty="0" sz="3800" spc="445">
                <a:latin typeface="Times New Roman"/>
                <a:cs typeface="Times New Roman"/>
              </a:rPr>
              <a:t> </a:t>
            </a:r>
            <a:r>
              <a:rPr dirty="0" sz="3800" spc="170">
                <a:latin typeface="Times New Roman"/>
                <a:cs typeface="Times New Roman"/>
              </a:rPr>
              <a:t>(7–10</a:t>
            </a:r>
            <a:r>
              <a:rPr dirty="0" sz="3800" spc="445">
                <a:latin typeface="Times New Roman"/>
                <a:cs typeface="Times New Roman"/>
              </a:rPr>
              <a:t> </a:t>
            </a:r>
            <a:r>
              <a:rPr dirty="0" sz="3800" spc="240">
                <a:latin typeface="Times New Roman"/>
                <a:cs typeface="Times New Roman"/>
              </a:rPr>
              <a:t>days).</a:t>
            </a:r>
            <a:endParaRPr sz="3800">
              <a:latin typeface="Times New Roman"/>
              <a:cs typeface="Times New Roman"/>
            </a:endParaRPr>
          </a:p>
          <a:p>
            <a:pPr marL="832485">
              <a:lnSpc>
                <a:spcPct val="100000"/>
              </a:lnSpc>
              <a:spcBef>
                <a:spcPts val="1140"/>
              </a:spcBef>
            </a:pPr>
            <a:r>
              <a:rPr dirty="0" sz="3800" spc="290">
                <a:latin typeface="Times New Roman"/>
                <a:cs typeface="Times New Roman"/>
              </a:rPr>
              <a:t>High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85">
                <a:latin typeface="Times New Roman"/>
                <a:cs typeface="Times New Roman"/>
              </a:rPr>
              <a:t>default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80">
                <a:latin typeface="Times New Roman"/>
                <a:cs typeface="Times New Roman"/>
              </a:rPr>
              <a:t>rates</a:t>
            </a:r>
            <a:r>
              <a:rPr dirty="0" sz="3800" spc="445">
                <a:latin typeface="Times New Roman"/>
                <a:cs typeface="Times New Roman"/>
              </a:rPr>
              <a:t> </a:t>
            </a:r>
            <a:r>
              <a:rPr dirty="0" sz="3800" spc="254">
                <a:latin typeface="Times New Roman"/>
                <a:cs typeface="Times New Roman"/>
              </a:rPr>
              <a:t>due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305">
                <a:latin typeface="Times New Roman"/>
                <a:cs typeface="Times New Roman"/>
              </a:rPr>
              <a:t>to</a:t>
            </a:r>
            <a:r>
              <a:rPr dirty="0" sz="3800" spc="445">
                <a:latin typeface="Times New Roman"/>
                <a:cs typeface="Times New Roman"/>
              </a:rPr>
              <a:t> </a:t>
            </a:r>
            <a:r>
              <a:rPr dirty="0" sz="3800" spc="350">
                <a:latin typeface="Times New Roman"/>
                <a:cs typeface="Times New Roman"/>
              </a:rPr>
              <a:t>poor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45">
                <a:latin typeface="Times New Roman"/>
                <a:cs typeface="Times New Roman"/>
              </a:rPr>
              <a:t>risk</a:t>
            </a:r>
            <a:r>
              <a:rPr dirty="0" sz="3800" spc="445">
                <a:latin typeface="Times New Roman"/>
                <a:cs typeface="Times New Roman"/>
              </a:rPr>
              <a:t> </a:t>
            </a:r>
            <a:r>
              <a:rPr dirty="0" sz="3800" spc="250">
                <a:latin typeface="Times New Roman"/>
                <a:cs typeface="Times New Roman"/>
              </a:rPr>
              <a:t>assessment.</a:t>
            </a:r>
            <a:endParaRPr sz="3800">
              <a:latin typeface="Times New Roman"/>
              <a:cs typeface="Times New Roman"/>
            </a:endParaRPr>
          </a:p>
          <a:p>
            <a:pPr marL="832485" marR="5080">
              <a:lnSpc>
                <a:spcPct val="125000"/>
              </a:lnSpc>
            </a:pPr>
            <a:r>
              <a:rPr dirty="0" sz="3800" spc="365">
                <a:latin typeface="Times New Roman"/>
                <a:cs typeface="Times New Roman"/>
              </a:rPr>
              <a:t>Manual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300">
                <a:latin typeface="Times New Roman"/>
                <a:cs typeface="Times New Roman"/>
              </a:rPr>
              <a:t>underwriting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60">
                <a:latin typeface="Times New Roman"/>
                <a:cs typeface="Times New Roman"/>
              </a:rPr>
              <a:t>caused</a:t>
            </a:r>
            <a:r>
              <a:rPr dirty="0" sz="3800" spc="445">
                <a:latin typeface="Times New Roman"/>
                <a:cs typeface="Times New Roman"/>
              </a:rPr>
              <a:t> </a:t>
            </a:r>
            <a:r>
              <a:rPr dirty="0" sz="3800" spc="250">
                <a:latin typeface="Times New Roman"/>
                <a:cs typeface="Times New Roman"/>
              </a:rPr>
              <a:t>bias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>
                <a:latin typeface="Times New Roman"/>
                <a:cs typeface="Times New Roman"/>
              </a:rPr>
              <a:t>&amp;</a:t>
            </a:r>
            <a:r>
              <a:rPr dirty="0" sz="3800" spc="445">
                <a:latin typeface="Times New Roman"/>
                <a:cs typeface="Times New Roman"/>
              </a:rPr>
              <a:t> </a:t>
            </a:r>
            <a:r>
              <a:rPr dirty="0" sz="3800" spc="254">
                <a:latin typeface="Times New Roman"/>
                <a:cs typeface="Times New Roman"/>
              </a:rPr>
              <a:t>inconsistency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190">
                <a:latin typeface="Times New Roman"/>
                <a:cs typeface="Times New Roman"/>
              </a:rPr>
              <a:t>in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300">
                <a:latin typeface="Times New Roman"/>
                <a:cs typeface="Times New Roman"/>
              </a:rPr>
              <a:t>approvals. </a:t>
            </a:r>
            <a:r>
              <a:rPr dirty="0" sz="3800" spc="285">
                <a:latin typeface="Times New Roman"/>
                <a:cs typeface="Times New Roman"/>
              </a:rPr>
              <a:t>Limited</a:t>
            </a:r>
            <a:r>
              <a:rPr dirty="0" sz="3800" spc="434">
                <a:latin typeface="Times New Roman"/>
                <a:cs typeface="Times New Roman"/>
              </a:rPr>
              <a:t> </a:t>
            </a:r>
            <a:r>
              <a:rPr dirty="0" sz="3800" spc="254">
                <a:latin typeface="Times New Roman"/>
                <a:cs typeface="Times New Roman"/>
              </a:rPr>
              <a:t>scalability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305">
                <a:latin typeface="Times New Roman"/>
                <a:cs typeface="Times New Roman"/>
              </a:rPr>
              <a:t>to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50">
                <a:latin typeface="Times New Roman"/>
                <a:cs typeface="Times New Roman"/>
              </a:rPr>
              <a:t>process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50">
                <a:latin typeface="Times New Roman"/>
                <a:cs typeface="Times New Roman"/>
              </a:rPr>
              <a:t>high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300">
                <a:latin typeface="Times New Roman"/>
                <a:cs typeface="Times New Roman"/>
              </a:rPr>
              <a:t>loan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310">
                <a:latin typeface="Times New Roman"/>
                <a:cs typeface="Times New Roman"/>
              </a:rPr>
              <a:t>application</a:t>
            </a:r>
            <a:r>
              <a:rPr dirty="0" sz="3800" spc="440">
                <a:latin typeface="Times New Roman"/>
                <a:cs typeface="Times New Roman"/>
              </a:rPr>
              <a:t> </a:t>
            </a:r>
            <a:r>
              <a:rPr dirty="0" sz="3800" spc="245">
                <a:latin typeface="Times New Roman"/>
                <a:cs typeface="Times New Roman"/>
              </a:rPr>
              <a:t>volumes.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6757" y="2071687"/>
            <a:ext cx="123825" cy="1238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6757" y="5072062"/>
            <a:ext cx="123825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6757" y="7072311"/>
            <a:ext cx="123825" cy="1238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66850" algn="l"/>
                <a:tab pos="4150995" algn="l"/>
                <a:tab pos="6321425" algn="l"/>
                <a:tab pos="8526780" algn="l"/>
                <a:tab pos="10807065" algn="l"/>
                <a:tab pos="12231370" algn="l"/>
              </a:tabLst>
            </a:pPr>
            <a:r>
              <a:rPr dirty="0" spc="290"/>
              <a:t>After</a:t>
            </a:r>
            <a:r>
              <a:rPr dirty="0"/>
              <a:t>	</a:t>
            </a:r>
            <a:r>
              <a:rPr dirty="0" spc="290"/>
              <a:t>evaluating</a:t>
            </a:r>
            <a:r>
              <a:rPr dirty="0"/>
              <a:t>	</a:t>
            </a:r>
            <a:r>
              <a:rPr dirty="0" spc="270"/>
              <a:t>multiple</a:t>
            </a:r>
            <a:r>
              <a:rPr dirty="0"/>
              <a:t>	</a:t>
            </a:r>
            <a:r>
              <a:rPr dirty="0" spc="265"/>
              <a:t>models,</a:t>
            </a:r>
            <a:r>
              <a:rPr dirty="0"/>
              <a:t>	</a:t>
            </a:r>
            <a:r>
              <a:rPr dirty="0" spc="270"/>
              <a:t>Decision</a:t>
            </a:r>
            <a:r>
              <a:rPr dirty="0"/>
              <a:t>	</a:t>
            </a:r>
            <a:r>
              <a:rPr dirty="0" spc="260"/>
              <a:t>Tree,</a:t>
            </a:r>
            <a:r>
              <a:rPr dirty="0"/>
              <a:t>	</a:t>
            </a:r>
            <a:r>
              <a:rPr dirty="0" spc="409"/>
              <a:t>Random</a:t>
            </a:r>
          </a:p>
          <a:p>
            <a:pPr marL="12700" marR="5080">
              <a:lnSpc>
                <a:spcPct val="166100"/>
              </a:lnSpc>
              <a:tabLst>
                <a:tab pos="2280285" algn="l"/>
                <a:tab pos="3715385" algn="l"/>
                <a:tab pos="6426835" algn="l"/>
                <a:tab pos="9058910" algn="l"/>
                <a:tab pos="11687175" algn="l"/>
                <a:tab pos="13287375" algn="l"/>
              </a:tabLst>
            </a:pPr>
            <a:r>
              <a:rPr dirty="0" spc="340"/>
              <a:t>Forest,</a:t>
            </a:r>
            <a:r>
              <a:rPr dirty="0"/>
              <a:t>	</a:t>
            </a:r>
            <a:r>
              <a:rPr dirty="0" spc="330"/>
              <a:t>and</a:t>
            </a:r>
            <a:r>
              <a:rPr dirty="0"/>
              <a:t>	</a:t>
            </a:r>
            <a:r>
              <a:rPr dirty="0" spc="360"/>
              <a:t>Gradient</a:t>
            </a:r>
            <a:r>
              <a:rPr dirty="0"/>
              <a:t>	</a:t>
            </a:r>
            <a:r>
              <a:rPr dirty="0" spc="305"/>
              <a:t>boosting</a:t>
            </a:r>
            <a:r>
              <a:rPr dirty="0"/>
              <a:t>	</a:t>
            </a:r>
            <a:r>
              <a:rPr dirty="0" spc="250"/>
              <a:t>achieved</a:t>
            </a:r>
            <a:r>
              <a:rPr dirty="0"/>
              <a:t>	</a:t>
            </a:r>
            <a:r>
              <a:rPr dirty="0" spc="245"/>
              <a:t>over</a:t>
            </a:r>
            <a:r>
              <a:rPr dirty="0"/>
              <a:t>	</a:t>
            </a:r>
            <a:r>
              <a:rPr dirty="0" spc="110"/>
              <a:t>99% </a:t>
            </a:r>
            <a:r>
              <a:rPr dirty="0" spc="295"/>
              <a:t>accuracy,</a:t>
            </a:r>
            <a:r>
              <a:rPr dirty="0" spc="475"/>
              <a:t> </a:t>
            </a:r>
            <a:r>
              <a:rPr dirty="0" spc="300"/>
              <a:t>proving</a:t>
            </a:r>
            <a:r>
              <a:rPr dirty="0" spc="470"/>
              <a:t> </a:t>
            </a:r>
            <a:r>
              <a:rPr dirty="0" spc="295"/>
              <a:t>their</a:t>
            </a:r>
            <a:r>
              <a:rPr dirty="0" spc="475"/>
              <a:t> </a:t>
            </a:r>
            <a:r>
              <a:rPr dirty="0" spc="305"/>
              <a:t>robustness.</a:t>
            </a:r>
          </a:p>
          <a:p>
            <a:pPr marL="12700" marR="5080">
              <a:lnSpc>
                <a:spcPct val="166100"/>
              </a:lnSpc>
              <a:tabLst>
                <a:tab pos="2346960" algn="l"/>
                <a:tab pos="5373370" algn="l"/>
                <a:tab pos="8260715" algn="l"/>
                <a:tab pos="10398125" algn="l"/>
                <a:tab pos="13707110" algn="l"/>
              </a:tabLst>
            </a:pPr>
            <a:r>
              <a:rPr dirty="0" spc="250"/>
              <a:t>Logistic</a:t>
            </a:r>
            <a:r>
              <a:rPr dirty="0"/>
              <a:t>	</a:t>
            </a:r>
            <a:r>
              <a:rPr dirty="0" spc="280"/>
              <a:t>Regression</a:t>
            </a:r>
            <a:r>
              <a:rPr dirty="0"/>
              <a:t>	</a:t>
            </a:r>
            <a:r>
              <a:rPr dirty="0" spc="315"/>
              <a:t>performed</a:t>
            </a:r>
            <a:r>
              <a:rPr dirty="0"/>
              <a:t>	</a:t>
            </a:r>
            <a:r>
              <a:rPr dirty="0" spc="300"/>
              <a:t>poorly,</a:t>
            </a:r>
            <a:r>
              <a:rPr dirty="0"/>
              <a:t>	</a:t>
            </a:r>
            <a:r>
              <a:rPr dirty="0" spc="265"/>
              <a:t>highlighting</a:t>
            </a:r>
            <a:r>
              <a:rPr dirty="0"/>
              <a:t>	</a:t>
            </a:r>
            <a:r>
              <a:rPr dirty="0" spc="180"/>
              <a:t>its </a:t>
            </a:r>
            <a:r>
              <a:rPr dirty="0" spc="300"/>
              <a:t>limitations</a:t>
            </a:r>
            <a:r>
              <a:rPr dirty="0" spc="459"/>
              <a:t> </a:t>
            </a:r>
            <a:r>
              <a:rPr dirty="0" spc="190"/>
              <a:t>in</a:t>
            </a:r>
            <a:r>
              <a:rPr dirty="0" spc="475"/>
              <a:t> </a:t>
            </a:r>
            <a:r>
              <a:rPr dirty="0" spc="265"/>
              <a:t>complex</a:t>
            </a:r>
            <a:r>
              <a:rPr dirty="0" spc="470"/>
              <a:t> </a:t>
            </a:r>
            <a:r>
              <a:rPr dirty="0" spc="280"/>
              <a:t>credit</a:t>
            </a:r>
            <a:r>
              <a:rPr dirty="0" spc="470"/>
              <a:t> </a:t>
            </a:r>
            <a:r>
              <a:rPr dirty="0" spc="254"/>
              <a:t>risk</a:t>
            </a:r>
            <a:r>
              <a:rPr dirty="0" spc="475"/>
              <a:t> </a:t>
            </a:r>
            <a:r>
              <a:rPr dirty="0" spc="335"/>
              <a:t>patterns.</a:t>
            </a:r>
          </a:p>
          <a:p>
            <a:pPr marL="12700" marR="5080">
              <a:lnSpc>
                <a:spcPct val="166100"/>
              </a:lnSpc>
              <a:spcBef>
                <a:spcPts val="5"/>
              </a:spcBef>
              <a:tabLst>
                <a:tab pos="1294130" algn="l"/>
                <a:tab pos="2769235" algn="l"/>
                <a:tab pos="4601210" algn="l"/>
                <a:tab pos="5856605" algn="l"/>
                <a:tab pos="8388350" algn="l"/>
                <a:tab pos="10031095" algn="l"/>
                <a:tab pos="12617450" algn="l"/>
                <a:tab pos="13704569" algn="l"/>
              </a:tabLst>
            </a:pPr>
            <a:r>
              <a:rPr dirty="0" spc="254"/>
              <a:t>The</a:t>
            </a:r>
            <a:r>
              <a:rPr dirty="0"/>
              <a:t>	</a:t>
            </a:r>
            <a:r>
              <a:rPr dirty="0" spc="229"/>
              <a:t>final</a:t>
            </a:r>
            <a:r>
              <a:rPr dirty="0"/>
              <a:t>	</a:t>
            </a:r>
            <a:r>
              <a:rPr dirty="0" spc="275"/>
              <a:t>model</a:t>
            </a:r>
            <a:r>
              <a:rPr dirty="0"/>
              <a:t>	</a:t>
            </a:r>
            <a:r>
              <a:rPr dirty="0" spc="195"/>
              <a:t>was</a:t>
            </a:r>
            <a:r>
              <a:rPr dirty="0"/>
              <a:t>	</a:t>
            </a:r>
            <a:r>
              <a:rPr dirty="0" spc="275"/>
              <a:t>deployed</a:t>
            </a:r>
            <a:r>
              <a:rPr dirty="0"/>
              <a:t>	</a:t>
            </a:r>
            <a:r>
              <a:rPr dirty="0" spc="235"/>
              <a:t>using</a:t>
            </a:r>
            <a:r>
              <a:rPr dirty="0"/>
              <a:t>	</a:t>
            </a:r>
            <a:r>
              <a:rPr dirty="0" spc="295"/>
              <a:t>Streamlit</a:t>
            </a:r>
            <a:r>
              <a:rPr dirty="0"/>
              <a:t>	</a:t>
            </a:r>
            <a:r>
              <a:rPr dirty="0" spc="260"/>
              <a:t>for</a:t>
            </a:r>
            <a:r>
              <a:rPr dirty="0"/>
              <a:t>	</a:t>
            </a:r>
            <a:r>
              <a:rPr dirty="0" spc="300"/>
              <a:t>an </a:t>
            </a:r>
            <a:r>
              <a:rPr dirty="0" spc="290"/>
              <a:t>interactive</a:t>
            </a:r>
            <a:r>
              <a:rPr dirty="0" spc="475"/>
              <a:t> </a:t>
            </a:r>
            <a:r>
              <a:rPr dirty="0" spc="355"/>
              <a:t>and</a:t>
            </a:r>
            <a:r>
              <a:rPr dirty="0" spc="480"/>
              <a:t> </a:t>
            </a:r>
            <a:r>
              <a:rPr dirty="0" spc="295"/>
              <a:t>user-</a:t>
            </a:r>
            <a:r>
              <a:rPr dirty="0" spc="260"/>
              <a:t>friendly</a:t>
            </a:r>
            <a:r>
              <a:rPr dirty="0" spc="475"/>
              <a:t> </a:t>
            </a:r>
            <a:r>
              <a:rPr dirty="0" spc="245"/>
              <a:t>experience.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41675" y="136588"/>
            <a:ext cx="48291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CONCLUSION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756790" y="3777249"/>
            <a:ext cx="1366520" cy="2733040"/>
          </a:xfrm>
          <a:custGeom>
            <a:avLst/>
            <a:gdLst/>
            <a:ahLst/>
            <a:cxnLst/>
            <a:rect l="l" t="t" r="r" b="b"/>
            <a:pathLst>
              <a:path w="1366520" h="2733040">
                <a:moveTo>
                  <a:pt x="0" y="2732484"/>
                </a:moveTo>
                <a:lnTo>
                  <a:pt x="0" y="0"/>
                </a:lnTo>
                <a:lnTo>
                  <a:pt x="1366230" y="1366251"/>
                </a:lnTo>
                <a:lnTo>
                  <a:pt x="0" y="2732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8700" y="1062037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802811"/>
            <a:ext cx="4934383" cy="29606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6785" y="2802812"/>
            <a:ext cx="4934383" cy="296062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4915" y="2802811"/>
            <a:ext cx="4934383" cy="29606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4180" rIns="0" bIns="0" rtlCol="0" vert="horz">
            <a:spAutoFit/>
          </a:bodyPr>
          <a:lstStyle/>
          <a:p>
            <a:pPr marL="2262505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ACKNOWLEDGEMENT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028700" y="6137850"/>
            <a:ext cx="4933950" cy="3124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0680" rIns="0" bIns="0" rtlCol="0" vert="horz">
            <a:spAutoFit/>
          </a:bodyPr>
          <a:lstStyle/>
          <a:p>
            <a:pPr algn="ctr" marL="262890" marR="154940">
              <a:lnSpc>
                <a:spcPct val="107500"/>
              </a:lnSpc>
              <a:spcBef>
                <a:spcPts val="2840"/>
              </a:spcBef>
            </a:pPr>
            <a:r>
              <a:rPr dirty="0" sz="2500" spc="105">
                <a:latin typeface="Times New Roman"/>
                <a:cs typeface="Times New Roman"/>
              </a:rPr>
              <a:t>We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 spc="135">
                <a:latin typeface="Times New Roman"/>
                <a:cs typeface="Times New Roman"/>
              </a:rPr>
              <a:t>sincerely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 spc="235">
                <a:latin typeface="Times New Roman"/>
                <a:cs typeface="Times New Roman"/>
              </a:rPr>
              <a:t>thank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 spc="85" b="1">
                <a:latin typeface="Times New Roman"/>
                <a:cs typeface="Times New Roman"/>
              </a:rPr>
              <a:t>Mr.</a:t>
            </a:r>
            <a:r>
              <a:rPr dirty="0" sz="2500" spc="290" b="1">
                <a:latin typeface="Times New Roman"/>
                <a:cs typeface="Times New Roman"/>
              </a:rPr>
              <a:t> </a:t>
            </a:r>
            <a:r>
              <a:rPr dirty="0" sz="2500" spc="50" b="1">
                <a:latin typeface="Times New Roman"/>
                <a:cs typeface="Times New Roman"/>
              </a:rPr>
              <a:t>Vivek </a:t>
            </a:r>
            <a:r>
              <a:rPr dirty="0" sz="2500" spc="55" b="1">
                <a:latin typeface="Times New Roman"/>
                <a:cs typeface="Times New Roman"/>
              </a:rPr>
              <a:t>Gautam</a:t>
            </a:r>
            <a:r>
              <a:rPr dirty="0" sz="2500" spc="29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sir</a:t>
            </a:r>
            <a:r>
              <a:rPr dirty="0" sz="2500" spc="315" b="1">
                <a:latin typeface="Times New Roman"/>
                <a:cs typeface="Times New Roman"/>
              </a:rPr>
              <a:t> </a:t>
            </a:r>
            <a:r>
              <a:rPr dirty="0" sz="2500" spc="170">
                <a:latin typeface="Times New Roman"/>
                <a:cs typeface="Times New Roman"/>
              </a:rPr>
              <a:t>for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 spc="114">
                <a:latin typeface="Times New Roman"/>
                <a:cs typeface="Times New Roman"/>
              </a:rPr>
              <a:t>his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sz="2500" spc="165">
                <a:latin typeface="Times New Roman"/>
                <a:cs typeface="Times New Roman"/>
              </a:rPr>
              <a:t>invaluable </a:t>
            </a:r>
            <a:r>
              <a:rPr dirty="0" sz="2500" spc="175">
                <a:latin typeface="Times New Roman"/>
                <a:cs typeface="Times New Roman"/>
              </a:rPr>
              <a:t>guidance</a:t>
            </a:r>
            <a:r>
              <a:rPr dirty="0" sz="2500" spc="285">
                <a:latin typeface="Times New Roman"/>
                <a:cs typeface="Times New Roman"/>
              </a:rPr>
              <a:t> </a:t>
            </a:r>
            <a:r>
              <a:rPr dirty="0" sz="2500" spc="220">
                <a:latin typeface="Times New Roman"/>
                <a:cs typeface="Times New Roman"/>
              </a:rPr>
              <a:t>and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 spc="210">
                <a:latin typeface="Times New Roman"/>
                <a:cs typeface="Times New Roman"/>
              </a:rPr>
              <a:t>support</a:t>
            </a:r>
            <a:endParaRPr sz="2500">
              <a:latin typeface="Times New Roman"/>
              <a:cs typeface="Times New Roman"/>
            </a:endParaRPr>
          </a:p>
          <a:p>
            <a:pPr algn="ctr" marL="99695">
              <a:lnSpc>
                <a:spcPct val="100000"/>
              </a:lnSpc>
              <a:spcBef>
                <a:spcPts val="225"/>
              </a:spcBef>
            </a:pPr>
            <a:r>
              <a:rPr dirty="0" sz="2500" spc="235">
                <a:latin typeface="Times New Roman"/>
                <a:cs typeface="Times New Roman"/>
              </a:rPr>
              <a:t>throughout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 spc="155">
                <a:latin typeface="Times New Roman"/>
                <a:cs typeface="Times New Roman"/>
              </a:rPr>
              <a:t>this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 spc="180">
                <a:latin typeface="Times New Roman"/>
                <a:cs typeface="Times New Roman"/>
              </a:rPr>
              <a:t>internship.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26830" y="6137850"/>
            <a:ext cx="4933950" cy="3124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84150" rIns="0" bIns="0" rtlCol="0" vert="horz">
            <a:spAutoFit/>
          </a:bodyPr>
          <a:lstStyle/>
          <a:p>
            <a:pPr marL="467995" marR="239395" indent="-220979">
              <a:lnSpc>
                <a:spcPct val="107500"/>
              </a:lnSpc>
              <a:spcBef>
                <a:spcPts val="1450"/>
              </a:spcBef>
            </a:pPr>
            <a:r>
              <a:rPr dirty="0" sz="2500" spc="120">
                <a:latin typeface="Times New Roman"/>
                <a:cs typeface="Times New Roman"/>
              </a:rPr>
              <a:t>We</a:t>
            </a:r>
            <a:r>
              <a:rPr dirty="0" sz="2500" spc="300">
                <a:latin typeface="Times New Roman"/>
                <a:cs typeface="Times New Roman"/>
              </a:rPr>
              <a:t> </a:t>
            </a:r>
            <a:r>
              <a:rPr dirty="0" sz="2500" spc="165">
                <a:latin typeface="Times New Roman"/>
                <a:cs typeface="Times New Roman"/>
              </a:rPr>
              <a:t>also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 spc="180">
                <a:latin typeface="Times New Roman"/>
                <a:cs typeface="Times New Roman"/>
              </a:rPr>
              <a:t>extend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 spc="225">
                <a:latin typeface="Times New Roman"/>
                <a:cs typeface="Times New Roman"/>
              </a:rPr>
              <a:t>our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 spc="200">
                <a:latin typeface="Times New Roman"/>
                <a:cs typeface="Times New Roman"/>
              </a:rPr>
              <a:t>gratitude </a:t>
            </a:r>
            <a:r>
              <a:rPr dirty="0" sz="2500" spc="204">
                <a:latin typeface="Times New Roman"/>
                <a:cs typeface="Times New Roman"/>
              </a:rPr>
              <a:t>to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 spc="100" b="1">
                <a:latin typeface="Times New Roman"/>
                <a:cs typeface="Times New Roman"/>
              </a:rPr>
              <a:t>Infosys</a:t>
            </a:r>
            <a:r>
              <a:rPr dirty="0" sz="2500" spc="310" b="1">
                <a:latin typeface="Times New Roman"/>
                <a:cs typeface="Times New Roman"/>
              </a:rPr>
              <a:t> </a:t>
            </a:r>
            <a:r>
              <a:rPr dirty="0" sz="2500" spc="65" b="1">
                <a:latin typeface="Times New Roman"/>
                <a:cs typeface="Times New Roman"/>
              </a:rPr>
              <a:t>Springboard</a:t>
            </a:r>
            <a:r>
              <a:rPr dirty="0" sz="2500" spc="315" b="1">
                <a:latin typeface="Times New Roman"/>
                <a:cs typeface="Times New Roman"/>
              </a:rPr>
              <a:t> </a:t>
            </a:r>
            <a:r>
              <a:rPr dirty="0" sz="2500" spc="155">
                <a:latin typeface="Times New Roman"/>
                <a:cs typeface="Times New Roman"/>
              </a:rPr>
              <a:t>for</a:t>
            </a:r>
            <a:endParaRPr sz="2500">
              <a:latin typeface="Times New Roman"/>
              <a:cs typeface="Times New Roman"/>
            </a:endParaRPr>
          </a:p>
          <a:p>
            <a:pPr marL="551180" marR="543560" indent="158115">
              <a:lnSpc>
                <a:spcPct val="107500"/>
              </a:lnSpc>
            </a:pPr>
            <a:r>
              <a:rPr dirty="0" sz="2500" spc="195">
                <a:latin typeface="Times New Roman"/>
                <a:cs typeface="Times New Roman"/>
              </a:rPr>
              <a:t>providing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 spc="165">
                <a:latin typeface="Times New Roman"/>
                <a:cs typeface="Times New Roman"/>
              </a:rPr>
              <a:t>this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sz="2500" spc="180">
                <a:latin typeface="Times New Roman"/>
                <a:cs typeface="Times New Roman"/>
              </a:rPr>
              <a:t>amazing </a:t>
            </a:r>
            <a:r>
              <a:rPr dirty="0" sz="2500" spc="235">
                <a:latin typeface="Times New Roman"/>
                <a:cs typeface="Times New Roman"/>
              </a:rPr>
              <a:t>opportunity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sz="2500" spc="204">
                <a:latin typeface="Times New Roman"/>
                <a:cs typeface="Times New Roman"/>
              </a:rPr>
              <a:t>to</a:t>
            </a:r>
            <a:r>
              <a:rPr dirty="0" sz="2500" spc="315">
                <a:latin typeface="Times New Roman"/>
                <a:cs typeface="Times New Roman"/>
              </a:rPr>
              <a:t> </a:t>
            </a:r>
            <a:r>
              <a:rPr dirty="0" sz="2500" spc="190">
                <a:latin typeface="Times New Roman"/>
                <a:cs typeface="Times New Roman"/>
              </a:rPr>
              <a:t>apply</a:t>
            </a:r>
            <a:r>
              <a:rPr dirty="0" sz="2500" spc="315">
                <a:latin typeface="Times New Roman"/>
                <a:cs typeface="Times New Roman"/>
              </a:rPr>
              <a:t> </a:t>
            </a:r>
            <a:r>
              <a:rPr dirty="0" sz="2500" spc="200">
                <a:latin typeface="Times New Roman"/>
                <a:cs typeface="Times New Roman"/>
              </a:rPr>
              <a:t>our</a:t>
            </a:r>
            <a:endParaRPr sz="2500">
              <a:latin typeface="Times New Roman"/>
              <a:cs typeface="Times New Roman"/>
            </a:endParaRPr>
          </a:p>
          <a:p>
            <a:pPr marL="1142365" marR="281305" indent="-853440">
              <a:lnSpc>
                <a:spcPct val="107500"/>
              </a:lnSpc>
            </a:pPr>
            <a:r>
              <a:rPr dirty="0" sz="2500" spc="180">
                <a:latin typeface="Times New Roman"/>
                <a:cs typeface="Times New Roman"/>
              </a:rPr>
              <a:t>academic</a:t>
            </a:r>
            <a:r>
              <a:rPr dirty="0" sz="2500" spc="305">
                <a:latin typeface="Times New Roman"/>
                <a:cs typeface="Times New Roman"/>
              </a:rPr>
              <a:t> </a:t>
            </a:r>
            <a:r>
              <a:rPr dirty="0" sz="2500" spc="180">
                <a:latin typeface="Times New Roman"/>
                <a:cs typeface="Times New Roman"/>
              </a:rPr>
              <a:t>knowledge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sz="2500" spc="204">
                <a:latin typeface="Times New Roman"/>
                <a:cs typeface="Times New Roman"/>
              </a:rPr>
              <a:t>to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sz="2500" spc="150">
                <a:latin typeface="Times New Roman"/>
                <a:cs typeface="Times New Roman"/>
              </a:rPr>
              <a:t>real- </a:t>
            </a:r>
            <a:r>
              <a:rPr dirty="0" sz="2500" spc="185">
                <a:latin typeface="Times New Roman"/>
                <a:cs typeface="Times New Roman"/>
              </a:rPr>
              <a:t>world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sz="2500" spc="150">
                <a:latin typeface="Times New Roman"/>
                <a:cs typeface="Times New Roman"/>
              </a:rPr>
              <a:t>challenges.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424961" y="6137850"/>
            <a:ext cx="4933950" cy="31242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06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23495">
              <a:lnSpc>
                <a:spcPct val="100000"/>
              </a:lnSpc>
              <a:spcBef>
                <a:spcPts val="5"/>
              </a:spcBef>
            </a:pPr>
            <a:r>
              <a:rPr dirty="0" sz="2500" spc="225">
                <a:latin typeface="Times New Roman"/>
                <a:cs typeface="Times New Roman"/>
              </a:rPr>
              <a:t>Through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 spc="155">
                <a:latin typeface="Times New Roman"/>
                <a:cs typeface="Times New Roman"/>
              </a:rPr>
              <a:t>this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 spc="180">
                <a:latin typeface="Times New Roman"/>
                <a:cs typeface="Times New Roman"/>
              </a:rPr>
              <a:t>project,</a:t>
            </a:r>
            <a:r>
              <a:rPr dirty="0" sz="2500" spc="29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we</a:t>
            </a:r>
            <a:endParaRPr sz="2500">
              <a:latin typeface="Times New Roman"/>
              <a:cs typeface="Times New Roman"/>
            </a:endParaRPr>
          </a:p>
          <a:p>
            <a:pPr algn="ctr" marL="139065" marR="107950">
              <a:lnSpc>
                <a:spcPct val="107500"/>
              </a:lnSpc>
            </a:pPr>
            <a:r>
              <a:rPr dirty="0" sz="2500" spc="170">
                <a:latin typeface="Times New Roman"/>
                <a:cs typeface="Times New Roman"/>
              </a:rPr>
              <a:t>gained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 spc="220">
                <a:latin typeface="Times New Roman"/>
                <a:cs typeface="Times New Roman"/>
              </a:rPr>
              <a:t>hands-</a:t>
            </a:r>
            <a:r>
              <a:rPr dirty="0" sz="2500" spc="195">
                <a:latin typeface="Times New Roman"/>
                <a:cs typeface="Times New Roman"/>
              </a:rPr>
              <a:t>on</a:t>
            </a:r>
            <a:r>
              <a:rPr dirty="0" sz="2500" spc="295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experience</a:t>
            </a:r>
            <a:r>
              <a:rPr dirty="0" sz="2500" spc="300">
                <a:latin typeface="Times New Roman"/>
                <a:cs typeface="Times New Roman"/>
              </a:rPr>
              <a:t> </a:t>
            </a:r>
            <a:r>
              <a:rPr dirty="0" sz="2500" spc="90">
                <a:latin typeface="Times New Roman"/>
                <a:cs typeface="Times New Roman"/>
              </a:rPr>
              <a:t>in: </a:t>
            </a:r>
            <a:r>
              <a:rPr dirty="0" sz="2500" spc="195">
                <a:latin typeface="Times New Roman"/>
                <a:cs typeface="Times New Roman"/>
              </a:rPr>
              <a:t>Machine</a:t>
            </a:r>
            <a:r>
              <a:rPr dirty="0" sz="2500" spc="310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Learning,Model</a:t>
            </a:r>
            <a:endParaRPr sz="2500">
              <a:latin typeface="Times New Roman"/>
              <a:cs typeface="Times New Roman"/>
            </a:endParaRPr>
          </a:p>
          <a:p>
            <a:pPr algn="ctr" marL="1097280" marR="1066165">
              <a:lnSpc>
                <a:spcPct val="107500"/>
              </a:lnSpc>
            </a:pPr>
            <a:r>
              <a:rPr dirty="0" sz="2500" spc="195">
                <a:latin typeface="Times New Roman"/>
                <a:cs typeface="Times New Roman"/>
              </a:rPr>
              <a:t>Development,</a:t>
            </a:r>
            <a:r>
              <a:rPr dirty="0" sz="2500" spc="285">
                <a:latin typeface="Times New Roman"/>
                <a:cs typeface="Times New Roman"/>
              </a:rPr>
              <a:t> </a:t>
            </a:r>
            <a:r>
              <a:rPr dirty="0" sz="2500" spc="195">
                <a:latin typeface="Times New Roman"/>
                <a:cs typeface="Times New Roman"/>
              </a:rPr>
              <a:t>and </a:t>
            </a:r>
            <a:r>
              <a:rPr dirty="0" sz="2500" spc="250">
                <a:latin typeface="Times New Roman"/>
                <a:cs typeface="Times New Roman"/>
              </a:rPr>
              <a:t>UI</a:t>
            </a:r>
            <a:r>
              <a:rPr dirty="0" sz="2500" spc="285">
                <a:latin typeface="Times New Roman"/>
                <a:cs typeface="Times New Roman"/>
              </a:rPr>
              <a:t> </a:t>
            </a:r>
            <a:r>
              <a:rPr dirty="0" sz="2500" spc="185">
                <a:latin typeface="Times New Roman"/>
                <a:cs typeface="Times New Roman"/>
              </a:rPr>
              <a:t>Development.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28654" y="1824037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0350"/>
            <a:ext cx="9617710" cy="10276840"/>
            <a:chOff x="0" y="10350"/>
            <a:chExt cx="9617710" cy="10276840"/>
          </a:xfrm>
        </p:grpSpPr>
        <p:sp>
          <p:nvSpPr>
            <p:cNvPr id="3" name="object 3" descr=""/>
            <p:cNvSpPr/>
            <p:nvPr/>
          </p:nvSpPr>
          <p:spPr>
            <a:xfrm>
              <a:off x="0" y="10350"/>
              <a:ext cx="8321040" cy="10276840"/>
            </a:xfrm>
            <a:custGeom>
              <a:avLst/>
              <a:gdLst/>
              <a:ahLst/>
              <a:cxnLst/>
              <a:rect l="l" t="t" r="r" b="b"/>
              <a:pathLst>
                <a:path w="8321040" h="10276840">
                  <a:moveTo>
                    <a:pt x="0" y="0"/>
                  </a:moveTo>
                  <a:lnTo>
                    <a:pt x="8320962" y="0"/>
                  </a:lnTo>
                  <a:lnTo>
                    <a:pt x="8320962" y="7714048"/>
                  </a:lnTo>
                  <a:lnTo>
                    <a:pt x="1183321" y="10276649"/>
                  </a:lnTo>
                  <a:lnTo>
                    <a:pt x="0" y="10276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4474" y="588308"/>
              <a:ext cx="2593118" cy="259310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4474" y="3906621"/>
              <a:ext cx="2593118" cy="259310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4474" y="7138144"/>
              <a:ext cx="2593118" cy="259310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83283" y="751503"/>
            <a:ext cx="312737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90"/>
              <a:t>Online</a:t>
            </a:r>
            <a:r>
              <a:rPr dirty="0" sz="2900" spc="335"/>
              <a:t> </a:t>
            </a:r>
            <a:r>
              <a:rPr dirty="0" sz="2900" spc="70"/>
              <a:t>Resources:</a:t>
            </a:r>
            <a:endParaRPr sz="2900"/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5154" y="1493255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5154" y="2407654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5154" y="3322054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3776" y="7929615"/>
            <a:ext cx="85725" cy="857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3776" y="8386815"/>
            <a:ext cx="85725" cy="85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63776" y="9301214"/>
            <a:ext cx="85725" cy="8572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0283283" y="1227819"/>
            <a:ext cx="6772275" cy="8290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154" marR="1697989">
              <a:lnSpc>
                <a:spcPct val="107100"/>
              </a:lnSpc>
              <a:spcBef>
                <a:spcPts val="100"/>
              </a:spcBef>
            </a:pPr>
            <a:r>
              <a:rPr dirty="0" sz="2800" spc="180">
                <a:latin typeface="Times New Roman"/>
                <a:cs typeface="Times New Roman"/>
              </a:rPr>
              <a:t>Scikit-</a:t>
            </a:r>
            <a:r>
              <a:rPr dirty="0" sz="2800" spc="200">
                <a:latin typeface="Times New Roman"/>
                <a:cs typeface="Times New Roman"/>
              </a:rPr>
              <a:t>learn</a:t>
            </a:r>
            <a:r>
              <a:rPr dirty="0" sz="2800" spc="350">
                <a:latin typeface="Times New Roman"/>
                <a:cs typeface="Times New Roman"/>
              </a:rPr>
              <a:t> </a:t>
            </a:r>
            <a:r>
              <a:rPr dirty="0" sz="2800" spc="235">
                <a:latin typeface="Times New Roman"/>
                <a:cs typeface="Times New Roman"/>
              </a:rPr>
              <a:t>Documentation: </a:t>
            </a:r>
            <a:r>
              <a:rPr dirty="0" sz="2800" spc="185">
                <a:latin typeface="Times New Roman"/>
                <a:cs typeface="Times New Roman"/>
              </a:rPr>
              <a:t>scikit-</a:t>
            </a:r>
            <a:r>
              <a:rPr dirty="0" sz="2800" spc="204">
                <a:latin typeface="Times New Roman"/>
                <a:cs typeface="Times New Roman"/>
              </a:rPr>
              <a:t>learn.org</a:t>
            </a:r>
            <a:endParaRPr sz="2800">
              <a:latin typeface="Times New Roman"/>
              <a:cs typeface="Times New Roman"/>
            </a:endParaRPr>
          </a:p>
          <a:p>
            <a:pPr marL="224154">
              <a:lnSpc>
                <a:spcPct val="100000"/>
              </a:lnSpc>
              <a:spcBef>
                <a:spcPts val="240"/>
              </a:spcBef>
            </a:pPr>
            <a:r>
              <a:rPr dirty="0" sz="2800" spc="245">
                <a:latin typeface="Times New Roman"/>
                <a:cs typeface="Times New Roman"/>
              </a:rPr>
              <a:t>Pandas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235">
                <a:latin typeface="Times New Roman"/>
                <a:cs typeface="Times New Roman"/>
              </a:rPr>
              <a:t>Documentation:</a:t>
            </a:r>
            <a:endParaRPr sz="2800">
              <a:latin typeface="Times New Roman"/>
              <a:cs typeface="Times New Roman"/>
            </a:endParaRPr>
          </a:p>
          <a:p>
            <a:pPr marL="224154" marR="3092450">
              <a:lnSpc>
                <a:spcPct val="107100"/>
              </a:lnSpc>
            </a:pPr>
            <a:r>
              <a:rPr dirty="0" sz="2800" spc="245">
                <a:latin typeface="Times New Roman"/>
                <a:cs typeface="Times New Roman"/>
              </a:rPr>
              <a:t>pandas.pydata.org </a:t>
            </a:r>
            <a:r>
              <a:rPr dirty="0" sz="2800" spc="185">
                <a:latin typeface="Times New Roman"/>
                <a:cs typeface="Times New Roman"/>
              </a:rPr>
              <a:t>Kaggle: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 spc="185">
                <a:latin typeface="Times New Roman"/>
                <a:cs typeface="Times New Roman"/>
              </a:rPr>
              <a:t>kaggle.com.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</a:pPr>
            <a:r>
              <a:rPr dirty="0" sz="2900" spc="105" b="1">
                <a:latin typeface="Times New Roman"/>
                <a:cs typeface="Times New Roman"/>
              </a:rPr>
              <a:t>Articles</a:t>
            </a:r>
            <a:r>
              <a:rPr dirty="0" sz="2900" spc="285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&amp;</a:t>
            </a:r>
            <a:r>
              <a:rPr dirty="0" sz="2900" spc="280" b="1">
                <a:latin typeface="Times New Roman"/>
                <a:cs typeface="Times New Roman"/>
              </a:rPr>
              <a:t> </a:t>
            </a:r>
            <a:r>
              <a:rPr dirty="0" sz="2900" spc="65" b="1">
                <a:latin typeface="Times New Roman"/>
                <a:cs typeface="Times New Roman"/>
              </a:rPr>
              <a:t>Learning</a:t>
            </a:r>
            <a:r>
              <a:rPr dirty="0" sz="2900" spc="285" b="1">
                <a:latin typeface="Times New Roman"/>
                <a:cs typeface="Times New Roman"/>
              </a:rPr>
              <a:t> </a:t>
            </a:r>
            <a:r>
              <a:rPr dirty="0" sz="2900" spc="105" b="1">
                <a:latin typeface="Times New Roman"/>
                <a:cs typeface="Times New Roman"/>
              </a:rPr>
              <a:t>Materials:</a:t>
            </a: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7100"/>
              </a:lnSpc>
              <a:spcBef>
                <a:spcPts val="650"/>
              </a:spcBef>
            </a:pPr>
            <a:r>
              <a:rPr dirty="0" sz="2800" spc="130">
                <a:latin typeface="Times New Roman"/>
                <a:cs typeface="Times New Roman"/>
              </a:rPr>
              <a:t>"A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 spc="210">
                <a:latin typeface="Times New Roman"/>
                <a:cs typeface="Times New Roman"/>
              </a:rPr>
              <a:t>Comprehensive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225">
                <a:latin typeface="Times New Roman"/>
                <a:cs typeface="Times New Roman"/>
              </a:rPr>
              <a:t>Guide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225">
                <a:latin typeface="Times New Roman"/>
                <a:cs typeface="Times New Roman"/>
              </a:rPr>
              <a:t>to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190">
                <a:latin typeface="Times New Roman"/>
                <a:cs typeface="Times New Roman"/>
              </a:rPr>
              <a:t>Regression </a:t>
            </a:r>
            <a:r>
              <a:rPr dirty="0" sz="2800" spc="135">
                <a:latin typeface="Times New Roman"/>
                <a:cs typeface="Times New Roman"/>
              </a:rPr>
              <a:t>in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225">
                <a:latin typeface="Times New Roman"/>
                <a:cs typeface="Times New Roman"/>
              </a:rPr>
              <a:t>Machine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200">
                <a:latin typeface="Times New Roman"/>
                <a:cs typeface="Times New Roman"/>
              </a:rPr>
              <a:t>Learning"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</a:pPr>
            <a:r>
              <a:rPr dirty="0" sz="2800" spc="100" b="1">
                <a:latin typeface="Times New Roman"/>
                <a:cs typeface="Times New Roman"/>
              </a:rPr>
              <a:t>Streamlit</a:t>
            </a:r>
            <a:r>
              <a:rPr dirty="0" sz="2800" spc="350" b="1">
                <a:latin typeface="Times New Roman"/>
                <a:cs typeface="Times New Roman"/>
              </a:rPr>
              <a:t> </a:t>
            </a:r>
            <a:r>
              <a:rPr dirty="0" sz="2800" spc="70" b="1">
                <a:latin typeface="Times New Roman"/>
                <a:cs typeface="Times New Roman"/>
              </a:rPr>
              <a:t>Documentation: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800" spc="204">
                <a:latin typeface="Times New Roman"/>
                <a:cs typeface="Times New Roman"/>
              </a:rPr>
              <a:t>https://streamlit.io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900" spc="120" b="1">
                <a:latin typeface="Times New Roman"/>
                <a:cs typeface="Times New Roman"/>
              </a:rPr>
              <a:t>Tools</a:t>
            </a:r>
            <a:r>
              <a:rPr dirty="0" sz="2900" spc="325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for</a:t>
            </a:r>
            <a:r>
              <a:rPr dirty="0" sz="2900" spc="325" b="1">
                <a:latin typeface="Times New Roman"/>
                <a:cs typeface="Times New Roman"/>
              </a:rPr>
              <a:t> </a:t>
            </a:r>
            <a:r>
              <a:rPr dirty="0" sz="2900" spc="85" b="1">
                <a:latin typeface="Times New Roman"/>
                <a:cs typeface="Times New Roman"/>
              </a:rPr>
              <a:t>Development</a:t>
            </a:r>
            <a:r>
              <a:rPr dirty="0" sz="2900" spc="325" b="1">
                <a:latin typeface="Times New Roman"/>
                <a:cs typeface="Times New Roman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&amp;</a:t>
            </a:r>
            <a:r>
              <a:rPr dirty="0" sz="2900" spc="325" b="1">
                <a:latin typeface="Times New Roman"/>
                <a:cs typeface="Times New Roman"/>
              </a:rPr>
              <a:t> </a:t>
            </a:r>
            <a:r>
              <a:rPr dirty="0" sz="2900" spc="75" b="1">
                <a:latin typeface="Times New Roman"/>
                <a:cs typeface="Times New Roman"/>
              </a:rPr>
              <a:t>Deployment:</a:t>
            </a:r>
            <a:endParaRPr sz="29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1715"/>
              </a:spcBef>
            </a:pPr>
            <a:r>
              <a:rPr dirty="0" sz="2800" spc="250">
                <a:latin typeface="Times New Roman"/>
                <a:cs typeface="Times New Roman"/>
              </a:rPr>
              <a:t>YouTube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225">
                <a:latin typeface="Times New Roman"/>
                <a:cs typeface="Times New Roman"/>
              </a:rPr>
              <a:t>Tutorials</a:t>
            </a:r>
            <a:r>
              <a:rPr dirty="0" sz="2800" spc="335">
                <a:latin typeface="Times New Roman"/>
                <a:cs typeface="Times New Roman"/>
              </a:rPr>
              <a:t> </a:t>
            </a:r>
            <a:r>
              <a:rPr dirty="0" sz="2800" spc="160">
                <a:latin typeface="Times New Roman"/>
                <a:cs typeface="Times New Roman"/>
              </a:rPr>
              <a:t>(YT)</a:t>
            </a:r>
            <a:endParaRPr sz="2800">
              <a:latin typeface="Times New Roman"/>
              <a:cs typeface="Times New Roman"/>
            </a:endParaRPr>
          </a:p>
          <a:p>
            <a:pPr marL="222885" marR="90170">
              <a:lnSpc>
                <a:spcPct val="107100"/>
              </a:lnSpc>
            </a:pPr>
            <a:r>
              <a:rPr dirty="0" sz="2800" spc="210">
                <a:latin typeface="Times New Roman"/>
                <a:cs typeface="Times New Roman"/>
              </a:rPr>
              <a:t>Google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190">
                <a:latin typeface="Times New Roman"/>
                <a:cs typeface="Times New Roman"/>
              </a:rPr>
              <a:t>Search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210">
                <a:latin typeface="Times New Roman"/>
                <a:cs typeface="Times New Roman"/>
              </a:rPr>
              <a:t>Google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235">
                <a:latin typeface="Times New Roman"/>
                <a:cs typeface="Times New Roman"/>
              </a:rPr>
              <a:t>Colab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180">
                <a:latin typeface="Times New Roman"/>
                <a:cs typeface="Times New Roman"/>
              </a:rPr>
              <a:t>(AI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&amp; </a:t>
            </a:r>
            <a:r>
              <a:rPr dirty="0" sz="2800" spc="290">
                <a:latin typeface="Times New Roman"/>
                <a:cs typeface="Times New Roman"/>
              </a:rPr>
              <a:t>ML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 spc="195">
                <a:latin typeface="Times New Roman"/>
                <a:cs typeface="Times New Roman"/>
              </a:rPr>
              <a:t>Experiments)</a:t>
            </a:r>
            <a:endParaRPr sz="28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240"/>
              </a:spcBef>
            </a:pPr>
            <a:r>
              <a:rPr dirty="0" sz="2800" spc="50">
                <a:latin typeface="Times New Roman"/>
                <a:cs typeface="Times New Roman"/>
              </a:rPr>
              <a:t>VS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 spc="220">
                <a:latin typeface="Times New Roman"/>
                <a:cs typeface="Times New Roman"/>
              </a:rPr>
              <a:t>Code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 spc="204">
                <a:latin typeface="Times New Roman"/>
                <a:cs typeface="Times New Roman"/>
              </a:rPr>
              <a:t>(Code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 spc="210">
                <a:latin typeface="Times New Roman"/>
                <a:cs typeface="Times New Roman"/>
              </a:rPr>
              <a:t>Editing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&amp;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 spc="190">
                <a:latin typeface="Times New Roman"/>
                <a:cs typeface="Times New Roman"/>
              </a:rPr>
              <a:t>Debugging)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3246" y="3048130"/>
            <a:ext cx="539178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000" spc="265" b="1">
                <a:solidFill>
                  <a:srgbClr val="FFFFFF"/>
                </a:solidFill>
                <a:latin typeface="Times New Roman"/>
                <a:cs typeface="Times New Roman"/>
              </a:rPr>
              <a:t>REFERENCES</a:t>
            </a:r>
            <a:r>
              <a:rPr dirty="0" sz="5000" spc="6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000" spc="-385" b="1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dirty="0" sz="5000" spc="310" b="1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endParaRPr sz="5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5000" spc="310" b="1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endParaRPr sz="5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6904" y="4112052"/>
            <a:ext cx="7714615" cy="13754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850" spc="740" b="0">
                <a:solidFill>
                  <a:srgbClr val="2A2B2F"/>
                </a:solidFill>
                <a:latin typeface="Times New Roman"/>
                <a:cs typeface="Times New Roman"/>
              </a:rPr>
              <a:t>THANK</a:t>
            </a:r>
            <a:r>
              <a:rPr dirty="0" sz="8850" spc="95" b="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8850" spc="285" b="0">
                <a:solidFill>
                  <a:srgbClr val="2A2B2F"/>
                </a:solidFill>
                <a:latin typeface="Times New Roman"/>
                <a:cs typeface="Times New Roman"/>
              </a:rPr>
              <a:t>YOU!</a:t>
            </a:r>
            <a:endParaRPr sz="8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596" y="318695"/>
            <a:ext cx="356616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90"/>
              <a:t>SYNOPSIS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2019300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790164" y="1735708"/>
            <a:ext cx="1169670" cy="533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00" spc="225">
                <a:latin typeface="Times New Roman"/>
                <a:cs typeface="Times New Roman"/>
              </a:rPr>
              <a:t>credit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35583" y="1615008"/>
            <a:ext cx="11923395" cy="128270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573655" algn="l"/>
                <a:tab pos="4788535" algn="l"/>
                <a:tab pos="5815330" algn="l"/>
                <a:tab pos="9083040" algn="l"/>
                <a:tab pos="10923905" algn="l"/>
              </a:tabLst>
            </a:pPr>
            <a:r>
              <a:rPr dirty="0" sz="3300" spc="90" b="1">
                <a:latin typeface="Times New Roman"/>
                <a:cs typeface="Times New Roman"/>
              </a:rPr>
              <a:t>Objective:</a:t>
            </a:r>
            <a:r>
              <a:rPr dirty="0" sz="3300" b="1">
                <a:latin typeface="Times New Roman"/>
                <a:cs typeface="Times New Roman"/>
              </a:rPr>
              <a:t>	</a:t>
            </a:r>
            <a:r>
              <a:rPr dirty="0" sz="3300" spc="240">
                <a:latin typeface="Times New Roman"/>
                <a:cs typeface="Times New Roman"/>
              </a:rPr>
              <a:t>Develop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50">
                <a:latin typeface="Times New Roman"/>
                <a:cs typeface="Times New Roman"/>
              </a:rPr>
              <a:t>an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95">
                <a:latin typeface="Times New Roman"/>
                <a:cs typeface="Times New Roman"/>
              </a:rPr>
              <a:t>AI-</a:t>
            </a:r>
            <a:r>
              <a:rPr dirty="0" sz="3300" spc="220">
                <a:latin typeface="Times New Roman"/>
                <a:cs typeface="Times New Roman"/>
              </a:rPr>
              <a:t>Predictive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60">
                <a:latin typeface="Times New Roman"/>
                <a:cs typeface="Times New Roman"/>
              </a:rPr>
              <a:t>Model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15">
                <a:latin typeface="Times New Roman"/>
                <a:cs typeface="Times New Roman"/>
              </a:rPr>
              <a:t>for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3300" spc="270">
                <a:latin typeface="Times New Roman"/>
                <a:cs typeface="Times New Roman"/>
              </a:rPr>
              <a:t>underwriting</a:t>
            </a:r>
            <a:r>
              <a:rPr dirty="0" sz="3300" spc="400">
                <a:latin typeface="Times New Roman"/>
                <a:cs typeface="Times New Roman"/>
              </a:rPr>
              <a:t> </a:t>
            </a:r>
            <a:r>
              <a:rPr dirty="0" sz="3300" spc="210">
                <a:latin typeface="Times New Roman"/>
                <a:cs typeface="Times New Roman"/>
              </a:rPr>
              <a:t>system</a:t>
            </a:r>
            <a:r>
              <a:rPr dirty="0" sz="3300" spc="405">
                <a:latin typeface="Times New Roman"/>
                <a:cs typeface="Times New Roman"/>
              </a:rPr>
              <a:t> </a:t>
            </a:r>
            <a:r>
              <a:rPr dirty="0" sz="3300" spc="275">
                <a:latin typeface="Times New Roman"/>
                <a:cs typeface="Times New Roman"/>
              </a:rPr>
              <a:t>to</a:t>
            </a:r>
            <a:r>
              <a:rPr dirty="0" sz="3300" spc="400">
                <a:latin typeface="Times New Roman"/>
                <a:cs typeface="Times New Roman"/>
              </a:rPr>
              <a:t> </a:t>
            </a:r>
            <a:r>
              <a:rPr dirty="0" sz="3300" spc="254">
                <a:latin typeface="Times New Roman"/>
                <a:cs typeface="Times New Roman"/>
              </a:rPr>
              <a:t>enhance</a:t>
            </a:r>
            <a:r>
              <a:rPr dirty="0" sz="3300" spc="405">
                <a:latin typeface="Times New Roman"/>
                <a:cs typeface="Times New Roman"/>
              </a:rPr>
              <a:t> </a:t>
            </a:r>
            <a:r>
              <a:rPr dirty="0" sz="3300" spc="270">
                <a:latin typeface="Times New Roman"/>
                <a:cs typeface="Times New Roman"/>
              </a:rPr>
              <a:t>loan</a:t>
            </a:r>
            <a:r>
              <a:rPr dirty="0" sz="3300" spc="405">
                <a:latin typeface="Times New Roman"/>
                <a:cs typeface="Times New Roman"/>
              </a:rPr>
              <a:t> </a:t>
            </a:r>
            <a:r>
              <a:rPr dirty="0" sz="3300" spc="295">
                <a:latin typeface="Times New Roman"/>
                <a:cs typeface="Times New Roman"/>
              </a:rPr>
              <a:t>approval</a:t>
            </a:r>
            <a:r>
              <a:rPr dirty="0" sz="3300" spc="400">
                <a:latin typeface="Times New Roman"/>
                <a:cs typeface="Times New Roman"/>
              </a:rPr>
              <a:t> </a:t>
            </a:r>
            <a:r>
              <a:rPr dirty="0" sz="3300" spc="250">
                <a:latin typeface="Times New Roman"/>
                <a:cs typeface="Times New Roman"/>
              </a:rPr>
              <a:t>predictions</a:t>
            </a:r>
            <a:r>
              <a:rPr dirty="0" sz="3300" spc="250" b="1">
                <a:latin typeface="Times New Roman"/>
                <a:cs typeface="Times New Roman"/>
              </a:rPr>
              <a:t>.</a:t>
            </a:r>
            <a:endParaRPr sz="33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3848100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5676899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5899" y="7505699"/>
            <a:ext cx="104775" cy="10477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735583" y="3443808"/>
            <a:ext cx="13223875" cy="4940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  <a:tabLst>
                <a:tab pos="1159510" algn="l"/>
                <a:tab pos="3355975" algn="l"/>
                <a:tab pos="3866515" algn="l"/>
                <a:tab pos="6931025" algn="l"/>
                <a:tab pos="8562975" algn="l"/>
                <a:tab pos="10241280" algn="l"/>
                <a:tab pos="11804650" algn="l"/>
              </a:tabLst>
            </a:pPr>
            <a:r>
              <a:rPr dirty="0" sz="3300" spc="165" b="1">
                <a:latin typeface="Times New Roman"/>
                <a:cs typeface="Times New Roman"/>
              </a:rPr>
              <a:t>Data</a:t>
            </a:r>
            <a:r>
              <a:rPr dirty="0" sz="3300" b="1">
                <a:latin typeface="Times New Roman"/>
                <a:cs typeface="Times New Roman"/>
              </a:rPr>
              <a:t>	</a:t>
            </a:r>
            <a:r>
              <a:rPr dirty="0" sz="3300" spc="130" b="1">
                <a:latin typeface="Times New Roman"/>
                <a:cs typeface="Times New Roman"/>
              </a:rPr>
              <a:t>Collection</a:t>
            </a:r>
            <a:r>
              <a:rPr dirty="0" sz="3300" b="1">
                <a:latin typeface="Times New Roman"/>
                <a:cs typeface="Times New Roman"/>
              </a:rPr>
              <a:t>	</a:t>
            </a:r>
            <a:r>
              <a:rPr dirty="0" sz="3300" spc="-50" b="1">
                <a:latin typeface="Times New Roman"/>
                <a:cs typeface="Times New Roman"/>
              </a:rPr>
              <a:t>&amp;</a:t>
            </a:r>
            <a:r>
              <a:rPr dirty="0" sz="3300" b="1">
                <a:latin typeface="Times New Roman"/>
                <a:cs typeface="Times New Roman"/>
              </a:rPr>
              <a:t>	</a:t>
            </a:r>
            <a:r>
              <a:rPr dirty="0" sz="3300" spc="100" b="1">
                <a:latin typeface="Times New Roman"/>
                <a:cs typeface="Times New Roman"/>
              </a:rPr>
              <a:t>Preprocessing:</a:t>
            </a:r>
            <a:r>
              <a:rPr dirty="0" sz="3300" b="1">
                <a:latin typeface="Times New Roman"/>
                <a:cs typeface="Times New Roman"/>
              </a:rPr>
              <a:t>	</a:t>
            </a:r>
            <a:r>
              <a:rPr dirty="0" sz="3300" spc="285">
                <a:latin typeface="Times New Roman"/>
                <a:cs typeface="Times New Roman"/>
              </a:rPr>
              <a:t>Handle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190">
                <a:latin typeface="Times New Roman"/>
                <a:cs typeface="Times New Roman"/>
              </a:rPr>
              <a:t>missing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04">
                <a:latin typeface="Times New Roman"/>
                <a:cs typeface="Times New Roman"/>
              </a:rPr>
              <a:t>values,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50">
                <a:latin typeface="Times New Roman"/>
                <a:cs typeface="Times New Roman"/>
              </a:rPr>
              <a:t>feature </a:t>
            </a:r>
            <a:r>
              <a:rPr dirty="0" sz="3300" spc="260">
                <a:latin typeface="Times New Roman"/>
                <a:cs typeface="Times New Roman"/>
              </a:rPr>
              <a:t>encoding,outlier</a:t>
            </a:r>
            <a:r>
              <a:rPr dirty="0" sz="3300" spc="415">
                <a:latin typeface="Times New Roman"/>
                <a:cs typeface="Times New Roman"/>
              </a:rPr>
              <a:t> </a:t>
            </a:r>
            <a:r>
              <a:rPr dirty="0" sz="3300" spc="260">
                <a:latin typeface="Times New Roman"/>
                <a:cs typeface="Times New Roman"/>
              </a:rPr>
              <a:t>removal,</a:t>
            </a:r>
            <a:r>
              <a:rPr dirty="0" sz="3300" spc="415">
                <a:latin typeface="Times New Roman"/>
                <a:cs typeface="Times New Roman"/>
              </a:rPr>
              <a:t> </a:t>
            </a:r>
            <a:r>
              <a:rPr dirty="0" sz="3300" spc="280">
                <a:latin typeface="Times New Roman"/>
                <a:cs typeface="Times New Roman"/>
              </a:rPr>
              <a:t>normalization.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  <a:tabLst>
                <a:tab pos="1622425" algn="l"/>
                <a:tab pos="2131060" algn="l"/>
                <a:tab pos="3811270" algn="l"/>
                <a:tab pos="4977130" algn="l"/>
                <a:tab pos="6981190" algn="l"/>
                <a:tab pos="9058910" algn="l"/>
                <a:tab pos="9987915" algn="l"/>
                <a:tab pos="12483465" algn="l"/>
              </a:tabLst>
            </a:pPr>
            <a:r>
              <a:rPr dirty="0" sz="3300" spc="110" b="1">
                <a:latin typeface="Times New Roman"/>
                <a:cs typeface="Times New Roman"/>
              </a:rPr>
              <a:t>Results</a:t>
            </a:r>
            <a:r>
              <a:rPr dirty="0" sz="3300" b="1">
                <a:latin typeface="Times New Roman"/>
                <a:cs typeface="Times New Roman"/>
              </a:rPr>
              <a:t>	</a:t>
            </a:r>
            <a:r>
              <a:rPr dirty="0" sz="3300" spc="-50" b="1">
                <a:latin typeface="Times New Roman"/>
                <a:cs typeface="Times New Roman"/>
              </a:rPr>
              <a:t>&amp;</a:t>
            </a:r>
            <a:r>
              <a:rPr dirty="0" sz="3300" b="1">
                <a:latin typeface="Times New Roman"/>
                <a:cs typeface="Times New Roman"/>
              </a:rPr>
              <a:t>	</a:t>
            </a:r>
            <a:r>
              <a:rPr dirty="0" sz="3300" spc="65" b="1">
                <a:latin typeface="Times New Roman"/>
                <a:cs typeface="Times New Roman"/>
              </a:rPr>
              <a:t>Impact:</a:t>
            </a:r>
            <a:r>
              <a:rPr dirty="0" sz="3300" b="1">
                <a:latin typeface="Times New Roman"/>
                <a:cs typeface="Times New Roman"/>
              </a:rPr>
              <a:t>	</a:t>
            </a:r>
            <a:r>
              <a:rPr dirty="0" sz="3300" spc="275">
                <a:latin typeface="Times New Roman"/>
                <a:cs typeface="Times New Roman"/>
              </a:rPr>
              <a:t>GBC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35">
                <a:latin typeface="Times New Roman"/>
                <a:cs typeface="Times New Roman"/>
              </a:rPr>
              <a:t>improves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40">
                <a:latin typeface="Times New Roman"/>
                <a:cs typeface="Times New Roman"/>
              </a:rPr>
              <a:t>accuracy,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00">
                <a:latin typeface="Times New Roman"/>
                <a:cs typeface="Times New Roman"/>
              </a:rPr>
              <a:t>risk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25">
                <a:latin typeface="Times New Roman"/>
                <a:cs typeface="Times New Roman"/>
              </a:rPr>
              <a:t>assessment,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80">
                <a:latin typeface="Times New Roman"/>
                <a:cs typeface="Times New Roman"/>
              </a:rPr>
              <a:t>and </a:t>
            </a:r>
            <a:r>
              <a:rPr dirty="0" sz="3300" spc="235">
                <a:latin typeface="Times New Roman"/>
                <a:cs typeface="Times New Roman"/>
              </a:rPr>
              <a:t>decision-</a:t>
            </a:r>
            <a:r>
              <a:rPr dirty="0" sz="3300" spc="270">
                <a:latin typeface="Times New Roman"/>
                <a:cs typeface="Times New Roman"/>
              </a:rPr>
              <a:t>making,</a:t>
            </a:r>
            <a:r>
              <a:rPr dirty="0" sz="3300" spc="400">
                <a:latin typeface="Times New Roman"/>
                <a:cs typeface="Times New Roman"/>
              </a:rPr>
              <a:t> </a:t>
            </a:r>
            <a:r>
              <a:rPr dirty="0" sz="3300" spc="245">
                <a:latin typeface="Times New Roman"/>
                <a:cs typeface="Times New Roman"/>
              </a:rPr>
              <a:t>reducing</a:t>
            </a:r>
            <a:r>
              <a:rPr dirty="0" sz="3300" spc="400">
                <a:latin typeface="Times New Roman"/>
                <a:cs typeface="Times New Roman"/>
              </a:rPr>
              <a:t> </a:t>
            </a:r>
            <a:r>
              <a:rPr dirty="0" sz="3300" spc="175">
                <a:latin typeface="Times New Roman"/>
                <a:cs typeface="Times New Roman"/>
              </a:rPr>
              <a:t>false</a:t>
            </a:r>
            <a:r>
              <a:rPr dirty="0" sz="3300" spc="405">
                <a:latin typeface="Times New Roman"/>
                <a:cs typeface="Times New Roman"/>
              </a:rPr>
              <a:t> </a:t>
            </a:r>
            <a:r>
              <a:rPr dirty="0" sz="3300" spc="285">
                <a:latin typeface="Times New Roman"/>
                <a:cs typeface="Times New Roman"/>
              </a:rPr>
              <a:t>approvals</a:t>
            </a:r>
            <a:r>
              <a:rPr dirty="0" sz="3300" spc="400">
                <a:latin typeface="Times New Roman"/>
                <a:cs typeface="Times New Roman"/>
              </a:rPr>
              <a:t> </a:t>
            </a:r>
            <a:r>
              <a:rPr dirty="0" sz="3300" spc="305">
                <a:latin typeface="Times New Roman"/>
                <a:cs typeface="Times New Roman"/>
              </a:rPr>
              <a:t>and</a:t>
            </a:r>
            <a:r>
              <a:rPr dirty="0" sz="3300" spc="400">
                <a:latin typeface="Times New Roman"/>
                <a:cs typeface="Times New Roman"/>
              </a:rPr>
              <a:t> </a:t>
            </a:r>
            <a:r>
              <a:rPr dirty="0" sz="3300" spc="220">
                <a:latin typeface="Times New Roman"/>
                <a:cs typeface="Times New Roman"/>
              </a:rPr>
              <a:t>rejections.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  <a:tabLst>
                <a:tab pos="2134870" algn="l"/>
                <a:tab pos="2689860" algn="l"/>
                <a:tab pos="6078220" algn="l"/>
                <a:tab pos="6821170" algn="l"/>
                <a:tab pos="7777480" algn="l"/>
                <a:tab pos="8592185" algn="l"/>
                <a:tab pos="9686925" algn="l"/>
                <a:tab pos="12298045" algn="l"/>
              </a:tabLst>
            </a:pPr>
            <a:r>
              <a:rPr dirty="0" sz="3300" spc="100" b="1">
                <a:latin typeface="Times New Roman"/>
                <a:cs typeface="Times New Roman"/>
              </a:rPr>
              <a:t>Outcome:</a:t>
            </a:r>
            <a:r>
              <a:rPr dirty="0" sz="3300" b="1">
                <a:latin typeface="Times New Roman"/>
                <a:cs typeface="Times New Roman"/>
              </a:rPr>
              <a:t>	</a:t>
            </a:r>
            <a:r>
              <a:rPr dirty="0" sz="3300" spc="114">
                <a:latin typeface="Times New Roman"/>
                <a:cs typeface="Times New Roman"/>
              </a:rPr>
              <a:t>A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70">
                <a:latin typeface="Times New Roman"/>
                <a:cs typeface="Times New Roman"/>
              </a:rPr>
              <a:t>Streamlit-</a:t>
            </a:r>
            <a:r>
              <a:rPr dirty="0" sz="3300" spc="240">
                <a:latin typeface="Times New Roman"/>
                <a:cs typeface="Times New Roman"/>
              </a:rPr>
              <a:t>based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35">
                <a:latin typeface="Times New Roman"/>
                <a:cs typeface="Times New Roman"/>
              </a:rPr>
              <a:t>AI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80">
                <a:latin typeface="Times New Roman"/>
                <a:cs typeface="Times New Roman"/>
              </a:rPr>
              <a:t>app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15">
                <a:latin typeface="Times New Roman"/>
                <a:cs typeface="Times New Roman"/>
              </a:rPr>
              <a:t>for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50">
                <a:latin typeface="Times New Roman"/>
                <a:cs typeface="Times New Roman"/>
              </a:rPr>
              <a:t>loan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50">
                <a:latin typeface="Times New Roman"/>
                <a:cs typeface="Times New Roman"/>
              </a:rPr>
              <a:t>predictions,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340">
                <a:latin typeface="Times New Roman"/>
                <a:cs typeface="Times New Roman"/>
              </a:rPr>
              <a:t>EMI </a:t>
            </a:r>
            <a:r>
              <a:rPr dirty="0" sz="3300" spc="250">
                <a:latin typeface="Times New Roman"/>
                <a:cs typeface="Times New Roman"/>
              </a:rPr>
              <a:t>calculations,</a:t>
            </a:r>
            <a:r>
              <a:rPr dirty="0" sz="3300" spc="409">
                <a:latin typeface="Times New Roman"/>
                <a:cs typeface="Times New Roman"/>
              </a:rPr>
              <a:t> </a:t>
            </a:r>
            <a:r>
              <a:rPr dirty="0" sz="3300" spc="295">
                <a:latin typeface="Times New Roman"/>
                <a:cs typeface="Times New Roman"/>
              </a:rPr>
              <a:t>AI-</a:t>
            </a:r>
            <a:r>
              <a:rPr dirty="0" sz="3300" spc="240">
                <a:latin typeface="Times New Roman"/>
                <a:cs typeface="Times New Roman"/>
              </a:rPr>
              <a:t>driven</a:t>
            </a:r>
            <a:r>
              <a:rPr dirty="0" sz="3300" spc="415">
                <a:latin typeface="Times New Roman"/>
                <a:cs typeface="Times New Roman"/>
              </a:rPr>
              <a:t> </a:t>
            </a:r>
            <a:r>
              <a:rPr dirty="0" sz="3300" spc="235">
                <a:latin typeface="Times New Roman"/>
                <a:cs typeface="Times New Roman"/>
              </a:rPr>
              <a:t>financial</a:t>
            </a:r>
            <a:r>
              <a:rPr dirty="0" sz="3300" spc="409">
                <a:latin typeface="Times New Roman"/>
                <a:cs typeface="Times New Roman"/>
              </a:rPr>
              <a:t> </a:t>
            </a:r>
            <a:r>
              <a:rPr dirty="0" sz="3300" spc="215">
                <a:latin typeface="Times New Roman"/>
                <a:cs typeface="Times New Roman"/>
              </a:rPr>
              <a:t>advice,</a:t>
            </a:r>
            <a:r>
              <a:rPr dirty="0" sz="3300" spc="415">
                <a:latin typeface="Times New Roman"/>
                <a:cs typeface="Times New Roman"/>
              </a:rPr>
              <a:t> </a:t>
            </a:r>
            <a:r>
              <a:rPr dirty="0" sz="3300" spc="305">
                <a:latin typeface="Times New Roman"/>
                <a:cs typeface="Times New Roman"/>
              </a:rPr>
              <a:t>and</a:t>
            </a:r>
            <a:r>
              <a:rPr dirty="0" sz="3300" spc="415">
                <a:latin typeface="Times New Roman"/>
                <a:cs typeface="Times New Roman"/>
              </a:rPr>
              <a:t> </a:t>
            </a:r>
            <a:r>
              <a:rPr dirty="0" sz="3300" spc="300">
                <a:latin typeface="Times New Roman"/>
                <a:cs typeface="Times New Roman"/>
              </a:rPr>
              <a:t>report</a:t>
            </a:r>
            <a:r>
              <a:rPr dirty="0" sz="3300" spc="409">
                <a:latin typeface="Times New Roman"/>
                <a:cs typeface="Times New Roman"/>
              </a:rPr>
              <a:t> </a:t>
            </a:r>
            <a:r>
              <a:rPr dirty="0" sz="3300" spc="260">
                <a:latin typeface="Times New Roman"/>
                <a:cs typeface="Times New Roman"/>
              </a:rPr>
              <a:t>generation.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3075463" y="3498646"/>
            <a:ext cx="5212715" cy="6788784"/>
          </a:xfrm>
          <a:custGeom>
            <a:avLst/>
            <a:gdLst/>
            <a:ahLst/>
            <a:cxnLst/>
            <a:rect l="l" t="t" r="r" b="b"/>
            <a:pathLst>
              <a:path w="5212715" h="6788784">
                <a:moveTo>
                  <a:pt x="2984144" y="3804907"/>
                </a:moveTo>
                <a:lnTo>
                  <a:pt x="2983585" y="3804348"/>
                </a:lnTo>
                <a:lnTo>
                  <a:pt x="35293" y="6752641"/>
                </a:lnTo>
                <a:lnTo>
                  <a:pt x="0" y="6788366"/>
                </a:lnTo>
                <a:lnTo>
                  <a:pt x="1575358" y="6788366"/>
                </a:lnTo>
                <a:lnTo>
                  <a:pt x="2951226" y="5412486"/>
                </a:lnTo>
                <a:lnTo>
                  <a:pt x="2984144" y="3804907"/>
                </a:lnTo>
                <a:close/>
              </a:path>
              <a:path w="5212715" h="6788784">
                <a:moveTo>
                  <a:pt x="5212524" y="3152330"/>
                </a:moveTo>
                <a:lnTo>
                  <a:pt x="3063163" y="5301691"/>
                </a:lnTo>
                <a:lnTo>
                  <a:pt x="2952839" y="5413895"/>
                </a:lnTo>
                <a:lnTo>
                  <a:pt x="2917609" y="6788366"/>
                </a:lnTo>
                <a:lnTo>
                  <a:pt x="3152279" y="6788366"/>
                </a:lnTo>
                <a:lnTo>
                  <a:pt x="5212524" y="4728108"/>
                </a:lnTo>
                <a:lnTo>
                  <a:pt x="5212524" y="3152330"/>
                </a:lnTo>
                <a:close/>
              </a:path>
              <a:path w="5212715" h="6788784">
                <a:moveTo>
                  <a:pt x="5212524" y="0"/>
                </a:moveTo>
                <a:lnTo>
                  <a:pt x="3136265" y="2076259"/>
                </a:lnTo>
                <a:lnTo>
                  <a:pt x="3025940" y="2188476"/>
                </a:lnTo>
                <a:lnTo>
                  <a:pt x="2984550" y="3803777"/>
                </a:lnTo>
                <a:lnTo>
                  <a:pt x="5212524" y="1575790"/>
                </a:lnTo>
                <a:lnTo>
                  <a:pt x="5212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368296" y="1213982"/>
            <a:ext cx="3588385" cy="19050"/>
          </a:xfrm>
          <a:custGeom>
            <a:avLst/>
            <a:gdLst/>
            <a:ahLst/>
            <a:cxnLst/>
            <a:rect l="l" t="t" r="r" b="b"/>
            <a:pathLst>
              <a:path w="3588385" h="19050">
                <a:moveTo>
                  <a:pt x="0" y="19049"/>
                </a:moveTo>
                <a:lnTo>
                  <a:pt x="35883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4815">
              <a:lnSpc>
                <a:spcPct val="107700"/>
              </a:lnSpc>
              <a:spcBef>
                <a:spcPts val="95"/>
              </a:spcBef>
            </a:pPr>
            <a:r>
              <a:rPr dirty="0" sz="4700"/>
              <a:t>AI</a:t>
            </a:r>
            <a:r>
              <a:rPr dirty="0" sz="4700" spc="130"/>
              <a:t> </a:t>
            </a:r>
            <a:r>
              <a:rPr dirty="0" sz="4700"/>
              <a:t>PREDICTIVE</a:t>
            </a:r>
            <a:r>
              <a:rPr dirty="0" sz="4700" spc="135"/>
              <a:t> </a:t>
            </a:r>
            <a:r>
              <a:rPr dirty="0" sz="4700"/>
              <a:t>CREDIT</a:t>
            </a:r>
            <a:r>
              <a:rPr dirty="0" sz="4700" spc="130"/>
              <a:t> </a:t>
            </a:r>
            <a:r>
              <a:rPr dirty="0" sz="4700" spc="45"/>
              <a:t>UNDERWRITING </a:t>
            </a:r>
            <a:r>
              <a:rPr dirty="0" sz="4700" spc="95"/>
              <a:t>VS.</a:t>
            </a:r>
            <a:r>
              <a:rPr dirty="0" sz="4700" spc="55"/>
              <a:t> </a:t>
            </a:r>
            <a:r>
              <a:rPr dirty="0" sz="4700" spc="45"/>
              <a:t>TRADITIONAL</a:t>
            </a:r>
            <a:r>
              <a:rPr dirty="0" sz="4700" spc="55"/>
              <a:t> </a:t>
            </a:r>
            <a:r>
              <a:rPr dirty="0" sz="4700"/>
              <a:t>CREDIT</a:t>
            </a:r>
            <a:r>
              <a:rPr dirty="0" sz="4700" spc="55"/>
              <a:t> </a:t>
            </a:r>
            <a:r>
              <a:rPr dirty="0" sz="4700" spc="45"/>
              <a:t>UNDERWRITING</a:t>
            </a:r>
            <a:endParaRPr sz="4700"/>
          </a:p>
        </p:txBody>
      </p:sp>
      <p:grpSp>
        <p:nvGrpSpPr>
          <p:cNvPr id="3" name="object 3" descr=""/>
          <p:cNvGrpSpPr/>
          <p:nvPr/>
        </p:nvGrpSpPr>
        <p:grpSpPr>
          <a:xfrm>
            <a:off x="1416091" y="3757640"/>
            <a:ext cx="7248525" cy="4581525"/>
            <a:chOff x="1416091" y="3757640"/>
            <a:chExt cx="7248525" cy="4581525"/>
          </a:xfrm>
        </p:grpSpPr>
        <p:sp>
          <p:nvSpPr>
            <p:cNvPr id="4" name="object 4" descr=""/>
            <p:cNvSpPr/>
            <p:nvPr/>
          </p:nvSpPr>
          <p:spPr>
            <a:xfrm>
              <a:off x="1416091" y="3757640"/>
              <a:ext cx="7248525" cy="4581525"/>
            </a:xfrm>
            <a:custGeom>
              <a:avLst/>
              <a:gdLst/>
              <a:ahLst/>
              <a:cxnLst/>
              <a:rect l="l" t="t" r="r" b="b"/>
              <a:pathLst>
                <a:path w="7248525" h="4581525">
                  <a:moveTo>
                    <a:pt x="7248524" y="4581524"/>
                  </a:moveTo>
                  <a:lnTo>
                    <a:pt x="0" y="4581524"/>
                  </a:lnTo>
                  <a:lnTo>
                    <a:pt x="0" y="0"/>
                  </a:lnTo>
                  <a:lnTo>
                    <a:pt x="7248524" y="0"/>
                  </a:lnTo>
                  <a:lnTo>
                    <a:pt x="7248524" y="458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412" y="4860358"/>
              <a:ext cx="85725" cy="857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412" y="5927158"/>
              <a:ext cx="85725" cy="857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412" y="6993958"/>
              <a:ext cx="85725" cy="857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0412" y="8060758"/>
              <a:ext cx="85725" cy="8572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416091" y="3757640"/>
            <a:ext cx="7248525" cy="458152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algn="ctr" marR="237490">
              <a:lnSpc>
                <a:spcPct val="100000"/>
              </a:lnSpc>
              <a:spcBef>
                <a:spcPts val="785"/>
              </a:spcBef>
            </a:pPr>
            <a:r>
              <a:rPr dirty="0" sz="3100" b="1">
                <a:latin typeface="Times New Roman"/>
                <a:cs typeface="Times New Roman"/>
              </a:rPr>
              <a:t>AI</a:t>
            </a:r>
            <a:r>
              <a:rPr dirty="0" sz="3100" spc="-90" b="1">
                <a:latin typeface="Times New Roman"/>
                <a:cs typeface="Times New Roman"/>
              </a:rPr>
              <a:t> </a:t>
            </a:r>
            <a:r>
              <a:rPr dirty="0" sz="3100" spc="-30" b="1">
                <a:latin typeface="Times New Roman"/>
                <a:cs typeface="Times New Roman"/>
              </a:rPr>
              <a:t>Predictive</a:t>
            </a:r>
            <a:r>
              <a:rPr dirty="0" sz="3100" spc="-90" b="1">
                <a:latin typeface="Times New Roman"/>
                <a:cs typeface="Times New Roman"/>
              </a:rPr>
              <a:t> </a:t>
            </a:r>
            <a:r>
              <a:rPr dirty="0" sz="3100" spc="-40" b="1">
                <a:latin typeface="Times New Roman"/>
                <a:cs typeface="Times New Roman"/>
              </a:rPr>
              <a:t>Credit</a:t>
            </a:r>
            <a:r>
              <a:rPr dirty="0" sz="3100" spc="-85" b="1">
                <a:latin typeface="Times New Roman"/>
                <a:cs typeface="Times New Roman"/>
              </a:rPr>
              <a:t> </a:t>
            </a:r>
            <a:r>
              <a:rPr dirty="0" sz="3100" spc="-10" b="1">
                <a:latin typeface="Times New Roman"/>
                <a:cs typeface="Times New Roman"/>
              </a:rPr>
              <a:t>Underwriting</a:t>
            </a:r>
            <a:endParaRPr sz="3100">
              <a:latin typeface="Times New Roman"/>
              <a:cs typeface="Times New Roman"/>
            </a:endParaRPr>
          </a:p>
          <a:p>
            <a:pPr algn="ctr" marR="322580">
              <a:lnSpc>
                <a:spcPct val="100000"/>
              </a:lnSpc>
              <a:spcBef>
                <a:spcPts val="2150"/>
              </a:spcBef>
            </a:pPr>
            <a:r>
              <a:rPr dirty="0" sz="3000" spc="125">
                <a:latin typeface="Times New Roman"/>
                <a:cs typeface="Times New Roman"/>
              </a:rPr>
              <a:t>Automated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&amp; </a:t>
            </a:r>
            <a:r>
              <a:rPr dirty="0" sz="3000" spc="145">
                <a:latin typeface="Times New Roman"/>
                <a:cs typeface="Times New Roman"/>
              </a:rPr>
              <a:t>Data-</a:t>
            </a:r>
            <a:r>
              <a:rPr dirty="0" sz="3000" spc="80">
                <a:latin typeface="Times New Roman"/>
                <a:cs typeface="Times New Roman"/>
              </a:rPr>
              <a:t>Driven</a:t>
            </a:r>
            <a:endParaRPr sz="3000">
              <a:latin typeface="Times New Roman"/>
              <a:cs typeface="Times New Roman"/>
            </a:endParaRPr>
          </a:p>
          <a:p>
            <a:pPr marL="1252220" marR="2019300">
              <a:lnSpc>
                <a:spcPct val="233300"/>
              </a:lnSpc>
              <a:spcBef>
                <a:spcPts val="5"/>
              </a:spcBef>
            </a:pPr>
            <a:r>
              <a:rPr dirty="0" sz="3000" spc="85">
                <a:latin typeface="Times New Roman"/>
                <a:cs typeface="Times New Roman"/>
              </a:rPr>
              <a:t>Advanced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100">
                <a:latin typeface="Times New Roman"/>
                <a:cs typeface="Times New Roman"/>
              </a:rPr>
              <a:t>Risk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35">
                <a:latin typeface="Times New Roman"/>
                <a:cs typeface="Times New Roman"/>
              </a:rPr>
              <a:t>Analysis </a:t>
            </a:r>
            <a:r>
              <a:rPr dirty="0" sz="3000" spc="95">
                <a:latin typeface="Times New Roman"/>
                <a:cs typeface="Times New Roman"/>
              </a:rPr>
              <a:t>Reduced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Bias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3000">
              <a:latin typeface="Times New Roman"/>
              <a:cs typeface="Times New Roman"/>
            </a:endParaRPr>
          </a:p>
          <a:p>
            <a:pPr marL="1252220">
              <a:lnSpc>
                <a:spcPct val="100000"/>
              </a:lnSpc>
              <a:spcBef>
                <a:spcPts val="5"/>
              </a:spcBef>
            </a:pPr>
            <a:r>
              <a:rPr dirty="0" sz="3000" spc="-25">
                <a:latin typeface="Times New Roman"/>
                <a:cs typeface="Times New Roman"/>
              </a:rPr>
              <a:t>Self-</a:t>
            </a:r>
            <a:r>
              <a:rPr dirty="0" sz="3000" spc="85">
                <a:latin typeface="Times New Roman"/>
                <a:cs typeface="Times New Roman"/>
              </a:rPr>
              <a:t>Learning</a:t>
            </a:r>
            <a:r>
              <a:rPr dirty="0" sz="3000" spc="60">
                <a:latin typeface="Times New Roman"/>
                <a:cs typeface="Times New Roman"/>
              </a:rPr>
              <a:t> </a:t>
            </a:r>
            <a:r>
              <a:rPr dirty="0" sz="3000" spc="75">
                <a:latin typeface="Times New Roman"/>
                <a:cs typeface="Times New Roman"/>
              </a:rPr>
              <a:t>Models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109566" y="3757640"/>
            <a:ext cx="7724775" cy="4581525"/>
            <a:chOff x="9109566" y="3757640"/>
            <a:chExt cx="7724775" cy="4581525"/>
          </a:xfrm>
        </p:grpSpPr>
        <p:sp>
          <p:nvSpPr>
            <p:cNvPr id="11" name="object 11" descr=""/>
            <p:cNvSpPr/>
            <p:nvPr/>
          </p:nvSpPr>
          <p:spPr>
            <a:xfrm>
              <a:off x="9109566" y="3757640"/>
              <a:ext cx="7724775" cy="4581525"/>
            </a:xfrm>
            <a:custGeom>
              <a:avLst/>
              <a:gdLst/>
              <a:ahLst/>
              <a:cxnLst/>
              <a:rect l="l" t="t" r="r" b="b"/>
              <a:pathLst>
                <a:path w="7724775" h="4581525">
                  <a:moveTo>
                    <a:pt x="7724774" y="4581524"/>
                  </a:moveTo>
                  <a:lnTo>
                    <a:pt x="0" y="4581524"/>
                  </a:lnTo>
                  <a:lnTo>
                    <a:pt x="0" y="0"/>
                  </a:lnTo>
                  <a:lnTo>
                    <a:pt x="7724774" y="0"/>
                  </a:lnTo>
                  <a:lnTo>
                    <a:pt x="7724774" y="458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6736" y="4860358"/>
              <a:ext cx="85725" cy="8572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6736" y="5927158"/>
              <a:ext cx="85725" cy="8572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6736" y="6993958"/>
              <a:ext cx="85725" cy="8572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6736" y="8060758"/>
              <a:ext cx="85725" cy="85724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9109566" y="3757640"/>
            <a:ext cx="7724775" cy="458152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645"/>
              </a:spcBef>
            </a:pPr>
            <a:r>
              <a:rPr dirty="0" sz="3300" spc="-65" b="1">
                <a:latin typeface="Times New Roman"/>
                <a:cs typeface="Times New Roman"/>
              </a:rPr>
              <a:t>Traditional</a:t>
            </a:r>
            <a:r>
              <a:rPr dirty="0" sz="3300" spc="-114" b="1">
                <a:latin typeface="Times New Roman"/>
                <a:cs typeface="Times New Roman"/>
              </a:rPr>
              <a:t> </a:t>
            </a:r>
            <a:r>
              <a:rPr dirty="0" sz="3300" spc="-70" b="1">
                <a:latin typeface="Times New Roman"/>
                <a:cs typeface="Times New Roman"/>
              </a:rPr>
              <a:t>Credit</a:t>
            </a:r>
            <a:r>
              <a:rPr dirty="0" sz="3300" spc="-110" b="1">
                <a:latin typeface="Times New Roman"/>
                <a:cs typeface="Times New Roman"/>
              </a:rPr>
              <a:t> </a:t>
            </a:r>
            <a:r>
              <a:rPr dirty="0" sz="3300" spc="-10" b="1">
                <a:latin typeface="Times New Roman"/>
                <a:cs typeface="Times New Roman"/>
              </a:rPr>
              <a:t>Underwriting</a:t>
            </a:r>
            <a:endParaRPr sz="3300">
              <a:latin typeface="Times New Roman"/>
              <a:cs typeface="Times New Roman"/>
            </a:endParaRPr>
          </a:p>
          <a:p>
            <a:pPr marL="1795145">
              <a:lnSpc>
                <a:spcPct val="100000"/>
              </a:lnSpc>
              <a:spcBef>
                <a:spcPts val="2050"/>
              </a:spcBef>
            </a:pPr>
            <a:r>
              <a:rPr dirty="0" sz="3000" spc="145">
                <a:latin typeface="Times New Roman"/>
                <a:cs typeface="Times New Roman"/>
              </a:rPr>
              <a:t>Manual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&amp;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75">
                <a:latin typeface="Times New Roman"/>
                <a:cs typeface="Times New Roman"/>
              </a:rPr>
              <a:t>Rule-</a:t>
            </a:r>
            <a:r>
              <a:rPr dirty="0" sz="3000" spc="40">
                <a:latin typeface="Times New Roman"/>
                <a:cs typeface="Times New Roman"/>
              </a:rPr>
              <a:t>Based</a:t>
            </a:r>
            <a:endParaRPr sz="3000">
              <a:latin typeface="Times New Roman"/>
              <a:cs typeface="Times New Roman"/>
            </a:endParaRPr>
          </a:p>
          <a:p>
            <a:pPr marL="1795145" marR="2186940">
              <a:lnSpc>
                <a:spcPct val="233300"/>
              </a:lnSpc>
              <a:spcBef>
                <a:spcPts val="5"/>
              </a:spcBef>
            </a:pPr>
            <a:r>
              <a:rPr dirty="0" sz="3000" spc="70">
                <a:latin typeface="Times New Roman"/>
                <a:cs typeface="Times New Roman"/>
              </a:rPr>
              <a:t>Limited</a:t>
            </a:r>
            <a:r>
              <a:rPr dirty="0" sz="3000">
                <a:latin typeface="Times New Roman"/>
                <a:cs typeface="Times New Roman"/>
              </a:rPr>
              <a:t> </a:t>
            </a:r>
            <a:r>
              <a:rPr dirty="0" sz="3000" spc="195">
                <a:latin typeface="Times New Roman"/>
                <a:cs typeface="Times New Roman"/>
              </a:rPr>
              <a:t>Data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70">
                <a:latin typeface="Times New Roman"/>
                <a:cs typeface="Times New Roman"/>
              </a:rPr>
              <a:t>Usage </a:t>
            </a:r>
            <a:r>
              <a:rPr dirty="0" sz="3000" spc="90">
                <a:latin typeface="Times New Roman"/>
                <a:cs typeface="Times New Roman"/>
              </a:rPr>
              <a:t>Higher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100">
                <a:latin typeface="Times New Roman"/>
                <a:cs typeface="Times New Roman"/>
              </a:rPr>
              <a:t>Risk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70">
                <a:latin typeface="Times New Roman"/>
                <a:cs typeface="Times New Roman"/>
              </a:rPr>
              <a:t>of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20">
                <a:latin typeface="Times New Roman"/>
                <a:cs typeface="Times New Roman"/>
              </a:rPr>
              <a:t>Bias </a:t>
            </a:r>
            <a:r>
              <a:rPr dirty="0" sz="3000" spc="85">
                <a:latin typeface="Times New Roman"/>
                <a:cs typeface="Times New Roman"/>
              </a:rPr>
              <a:t>Fixed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100">
                <a:latin typeface="Times New Roman"/>
                <a:cs typeface="Times New Roman"/>
              </a:rPr>
              <a:t>Risk</a:t>
            </a:r>
            <a:r>
              <a:rPr dirty="0" sz="3000" spc="10">
                <a:latin typeface="Times New Roman"/>
                <a:cs typeface="Times New Roman"/>
              </a:rPr>
              <a:t> </a:t>
            </a:r>
            <a:r>
              <a:rPr dirty="0" sz="3000" spc="35">
                <a:latin typeface="Times New Roman"/>
                <a:cs typeface="Times New Roman"/>
              </a:rPr>
              <a:t>Assessment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416091" y="2130101"/>
            <a:ext cx="15421610" cy="19050"/>
          </a:xfrm>
          <a:custGeom>
            <a:avLst/>
            <a:gdLst/>
            <a:ahLst/>
            <a:cxnLst/>
            <a:rect l="l" t="t" r="r" b="b"/>
            <a:pathLst>
              <a:path w="15421610" h="19050">
                <a:moveTo>
                  <a:pt x="0" y="19049"/>
                </a:moveTo>
                <a:lnTo>
                  <a:pt x="15421425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10286999"/>
                  </a:moveTo>
                  <a:lnTo>
                    <a:pt x="0" y="0"/>
                  </a:lnTo>
                  <a:lnTo>
                    <a:pt x="4065895" y="0"/>
                  </a:lnTo>
                  <a:lnTo>
                    <a:pt x="18287999" y="7944771"/>
                  </a:lnTo>
                  <a:lnTo>
                    <a:pt x="18287999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805276" y="1028700"/>
              <a:ext cx="14678025" cy="7848600"/>
            </a:xfrm>
            <a:custGeom>
              <a:avLst/>
              <a:gdLst/>
              <a:ahLst/>
              <a:cxnLst/>
              <a:rect l="l" t="t" r="r" b="b"/>
              <a:pathLst>
                <a:path w="14678025" h="7848600">
                  <a:moveTo>
                    <a:pt x="14678023" y="7848599"/>
                  </a:moveTo>
                  <a:lnTo>
                    <a:pt x="0" y="7848599"/>
                  </a:lnTo>
                  <a:lnTo>
                    <a:pt x="0" y="0"/>
                  </a:lnTo>
                  <a:lnTo>
                    <a:pt x="14678023" y="0"/>
                  </a:lnTo>
                  <a:lnTo>
                    <a:pt x="14678023" y="784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319256" y="2883357"/>
            <a:ext cx="6885305" cy="3787775"/>
          </a:xfrm>
          <a:prstGeom prst="rect">
            <a:avLst/>
          </a:prstGeom>
        </p:spPr>
        <p:txBody>
          <a:bodyPr wrap="square" lIns="0" tIns="155575" rIns="0" bIns="0" rtlCol="0" vert="horz">
            <a:spAutoFit/>
          </a:bodyPr>
          <a:lstStyle/>
          <a:p>
            <a:pPr marL="511809" indent="-499109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511809" algn="l"/>
              </a:tabLst>
            </a:pPr>
            <a:r>
              <a:rPr dirty="0" sz="4000" spc="254">
                <a:latin typeface="Times New Roman"/>
                <a:cs typeface="Times New Roman"/>
              </a:rPr>
              <a:t>Logistic</a:t>
            </a:r>
            <a:r>
              <a:rPr dirty="0" sz="4000" spc="484">
                <a:latin typeface="Times New Roman"/>
                <a:cs typeface="Times New Roman"/>
              </a:rPr>
              <a:t> </a:t>
            </a:r>
            <a:r>
              <a:rPr dirty="0" sz="4000" spc="275">
                <a:latin typeface="Times New Roman"/>
                <a:cs typeface="Times New Roman"/>
              </a:rPr>
              <a:t>Regression</a:t>
            </a:r>
            <a:endParaRPr sz="4000">
              <a:latin typeface="Times New Roman"/>
              <a:cs typeface="Times New Roman"/>
            </a:endParaRPr>
          </a:p>
          <a:p>
            <a:pPr marL="511809" indent="-499109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511809" algn="l"/>
              </a:tabLst>
            </a:pPr>
            <a:r>
              <a:rPr dirty="0" sz="4000" spc="275">
                <a:latin typeface="Times New Roman"/>
                <a:cs typeface="Times New Roman"/>
              </a:rPr>
              <a:t>Decision</a:t>
            </a:r>
            <a:r>
              <a:rPr dirty="0" sz="4000" spc="465">
                <a:latin typeface="Times New Roman"/>
                <a:cs typeface="Times New Roman"/>
              </a:rPr>
              <a:t> </a:t>
            </a:r>
            <a:r>
              <a:rPr dirty="0" sz="4000" spc="235">
                <a:latin typeface="Times New Roman"/>
                <a:cs typeface="Times New Roman"/>
              </a:rPr>
              <a:t>Tree</a:t>
            </a:r>
            <a:endParaRPr sz="4000">
              <a:latin typeface="Times New Roman"/>
              <a:cs typeface="Times New Roman"/>
            </a:endParaRPr>
          </a:p>
          <a:p>
            <a:pPr marL="511809" indent="-499109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511809" algn="l"/>
              </a:tabLst>
            </a:pPr>
            <a:r>
              <a:rPr dirty="0" sz="4000" spc="415">
                <a:latin typeface="Times New Roman"/>
                <a:cs typeface="Times New Roman"/>
              </a:rPr>
              <a:t>Random</a:t>
            </a:r>
            <a:r>
              <a:rPr dirty="0" sz="4000" spc="465">
                <a:latin typeface="Times New Roman"/>
                <a:cs typeface="Times New Roman"/>
              </a:rPr>
              <a:t> </a:t>
            </a:r>
            <a:r>
              <a:rPr dirty="0" sz="4000" spc="345">
                <a:latin typeface="Times New Roman"/>
                <a:cs typeface="Times New Roman"/>
              </a:rPr>
              <a:t>Forest</a:t>
            </a:r>
            <a:r>
              <a:rPr dirty="0" sz="4000" spc="470">
                <a:latin typeface="Times New Roman"/>
                <a:cs typeface="Times New Roman"/>
              </a:rPr>
              <a:t> </a:t>
            </a:r>
            <a:r>
              <a:rPr dirty="0" sz="4000" spc="330">
                <a:latin typeface="Times New Roman"/>
                <a:cs typeface="Times New Roman"/>
              </a:rPr>
              <a:t>AdaBoost</a:t>
            </a:r>
            <a:endParaRPr sz="4000">
              <a:latin typeface="Times New Roman"/>
              <a:cs typeface="Times New Roman"/>
            </a:endParaRPr>
          </a:p>
          <a:p>
            <a:pPr marL="511809" indent="-499109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511809" algn="l"/>
              </a:tabLst>
            </a:pPr>
            <a:r>
              <a:rPr dirty="0" sz="4000" spc="285">
                <a:latin typeface="Times New Roman"/>
                <a:cs typeface="Times New Roman"/>
              </a:rPr>
              <a:t>Naive</a:t>
            </a:r>
            <a:r>
              <a:rPr dirty="0" sz="4000" spc="475">
                <a:latin typeface="Times New Roman"/>
                <a:cs typeface="Times New Roman"/>
              </a:rPr>
              <a:t> </a:t>
            </a:r>
            <a:r>
              <a:rPr dirty="0" sz="4000" spc="195">
                <a:latin typeface="Times New Roman"/>
                <a:cs typeface="Times New Roman"/>
              </a:rPr>
              <a:t>Bayes</a:t>
            </a:r>
            <a:endParaRPr sz="4000">
              <a:latin typeface="Times New Roman"/>
              <a:cs typeface="Times New Roman"/>
            </a:endParaRPr>
          </a:p>
          <a:p>
            <a:pPr marL="511809" indent="-499109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511809" algn="l"/>
              </a:tabLst>
            </a:pPr>
            <a:r>
              <a:rPr dirty="0" sz="4000" spc="365">
                <a:latin typeface="Times New Roman"/>
                <a:cs typeface="Times New Roman"/>
              </a:rPr>
              <a:t>Gradient</a:t>
            </a:r>
            <a:r>
              <a:rPr dirty="0" sz="4000" spc="470">
                <a:latin typeface="Times New Roman"/>
                <a:cs typeface="Times New Roman"/>
              </a:rPr>
              <a:t> </a:t>
            </a:r>
            <a:r>
              <a:rPr dirty="0" sz="4000" spc="280">
                <a:latin typeface="Times New Roman"/>
                <a:cs typeface="Times New Roman"/>
              </a:rPr>
              <a:t>Boosting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45483" y="1765120"/>
            <a:ext cx="439737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ML</a:t>
            </a:r>
            <a:r>
              <a:rPr dirty="0" spc="570"/>
              <a:t> </a:t>
            </a:r>
            <a:r>
              <a:rPr dirty="0" spc="345"/>
              <a:t>MODELS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5557624" y="2690569"/>
            <a:ext cx="7172959" cy="0"/>
          </a:xfrm>
          <a:custGeom>
            <a:avLst/>
            <a:gdLst/>
            <a:ahLst/>
            <a:cxnLst/>
            <a:rect l="l" t="t" r="r" b="b"/>
            <a:pathLst>
              <a:path w="7172959" h="0">
                <a:moveTo>
                  <a:pt x="0" y="0"/>
                </a:moveTo>
                <a:lnTo>
                  <a:pt x="7172751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5"/>
              <a:t>TESTING</a:t>
            </a:r>
            <a:r>
              <a:rPr dirty="0" spc="575"/>
              <a:t> </a:t>
            </a:r>
            <a:r>
              <a:rPr dirty="0" spc="315"/>
              <a:t>AND</a:t>
            </a:r>
            <a:r>
              <a:rPr dirty="0" spc="580"/>
              <a:t> </a:t>
            </a:r>
            <a:r>
              <a:rPr dirty="0" spc="280"/>
              <a:t>EVALUATION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26781" y="2364606"/>
            <a:ext cx="66344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5" b="1">
                <a:latin typeface="Times New Roman"/>
                <a:cs typeface="Times New Roman"/>
              </a:rPr>
              <a:t>Comparison </a:t>
            </a:r>
            <a:r>
              <a:rPr dirty="0" sz="3000" b="1">
                <a:latin typeface="Times New Roman"/>
                <a:cs typeface="Times New Roman"/>
              </a:rPr>
              <a:t>of</a:t>
            </a:r>
            <a:r>
              <a:rPr dirty="0" sz="3000" spc="-70" b="1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Machine</a:t>
            </a:r>
            <a:r>
              <a:rPr dirty="0" sz="3000" spc="-70" b="1">
                <a:latin typeface="Times New Roman"/>
                <a:cs typeface="Times New Roman"/>
              </a:rPr>
              <a:t> </a:t>
            </a:r>
            <a:r>
              <a:rPr dirty="0" sz="3000" spc="-60" b="1">
                <a:latin typeface="Times New Roman"/>
                <a:cs typeface="Times New Roman"/>
              </a:rPr>
              <a:t>Learning</a:t>
            </a:r>
            <a:r>
              <a:rPr dirty="0" sz="3000" spc="-7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Models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433286" y="1824037"/>
            <a:ext cx="15421610" cy="19050"/>
          </a:xfrm>
          <a:custGeom>
            <a:avLst/>
            <a:gdLst/>
            <a:ahLst/>
            <a:cxnLst/>
            <a:rect l="l" t="t" r="r" b="b"/>
            <a:pathLst>
              <a:path w="15421610" h="19050">
                <a:moveTo>
                  <a:pt x="0" y="19049"/>
                </a:moveTo>
                <a:lnTo>
                  <a:pt x="15421425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7385" rIns="0" bIns="0" rtlCol="0" vert="horz">
            <a:spAutoFit/>
          </a:bodyPr>
          <a:lstStyle/>
          <a:p>
            <a:pPr marL="2489835">
              <a:lnSpc>
                <a:spcPct val="100000"/>
              </a:lnSpc>
              <a:spcBef>
                <a:spcPts val="100"/>
              </a:spcBef>
            </a:pPr>
            <a:r>
              <a:rPr dirty="0" spc="270"/>
              <a:t>GRADIENT</a:t>
            </a:r>
            <a:r>
              <a:rPr dirty="0" spc="580"/>
              <a:t> </a:t>
            </a:r>
            <a:r>
              <a:rPr dirty="0" spc="320"/>
              <a:t>BOOSTING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028700" y="3655056"/>
            <a:ext cx="7362825" cy="4581525"/>
            <a:chOff x="1028700" y="3655056"/>
            <a:chExt cx="7362825" cy="4581525"/>
          </a:xfrm>
        </p:grpSpPr>
        <p:sp>
          <p:nvSpPr>
            <p:cNvPr id="4" name="object 4" descr=""/>
            <p:cNvSpPr/>
            <p:nvPr/>
          </p:nvSpPr>
          <p:spPr>
            <a:xfrm>
              <a:off x="1028700" y="3655056"/>
              <a:ext cx="7362825" cy="4581525"/>
            </a:xfrm>
            <a:custGeom>
              <a:avLst/>
              <a:gdLst/>
              <a:ahLst/>
              <a:cxnLst/>
              <a:rect l="l" t="t" r="r" b="b"/>
              <a:pathLst>
                <a:path w="7362825" h="4581525">
                  <a:moveTo>
                    <a:pt x="7362824" y="4581524"/>
                  </a:moveTo>
                  <a:lnTo>
                    <a:pt x="0" y="4581524"/>
                  </a:lnTo>
                  <a:lnTo>
                    <a:pt x="0" y="0"/>
                  </a:lnTo>
                  <a:lnTo>
                    <a:pt x="7362824" y="0"/>
                  </a:lnTo>
                  <a:lnTo>
                    <a:pt x="7362824" y="458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455" y="4178281"/>
              <a:ext cx="119866" cy="11986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455" y="5485914"/>
              <a:ext cx="119866" cy="11986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0455" y="6793547"/>
              <a:ext cx="119866" cy="119866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028700" y="3655056"/>
            <a:ext cx="7362825" cy="458152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179830" marR="1842135">
              <a:lnSpc>
                <a:spcPct val="107300"/>
              </a:lnSpc>
              <a:spcBef>
                <a:spcPts val="1140"/>
              </a:spcBef>
              <a:tabLst>
                <a:tab pos="5115560" algn="l"/>
              </a:tabLst>
            </a:pPr>
            <a:r>
              <a:rPr dirty="0" sz="4000" spc="114">
                <a:latin typeface="Times New Roman"/>
                <a:cs typeface="Times New Roman"/>
              </a:rPr>
              <a:t>Higher</a:t>
            </a:r>
            <a:r>
              <a:rPr dirty="0" sz="4000" spc="20">
                <a:latin typeface="Times New Roman"/>
                <a:cs typeface="Times New Roman"/>
              </a:rPr>
              <a:t> </a:t>
            </a:r>
            <a:r>
              <a:rPr dirty="0" sz="4000" spc="70">
                <a:latin typeface="Times New Roman"/>
                <a:cs typeface="Times New Roman"/>
              </a:rPr>
              <a:t>Accuracy</a:t>
            </a:r>
            <a:r>
              <a:rPr dirty="0" sz="4000">
                <a:latin typeface="Times New Roman"/>
                <a:cs typeface="Times New Roman"/>
              </a:rPr>
              <a:t>	</a:t>
            </a:r>
            <a:r>
              <a:rPr dirty="0" sz="4000" spc="-50">
                <a:latin typeface="Times New Roman"/>
                <a:cs typeface="Times New Roman"/>
              </a:rPr>
              <a:t>&amp; </a:t>
            </a:r>
            <a:r>
              <a:rPr dirty="0" sz="4000" spc="95">
                <a:latin typeface="Times New Roman"/>
                <a:cs typeface="Times New Roman"/>
              </a:rPr>
              <a:t>Performance </a:t>
            </a:r>
            <a:r>
              <a:rPr dirty="0" sz="4000" spc="125">
                <a:latin typeface="Times New Roman"/>
                <a:cs typeface="Times New Roman"/>
              </a:rPr>
              <a:t>Handles</a:t>
            </a:r>
            <a:r>
              <a:rPr dirty="0" sz="4000" spc="10">
                <a:latin typeface="Times New Roman"/>
                <a:cs typeface="Times New Roman"/>
              </a:rPr>
              <a:t> </a:t>
            </a:r>
            <a:r>
              <a:rPr dirty="0" sz="4000" spc="85">
                <a:latin typeface="Times New Roman"/>
                <a:cs typeface="Times New Roman"/>
              </a:rPr>
              <a:t>Complex </a:t>
            </a:r>
            <a:r>
              <a:rPr dirty="0" sz="4000" spc="95">
                <a:latin typeface="Times New Roman"/>
                <a:cs typeface="Times New Roman"/>
              </a:rPr>
              <a:t>Relationships </a:t>
            </a:r>
            <a:r>
              <a:rPr dirty="0" sz="4000" spc="165">
                <a:latin typeface="Times New Roman"/>
                <a:cs typeface="Times New Roman"/>
              </a:rPr>
              <a:t>Feature</a:t>
            </a:r>
            <a:r>
              <a:rPr dirty="0" sz="4000" spc="10">
                <a:latin typeface="Times New Roman"/>
                <a:cs typeface="Times New Roman"/>
              </a:rPr>
              <a:t> </a:t>
            </a:r>
            <a:r>
              <a:rPr dirty="0" sz="4000" spc="135">
                <a:latin typeface="Times New Roman"/>
                <a:cs typeface="Times New Roman"/>
              </a:rPr>
              <a:t>Importance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67195" y="2274012"/>
            <a:ext cx="6182360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3255" marR="5080" indent="-631190">
              <a:lnSpc>
                <a:spcPct val="115199"/>
              </a:lnSpc>
              <a:spcBef>
                <a:spcPts val="100"/>
              </a:spcBef>
            </a:pPr>
            <a:r>
              <a:rPr dirty="0" sz="3200" spc="140" b="1">
                <a:latin typeface="Times New Roman"/>
                <a:cs typeface="Times New Roman"/>
              </a:rPr>
              <a:t>WHY</a:t>
            </a:r>
            <a:r>
              <a:rPr dirty="0" sz="3200" spc="380" b="1">
                <a:latin typeface="Times New Roman"/>
                <a:cs typeface="Times New Roman"/>
              </a:rPr>
              <a:t> </a:t>
            </a:r>
            <a:r>
              <a:rPr dirty="0" sz="3200" spc="170" b="1">
                <a:latin typeface="Times New Roman"/>
                <a:cs typeface="Times New Roman"/>
              </a:rPr>
              <a:t>GRADIENT</a:t>
            </a:r>
            <a:r>
              <a:rPr dirty="0" sz="3200" spc="385" b="1">
                <a:latin typeface="Times New Roman"/>
                <a:cs typeface="Times New Roman"/>
              </a:rPr>
              <a:t> </a:t>
            </a:r>
            <a:r>
              <a:rPr dirty="0" sz="3200" spc="200" b="1">
                <a:latin typeface="Times New Roman"/>
                <a:cs typeface="Times New Roman"/>
              </a:rPr>
              <a:t>BOOSTING </a:t>
            </a:r>
            <a:r>
              <a:rPr dirty="0" sz="3200" spc="145" b="1">
                <a:latin typeface="Times New Roman"/>
                <a:cs typeface="Times New Roman"/>
              </a:rPr>
              <a:t>IS</a:t>
            </a:r>
            <a:r>
              <a:rPr dirty="0" sz="3200" spc="370" b="1">
                <a:latin typeface="Times New Roman"/>
                <a:cs typeface="Times New Roman"/>
              </a:rPr>
              <a:t> </a:t>
            </a:r>
            <a:r>
              <a:rPr dirty="0" sz="3200" spc="145" b="1">
                <a:latin typeface="Times New Roman"/>
                <a:cs typeface="Times New Roman"/>
              </a:rPr>
              <a:t>THE</a:t>
            </a:r>
            <a:r>
              <a:rPr dirty="0" sz="3200" spc="370" b="1">
                <a:latin typeface="Times New Roman"/>
                <a:cs typeface="Times New Roman"/>
              </a:rPr>
              <a:t> </a:t>
            </a:r>
            <a:r>
              <a:rPr dirty="0" sz="3200" spc="150" b="1">
                <a:latin typeface="Times New Roman"/>
                <a:cs typeface="Times New Roman"/>
              </a:rPr>
              <a:t>BEST</a:t>
            </a:r>
            <a:r>
              <a:rPr dirty="0" sz="3200" spc="370" b="1">
                <a:latin typeface="Times New Roman"/>
                <a:cs typeface="Times New Roman"/>
              </a:rPr>
              <a:t> </a:t>
            </a:r>
            <a:r>
              <a:rPr dirty="0" sz="3200" spc="110" b="1">
                <a:latin typeface="Times New Roman"/>
                <a:cs typeface="Times New Roman"/>
              </a:rPr>
              <a:t>CHOICE?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591673" y="1658022"/>
            <a:ext cx="15421610" cy="19050"/>
          </a:xfrm>
          <a:custGeom>
            <a:avLst/>
            <a:gdLst/>
            <a:ahLst/>
            <a:cxnLst/>
            <a:rect l="l" t="t" r="r" b="b"/>
            <a:pathLst>
              <a:path w="15421610" h="19050">
                <a:moveTo>
                  <a:pt x="0" y="19049"/>
                </a:moveTo>
                <a:lnTo>
                  <a:pt x="15421425" y="0"/>
                </a:lnTo>
              </a:path>
            </a:pathLst>
          </a:custGeom>
          <a:ln w="666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9155371" y="3655056"/>
            <a:ext cx="8820150" cy="4581525"/>
            <a:chOff x="9155371" y="3655056"/>
            <a:chExt cx="8820150" cy="4581525"/>
          </a:xfrm>
        </p:grpSpPr>
        <p:sp>
          <p:nvSpPr>
            <p:cNvPr id="12" name="object 12" descr=""/>
            <p:cNvSpPr/>
            <p:nvPr/>
          </p:nvSpPr>
          <p:spPr>
            <a:xfrm>
              <a:off x="9155371" y="3655056"/>
              <a:ext cx="8820150" cy="4581525"/>
            </a:xfrm>
            <a:custGeom>
              <a:avLst/>
              <a:gdLst/>
              <a:ahLst/>
              <a:cxnLst/>
              <a:rect l="l" t="t" r="r" b="b"/>
              <a:pathLst>
                <a:path w="8820150" h="4581525">
                  <a:moveTo>
                    <a:pt x="8820149" y="4581524"/>
                  </a:moveTo>
                  <a:lnTo>
                    <a:pt x="0" y="4581524"/>
                  </a:lnTo>
                  <a:lnTo>
                    <a:pt x="0" y="0"/>
                  </a:lnTo>
                  <a:lnTo>
                    <a:pt x="8820149" y="0"/>
                  </a:lnTo>
                  <a:lnTo>
                    <a:pt x="8820149" y="458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3521" y="4130243"/>
              <a:ext cx="95250" cy="952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3521" y="4739843"/>
              <a:ext cx="95250" cy="9524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3521" y="5349443"/>
              <a:ext cx="95250" cy="9524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3521" y="5959043"/>
              <a:ext cx="95250" cy="9524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93521" y="6568643"/>
              <a:ext cx="95250" cy="9524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9155371" y="3655056"/>
            <a:ext cx="8820150" cy="4581525"/>
          </a:xfrm>
          <a:prstGeom prst="rect">
            <a:avLst/>
          </a:prstGeom>
        </p:spPr>
        <p:txBody>
          <a:bodyPr wrap="square" lIns="0" tIns="211454" rIns="0" bIns="0" rtlCol="0" vert="horz">
            <a:spAutoFit/>
          </a:bodyPr>
          <a:lstStyle/>
          <a:p>
            <a:pPr marL="690245">
              <a:lnSpc>
                <a:spcPct val="100000"/>
              </a:lnSpc>
              <a:spcBef>
                <a:spcPts val="1664"/>
              </a:spcBef>
            </a:pPr>
            <a:r>
              <a:rPr dirty="0" sz="3200" spc="-75" b="1">
                <a:solidFill>
                  <a:srgbClr val="2A2B2F"/>
                </a:solidFill>
                <a:latin typeface="Times New Roman"/>
                <a:cs typeface="Times New Roman"/>
              </a:rPr>
              <a:t>Accuracy:</a:t>
            </a:r>
            <a:r>
              <a:rPr dirty="0" sz="3200" spc="-55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2A2B2F"/>
                </a:solidFill>
                <a:latin typeface="Times New Roman"/>
                <a:cs typeface="Times New Roman"/>
              </a:rPr>
              <a:t>98.78%</a:t>
            </a:r>
            <a:endParaRPr sz="3200">
              <a:latin typeface="Times New Roman"/>
              <a:cs typeface="Times New Roman"/>
            </a:endParaRPr>
          </a:p>
          <a:p>
            <a:pPr marL="690245">
              <a:lnSpc>
                <a:spcPct val="100000"/>
              </a:lnSpc>
              <a:spcBef>
                <a:spcPts val="960"/>
              </a:spcBef>
            </a:pPr>
            <a:r>
              <a:rPr dirty="0" sz="3200" spc="-30" b="1">
                <a:solidFill>
                  <a:srgbClr val="2A2B2F"/>
                </a:solidFill>
                <a:latin typeface="Times New Roman"/>
                <a:cs typeface="Times New Roman"/>
              </a:rPr>
              <a:t>Precision</a:t>
            </a:r>
            <a:r>
              <a:rPr dirty="0" sz="3200" spc="30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10" b="1">
                <a:solidFill>
                  <a:srgbClr val="2A2B2F"/>
                </a:solidFill>
                <a:latin typeface="Times New Roman"/>
                <a:cs typeface="Times New Roman"/>
              </a:rPr>
              <a:t>:</a:t>
            </a:r>
            <a:r>
              <a:rPr dirty="0" sz="3200" spc="35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98.90%</a:t>
            </a:r>
            <a:r>
              <a:rPr dirty="0" sz="32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dirty="0" sz="3200" spc="3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0)</a:t>
            </a:r>
            <a:r>
              <a:rPr dirty="0" sz="32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60">
                <a:solidFill>
                  <a:srgbClr val="2A2B2F"/>
                </a:solidFill>
                <a:latin typeface="Times New Roman"/>
                <a:cs typeface="Times New Roman"/>
              </a:rPr>
              <a:t>,</a:t>
            </a:r>
            <a:r>
              <a:rPr dirty="0" sz="32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98.65%</a:t>
            </a:r>
            <a:r>
              <a:rPr dirty="0" sz="32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dirty="0" sz="3200" spc="3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2A2B2F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690245">
              <a:lnSpc>
                <a:spcPct val="100000"/>
              </a:lnSpc>
              <a:spcBef>
                <a:spcPts val="960"/>
              </a:spcBef>
            </a:pPr>
            <a:r>
              <a:rPr dirty="0" sz="3200" b="1">
                <a:solidFill>
                  <a:srgbClr val="2A2B2F"/>
                </a:solidFill>
                <a:latin typeface="Times New Roman"/>
                <a:cs typeface="Times New Roman"/>
              </a:rPr>
              <a:t>Recall</a:t>
            </a:r>
            <a:r>
              <a:rPr dirty="0" sz="3200" spc="25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10" b="1">
                <a:solidFill>
                  <a:srgbClr val="2A2B2F"/>
                </a:solidFill>
                <a:latin typeface="Times New Roman"/>
                <a:cs typeface="Times New Roman"/>
              </a:rPr>
              <a:t>:</a:t>
            </a:r>
            <a:r>
              <a:rPr dirty="0" sz="3200" spc="30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98.71%</a:t>
            </a:r>
            <a:r>
              <a:rPr dirty="0" sz="3200" spc="3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dirty="0" sz="3200" spc="2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0)</a:t>
            </a:r>
            <a:r>
              <a:rPr dirty="0" sz="3200" spc="3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60">
                <a:solidFill>
                  <a:srgbClr val="2A2B2F"/>
                </a:solidFill>
                <a:latin typeface="Times New Roman"/>
                <a:cs typeface="Times New Roman"/>
              </a:rPr>
              <a:t>,</a:t>
            </a:r>
            <a:r>
              <a:rPr dirty="0" sz="3200" spc="2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98.84%</a:t>
            </a:r>
            <a:r>
              <a:rPr dirty="0" sz="3200" spc="3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dirty="0" sz="3200" spc="2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2A2B2F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690245">
              <a:lnSpc>
                <a:spcPct val="100000"/>
              </a:lnSpc>
              <a:spcBef>
                <a:spcPts val="960"/>
              </a:spcBef>
            </a:pPr>
            <a:r>
              <a:rPr dirty="0" sz="3200" spc="-20" b="1">
                <a:solidFill>
                  <a:srgbClr val="2A2B2F"/>
                </a:solidFill>
                <a:latin typeface="Times New Roman"/>
                <a:cs typeface="Times New Roman"/>
              </a:rPr>
              <a:t>F1-</a:t>
            </a:r>
            <a:r>
              <a:rPr dirty="0" sz="3200" b="1">
                <a:solidFill>
                  <a:srgbClr val="2A2B2F"/>
                </a:solidFill>
                <a:latin typeface="Times New Roman"/>
                <a:cs typeface="Times New Roman"/>
              </a:rPr>
              <a:t>Score</a:t>
            </a:r>
            <a:r>
              <a:rPr dirty="0" sz="3200" spc="30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10" b="1">
                <a:solidFill>
                  <a:srgbClr val="2A2B2F"/>
                </a:solidFill>
                <a:latin typeface="Times New Roman"/>
                <a:cs typeface="Times New Roman"/>
              </a:rPr>
              <a:t>:</a:t>
            </a:r>
            <a:r>
              <a:rPr dirty="0" sz="3200" spc="40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98.80%</a:t>
            </a:r>
            <a:r>
              <a:rPr dirty="0" sz="32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dirty="0" sz="3200" spc="3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0)</a:t>
            </a:r>
            <a:r>
              <a:rPr dirty="0" sz="32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60">
                <a:solidFill>
                  <a:srgbClr val="2A2B2F"/>
                </a:solidFill>
                <a:latin typeface="Times New Roman"/>
                <a:cs typeface="Times New Roman"/>
              </a:rPr>
              <a:t>,</a:t>
            </a:r>
            <a:r>
              <a:rPr dirty="0" sz="32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98.75%</a:t>
            </a:r>
            <a:r>
              <a:rPr dirty="0" sz="3200" spc="3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(Class</a:t>
            </a:r>
            <a:r>
              <a:rPr dirty="0" sz="32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2A2B2F"/>
                </a:solidFill>
                <a:latin typeface="Times New Roman"/>
                <a:cs typeface="Times New Roman"/>
              </a:rPr>
              <a:t>1)</a:t>
            </a:r>
            <a:endParaRPr sz="3200">
              <a:latin typeface="Times New Roman"/>
              <a:cs typeface="Times New Roman"/>
            </a:endParaRPr>
          </a:p>
          <a:p>
            <a:pPr marL="690245">
              <a:lnSpc>
                <a:spcPct val="100000"/>
              </a:lnSpc>
              <a:spcBef>
                <a:spcPts val="960"/>
              </a:spcBef>
            </a:pPr>
            <a:r>
              <a:rPr dirty="0" sz="3200" spc="-60" b="1">
                <a:solidFill>
                  <a:srgbClr val="2A2B2F"/>
                </a:solidFill>
                <a:latin typeface="Times New Roman"/>
                <a:cs typeface="Times New Roman"/>
              </a:rPr>
              <a:t>Confusion</a:t>
            </a:r>
            <a:r>
              <a:rPr dirty="0" sz="3200" spc="-114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2A2B2F"/>
                </a:solidFill>
                <a:latin typeface="Times New Roman"/>
                <a:cs typeface="Times New Roman"/>
              </a:rPr>
              <a:t>Matrix:</a:t>
            </a:r>
            <a:endParaRPr sz="32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810"/>
              </a:spcBef>
              <a:tabLst>
                <a:tab pos="2158365" algn="l"/>
                <a:tab pos="3512820" algn="l"/>
              </a:tabLst>
            </a:pPr>
            <a:r>
              <a:rPr dirty="0" sz="3200" spc="-210">
                <a:solidFill>
                  <a:srgbClr val="2A2B2F"/>
                </a:solidFill>
                <a:latin typeface="Times New Roman"/>
                <a:cs typeface="Times New Roman"/>
              </a:rPr>
              <a:t>[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10">
                <a:solidFill>
                  <a:srgbClr val="2A2B2F"/>
                </a:solidFill>
                <a:latin typeface="Times New Roman"/>
                <a:cs typeface="Times New Roman"/>
              </a:rPr>
              <a:t>[</a:t>
            </a:r>
            <a:r>
              <a:rPr dirty="0" sz="3200" spc="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2A2B2F"/>
                </a:solidFill>
                <a:latin typeface="Times New Roman"/>
                <a:cs typeface="Times New Roman"/>
              </a:rPr>
              <a:t>537,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	7</a:t>
            </a:r>
            <a:r>
              <a:rPr dirty="0" sz="3200" spc="-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10">
                <a:solidFill>
                  <a:srgbClr val="2A2B2F"/>
                </a:solidFill>
                <a:latin typeface="Times New Roman"/>
                <a:cs typeface="Times New Roman"/>
              </a:rPr>
              <a:t>]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60">
                <a:solidFill>
                  <a:srgbClr val="2A2B2F"/>
                </a:solidFill>
                <a:latin typeface="Times New Roman"/>
                <a:cs typeface="Times New Roman"/>
              </a:rPr>
              <a:t>,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2A2B2F"/>
                </a:solidFill>
                <a:latin typeface="Times New Roman"/>
                <a:cs typeface="Times New Roman"/>
              </a:rPr>
              <a:t>[6,</a:t>
            </a:r>
            <a:r>
              <a:rPr dirty="0" sz="3200">
                <a:solidFill>
                  <a:srgbClr val="2A2B2F"/>
                </a:solidFill>
                <a:latin typeface="Times New Roman"/>
                <a:cs typeface="Times New Roman"/>
              </a:rPr>
              <a:t>	513</a:t>
            </a:r>
            <a:r>
              <a:rPr dirty="0" sz="3200" spc="-10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210">
                <a:solidFill>
                  <a:srgbClr val="2A2B2F"/>
                </a:solidFill>
                <a:latin typeface="Times New Roman"/>
                <a:cs typeface="Times New Roman"/>
              </a:rPr>
              <a:t>]</a:t>
            </a:r>
            <a:r>
              <a:rPr dirty="0" sz="3200" spc="-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50">
                <a:solidFill>
                  <a:srgbClr val="2A2B2F"/>
                </a:solidFill>
                <a:latin typeface="Times New Roman"/>
                <a:cs typeface="Times New Roman"/>
              </a:rPr>
              <a:t>]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627591" y="2343938"/>
            <a:ext cx="5751195" cy="913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16839">
              <a:lnSpc>
                <a:spcPts val="3495"/>
              </a:lnSpc>
              <a:spcBef>
                <a:spcPts val="100"/>
              </a:spcBef>
            </a:pPr>
            <a:r>
              <a:rPr dirty="0" sz="3200" spc="200" b="1">
                <a:solidFill>
                  <a:srgbClr val="2A2B2F"/>
                </a:solidFill>
                <a:latin typeface="Times New Roman"/>
                <a:cs typeface="Times New Roman"/>
              </a:rPr>
              <a:t>RESULTS</a:t>
            </a:r>
            <a:r>
              <a:rPr dirty="0" sz="3200" spc="375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50" b="1">
                <a:solidFill>
                  <a:srgbClr val="2A2B2F"/>
                </a:solidFill>
                <a:latin typeface="Times New Roman"/>
                <a:cs typeface="Times New Roman"/>
              </a:rPr>
              <a:t>&amp;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ts val="3495"/>
              </a:lnSpc>
            </a:pPr>
            <a:r>
              <a:rPr dirty="0" sz="3200" spc="200" b="1">
                <a:solidFill>
                  <a:srgbClr val="2A2B2F"/>
                </a:solidFill>
                <a:latin typeface="Times New Roman"/>
                <a:cs typeface="Times New Roman"/>
              </a:rPr>
              <a:t>PERFORMANCE</a:t>
            </a:r>
            <a:r>
              <a:rPr dirty="0" sz="3200" spc="360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165" b="1">
                <a:solidFill>
                  <a:srgbClr val="2A2B2F"/>
                </a:solidFill>
                <a:latin typeface="Times New Roman"/>
                <a:cs typeface="Times New Roman"/>
              </a:rPr>
              <a:t>METRICS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83560" y="1588447"/>
            <a:ext cx="7908925" cy="7827645"/>
            <a:chOff x="783560" y="1588447"/>
            <a:chExt cx="7908925" cy="7827645"/>
          </a:xfrm>
        </p:grpSpPr>
        <p:sp>
          <p:nvSpPr>
            <p:cNvPr id="3" name="object 3" descr=""/>
            <p:cNvSpPr/>
            <p:nvPr/>
          </p:nvSpPr>
          <p:spPr>
            <a:xfrm>
              <a:off x="783560" y="1588447"/>
              <a:ext cx="7908925" cy="7827645"/>
            </a:xfrm>
            <a:custGeom>
              <a:avLst/>
              <a:gdLst/>
              <a:ahLst/>
              <a:cxnLst/>
              <a:rect l="l" t="t" r="r" b="b"/>
              <a:pathLst>
                <a:path w="7908925" h="7827645">
                  <a:moveTo>
                    <a:pt x="7908898" y="7827472"/>
                  </a:moveTo>
                  <a:lnTo>
                    <a:pt x="0" y="7827472"/>
                  </a:lnTo>
                  <a:lnTo>
                    <a:pt x="0" y="0"/>
                  </a:lnTo>
                  <a:lnTo>
                    <a:pt x="7908898" y="0"/>
                  </a:lnTo>
                  <a:lnTo>
                    <a:pt x="7908898" y="7827472"/>
                  </a:lnTo>
                  <a:close/>
                </a:path>
              </a:pathLst>
            </a:custGeom>
            <a:solidFill>
              <a:srgbClr val="2A2B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992" y="2015660"/>
              <a:ext cx="3140524" cy="309220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8992" y="5502184"/>
              <a:ext cx="3142261" cy="316076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6242" y="2015660"/>
              <a:ext cx="3100564" cy="309220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242" y="5502184"/>
              <a:ext cx="3100563" cy="316076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364673" y="1793410"/>
            <a:ext cx="6870065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515">
                <a:solidFill>
                  <a:srgbClr val="2A2B2F"/>
                </a:solidFill>
              </a:rPr>
              <a:t>LIBRARIE</a:t>
            </a:r>
            <a:r>
              <a:rPr dirty="0" sz="9000" spc="5">
                <a:solidFill>
                  <a:srgbClr val="2A2B2F"/>
                </a:solidFill>
              </a:rPr>
              <a:t>S</a:t>
            </a:r>
            <a:endParaRPr sz="9000"/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94271" y="4267375"/>
            <a:ext cx="95250" cy="952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1896" y="4810300"/>
            <a:ext cx="104774" cy="104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1896" y="5381800"/>
            <a:ext cx="104774" cy="104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1896" y="5953300"/>
            <a:ext cx="104774" cy="104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1896" y="6524800"/>
            <a:ext cx="104774" cy="104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1896" y="7096300"/>
            <a:ext cx="104774" cy="1047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1896" y="7667800"/>
            <a:ext cx="104774" cy="1047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41896" y="8239300"/>
            <a:ext cx="104774" cy="10477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9934281" y="3966760"/>
            <a:ext cx="5600065" cy="45269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3200" spc="-80" b="1">
                <a:solidFill>
                  <a:srgbClr val="2A2B2F"/>
                </a:solidFill>
                <a:latin typeface="Times New Roman"/>
                <a:cs typeface="Times New Roman"/>
              </a:rPr>
              <a:t>Programming</a:t>
            </a:r>
            <a:r>
              <a:rPr dirty="0" sz="3200" spc="-50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-65" b="1">
                <a:solidFill>
                  <a:srgbClr val="2A2B2F"/>
                </a:solidFill>
                <a:latin typeface="Times New Roman"/>
                <a:cs typeface="Times New Roman"/>
              </a:rPr>
              <a:t>Language:</a:t>
            </a:r>
            <a:r>
              <a:rPr dirty="0" sz="3200" spc="-45" b="1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200" spc="114">
                <a:solidFill>
                  <a:srgbClr val="2A2B2F"/>
                </a:solidFill>
                <a:latin typeface="Times New Roman"/>
                <a:cs typeface="Times New Roman"/>
              </a:rPr>
              <a:t>Python</a:t>
            </a:r>
            <a:endParaRPr sz="3200">
              <a:latin typeface="Times New Roman"/>
              <a:cs typeface="Times New Roman"/>
            </a:endParaRPr>
          </a:p>
          <a:p>
            <a:pPr marL="76835" marR="3778250">
              <a:lnSpc>
                <a:spcPts val="4500"/>
              </a:lnSpc>
              <a:spcBef>
                <a:spcPts val="110"/>
              </a:spcBef>
            </a:pPr>
            <a:r>
              <a:rPr dirty="0" sz="3500" spc="65">
                <a:solidFill>
                  <a:srgbClr val="2A2B2F"/>
                </a:solidFill>
                <a:latin typeface="Times New Roman"/>
                <a:cs typeface="Times New Roman"/>
              </a:rPr>
              <a:t>Streamlit </a:t>
            </a:r>
            <a:r>
              <a:rPr dirty="0" sz="3500" spc="285">
                <a:solidFill>
                  <a:srgbClr val="2A2B2F"/>
                </a:solidFill>
                <a:latin typeface="Times New Roman"/>
                <a:cs typeface="Times New Roman"/>
              </a:rPr>
              <a:t>FPDF</a:t>
            </a:r>
            <a:endParaRPr sz="3500">
              <a:latin typeface="Times New Roman"/>
              <a:cs typeface="Times New Roman"/>
            </a:endParaRPr>
          </a:p>
          <a:p>
            <a:pPr marL="76835" marR="3089275">
              <a:lnSpc>
                <a:spcPts val="4500"/>
              </a:lnSpc>
            </a:pPr>
            <a:r>
              <a:rPr dirty="0" sz="3500" spc="130">
                <a:solidFill>
                  <a:srgbClr val="2A2B2F"/>
                </a:solidFill>
                <a:latin typeface="Times New Roman"/>
                <a:cs typeface="Times New Roman"/>
              </a:rPr>
              <a:t>pandas </a:t>
            </a:r>
            <a:r>
              <a:rPr dirty="0" sz="3500" spc="95">
                <a:solidFill>
                  <a:srgbClr val="2A2B2F"/>
                </a:solidFill>
                <a:latin typeface="Times New Roman"/>
                <a:cs typeface="Times New Roman"/>
              </a:rPr>
              <a:t>matplotlib </a:t>
            </a:r>
            <a:r>
              <a:rPr dirty="0" sz="3500" spc="55">
                <a:solidFill>
                  <a:srgbClr val="2A2B2F"/>
                </a:solidFill>
                <a:latin typeface="Times New Roman"/>
                <a:cs typeface="Times New Roman"/>
              </a:rPr>
              <a:t>joblib </a:t>
            </a:r>
            <a:r>
              <a:rPr dirty="0" sz="3500" spc="90">
                <a:solidFill>
                  <a:srgbClr val="2A2B2F"/>
                </a:solidFill>
                <a:latin typeface="Times New Roman"/>
                <a:cs typeface="Times New Roman"/>
              </a:rPr>
              <a:t>transformers </a:t>
            </a:r>
            <a:r>
              <a:rPr dirty="0" sz="3500" spc="60">
                <a:solidFill>
                  <a:srgbClr val="2A2B2F"/>
                </a:solidFill>
                <a:latin typeface="Times New Roman"/>
                <a:cs typeface="Times New Roman"/>
              </a:rPr>
              <a:t>langdetect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9256121" y="3698081"/>
            <a:ext cx="8384540" cy="0"/>
          </a:xfrm>
          <a:custGeom>
            <a:avLst/>
            <a:gdLst/>
            <a:ahLst/>
            <a:cxnLst/>
            <a:rect l="l" t="t" r="r" b="b"/>
            <a:pathLst>
              <a:path w="8384540" h="0">
                <a:moveTo>
                  <a:pt x="0" y="0"/>
                </a:moveTo>
                <a:lnTo>
                  <a:pt x="8384421" y="0"/>
                </a:lnTo>
              </a:path>
            </a:pathLst>
          </a:custGeom>
          <a:ln w="104774">
            <a:solidFill>
              <a:srgbClr val="2A2B2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599618" y="0"/>
            <a:ext cx="6659880" cy="10287000"/>
            <a:chOff x="10599618" y="0"/>
            <a:chExt cx="665988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649458" y="0"/>
              <a:ext cx="4680585" cy="10287000"/>
            </a:xfrm>
            <a:custGeom>
              <a:avLst/>
              <a:gdLst/>
              <a:ahLst/>
              <a:cxnLst/>
              <a:rect l="l" t="t" r="r" b="b"/>
              <a:pathLst>
                <a:path w="4680584" h="10287000">
                  <a:moveTo>
                    <a:pt x="0" y="10286999"/>
                  </a:moveTo>
                  <a:lnTo>
                    <a:pt x="1900511" y="0"/>
                  </a:lnTo>
                  <a:lnTo>
                    <a:pt x="4680448" y="0"/>
                  </a:lnTo>
                  <a:lnTo>
                    <a:pt x="2779936" y="10286999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2A2B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9618" y="1641737"/>
              <a:ext cx="6659680" cy="699786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99826" y="1408534"/>
            <a:ext cx="7984490" cy="19685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0"/>
              </a:spcBef>
            </a:pPr>
            <a:r>
              <a:rPr dirty="0" sz="5900" spc="415">
                <a:solidFill>
                  <a:srgbClr val="2A2B2F"/>
                </a:solidFill>
              </a:rPr>
              <a:t>IMPLEMENTATION </a:t>
            </a:r>
            <a:r>
              <a:rPr dirty="0" sz="5900" spc="430">
                <a:solidFill>
                  <a:srgbClr val="2A2B2F"/>
                </a:solidFill>
              </a:rPr>
              <a:t>DEPLOYMENT</a:t>
            </a:r>
            <a:endParaRPr sz="5900"/>
          </a:p>
        </p:txBody>
      </p:sp>
      <p:sp>
        <p:nvSpPr>
          <p:cNvPr id="6" name="object 6" descr=""/>
          <p:cNvSpPr txBox="1"/>
          <p:nvPr/>
        </p:nvSpPr>
        <p:spPr>
          <a:xfrm>
            <a:off x="1499826" y="3967573"/>
            <a:ext cx="3248660" cy="41440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09575" indent="-39687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409575" algn="l"/>
              </a:tabLst>
            </a:pPr>
            <a:r>
              <a:rPr dirty="0" sz="3000" spc="160">
                <a:solidFill>
                  <a:srgbClr val="2A2B2F"/>
                </a:solidFill>
                <a:latin typeface="Times New Roman"/>
                <a:cs typeface="Times New Roman"/>
              </a:rPr>
              <a:t>API</a:t>
            </a:r>
            <a:r>
              <a:rPr dirty="0" sz="30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2A2B2F"/>
                </a:solidFill>
                <a:latin typeface="Times New Roman"/>
                <a:cs typeface="Times New Roman"/>
              </a:rPr>
              <a:t>Deployment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50"/>
              </a:spcBef>
              <a:buClr>
                <a:srgbClr val="2A2B2F"/>
              </a:buClr>
              <a:buFont typeface="Times New Roman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09575" indent="-3968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09575" algn="l"/>
              </a:tabLst>
            </a:pPr>
            <a:r>
              <a:rPr dirty="0" sz="3000" spc="245">
                <a:solidFill>
                  <a:srgbClr val="2A2B2F"/>
                </a:solidFill>
                <a:latin typeface="Times New Roman"/>
                <a:cs typeface="Times New Roman"/>
              </a:rPr>
              <a:t>UI</a:t>
            </a:r>
            <a:r>
              <a:rPr dirty="0" sz="3000" spc="35">
                <a:solidFill>
                  <a:srgbClr val="2A2B2F"/>
                </a:solidFill>
                <a:latin typeface="Times New Roman"/>
                <a:cs typeface="Times New Roman"/>
              </a:rPr>
              <a:t> </a:t>
            </a:r>
            <a:r>
              <a:rPr dirty="0" sz="3000" spc="105">
                <a:solidFill>
                  <a:srgbClr val="2A2B2F"/>
                </a:solidFill>
                <a:latin typeface="Times New Roman"/>
                <a:cs typeface="Times New Roman"/>
              </a:rPr>
              <a:t>Deployment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5"/>
              </a:spcBef>
              <a:buClr>
                <a:srgbClr val="2A2B2F"/>
              </a:buClr>
              <a:buFont typeface="Times New Roman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09575" indent="-3968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09575" algn="l"/>
              </a:tabLst>
            </a:pPr>
            <a:r>
              <a:rPr dirty="0" sz="3000" spc="114">
                <a:solidFill>
                  <a:srgbClr val="2A2B2F"/>
                </a:solidFill>
                <a:latin typeface="Times New Roman"/>
                <a:cs typeface="Times New Roman"/>
              </a:rPr>
              <a:t>Integration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5"/>
              </a:spcBef>
              <a:buClr>
                <a:srgbClr val="2A2B2F"/>
              </a:buClr>
              <a:buFont typeface="Times New Roman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409575" indent="-39687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09575" algn="l"/>
              </a:tabLst>
            </a:pPr>
            <a:r>
              <a:rPr dirty="0" sz="3000" spc="60">
                <a:solidFill>
                  <a:srgbClr val="2A2B2F"/>
                </a:solidFill>
                <a:latin typeface="Times New Roman"/>
                <a:cs typeface="Times New Roman"/>
              </a:rPr>
              <a:t>Testing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389775"/>
            <a:ext cx="8961120" cy="8985250"/>
            <a:chOff x="1028700" y="389775"/>
            <a:chExt cx="8961120" cy="8985250"/>
          </a:xfrm>
        </p:grpSpPr>
        <p:sp>
          <p:nvSpPr>
            <p:cNvPr id="3" name="object 3" descr=""/>
            <p:cNvSpPr/>
            <p:nvPr/>
          </p:nvSpPr>
          <p:spPr>
            <a:xfrm>
              <a:off x="1028700" y="389775"/>
              <a:ext cx="8610600" cy="8001000"/>
            </a:xfrm>
            <a:custGeom>
              <a:avLst/>
              <a:gdLst/>
              <a:ahLst/>
              <a:cxnLst/>
              <a:rect l="l" t="t" r="r" b="b"/>
              <a:pathLst>
                <a:path w="8610600" h="8001000">
                  <a:moveTo>
                    <a:pt x="8610599" y="8000999"/>
                  </a:moveTo>
                  <a:lnTo>
                    <a:pt x="0" y="8000999"/>
                  </a:lnTo>
                  <a:lnTo>
                    <a:pt x="0" y="0"/>
                  </a:lnTo>
                  <a:lnTo>
                    <a:pt x="8610599" y="0"/>
                  </a:lnTo>
                  <a:lnTo>
                    <a:pt x="8610599" y="8000999"/>
                  </a:lnTo>
                  <a:close/>
                </a:path>
              </a:pathLst>
            </a:custGeom>
            <a:solidFill>
              <a:srgbClr val="2A2B2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5861" y="1145425"/>
              <a:ext cx="8293893" cy="8229599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0304133" y="1908188"/>
            <a:ext cx="7110730" cy="6681470"/>
          </a:xfrm>
          <a:prstGeom prst="rect">
            <a:avLst/>
          </a:prstGeom>
        </p:spPr>
        <p:txBody>
          <a:bodyPr wrap="square" lIns="0" tIns="317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0"/>
              </a:spcBef>
            </a:pPr>
            <a:r>
              <a:rPr dirty="0" sz="4250" spc="595">
                <a:latin typeface="Times New Roman"/>
                <a:cs typeface="Times New Roman"/>
              </a:rPr>
              <a:t>🚀</a:t>
            </a:r>
            <a:r>
              <a:rPr dirty="0" sz="4250" spc="-120">
                <a:latin typeface="Times New Roman"/>
                <a:cs typeface="Times New Roman"/>
              </a:rPr>
              <a:t> </a:t>
            </a:r>
            <a:r>
              <a:rPr dirty="0" sz="3750" spc="165">
                <a:latin typeface="Times New Roman"/>
                <a:cs typeface="Times New Roman"/>
              </a:rPr>
              <a:t>Faster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210">
                <a:latin typeface="Times New Roman"/>
                <a:cs typeface="Times New Roman"/>
              </a:rPr>
              <a:t>Loan</a:t>
            </a:r>
            <a:r>
              <a:rPr dirty="0" sz="3750" spc="5">
                <a:latin typeface="Times New Roman"/>
                <a:cs typeface="Times New Roman"/>
              </a:rPr>
              <a:t> </a:t>
            </a:r>
            <a:r>
              <a:rPr dirty="0" sz="3750" spc="55">
                <a:latin typeface="Times New Roman"/>
                <a:cs typeface="Times New Roman"/>
              </a:rPr>
              <a:t>Processing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4250" spc="3270">
                <a:latin typeface="Webdings"/>
                <a:cs typeface="Webdings"/>
              </a:rPr>
              <a:t>📊</a:t>
            </a:r>
            <a:r>
              <a:rPr dirty="0" sz="4250" spc="-110">
                <a:latin typeface="Times New Roman"/>
                <a:cs typeface="Times New Roman"/>
              </a:rPr>
              <a:t> </a:t>
            </a:r>
            <a:r>
              <a:rPr dirty="0" sz="3750" spc="200">
                <a:latin typeface="Times New Roman"/>
                <a:cs typeface="Times New Roman"/>
              </a:rPr>
              <a:t>Data-</a:t>
            </a:r>
            <a:r>
              <a:rPr dirty="0" sz="3750" spc="120">
                <a:latin typeface="Times New Roman"/>
                <a:cs typeface="Times New Roman"/>
              </a:rPr>
              <a:t>Driven</a:t>
            </a:r>
            <a:r>
              <a:rPr dirty="0" sz="3750" spc="20">
                <a:latin typeface="Times New Roman"/>
                <a:cs typeface="Times New Roman"/>
              </a:rPr>
              <a:t> </a:t>
            </a:r>
            <a:r>
              <a:rPr dirty="0" sz="3750" spc="80">
                <a:latin typeface="Times New Roman"/>
                <a:cs typeface="Times New Roman"/>
              </a:rPr>
              <a:t>Decision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-114">
                <a:latin typeface="Times New Roman"/>
                <a:cs typeface="Times New Roman"/>
              </a:rPr>
              <a:t>Making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4250" spc="3270">
                <a:latin typeface="Webdings"/>
                <a:cs typeface="Webdings"/>
              </a:rPr>
              <a:t>💰</a:t>
            </a:r>
            <a:r>
              <a:rPr dirty="0" sz="4250" spc="-110">
                <a:latin typeface="Times New Roman"/>
                <a:cs typeface="Times New Roman"/>
              </a:rPr>
              <a:t> </a:t>
            </a:r>
            <a:r>
              <a:rPr dirty="0" sz="3750" spc="130">
                <a:latin typeface="Times New Roman"/>
                <a:cs typeface="Times New Roman"/>
              </a:rPr>
              <a:t>Reduced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135">
                <a:latin typeface="Times New Roman"/>
                <a:cs typeface="Times New Roman"/>
              </a:rPr>
              <a:t>Risk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100">
                <a:latin typeface="Times New Roman"/>
                <a:cs typeface="Times New Roman"/>
              </a:rPr>
              <a:t>of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210">
                <a:latin typeface="Times New Roman"/>
                <a:cs typeface="Times New Roman"/>
              </a:rPr>
              <a:t>Loan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-350">
                <a:latin typeface="Times New Roman"/>
                <a:cs typeface="Times New Roman"/>
              </a:rPr>
              <a:t>Defaults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4250" spc="3270">
                <a:latin typeface="Webdings"/>
                <a:cs typeface="Webdings"/>
              </a:rPr>
              <a:t>🎯</a:t>
            </a:r>
            <a:r>
              <a:rPr dirty="0" sz="4250" spc="-114">
                <a:latin typeface="Times New Roman"/>
                <a:cs typeface="Times New Roman"/>
              </a:rPr>
              <a:t> </a:t>
            </a:r>
            <a:r>
              <a:rPr dirty="0" sz="3750" spc="135">
                <a:latin typeface="Times New Roman"/>
                <a:cs typeface="Times New Roman"/>
              </a:rPr>
              <a:t>High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90">
                <a:latin typeface="Times New Roman"/>
                <a:cs typeface="Times New Roman"/>
              </a:rPr>
              <a:t>Accuracy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90">
                <a:latin typeface="Times New Roman"/>
                <a:cs typeface="Times New Roman"/>
              </a:rPr>
              <a:t>in</a:t>
            </a:r>
            <a:r>
              <a:rPr dirty="0" sz="3750" spc="10">
                <a:latin typeface="Times New Roman"/>
                <a:cs typeface="Times New Roman"/>
              </a:rPr>
              <a:t> </a:t>
            </a:r>
            <a:r>
              <a:rPr dirty="0" sz="3750" spc="85">
                <a:latin typeface="Times New Roman"/>
                <a:cs typeface="Times New Roman"/>
              </a:rPr>
              <a:t>Predictions</a:t>
            </a: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 sz="4250" spc="3270">
                <a:latin typeface="Webdings"/>
                <a:cs typeface="Webdings"/>
              </a:rPr>
              <a:t>📉</a:t>
            </a:r>
            <a:r>
              <a:rPr dirty="0" sz="4250" spc="-110">
                <a:latin typeface="Times New Roman"/>
                <a:cs typeface="Times New Roman"/>
              </a:rPr>
              <a:t> </a:t>
            </a:r>
            <a:r>
              <a:rPr dirty="0" sz="3750" spc="114">
                <a:latin typeface="Times New Roman"/>
                <a:cs typeface="Times New Roman"/>
              </a:rPr>
              <a:t>Lower</a:t>
            </a:r>
            <a:r>
              <a:rPr dirty="0" sz="3750" spc="15">
                <a:latin typeface="Times New Roman"/>
                <a:cs typeface="Times New Roman"/>
              </a:rPr>
              <a:t> </a:t>
            </a:r>
            <a:r>
              <a:rPr dirty="0" sz="3750" spc="140">
                <a:latin typeface="Times New Roman"/>
                <a:cs typeface="Times New Roman"/>
              </a:rPr>
              <a:t>Operational</a:t>
            </a:r>
            <a:r>
              <a:rPr dirty="0" sz="3750" spc="20">
                <a:latin typeface="Times New Roman"/>
                <a:cs typeface="Times New Roman"/>
              </a:rPr>
              <a:t> </a:t>
            </a:r>
            <a:r>
              <a:rPr dirty="0" sz="3750" spc="95">
                <a:latin typeface="Times New Roman"/>
                <a:cs typeface="Times New Roman"/>
              </a:rPr>
              <a:t>Costs</a:t>
            </a:r>
            <a:endParaRPr sz="3750">
              <a:latin typeface="Times New Roman"/>
              <a:cs typeface="Times New Roman"/>
            </a:endParaRPr>
          </a:p>
          <a:p>
            <a:pPr marL="12700" marR="506095">
              <a:lnSpc>
                <a:spcPts val="7500"/>
              </a:lnSpc>
              <a:spcBef>
                <a:spcPts val="450"/>
              </a:spcBef>
            </a:pPr>
            <a:r>
              <a:rPr dirty="0" sz="4250" spc="985">
                <a:latin typeface="Webdings"/>
                <a:cs typeface="Webdings"/>
              </a:rPr>
              <a:t>👥</a:t>
            </a:r>
            <a:r>
              <a:rPr dirty="0" sz="3750" spc="985">
                <a:latin typeface="Times New Roman"/>
                <a:cs typeface="Times New Roman"/>
              </a:rPr>
              <a:t>Fair</a:t>
            </a:r>
            <a:r>
              <a:rPr dirty="0" sz="3750" spc="440">
                <a:latin typeface="Times New Roman"/>
                <a:cs typeface="Times New Roman"/>
              </a:rPr>
              <a:t> </a:t>
            </a:r>
            <a:r>
              <a:rPr dirty="0" sz="3750">
                <a:latin typeface="Times New Roman"/>
                <a:cs typeface="Times New Roman"/>
              </a:rPr>
              <a:t>&amp;</a:t>
            </a:r>
            <a:r>
              <a:rPr dirty="0" sz="3750" spc="440">
                <a:latin typeface="Times New Roman"/>
                <a:cs typeface="Times New Roman"/>
              </a:rPr>
              <a:t> </a:t>
            </a:r>
            <a:r>
              <a:rPr dirty="0" sz="3750" spc="365">
                <a:latin typeface="Times New Roman"/>
                <a:cs typeface="Times New Roman"/>
              </a:rPr>
              <a:t>Transparent</a:t>
            </a:r>
            <a:r>
              <a:rPr dirty="0" sz="3750" spc="440">
                <a:latin typeface="Times New Roman"/>
                <a:cs typeface="Times New Roman"/>
              </a:rPr>
              <a:t> </a:t>
            </a:r>
            <a:r>
              <a:rPr dirty="0" sz="3750" spc="-335">
                <a:latin typeface="Times New Roman"/>
                <a:cs typeface="Times New Roman"/>
              </a:rPr>
              <a:t>Credit </a:t>
            </a:r>
            <a:r>
              <a:rPr dirty="0" sz="3750" spc="250">
                <a:latin typeface="Times New Roman"/>
                <a:cs typeface="Times New Roman"/>
              </a:rPr>
              <a:t>Scoring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4133" y="892238"/>
            <a:ext cx="6931659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dirty="0" spc="95"/>
              <a:t> </a:t>
            </a:r>
            <a:r>
              <a:rPr dirty="0" spc="75"/>
              <a:t>OF</a:t>
            </a:r>
            <a:r>
              <a:rPr dirty="0" spc="100"/>
              <a:t> </a:t>
            </a:r>
            <a:r>
              <a:rPr dirty="0" spc="90"/>
              <a:t>MODEL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10317005" y="1963736"/>
            <a:ext cx="6450330" cy="33655"/>
          </a:xfrm>
          <a:custGeom>
            <a:avLst/>
            <a:gdLst/>
            <a:ahLst/>
            <a:cxnLst/>
            <a:rect l="l" t="t" r="r" b="b"/>
            <a:pathLst>
              <a:path w="6450330" h="33655">
                <a:moveTo>
                  <a:pt x="0" y="33328"/>
                </a:moveTo>
                <a:lnTo>
                  <a:pt x="6450178" y="0"/>
                </a:lnTo>
              </a:path>
            </a:pathLst>
          </a:custGeom>
          <a:ln w="66674">
            <a:solidFill>
              <a:srgbClr val="2A2B2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Saloni Waghmare</dc:creator>
  <cp:keywords>DAGd4QHNyMw,BAFqeGwTgFQ,0</cp:keywords>
  <dc:title>AI Predic Presentation</dc:title>
  <dcterms:created xsi:type="dcterms:W3CDTF">2025-02-07T16:14:01Z</dcterms:created>
  <dcterms:modified xsi:type="dcterms:W3CDTF">2025-02-07T16:14:01Z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2025-02-07T00:00:00Z</vt:filetime>
  </property>
  <property fmtid="{D5CDD505-2E9C-101B-9397-08002B2CF9AE}" pid="5" name="Producer">
    <vt:lpwstr>Canva</vt:lpwstr>
  </property>
</Properties>
</file>