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187"/>
        <p:guide orient="horz" pos="4201"/>
        <p:guide pos="3840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6C9B-E28B-40F1-9747-B46C0EC7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00C27-9844-474A-9D1F-B0F66C06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084BE-A1AF-4811-9E1A-7688559C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41BC2-3DA7-49AB-BC5C-4FA8E60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B2944-F5E6-4457-805F-38E4E22A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31364-C19D-4E51-A3B3-A67F543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ADB3F-54C9-40EB-9113-1064AB76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BED18-F575-4248-B06E-0281156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A36CF-465A-476D-AAE8-430C22E4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F9746-0408-40DF-A7CB-1FBA2559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540EC-B228-42C6-9FE3-AD0DF3DB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1EFA6-ACD9-44B3-93CC-89315934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DEC08-2D5F-42A4-8CDF-5919F9C1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2108F-4A46-4933-A94A-C0D50B25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BD8D4-676F-4722-B1A8-E6408C0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7FFA-4607-4EEE-B8CE-432714D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7ED64-88B6-4254-B960-F1024794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5B277-9CB6-46C3-B624-944859F2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C2EAF-A1C6-4E6D-A4B6-0F0082F6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059A6-5E24-4760-875B-94AE3C0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3926-07BF-4C64-90DA-B5A0DB6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62403-5967-4A26-8581-741B877E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F7A4B-1908-4DE9-A55E-53084B2E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0E5CA-35D3-4D9F-9E40-E9C769B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E8230-3AA6-41A7-87CE-106C96FC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D392A-3D21-4B1D-B72F-5E46A24B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1F6E1-4ECA-433A-9D22-190320F8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EBEE6-0685-40DF-938A-6CBDC018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06395-BF2F-478D-9FD4-685C0A3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CF9CE-8E8D-413D-9094-CA97200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937EA-C60A-4D37-982F-C399953C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AD6C-E483-456D-836C-83684115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0EDE4-00D4-4353-8495-47B705FD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183D3-8356-43E2-9861-F1A3C70D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70B51-D758-43E7-870D-4622475C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5645B1-2820-41CD-82A3-5DB0E3AE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6DBA5-8E3A-4527-835C-EA26A6A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975D12-6F3D-47FC-983F-0CA26026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443A3-EDF7-4E45-B758-35C22D0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5FFE4-0F81-4CA0-A6CA-DA944607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60B59B-0226-449B-87BD-D61037B3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19E4AE-C280-4C31-A510-09CCF8AA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CBCC8B-3D2E-41FC-80AA-74CC9AE2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A6E70-3394-422B-91CA-9CA5AFD1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54F944-94CF-448E-B343-0E44DA3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804C4E-97BB-4E45-91C7-0E58CCD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1EAE2-85D3-45C1-B4CE-4D15F75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7296A-F23B-4CF1-9870-FC5F2B0B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4F26A-B0BF-4523-A52E-0388C2D7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4A8DD-DBC6-41D6-8581-B5FF2C9B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A61B4-35FE-488B-A25F-BDA1CBA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261BE-F160-4FD3-95D8-F7BDA422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9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D49A-3780-4CA0-93AF-6E818149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BA0135-C417-48D2-824C-C28CE636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C2D33-17E0-409B-94D1-09CA887D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7E071-048A-4DAC-89A1-20E9AF1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D2386-3A30-4065-97CB-E85B22F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A062-9CB3-429A-A2D9-E4D1A5A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C7A9-A5EE-4A09-894B-0763F90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709194-EC98-4548-81F2-5CBD8263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33D69-8D7F-48C8-81B2-5FB870E4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7DEC-5186-46B6-82E5-D77F89F2C72B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B9FDF-F5C6-4E11-B631-BBA39BC4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D8125-77B8-44F8-BDC6-02ED1ED1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584"/>
            <a:ext cx="9144000" cy="2719795"/>
          </a:xfrm>
        </p:spPr>
        <p:txBody>
          <a:bodyPr anchor="t"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Отчет по выполнению курсовой работы на тему: «Разработка базы данных для библиотеки»</a:t>
            </a:r>
            <a:b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14D4-9861-4D75-880B-D2AB8A9AE4BE}"/>
              </a:ext>
            </a:extLst>
          </p:cNvPr>
          <p:cNvSpPr txBox="1"/>
          <p:nvPr/>
        </p:nvSpPr>
        <p:spPr>
          <a:xfrm>
            <a:off x="4667698" y="4638193"/>
            <a:ext cx="70448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Разработал студент группы 221-329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Ушаков Матвей Викторович</a:t>
            </a:r>
          </a:p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Проверил к.т.н. Евдошенко О.И.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6A4C-5EA1-4E73-A611-EE94FF07A901}"/>
              </a:ext>
            </a:extLst>
          </p:cNvPr>
          <p:cNvSpPr txBox="1"/>
          <p:nvPr/>
        </p:nvSpPr>
        <p:spPr>
          <a:xfrm>
            <a:off x="5320788" y="6400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71944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serial REFERENCES book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genre_id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integer REFERENCES genre (id)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86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customer 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customer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customer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varchar(30)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varchar(30) DEFAULT (''),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address         varchar(50)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contacts        varchar(18)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category 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category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category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	      varchar(100)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discount        real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8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integer REFERENCES customer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integer REFERENCES category (id)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8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3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transaction 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transaction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transaction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integer REFERENCES customer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integer REFERENCES book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date DEFAULT (CURRENT_DATE),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date DEFAULT (NULL),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penalty         real DEFAULT (0),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total           real DEFAULT (NULL)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 базе данных были разработаны следующие запросы:</a:t>
            </a:r>
          </a:p>
          <a:p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Вывод всех названий книг </a:t>
            </a:r>
          </a:p>
          <a:p>
            <a:pPr lvl="1"/>
            <a:r>
              <a:rPr lang="ru-RU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 FROM book;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2) Вывод размера скидки для каждого клиента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discount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category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category.id;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5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Вывод контактов клиента, названия книги для каждой транзакции в базе данных</a:t>
            </a:r>
          </a:p>
          <a:p>
            <a:pPr marL="457200" indent="450215" algn="l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contacts, book.name,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penalty, total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transaction, customer, book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book.id;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8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4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суммы всех транзакций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SUM(total) FROM transaction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total IS NOT NULL;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5) Вывод суммы транзакций каждого клиента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SUM(total)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transaction, customer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total IS NOT NULL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GROUP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ru-RU" sz="3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7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76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6)	Вывод суммы всех транзакций без учета скидки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penalty, total, SUM(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(select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cost_per_day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book 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book.id))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OVER (PARTITION BY id) AS "total without discount"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7) Вывод средней длительности проката книги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 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09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8) Вывод количества клиентов для каждой категории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name, COUNT(*)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category,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category.id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name,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2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работы: Систематизация и закрепление полученных теоретических и практических умений по разработке баз данных с использованием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работы: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изучить литературу по проектированию и разработке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получить практический опыт разработки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9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сводки о клиентах. Если у клиента более одного проката, то выводится «Частный клиент», иначе – «Обычный клиент»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CASE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WHEN COUNT(*) &gt; 1 THEN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Частый клиент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Обычный клиент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END AS "information"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customer, transaction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10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всех книг и их авторов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name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author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name FROM book) b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author.id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b.author_id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9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11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последних 5 транзакций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transaction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LIMIT 5;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12) </a:t>
            </a: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ФИО каждого пенсионера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|| ' ' ||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|| ' ' ||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"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ФИО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customer, category,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category.name =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Пенсионер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95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3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информации для каждого жанра: сколько книг такого жанра, какие авторы у книг этого жанра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g.name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genre_name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COUNT(*)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book_count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STRING_AGG(DISTINCT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|| ' ' ||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', ') AS authors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 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 c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book b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t.book_id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b.id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ON b.id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bg.book_id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genre g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bg.genre_id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g.id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author a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b.author_id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a.id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c.id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g.name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book_count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1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4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любимого жанра клиента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g.name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favorite_genre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genre g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ON g.id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bg.genre_id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book b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bg.book_id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b.id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transaction t ON b.id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t.book_id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g.name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COUNT(*) DESC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14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5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книг, которые ни разу не брали в прокат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book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 NOT IN (SELECT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transaction)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29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6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информации для каждой книги: сколько раз ее брали в прокат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b.name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rent_count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book b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transaction t ON b.id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t.book_id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b.name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rent_count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1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97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7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суммы транзакций для каждой книги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b.name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t.total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total_income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book b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transaction t ON b.id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t.book_id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b.name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total_income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8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14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8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списка клиентов, кто сейчас арендует книгу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contacts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transaction t ON customer.id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t.customer_id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NULL;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17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9"/>
            <a:ext cx="11233150" cy="2724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19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всех доступных для аренды книг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book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данных.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38A09-5AD3-4441-AAED-E54BA55E74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59" y="1182295"/>
            <a:ext cx="6266081" cy="548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1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Запросы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9"/>
            <a:ext cx="112331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R" startAt="20"/>
            </a:pP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количества книг для каждого автора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COUNT(b.id)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book_count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author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book b ON author.id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b.author_id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GROUP BY author.id,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85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3FEE7-73AB-47D6-AF4C-48BD1659A88A}"/>
              </a:ext>
            </a:extLst>
          </p:cNvPr>
          <p:cNvSpPr txBox="1"/>
          <p:nvPr/>
        </p:nvSpPr>
        <p:spPr>
          <a:xfrm>
            <a:off x="479425" y="1179469"/>
            <a:ext cx="6094602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open_transaction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customer_contacts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varying (18),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book_name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varying(100)).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«79123456789», «Тарас Бульба» Ожидаемый результат: появление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новой записи с текущей датой (на момент проведения тестов 29.05.2023) в поле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значения 22 в поле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значения 1 в поле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BA6049-83F9-4503-B0BE-211C411A1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34" y="1471426"/>
            <a:ext cx="5039995" cy="468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48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03891-86D2-4F14-9A41-2A4B4AFDE47E}"/>
              </a:ext>
            </a:extLst>
          </p:cNvPr>
          <p:cNvSpPr txBox="1"/>
          <p:nvPr/>
        </p:nvSpPr>
        <p:spPr>
          <a:xfrm>
            <a:off x="327171" y="1132488"/>
            <a:ext cx="6094602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close_transaction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customer_contacts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varying(18),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book_name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varying(100))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close_transaction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customer_contacts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varying(18),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book_name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varying(100),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customer_penalty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new_comment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text)).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воспользуемся уже открытыми транзакциями. Данные для возврата без штрафа: «79012345678», «Анна Каренина». 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обновление записи с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15, должно появиться значение в столбце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29.05.2023 – текущая дата на момент тестирования.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58AE11-8EA9-4952-B277-8206052B17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79" y="1179469"/>
            <a:ext cx="5039995" cy="468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943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9310-3F3F-401B-9303-8B76CF152A89}"/>
              </a:ext>
            </a:extLst>
          </p:cNvPr>
          <p:cNvSpPr txBox="1"/>
          <p:nvPr/>
        </p:nvSpPr>
        <p:spPr>
          <a:xfrm>
            <a:off x="220211" y="1402868"/>
            <a:ext cx="609460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для возврата книги со штрафом: «79123456789», «Тарас Бульба», 400, «Порвана обложка».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2023-05-29,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penalty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400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«Порвана обложка»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04D7CC-6576-4284-8240-82DA08FB6B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39" y="1666322"/>
            <a:ext cx="5039995" cy="43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35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9AC8F-C471-4754-B1CB-F0D414E9EFDB}"/>
              </a:ext>
            </a:extLst>
          </p:cNvPr>
          <p:cNvSpPr txBox="1"/>
          <p:nvPr/>
        </p:nvSpPr>
        <p:spPr>
          <a:xfrm>
            <a:off x="509826" y="1890844"/>
            <a:ext cx="558617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contacts_formatter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(contacts character varying(18)).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«71230001122» 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выходные данные: 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+7 (123) 000-11-22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DF159B-1145-4DD2-819F-AE3DE23A51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428" y="1890844"/>
            <a:ext cx="5039995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6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date).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«2023-01-01», «2023-01-03» 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2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«2023-01-01», «2023-02-03»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32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99B8D6-2302-4230-A6DE-0BE566AB3E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179469"/>
            <a:ext cx="5039995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47660-C62B-43F8-A41C-B6E039E018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3429000"/>
            <a:ext cx="5039995" cy="17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015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работы триггера необходимо создать нового пользователя.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создание нового пользователя с полями «Ушаков», «Матвей», «Викторович», «ул. Прянишникова, 2А», «79990001234».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создание новой записи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11.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C1E271-8F0B-4675-A2A5-C1A9E17D75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372056"/>
            <a:ext cx="5039995" cy="4449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728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formatter.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проверке предыдущей функции был создан новый пользователь, при добавлении уже сработала функция. Проверим запись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+7 (999) 000-12-34 в поле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нового клиента с фамилией Ушаков.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E03C6-F486-42CD-BDB3-1A9214DAC5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19" y="1670825"/>
            <a:ext cx="6130023" cy="3773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51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auto_unique_contacts_checker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создание нового пользователя с полями «Ушаков», «Матвей», «Викторович», «ул. Прянишникова, 2А», «79990001234», повторяющие поля существующего пользователя.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ошибка создания нового пользователя.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4F6B7-80BE-4DF0-BCF8-BA42EFB02FE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" r="18218" b="-1402"/>
          <a:stretch/>
        </p:blipFill>
        <p:spPr bwMode="auto">
          <a:xfrm>
            <a:off x="6201756" y="1887563"/>
            <a:ext cx="5766952" cy="2030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391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создание новой транзакции с книгой «Мёртвые души».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смена значения в поле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записи книги «Мёртвые души».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1D97A5-946E-4B84-B4CF-97BED6A7AA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253333"/>
            <a:ext cx="5039995" cy="4888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6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Выбор СУБД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реализации курсовой работы была выбрана СУБД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обладает гибкостью, многофункциональностью и поддерживает различные типы данных.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надежна и стабильна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Встроенные механизмы обеспечивают сохранность и   доступность данных</a:t>
            </a:r>
          </a:p>
          <a:p>
            <a:pPr algn="l"/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высокопроизводительная и масштабируемая СУБД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имеет широкое сообщество и обширную документацию.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5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0" y="1503046"/>
            <a:ext cx="516952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закрытие транзакции с книгой «Мёртвые души».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смена значения в поле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записи книги «Мёртвые души».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DD77B8-DF43-4A72-A849-91D452DA7A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587" y="1328833"/>
            <a:ext cx="5349885" cy="5188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2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функций и триггеров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0" y="1427545"/>
            <a:ext cx="5169521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триггер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работы триггера создадим новую транзакцию, при закрытии транзакции должно появиться сообщение со стоимостью проката.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вызов функции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(‘79990001234’, ’Мёртвые души’),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(‘79990001234’, ’Мёртвые души’, 1000, ‘Тестирование’).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вывод сообщения «Итоговая стоимость составит: 1000 рублей».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333F7C-E536-47A6-9E83-D5E781B25D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2266347"/>
            <a:ext cx="5940425" cy="133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123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6E6D-9CC4-476C-BA42-29347C9664B6}"/>
              </a:ext>
            </a:extLst>
          </p:cNvPr>
          <p:cNvSpPr txBox="1"/>
          <p:nvPr/>
        </p:nvSpPr>
        <p:spPr>
          <a:xfrm>
            <a:off x="479425" y="1017806"/>
            <a:ext cx="112331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курсовой работы была создана база данных с использованием системы управления базами данных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проект позволил мне приобрести ценные навыки в проектировании и разработке баз данных, а также в освоении SQL-запросов и работе с конкретной СУБД.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я изучил основные принципы моделирования данных, определил структуру базы данных, создал таблицы, определил связи между ними и заполнил их данными. Я также изучил различные возможности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такие как создание и использование функций, триггеров и процедур.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этой базы данных помогло мне лучше понять важность эффективной организации и хранения данных для успешного функционирования информационной системы. Я осознал значимость грамотного проектирования базы данных для обеспечения эффективности и масштабируемости системы, а также для обеспечения целостности и безопасности данных.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с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 также столкнулся с некоторыми трудностями и проблемами, но благодаря глубокому изучению документации, я смог успешно их преодолеть и получить ценный опыт.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целом, данная курсовая работа позволила мне углубить свои знания и навыки в области баз данных 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частности. Я приобрел опыт проектирования, разработки и оптимизации баз данных, что будет полезным для моей дальнейшей карьеры в области информационных технологий.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является мощной и гибкой СУБД, и я уверен, что полученные мною знания и навыки будут применяться мной в будущих проектах для создания надежных и эффективных баз данных.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6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Физическое проектирование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7E440-2F51-4230-BCFE-EFFC5C016A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0" b="20335"/>
          <a:stretch/>
        </p:blipFill>
        <p:spPr bwMode="auto">
          <a:xfrm>
            <a:off x="3926834" y="1179469"/>
            <a:ext cx="4338331" cy="55154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6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 были разработаны данные.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таблицы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author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авторы книг: 5 записей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book –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книги: 25 записей (по 5 для каждого автора)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Book_genre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таблица связи книг и их жанров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Category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категории клиентов: 4 категории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Customer_category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таблица связи клиентов и их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категорий: 10 записей (по 1 на каждого клиента)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Customer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клиенты: 10 записей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Genre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жанры книг: 15 записей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Transaction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таблица транзакций пользователей: 14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записей</a:t>
            </a:r>
          </a:p>
        </p:txBody>
      </p:sp>
    </p:spTree>
    <p:extLst>
      <p:ext uri="{BB962C8B-B14F-4D97-AF65-F5344CB8AC3E}">
        <p14:creationId xmlns:p14="http://schemas.microsoft.com/office/powerpoint/2010/main" val="28831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инициализации базы данных использовались следующие запросы:</a:t>
            </a: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 author 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author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author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varchar 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 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 (30) DEFAULT (NULL)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3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book 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book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book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           varchar (100)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integer REFERENCES author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deposit         real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cost_per_day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real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comment         text DEFAULT ('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книга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available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DEFAULT (TRUE)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genre 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genre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genre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	       varchar(100)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06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2747</Words>
  <Application>Microsoft Office PowerPoint</Application>
  <PresentationFormat>Широкоэкранный</PresentationFormat>
  <Paragraphs>307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Times New Roman</vt:lpstr>
      <vt:lpstr>Тема Office</vt:lpstr>
      <vt:lpstr>Отчет по выполнению курсовой работы на тему: «Разработка базы данных для библиотеки» </vt:lpstr>
      <vt:lpstr>Цели и задачи работы</vt:lpstr>
      <vt:lpstr>База данных. ER-диаграмма</vt:lpstr>
      <vt:lpstr>Выбор СУБД</vt:lpstr>
      <vt:lpstr>Физическое проектирование данных</vt:lpstr>
      <vt:lpstr>Создание DataSet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Запросы к базе данных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Тестирование функций и триггеров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выполнению курсовой работы на тему: «Разработка базы данных для библиотеки»</dc:title>
  <dc:creator>Matvey Ushakoff</dc:creator>
  <cp:lastModifiedBy>Matvey Ushakoff</cp:lastModifiedBy>
  <cp:revision>6</cp:revision>
  <dcterms:created xsi:type="dcterms:W3CDTF">2023-06-19T13:44:16Z</dcterms:created>
  <dcterms:modified xsi:type="dcterms:W3CDTF">2023-06-19T14:30:02Z</dcterms:modified>
</cp:coreProperties>
</file>