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6" r:id="rId3"/>
    <p:sldId id="312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4" r:id="rId25"/>
    <p:sldId id="375" r:id="rId26"/>
    <p:sldId id="376" r:id="rId27"/>
    <p:sldId id="377" r:id="rId28"/>
    <p:sldId id="372" r:id="rId29"/>
    <p:sldId id="373" r:id="rId30"/>
    <p:sldId id="398" r:id="rId31"/>
    <p:sldId id="397" r:id="rId32"/>
    <p:sldId id="378" r:id="rId33"/>
    <p:sldId id="379" r:id="rId34"/>
    <p:sldId id="380" r:id="rId35"/>
    <p:sldId id="381" r:id="rId36"/>
    <p:sldId id="402" r:id="rId37"/>
    <p:sldId id="382" r:id="rId38"/>
    <p:sldId id="399" r:id="rId39"/>
    <p:sldId id="400" r:id="rId40"/>
    <p:sldId id="401" r:id="rId41"/>
    <p:sldId id="383" r:id="rId42"/>
    <p:sldId id="387" r:id="rId43"/>
    <p:sldId id="403" r:id="rId44"/>
    <p:sldId id="384" r:id="rId45"/>
    <p:sldId id="404" r:id="rId46"/>
    <p:sldId id="385" r:id="rId47"/>
    <p:sldId id="405" r:id="rId48"/>
    <p:sldId id="386" r:id="rId49"/>
    <p:sldId id="406" r:id="rId50"/>
    <p:sldId id="388" r:id="rId51"/>
    <p:sldId id="407" r:id="rId52"/>
    <p:sldId id="389" r:id="rId53"/>
    <p:sldId id="390" r:id="rId54"/>
    <p:sldId id="408" r:id="rId55"/>
    <p:sldId id="391" r:id="rId56"/>
    <p:sldId id="392" r:id="rId57"/>
    <p:sldId id="393" r:id="rId58"/>
    <p:sldId id="394" r:id="rId59"/>
    <p:sldId id="396" r:id="rId60"/>
    <p:sldId id="409" r:id="rId61"/>
    <p:sldId id="314" r:id="rId62"/>
    <p:sldId id="315" r:id="rId63"/>
    <p:sldId id="316" r:id="rId64"/>
    <p:sldId id="410" r:id="rId65"/>
    <p:sldId id="317" r:id="rId66"/>
    <p:sldId id="318" r:id="rId67"/>
    <p:sldId id="319" r:id="rId68"/>
    <p:sldId id="320" r:id="rId69"/>
    <p:sldId id="321" r:id="rId70"/>
    <p:sldId id="411" r:id="rId71"/>
    <p:sldId id="322" r:id="rId72"/>
    <p:sldId id="323" r:id="rId73"/>
    <p:sldId id="412" r:id="rId74"/>
    <p:sldId id="324" r:id="rId75"/>
    <p:sldId id="325" r:id="rId76"/>
    <p:sldId id="326" r:id="rId77"/>
    <p:sldId id="414" r:id="rId78"/>
    <p:sldId id="327" r:id="rId79"/>
    <p:sldId id="328" r:id="rId80"/>
    <p:sldId id="311" r:id="rId81"/>
    <p:sldId id="329" r:id="rId82"/>
    <p:sldId id="330" r:id="rId83"/>
    <p:sldId id="413" r:id="rId84"/>
    <p:sldId id="331" r:id="rId85"/>
    <p:sldId id="332" r:id="rId86"/>
    <p:sldId id="333" r:id="rId87"/>
    <p:sldId id="334" r:id="rId88"/>
    <p:sldId id="338" r:id="rId89"/>
    <p:sldId id="339" r:id="rId90"/>
    <p:sldId id="335" r:id="rId91"/>
    <p:sldId id="336" r:id="rId92"/>
    <p:sldId id="344" r:id="rId93"/>
    <p:sldId id="345" r:id="rId94"/>
    <p:sldId id="346" r:id="rId95"/>
    <p:sldId id="347" r:id="rId96"/>
    <p:sldId id="348" r:id="rId97"/>
    <p:sldId id="415" r:id="rId98"/>
    <p:sldId id="340" r:id="rId99"/>
    <p:sldId id="349" r:id="rId100"/>
    <p:sldId id="350" r:id="rId101"/>
    <p:sldId id="416" r:id="rId102"/>
    <p:sldId id="341" r:id="rId103"/>
    <p:sldId id="351" r:id="rId104"/>
    <p:sldId id="342" r:id="rId105"/>
    <p:sldId id="417" r:id="rId106"/>
    <p:sldId id="418" r:id="rId107"/>
    <p:sldId id="419" r:id="rId108"/>
    <p:sldId id="420" r:id="rId109"/>
    <p:sldId id="343" r:id="rId110"/>
    <p:sldId id="421" r:id="rId111"/>
    <p:sldId id="422" r:id="rId112"/>
    <p:sldId id="423" r:id="rId113"/>
    <p:sldId id="424" r:id="rId114"/>
    <p:sldId id="426" r:id="rId115"/>
    <p:sldId id="425" r:id="rId116"/>
    <p:sldId id="427" r:id="rId117"/>
    <p:sldId id="428" r:id="rId118"/>
    <p:sldId id="429" r:id="rId119"/>
    <p:sldId id="430" r:id="rId120"/>
    <p:sldId id="433" r:id="rId121"/>
    <p:sldId id="434" r:id="rId122"/>
    <p:sldId id="435" r:id="rId123"/>
    <p:sldId id="436" r:id="rId124"/>
    <p:sldId id="437" r:id="rId125"/>
    <p:sldId id="438" r:id="rId126"/>
    <p:sldId id="439" r:id="rId127"/>
    <p:sldId id="440" r:id="rId128"/>
    <p:sldId id="441" r:id="rId129"/>
    <p:sldId id="431" r:id="rId130"/>
    <p:sldId id="443" r:id="rId131"/>
    <p:sldId id="444" r:id="rId132"/>
    <p:sldId id="445" r:id="rId133"/>
    <p:sldId id="442" r:id="rId134"/>
    <p:sldId id="432" r:id="rId1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841"/>
    <a:srgbClr val="6A3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96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5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5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gradFill>
          <a:gsLst>
            <a:gs pos="0">
              <a:schemeClr val="accent3">
                <a:lumMod val="67000"/>
              </a:schemeClr>
            </a:gs>
            <a:gs pos="1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80963"/>
            <a:ext cx="8229600" cy="9001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036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A245B7-9894-4713-B579-6A28767B1214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54" y="1196171"/>
            <a:ext cx="8118446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37675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5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8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6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4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3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1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1014412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152525"/>
            <a:ext cx="8096250" cy="501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36537" y="252413"/>
            <a:ext cx="15335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6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7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8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9"/>
        </a:buBlip>
        <a:defRPr sz="2000" b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87899"/>
            <a:ext cx="7772400" cy="110758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第三章    </a:t>
            </a:r>
            <a:r>
              <a:rPr lang="en-US" altLang="zh-CN" dirty="0"/>
              <a:t>CSS</a:t>
            </a:r>
            <a:r>
              <a:rPr lang="zh-CN" altLang="en-US" dirty="0"/>
              <a:t>布局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01"/>
            <a:ext cx="9144000" cy="19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居中容器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一个页面（或元素）要居中显示，可以在外部容器上简单应用</a:t>
            </a:r>
            <a:r>
              <a:rPr lang="en-US" altLang="zh-CN" sz="2400" dirty="0"/>
              <a:t>.container</a:t>
            </a:r>
            <a:r>
              <a:rPr lang="zh-CN" altLang="en-US" sz="2400" dirty="0"/>
              <a:t>样式即可。由于栅格系统依赖于外部容器的大小设置，所以默认情况下</a:t>
            </a:r>
            <a:r>
              <a:rPr lang="en-US" altLang="zh-CN" sz="2400" dirty="0"/>
              <a:t>container</a:t>
            </a:r>
            <a:r>
              <a:rPr lang="zh-CN" altLang="en-US" sz="2400" dirty="0"/>
              <a:t>样式有一个</a:t>
            </a:r>
            <a:r>
              <a:rPr lang="en-US" altLang="zh-CN" sz="2400" dirty="0"/>
              <a:t>max-width</a:t>
            </a:r>
            <a:r>
              <a:rPr lang="zh-CN" altLang="en-US" sz="2400" dirty="0"/>
              <a:t>属性用于限制栅格系统的最大宽度。示例代码如下所示：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container</a:t>
            </a:r>
            <a:r>
              <a:rPr lang="zh-CN" altLang="en-US" sz="2400" dirty="0"/>
              <a:t>样式的源码如下：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98595" y="3110192"/>
            <a:ext cx="8207164" cy="904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&lt;div class="</a:t>
            </a:r>
            <a:r>
              <a:rPr lang="en-US" altLang="zh-CN" sz="1600" b="1" dirty="0">
                <a:solidFill>
                  <a:srgbClr val="FF0000"/>
                </a:solidFill>
              </a:rPr>
              <a:t>container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...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&lt;/div&gt;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54236" y="4499722"/>
            <a:ext cx="8207164" cy="19672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734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.container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padding-right: 15px;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padding-left: 15px;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margin-right: auto;          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左右居中的设置*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margin-left: auto;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2725296" y="5904584"/>
            <a:ext cx="6239317" cy="864101"/>
          </a:xfrm>
          <a:prstGeom prst="wedgeRoundRectCallout">
            <a:avLst>
              <a:gd name="adj1" fmla="val -19310"/>
              <a:gd name="adj2" fmla="val -4880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dirty="0"/>
              <a:t>注意</a:t>
            </a:r>
          </a:p>
          <a:p>
            <a:pPr indent="363538" algn="just"/>
            <a:r>
              <a:rPr lang="en-US" altLang="zh-CN" sz="1400" dirty="0"/>
              <a:t>container</a:t>
            </a:r>
            <a:r>
              <a:rPr lang="zh-CN" altLang="en-US" sz="1400" dirty="0"/>
              <a:t>的</a:t>
            </a:r>
            <a:r>
              <a:rPr lang="en-US" altLang="zh-CN" sz="1400" dirty="0"/>
              <a:t>max-width</a:t>
            </a:r>
            <a:r>
              <a:rPr lang="zh-CN" altLang="en-US" sz="1400" dirty="0"/>
              <a:t>大小和设备的最大分辨率有关，平板电脑一般为</a:t>
            </a:r>
            <a:r>
              <a:rPr lang="en-US" altLang="zh-CN" sz="1400" dirty="0"/>
              <a:t>728</a:t>
            </a:r>
            <a:r>
              <a:rPr lang="zh-CN" altLang="en-US" sz="1400" dirty="0"/>
              <a:t>像素，普通桌面浏览器一般为</a:t>
            </a:r>
            <a:r>
              <a:rPr lang="en-US" altLang="zh-CN" sz="1400" dirty="0"/>
              <a:t>940</a:t>
            </a:r>
            <a:r>
              <a:rPr lang="zh-CN" altLang="en-US" sz="1400" dirty="0"/>
              <a:t>像素，大型浏览器为</a:t>
            </a:r>
            <a:r>
              <a:rPr lang="en-US" altLang="zh-CN" sz="1400" dirty="0"/>
              <a:t>1170</a:t>
            </a:r>
            <a:r>
              <a:rPr lang="zh-CN" altLang="en-US" sz="1400" dirty="0"/>
              <a:t>像素。也可以通过重载覆盖的方式修改</a:t>
            </a:r>
            <a:r>
              <a:rPr lang="en-US" altLang="zh-CN" sz="1400" dirty="0"/>
              <a:t>max-width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386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根据上述源码，也可以按照类似规则，为上述</a:t>
            </a:r>
            <a:r>
              <a:rPr lang="en-US" altLang="zh-CN" sz="2000" dirty="0"/>
              <a:t>3</a:t>
            </a:r>
            <a:r>
              <a:rPr lang="zh-CN" altLang="en-US" sz="2000" dirty="0"/>
              <a:t>种元素定义其他大小的样式，比如，</a:t>
            </a:r>
            <a:r>
              <a:rPr lang="en-US" altLang="zh-CN" sz="2000" dirty="0"/>
              <a:t>.input-mini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再仔细看一下上述代码，发现上述代码在设置大小的时候只设置了高度，并没有设置宽度。所以，在实际设计过程中，对于不同尺寸的元素还要进行相应宽度的调整。好在这些元素默认都是</a:t>
            </a:r>
            <a:r>
              <a:rPr lang="en-US" altLang="zh-CN" sz="2000" dirty="0"/>
              <a:t>100%</a:t>
            </a:r>
            <a:r>
              <a:rPr lang="zh-CN" altLang="en-US" sz="2000" dirty="0"/>
              <a:t>显示，而且还有栅格系统提供的支持。所以对于控制宽度，可以按照如下方式设置：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3574623"/>
            <a:ext cx="8038310" cy="30716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&lt;div class="row"&gt;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&lt;div class="col-xs-2"&gt;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&lt;input type="text" class="form-control" placeholder=".col-xs-2"&gt;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&lt;div class="col-xs-3"&gt;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&lt;input type="text" class="form-control" placeholder=".col-xs-3"&gt;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&lt;div class="col-xs-4"&gt;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&lt;input type="text" class="form-control" placeholder=".col-xs-4"&gt;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&lt;/div&gt; </a:t>
            </a:r>
          </a:p>
        </p:txBody>
      </p:sp>
    </p:spTree>
    <p:extLst>
      <p:ext uri="{BB962C8B-B14F-4D97-AF65-F5344CB8AC3E}">
        <p14:creationId xmlns:p14="http://schemas.microsoft.com/office/powerpoint/2010/main" val="13225185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8" y="1596281"/>
            <a:ext cx="6823070" cy="446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2421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还提供了一个</a:t>
            </a:r>
            <a:r>
              <a:rPr lang="en-US" altLang="zh-CN" sz="2400" dirty="0"/>
              <a:t>help-block</a:t>
            </a:r>
            <a:r>
              <a:rPr lang="zh-CN" altLang="en-US" sz="2400" dirty="0"/>
              <a:t>样式，用于在表单中显示块级的帮助提示。使用方式示例如下：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help-block</a:t>
            </a:r>
            <a:r>
              <a:rPr lang="zh-CN" altLang="en-US" sz="2400" dirty="0"/>
              <a:t>样式的源码如下所示：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83022" y="2260257"/>
            <a:ext cx="8038310" cy="3399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&lt;span class="help-block"&gt;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自己独占一行或多行的块级帮助文本。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&lt;/span&gt;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623090" y="3549841"/>
            <a:ext cx="8038310" cy="19672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1921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.help-block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display: block;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margin-top: 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margin-bottom: 10px;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color: #737373;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9316687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其实在</a:t>
            </a:r>
            <a:r>
              <a:rPr lang="en-US" altLang="zh-CN" sz="2400" dirty="0"/>
              <a:t>v2.x</a:t>
            </a:r>
            <a:r>
              <a:rPr lang="zh-CN" altLang="en-US" sz="2400" dirty="0"/>
              <a:t>版本里还提供了一个</a:t>
            </a:r>
            <a:r>
              <a:rPr lang="en-US" altLang="zh-CN" sz="2400" dirty="0"/>
              <a:t>help-inline</a:t>
            </a:r>
            <a:r>
              <a:rPr lang="zh-CN" altLang="en-US" sz="2400" dirty="0"/>
              <a:t>样式，用于将输入控件与帮助文本显示在一行。但不知道为什么，在</a:t>
            </a:r>
            <a:r>
              <a:rPr lang="en-US" altLang="zh-CN" sz="2400" dirty="0"/>
              <a:t>v3.x</a:t>
            </a:r>
            <a:r>
              <a:rPr lang="zh-CN" altLang="en-US" sz="2400" dirty="0"/>
              <a:t>系列中去掉了。如果想恢复这个功能，将如下代码添加到自己的</a:t>
            </a:r>
            <a:r>
              <a:rPr lang="en-US" altLang="zh-CN" sz="2400" dirty="0"/>
              <a:t>CSS</a:t>
            </a:r>
            <a:r>
              <a:rPr lang="zh-CN" altLang="en-US" sz="2400" dirty="0"/>
              <a:t>文件即可（使用方式和</a:t>
            </a:r>
            <a:r>
              <a:rPr lang="en-US" altLang="zh-CN" sz="2400" dirty="0"/>
              <a:t>help-block</a:t>
            </a:r>
            <a:r>
              <a:rPr lang="zh-CN" altLang="en-US" sz="2400" dirty="0"/>
              <a:t>一样）。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83022" y="3213665"/>
            <a:ext cx="8038310" cy="14255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.help-inline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display: inline-block;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padding-left: 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color: #737373;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868862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源码文件：</a:t>
            </a:r>
            <a:r>
              <a:rPr lang="en-US" altLang="zh-CN" sz="2400" dirty="0" err="1"/>
              <a:t>buttons.less</a:t>
            </a:r>
            <a:endParaRPr lang="en-US" altLang="zh-CN" sz="2400" dirty="0"/>
          </a:p>
          <a:p>
            <a:r>
              <a:rPr lang="en-US" altLang="zh-CN" sz="2400" dirty="0"/>
              <a:t>CSS</a:t>
            </a:r>
            <a:r>
              <a:rPr lang="zh-CN" altLang="en-US" sz="2400" dirty="0"/>
              <a:t>文件：</a:t>
            </a:r>
            <a:r>
              <a:rPr lang="en-US" altLang="zh-CN" sz="2400" dirty="0"/>
              <a:t>bootstrap.css 1988</a:t>
            </a:r>
            <a:r>
              <a:rPr lang="zh-CN" altLang="en-US" sz="2400" dirty="0"/>
              <a:t>行开始</a:t>
            </a:r>
          </a:p>
          <a:p>
            <a:r>
              <a:rPr lang="zh-CN" altLang="en-US" sz="2400" dirty="0"/>
              <a:t>按钮是任何系统都不能缺少的组件，不同的系统需要的按钮多种多样，按钮的设置涉及按钮的大小、颜色、状态等。</a:t>
            </a:r>
          </a:p>
        </p:txBody>
      </p:sp>
    </p:spTree>
    <p:extLst>
      <p:ext uri="{BB962C8B-B14F-4D97-AF65-F5344CB8AC3E}">
        <p14:creationId xmlns:p14="http://schemas.microsoft.com/office/powerpoint/2010/main" val="11426990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54" y="1088595"/>
            <a:ext cx="8118446" cy="5010170"/>
          </a:xfrm>
        </p:spPr>
        <p:txBody>
          <a:bodyPr/>
          <a:lstStyle/>
          <a:p>
            <a:r>
              <a:rPr lang="zh-CN" altLang="en-US" sz="2400" dirty="0"/>
              <a:t>任何带有 </a:t>
            </a:r>
            <a:r>
              <a:rPr lang="en-US" altLang="zh-CN" sz="2400" dirty="0"/>
              <a:t>class .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 </a:t>
            </a:r>
            <a:r>
              <a:rPr lang="zh-CN" altLang="en-US" sz="2400" dirty="0"/>
              <a:t>的元素都会继承圆角灰色按钮的默认外观。但是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提供了一些选项来定义按钮的样式，具体如下表所示：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25575"/>
              </p:ext>
            </p:extLst>
          </p:nvPr>
        </p:nvGraphicFramePr>
        <p:xfrm>
          <a:off x="735013" y="2225003"/>
          <a:ext cx="7630764" cy="4512810"/>
        </p:xfrm>
        <a:graphic>
          <a:graphicData uri="http://schemas.openxmlformats.org/drawingml/2006/table">
            <a:tbl>
              <a:tblPr/>
              <a:tblGrid>
                <a:gridCol w="1954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为按钮添加基本样式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-default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默认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标准按钮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-primary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原始按钮样式（未被操作） 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-success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表示成功的动作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-info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该样式可用于要弹出信息的按钮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-warning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表示需要谨慎操作的按钮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-danger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表示一个危险动作的按钮操作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-link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让按钮看起来像个链接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仍然保留按钮行为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btn-lg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制作一个大按钮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btn-sm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制作一个小按钮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btn-xs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制作一个超小按钮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-block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块级按钮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拉伸至父元素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的宽度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.active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按钮被点击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.disabled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禁用按钮</a:t>
                      </a:r>
                    </a:p>
                  </a:txBody>
                  <a:tcPr marL="26534" marR="26534" marT="13267" marB="1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4740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按钮样式</a:t>
            </a:r>
          </a:p>
        </p:txBody>
      </p:sp>
      <p:pic>
        <p:nvPicPr>
          <p:cNvPr id="2050" name="Picture 2" descr="按钮选项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3" y="1268179"/>
            <a:ext cx="8164813" cy="614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84293" y="2169692"/>
            <a:ext cx="8157027" cy="38841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标准的按钮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默认按钮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提供额外的视觉效果，标识一组按钮中的原始动作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原始按钮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表示一个成功的或积极的动作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-success"&gt;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成功按钮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信息警告消息的上下文按钮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-info"&gt;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信息按钮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表示应谨慎采取的动作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-warning"&gt;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警告按钮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表示一个危险的或潜在的负面动作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-danger"&gt;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危险按钮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并不强调是一个按钮，看起来像一个链接，但同时保持按钮的行为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-link"&gt;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链接按钮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8372597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下表列出了获得各种大小按钮的 </a:t>
            </a:r>
            <a:r>
              <a:rPr lang="en-US" altLang="zh-CN" dirty="0"/>
              <a:t>class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93372"/>
              </p:ext>
            </p:extLst>
          </p:nvPr>
        </p:nvGraphicFramePr>
        <p:xfrm>
          <a:off x="523875" y="2057092"/>
          <a:ext cx="8137525" cy="2178730"/>
        </p:xfrm>
        <a:graphic>
          <a:graphicData uri="http://schemas.openxmlformats.org/drawingml/2006/table">
            <a:tbl>
              <a:tblPr/>
              <a:tblGrid>
                <a:gridCol w="206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74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46">
                <a:tc>
                  <a:txBody>
                    <a:bodyPr/>
                    <a:lstStyle/>
                    <a:p>
                      <a:r>
                        <a:rPr lang="en-US"/>
                        <a:t>.btn-lg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这会让按钮看起来比较大。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46">
                <a:tc>
                  <a:txBody>
                    <a:bodyPr/>
                    <a:lstStyle/>
                    <a:p>
                      <a:r>
                        <a:rPr lang="en-US"/>
                        <a:t>.btn-sm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这会让按钮看起来比较小。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46">
                <a:tc>
                  <a:txBody>
                    <a:bodyPr/>
                    <a:lstStyle/>
                    <a:p>
                      <a:r>
                        <a:rPr lang="en-US"/>
                        <a:t>.btn-xs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这会让按钮看起来特别小。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46">
                <a:tc>
                  <a:txBody>
                    <a:bodyPr/>
                    <a:lstStyle/>
                    <a:p>
                      <a:r>
                        <a:rPr lang="en-US"/>
                        <a:t>.btn-block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这会创建块级的按钮，会横跨父元素的全部宽度。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9258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按钮大小</a:t>
            </a:r>
          </a:p>
        </p:txBody>
      </p:sp>
      <p:pic>
        <p:nvPicPr>
          <p:cNvPr id="4098" name="Picture 2" descr="按钮大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1318885"/>
            <a:ext cx="61817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497729" y="1083781"/>
            <a:ext cx="5466884" cy="2259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大的原始按钮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大的按钮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201894" y="1845391"/>
            <a:ext cx="5762719" cy="2259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默认大小的原始按钮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默认大小的按钮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320538" y="2448425"/>
            <a:ext cx="5762719" cy="2259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btn-sm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小的原始按钮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btn-sm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小的按钮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16369" y="4052165"/>
            <a:ext cx="5762719" cy="2259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btn-xs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特别小的原始按钮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btn-xs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特别小的按钮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083250" y="3672274"/>
            <a:ext cx="5762719" cy="280076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-block"&gt;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块级的原始按钮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-block"&gt;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块级的按钮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6555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提供了激活、禁用等按钮状态的 </a:t>
            </a:r>
            <a:r>
              <a:rPr lang="en-US" altLang="zh-CN" dirty="0"/>
              <a:t>class</a:t>
            </a:r>
            <a:r>
              <a:rPr lang="zh-CN" altLang="en-US" dirty="0"/>
              <a:t>，下面将进行详细讲解。</a:t>
            </a:r>
          </a:p>
        </p:txBody>
      </p:sp>
    </p:spTree>
    <p:extLst>
      <p:ext uri="{BB962C8B-B14F-4D97-AF65-F5344CB8AC3E}">
        <p14:creationId xmlns:p14="http://schemas.microsoft.com/office/powerpoint/2010/main" val="22170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基础排版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源码文件：</a:t>
            </a:r>
            <a:r>
              <a:rPr lang="en-US" altLang="zh-CN" sz="2400" dirty="0" err="1"/>
              <a:t>type.less</a:t>
            </a:r>
            <a:endParaRPr lang="en-US" altLang="zh-CN" sz="2400" dirty="0"/>
          </a:p>
          <a:p>
            <a:r>
              <a:rPr lang="en-US" altLang="zh-CN" sz="2400" dirty="0"/>
              <a:t>CSS</a:t>
            </a:r>
            <a:r>
              <a:rPr lang="zh-CN" altLang="en-US" sz="2400" dirty="0"/>
              <a:t>文件：</a:t>
            </a:r>
            <a:r>
              <a:rPr lang="en-US" altLang="zh-CN" sz="2400" dirty="0"/>
              <a:t>bootstrap.css 349</a:t>
            </a:r>
            <a:r>
              <a:rPr lang="zh-CN" altLang="en-US" sz="2400" dirty="0"/>
              <a:t>行开始</a:t>
            </a:r>
          </a:p>
          <a:p>
            <a:r>
              <a:rPr lang="zh-CN" altLang="en-US" sz="2400" dirty="0"/>
              <a:t>本节主要是讲述</a:t>
            </a:r>
            <a:r>
              <a:rPr lang="en-US" altLang="zh-CN" sz="2400" dirty="0"/>
              <a:t>HTML</a:t>
            </a:r>
            <a:r>
              <a:rPr lang="zh-CN" altLang="en-US" sz="2400" dirty="0"/>
              <a:t>页面基础排版（</a:t>
            </a:r>
            <a:r>
              <a:rPr lang="en-US" altLang="zh-CN" sz="2400" dirty="0"/>
              <a:t>Typography</a:t>
            </a:r>
            <a:r>
              <a:rPr lang="zh-CN" altLang="en-US" sz="2400" dirty="0"/>
              <a:t>）方面所需要的各种技能，比如</a:t>
            </a:r>
            <a:r>
              <a:rPr lang="en-US" altLang="zh-CN" sz="2400" dirty="0"/>
              <a:t>head</a:t>
            </a:r>
            <a:r>
              <a:rPr lang="zh-CN" altLang="en-US" sz="2400" dirty="0"/>
              <a:t>标题（</a:t>
            </a:r>
            <a:r>
              <a:rPr lang="en-US" altLang="zh-CN" sz="2400" dirty="0"/>
              <a:t>h1</a:t>
            </a:r>
            <a:r>
              <a:rPr lang="zh-CN" altLang="en-US" sz="2400" dirty="0"/>
              <a:t>至</a:t>
            </a:r>
            <a:r>
              <a:rPr lang="en-US" altLang="zh-CN" sz="2400" dirty="0"/>
              <a:t>h6</a:t>
            </a:r>
            <a:r>
              <a:rPr lang="zh-CN" altLang="en-US" sz="2400" dirty="0"/>
              <a:t>）、地址、列表、文本块等。在平 时的工作中，大家可能已经在使用了，但是</a:t>
            </a:r>
            <a:r>
              <a:rPr lang="en-US" altLang="zh-CN" sz="2400" dirty="0"/>
              <a:t>Bootstrap</a:t>
            </a:r>
            <a:r>
              <a:rPr lang="zh-CN" altLang="en-US" sz="2400" dirty="0"/>
              <a:t>在此基础上做了不少优化工作，使其更方便使用。这里只是简单叙述一下各项语法的示例和优化方 式。</a:t>
            </a:r>
          </a:p>
        </p:txBody>
      </p:sp>
      <p:pic>
        <p:nvPicPr>
          <p:cNvPr id="4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266617" y="1029961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按钮状态 </a:t>
            </a:r>
            <a:r>
              <a:rPr lang="en-US" altLang="zh-CN" dirty="0"/>
              <a:t>- </a:t>
            </a:r>
            <a:r>
              <a:rPr lang="zh-CN" altLang="en-US" dirty="0"/>
              <a:t>激活状态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按钮在激活时将呈现为被按压的外观（深色的背景、深色的边框、阴影）。</a:t>
            </a:r>
          </a:p>
          <a:p>
            <a:r>
              <a:rPr lang="zh-CN" altLang="en-US" sz="2400" dirty="0"/>
              <a:t>下表列出了让按钮元素和锚元素呈激活状态的 </a:t>
            </a:r>
            <a:r>
              <a:rPr lang="en-US" altLang="zh-CN" sz="2400" dirty="0"/>
              <a:t>class</a:t>
            </a:r>
            <a:r>
              <a:rPr lang="zh-CN" altLang="en-US" sz="2400" dirty="0"/>
              <a:t>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51690"/>
              </p:ext>
            </p:extLst>
          </p:nvPr>
        </p:nvGraphicFramePr>
        <p:xfrm>
          <a:off x="523875" y="2678346"/>
          <a:ext cx="8137525" cy="1463349"/>
        </p:xfrm>
        <a:graphic>
          <a:graphicData uri="http://schemas.openxmlformats.org/drawingml/2006/table">
            <a:tbl>
              <a:tblPr/>
              <a:tblGrid>
                <a:gridCol w="201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783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83">
                <a:tc>
                  <a:txBody>
                    <a:bodyPr/>
                    <a:lstStyle/>
                    <a:p>
                      <a:r>
                        <a:rPr lang="zh-CN" altLang="en-US"/>
                        <a:t>按钮元素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添加 </a:t>
                      </a:r>
                      <a:r>
                        <a:rPr lang="en-US" altLang="zh-CN" b="1"/>
                        <a:t>.</a:t>
                      </a:r>
                      <a:r>
                        <a:rPr lang="en-US" b="1"/>
                        <a:t>active</a:t>
                      </a:r>
                      <a:r>
                        <a:rPr lang="en-US"/>
                        <a:t> class </a:t>
                      </a:r>
                      <a:r>
                        <a:rPr lang="zh-CN" altLang="en-US"/>
                        <a:t>来显示它是激活的。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83">
                <a:tc>
                  <a:txBody>
                    <a:bodyPr/>
                    <a:lstStyle/>
                    <a:p>
                      <a:r>
                        <a:rPr lang="zh-CN" altLang="en-US"/>
                        <a:t>锚元素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 </a:t>
                      </a:r>
                      <a:r>
                        <a:rPr lang="en-US" altLang="zh-CN" b="1" dirty="0"/>
                        <a:t>.</a:t>
                      </a:r>
                      <a:r>
                        <a:rPr lang="en-US" b="1" dirty="0"/>
                        <a:t>active</a:t>
                      </a:r>
                      <a:r>
                        <a:rPr lang="en-US" dirty="0"/>
                        <a:t> class </a:t>
                      </a:r>
                      <a:r>
                        <a:rPr lang="zh-CN" altLang="en-US" dirty="0"/>
                        <a:t>到 </a:t>
                      </a:r>
                      <a:r>
                        <a:rPr lang="en-US" altLang="zh-CN" dirty="0"/>
                        <a:t>&lt;</a:t>
                      </a:r>
                      <a:r>
                        <a:rPr lang="en-US" dirty="0"/>
                        <a:t>a&gt; </a:t>
                      </a:r>
                      <a:r>
                        <a:rPr lang="zh-CN" altLang="en-US" dirty="0"/>
                        <a:t>按钮来显示它是激活的。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87795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按钮状态 </a:t>
            </a:r>
            <a:r>
              <a:rPr lang="en-US" altLang="zh-CN" dirty="0"/>
              <a:t>- </a:t>
            </a:r>
            <a:r>
              <a:rPr lang="zh-CN" altLang="en-US" dirty="0"/>
              <a:t>激活状态</a:t>
            </a:r>
          </a:p>
        </p:txBody>
      </p:sp>
      <p:pic>
        <p:nvPicPr>
          <p:cNvPr id="6146" name="Picture 2" descr="按钮激活状态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1207669"/>
            <a:ext cx="7312868" cy="1320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2080838" y="2219992"/>
            <a:ext cx="6458044" cy="44047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默认按钮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active"&gt;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激活按钮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原始按钮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active"&gt;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激活的原始按钮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6228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按钮状态 </a:t>
            </a:r>
            <a:r>
              <a:rPr lang="en-US" altLang="zh-CN" dirty="0"/>
              <a:t>- </a:t>
            </a:r>
            <a:r>
              <a:rPr lang="zh-CN" altLang="en-US" dirty="0"/>
              <a:t>禁用状态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当您禁用一个按钮时，它的颜色会变淡 </a:t>
            </a:r>
            <a:r>
              <a:rPr lang="en-US" altLang="zh-CN" sz="2400" dirty="0"/>
              <a:t>50%</a:t>
            </a:r>
            <a:r>
              <a:rPr lang="zh-CN" altLang="en-US" sz="2400" dirty="0"/>
              <a:t>，并失去渐变。</a:t>
            </a:r>
          </a:p>
          <a:p>
            <a:r>
              <a:rPr lang="zh-CN" altLang="en-US" sz="2400" dirty="0"/>
              <a:t>下表列出了让按钮元素和锚元素呈禁用状态的 </a:t>
            </a:r>
            <a:r>
              <a:rPr lang="en-US" altLang="zh-CN" sz="2400" dirty="0"/>
              <a:t>class</a:t>
            </a:r>
            <a:r>
              <a:rPr lang="zh-CN" altLang="en-US" sz="2400" dirty="0"/>
              <a:t>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19073"/>
              </p:ext>
            </p:extLst>
          </p:nvPr>
        </p:nvGraphicFramePr>
        <p:xfrm>
          <a:off x="523874" y="2699860"/>
          <a:ext cx="8137525" cy="1818351"/>
        </p:xfrm>
        <a:graphic>
          <a:graphicData uri="http://schemas.openxmlformats.org/drawingml/2006/table">
            <a:tbl>
              <a:tblPr/>
              <a:tblGrid>
                <a:gridCol w="129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9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078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078">
                <a:tc>
                  <a:txBody>
                    <a:bodyPr/>
                    <a:lstStyle/>
                    <a:p>
                      <a:r>
                        <a:rPr lang="zh-CN" altLang="en-US"/>
                        <a:t>按钮元素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添加 </a:t>
                      </a:r>
                      <a:r>
                        <a:rPr lang="en-US" b="1"/>
                        <a:t>disabled</a:t>
                      </a:r>
                      <a:r>
                        <a:rPr lang="en-US"/>
                        <a:t> </a:t>
                      </a:r>
                      <a:r>
                        <a:rPr lang="zh-CN" altLang="en-US" i="1"/>
                        <a:t>属性</a:t>
                      </a:r>
                      <a:r>
                        <a:rPr lang="zh-CN" altLang="en-US"/>
                        <a:t> 到 </a:t>
                      </a:r>
                      <a:r>
                        <a:rPr lang="en-US" altLang="zh-CN"/>
                        <a:t>&lt;</a:t>
                      </a:r>
                      <a:r>
                        <a:rPr lang="en-US"/>
                        <a:t>button&gt; </a:t>
                      </a:r>
                      <a:r>
                        <a:rPr lang="zh-CN" altLang="en-US"/>
                        <a:t>按钮。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195">
                <a:tc>
                  <a:txBody>
                    <a:bodyPr/>
                    <a:lstStyle/>
                    <a:p>
                      <a:r>
                        <a:rPr lang="zh-CN" altLang="en-US" dirty="0"/>
                        <a:t>锚元素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 </a:t>
                      </a:r>
                      <a:r>
                        <a:rPr lang="en-US" b="1" dirty="0"/>
                        <a:t>disabled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class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到 </a:t>
                      </a:r>
                      <a:r>
                        <a:rPr lang="en-US" altLang="zh-CN" dirty="0"/>
                        <a:t>&lt;</a:t>
                      </a:r>
                      <a:r>
                        <a:rPr lang="en-US" dirty="0"/>
                        <a:t>a&gt; </a:t>
                      </a:r>
                      <a:r>
                        <a:rPr lang="zh-CN" altLang="en-US" dirty="0"/>
                        <a:t>按钮。</a:t>
                      </a:r>
                      <a:br>
                        <a:rPr lang="zh-CN" altLang="en-US" dirty="0"/>
                      </a:br>
                      <a:r>
                        <a:rPr lang="zh-CN" altLang="en-US" i="1" dirty="0"/>
                        <a:t>注意：该 </a:t>
                      </a:r>
                      <a:r>
                        <a:rPr lang="en-US" i="1" dirty="0"/>
                        <a:t>class </a:t>
                      </a:r>
                      <a:r>
                        <a:rPr lang="zh-CN" altLang="en-US" i="1" dirty="0"/>
                        <a:t>只会改变 </a:t>
                      </a:r>
                      <a:r>
                        <a:rPr lang="en-US" altLang="zh-CN" i="1" dirty="0"/>
                        <a:t>&lt;</a:t>
                      </a:r>
                      <a:r>
                        <a:rPr lang="en-US" i="1" dirty="0"/>
                        <a:t>a&gt; </a:t>
                      </a:r>
                      <a:r>
                        <a:rPr lang="zh-CN" altLang="en-US" i="1" dirty="0"/>
                        <a:t>的外观，不会改变它的功能。在这里，您需要使用自定义的 </a:t>
                      </a:r>
                      <a:r>
                        <a:rPr lang="en-US" i="1" dirty="0"/>
                        <a:t>JavaScript </a:t>
                      </a:r>
                      <a:r>
                        <a:rPr lang="zh-CN" altLang="en-US" i="1" dirty="0"/>
                        <a:t>来禁用链接。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2681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按钮状态 </a:t>
            </a:r>
            <a:r>
              <a:rPr lang="en-US" altLang="zh-CN" dirty="0"/>
              <a:t>- </a:t>
            </a:r>
            <a:r>
              <a:rPr lang="zh-CN" altLang="en-US" dirty="0"/>
              <a:t>禁用状态</a:t>
            </a:r>
          </a:p>
        </p:txBody>
      </p:sp>
      <p:pic>
        <p:nvPicPr>
          <p:cNvPr id="8194" name="Picture 2" descr="按钮禁用状态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" y="1455878"/>
            <a:ext cx="6153150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039999" y="1278698"/>
            <a:ext cx="6458044" cy="49464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默认按钮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disabled="disabled"&gt;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禁用按钮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原始按钮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disabled="disabled"&gt;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禁用的原始按钮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506569" y="2096976"/>
            <a:ext cx="6458044" cy="44258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role="button"&gt;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链接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disabled" role="button"&gt;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禁用链接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role="button"&gt;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原始链接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disabled" role="button"&gt;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禁用的原始链接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2783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您可以在 </a:t>
            </a:r>
            <a:r>
              <a:rPr lang="en-US" altLang="zh-CN" sz="2400" dirty="0"/>
              <a:t>&lt;a&gt;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&lt;button&gt; </a:t>
            </a:r>
            <a:r>
              <a:rPr lang="zh-CN" altLang="en-US" sz="2400" dirty="0"/>
              <a:t>或 </a:t>
            </a:r>
            <a:r>
              <a:rPr lang="en-US" altLang="zh-CN" sz="2400" dirty="0"/>
              <a:t>&lt;input&gt; </a:t>
            </a:r>
            <a:r>
              <a:rPr lang="zh-CN" altLang="en-US" sz="2400" dirty="0"/>
              <a:t>元素上使用按钮 </a:t>
            </a:r>
            <a:r>
              <a:rPr lang="en-US" altLang="zh-CN" sz="2400" dirty="0"/>
              <a:t>class</a:t>
            </a:r>
            <a:r>
              <a:rPr lang="zh-CN" altLang="en-US" sz="2400" dirty="0"/>
              <a:t>。但是建议您在 </a:t>
            </a:r>
            <a:r>
              <a:rPr lang="en-US" altLang="zh-CN" sz="2400" dirty="0"/>
              <a:t>&lt;button&gt; </a:t>
            </a:r>
            <a:r>
              <a:rPr lang="zh-CN" altLang="en-US" sz="2400" dirty="0"/>
              <a:t>元素上使用按钮 </a:t>
            </a:r>
            <a:r>
              <a:rPr lang="en-US" altLang="zh-CN" sz="2400" dirty="0"/>
              <a:t>class</a:t>
            </a:r>
            <a:r>
              <a:rPr lang="zh-CN" altLang="en-US" sz="2400" dirty="0"/>
              <a:t>，避免跨浏览器的不一致性问题。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79475" y="3987597"/>
            <a:ext cx="6960160" cy="11757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&lt;a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role="button"&gt;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链接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 type="submit"&gt;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按钮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&lt;input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 type="button" value="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输入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&lt;input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 type="submit" value="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提交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</p:txBody>
      </p:sp>
      <p:pic>
        <p:nvPicPr>
          <p:cNvPr id="9218" name="Picture 2" descr="按钮标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80" y="2944559"/>
            <a:ext cx="6000750" cy="419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3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我们将学习 </a:t>
            </a:r>
            <a:r>
              <a:rPr lang="en-US" altLang="zh-CN" dirty="0"/>
              <a:t>Bootstrap </a:t>
            </a:r>
            <a:r>
              <a:rPr lang="zh-CN" altLang="en-US" dirty="0"/>
              <a:t>对图片的支持。</a:t>
            </a:r>
            <a:r>
              <a:rPr lang="en-US" altLang="zh-CN" dirty="0"/>
              <a:t>Bootstrap </a:t>
            </a:r>
            <a:r>
              <a:rPr lang="zh-CN" altLang="en-US" dirty="0"/>
              <a:t>提供了三个可对图片应用简单样式的 </a:t>
            </a:r>
            <a:r>
              <a:rPr lang="en-US" altLang="zh-CN" dirty="0"/>
              <a:t>class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img</a:t>
            </a:r>
            <a:r>
              <a:rPr lang="en-US" altLang="zh-CN" dirty="0"/>
              <a:t>-rounded</a:t>
            </a:r>
            <a:r>
              <a:rPr lang="zh-CN" altLang="en-US" dirty="0"/>
              <a:t>：添加 </a:t>
            </a:r>
            <a:r>
              <a:rPr lang="en-US" altLang="zh-CN" dirty="0"/>
              <a:t>border-radius:6px </a:t>
            </a:r>
            <a:r>
              <a:rPr lang="zh-CN" altLang="en-US" dirty="0"/>
              <a:t>来获得图片圆角。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img</a:t>
            </a:r>
            <a:r>
              <a:rPr lang="en-US" altLang="zh-CN" dirty="0"/>
              <a:t>-circle</a:t>
            </a:r>
            <a:r>
              <a:rPr lang="zh-CN" altLang="en-US" dirty="0"/>
              <a:t>：添加 </a:t>
            </a:r>
            <a:r>
              <a:rPr lang="en-US" altLang="zh-CN" dirty="0"/>
              <a:t>border-radius:500px </a:t>
            </a:r>
            <a:r>
              <a:rPr lang="zh-CN" altLang="en-US" dirty="0"/>
              <a:t>来让整个图片变成圆形。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img</a:t>
            </a:r>
            <a:r>
              <a:rPr lang="en-US" altLang="zh-CN" dirty="0"/>
              <a:t>-thumbnail</a:t>
            </a:r>
            <a:r>
              <a:rPr lang="zh-CN" altLang="en-US" dirty="0"/>
              <a:t>：添加一些内边距（</a:t>
            </a:r>
            <a:r>
              <a:rPr lang="en-US" altLang="zh-CN" dirty="0"/>
              <a:t>padding</a:t>
            </a:r>
            <a:r>
              <a:rPr lang="zh-CN" altLang="en-US" dirty="0"/>
              <a:t>）和一个灰色的边框。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3504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图片</a:t>
            </a:r>
          </a:p>
        </p:txBody>
      </p:sp>
      <p:pic>
        <p:nvPicPr>
          <p:cNvPr id="10242" name="Picture 2" descr="图片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1319166"/>
            <a:ext cx="7824674" cy="169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377017" y="3597633"/>
            <a:ext cx="6005418" cy="171739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-content/uploads/2014/06/download.png"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-rounded"&gt;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-content/uploads/2014/06/download.png"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-circle"&gt;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-content/uploads/2014/06/download.png"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-thumbnail"&gt;</a:t>
            </a:r>
          </a:p>
        </p:txBody>
      </p:sp>
    </p:spTree>
    <p:extLst>
      <p:ext uri="{BB962C8B-B14F-4D97-AF65-F5344CB8AC3E}">
        <p14:creationId xmlns:p14="http://schemas.microsoft.com/office/powerpoint/2010/main" val="299333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 </a:t>
            </a:r>
            <a:r>
              <a:rPr lang="zh-CN" altLang="en-US" dirty="0"/>
              <a:t>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393331"/>
              </p:ext>
            </p:extLst>
          </p:nvPr>
        </p:nvGraphicFramePr>
        <p:xfrm>
          <a:off x="903660" y="1294233"/>
          <a:ext cx="7529513" cy="1828800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.img-rounded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为图片添加圆角 </a:t>
                      </a:r>
                      <a:r>
                        <a:rPr lang="en-US" altLang="zh-CN"/>
                        <a:t>(IE8 </a:t>
                      </a:r>
                      <a:r>
                        <a:rPr lang="zh-CN" altLang="en-US"/>
                        <a:t>不支持</a:t>
                      </a:r>
                      <a:r>
                        <a:rPr lang="en-US" altLang="zh-CN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.img-circle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将图片变为圆形 </a:t>
                      </a:r>
                      <a:r>
                        <a:rPr lang="en-US" altLang="zh-CN"/>
                        <a:t>(IE8 </a:t>
                      </a:r>
                      <a:r>
                        <a:rPr lang="zh-CN" altLang="en-US"/>
                        <a:t>不支持</a:t>
                      </a:r>
                      <a:r>
                        <a:rPr lang="en-US" altLang="zh-CN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.img-thumbnail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缩略图功能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.img-responsive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图片响应式 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将很好地扩展到父元素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0443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 通过在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&gt; </a:t>
            </a:r>
            <a:r>
              <a:rPr lang="zh-CN" altLang="en-US" sz="2400" dirty="0"/>
              <a:t>标签添加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-responsive </a:t>
            </a:r>
            <a:r>
              <a:rPr lang="zh-CN" altLang="en-US" sz="2400" dirty="0"/>
              <a:t>类来让图片支持响应式设计。 图片将很好地扩展到父元素。</a:t>
            </a:r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-responsive </a:t>
            </a:r>
            <a:r>
              <a:rPr lang="zh-CN" altLang="en-US" sz="2400" dirty="0"/>
              <a:t>类将 </a:t>
            </a:r>
            <a:r>
              <a:rPr lang="en-US" altLang="zh-CN" sz="2400" dirty="0"/>
              <a:t>max-width: 100%; </a:t>
            </a:r>
            <a:r>
              <a:rPr lang="zh-CN" altLang="en-US" sz="2400" dirty="0"/>
              <a:t>和 </a:t>
            </a:r>
            <a:r>
              <a:rPr lang="en-US" altLang="zh-CN" sz="2400" dirty="0"/>
              <a:t>height: auto; </a:t>
            </a:r>
            <a:r>
              <a:rPr lang="zh-CN" altLang="en-US" sz="2400" dirty="0"/>
              <a:t>样式应用在图片上：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034691" y="3032856"/>
            <a:ext cx="7134971" cy="36317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="cinqueterre.jpg"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-responsive" alt="Cinque Terre"&gt; </a:t>
            </a:r>
          </a:p>
        </p:txBody>
      </p:sp>
    </p:spTree>
    <p:extLst>
      <p:ext uri="{BB962C8B-B14F-4D97-AF65-F5344CB8AC3E}">
        <p14:creationId xmlns:p14="http://schemas.microsoft.com/office/powerpoint/2010/main" val="62934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辅助类  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以下不同的类展示了不同的文本颜色。如果文本是个链接鼠标移动到文本上会变暗：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67372"/>
              </p:ext>
            </p:extLst>
          </p:nvPr>
        </p:nvGraphicFramePr>
        <p:xfrm>
          <a:off x="964957" y="2226413"/>
          <a:ext cx="7466349" cy="2883468"/>
        </p:xfrm>
        <a:graphic>
          <a:graphicData uri="http://schemas.openxmlformats.org/drawingml/2006/table">
            <a:tbl>
              <a:tblPr/>
              <a:tblGrid>
                <a:gridCol w="2087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2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  <a:effectLst/>
                        </a:rPr>
                        <a:t>类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24">
                <a:tc>
                  <a:txBody>
                    <a:bodyPr/>
                    <a:lstStyle/>
                    <a:p>
                      <a:r>
                        <a:rPr lang="en-US" sz="1800"/>
                        <a:t>.text-muted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"text-muted" </a:t>
                      </a:r>
                      <a:r>
                        <a:rPr lang="zh-CN" altLang="en-US" sz="1800" dirty="0"/>
                        <a:t>类的文本样式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24">
                <a:tc>
                  <a:txBody>
                    <a:bodyPr/>
                    <a:lstStyle/>
                    <a:p>
                      <a:r>
                        <a:rPr lang="en-US" sz="1800"/>
                        <a:t>.text-primary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"text-primary" </a:t>
                      </a:r>
                      <a:r>
                        <a:rPr lang="zh-CN" altLang="en-US" sz="1800"/>
                        <a:t>类的文本样式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24">
                <a:tc>
                  <a:txBody>
                    <a:bodyPr/>
                    <a:lstStyle/>
                    <a:p>
                      <a:r>
                        <a:rPr lang="en-US" sz="1800"/>
                        <a:t>.text-success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"text-success" </a:t>
                      </a:r>
                      <a:r>
                        <a:rPr lang="zh-CN" altLang="en-US" sz="1800"/>
                        <a:t>类的文本样式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924">
                <a:tc>
                  <a:txBody>
                    <a:bodyPr/>
                    <a:lstStyle/>
                    <a:p>
                      <a:r>
                        <a:rPr lang="en-US" sz="1800"/>
                        <a:t>.text-info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"text-info" </a:t>
                      </a:r>
                      <a:r>
                        <a:rPr lang="zh-CN" altLang="en-US" sz="1800"/>
                        <a:t>类的文本样式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24">
                <a:tc>
                  <a:txBody>
                    <a:bodyPr/>
                    <a:lstStyle/>
                    <a:p>
                      <a:r>
                        <a:rPr lang="en-US" sz="1800"/>
                        <a:t>.text-warning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"text-warning" </a:t>
                      </a:r>
                      <a:r>
                        <a:rPr lang="zh-CN" altLang="en-US" sz="1800"/>
                        <a:t>类的文本样式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924">
                <a:tc>
                  <a:txBody>
                    <a:bodyPr/>
                    <a:lstStyle/>
                    <a:p>
                      <a:r>
                        <a:rPr lang="en-US" sz="1800"/>
                        <a:t>.text-danger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"text-danger" </a:t>
                      </a:r>
                      <a:r>
                        <a:rPr lang="zh-CN" altLang="en-US" sz="1800" dirty="0"/>
                        <a:t>类的文本样式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93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为传统的标题元素</a:t>
            </a:r>
            <a:r>
              <a:rPr lang="en-US" altLang="zh-CN" sz="2400" dirty="0"/>
              <a:t>h1</a:t>
            </a:r>
            <a:r>
              <a:rPr lang="zh-CN" altLang="en-US" sz="2400" dirty="0"/>
              <a:t>～</a:t>
            </a:r>
            <a:r>
              <a:rPr lang="en-US" altLang="zh-CN" sz="2400" dirty="0"/>
              <a:t>h6</a:t>
            </a:r>
            <a:r>
              <a:rPr lang="zh-CN" altLang="en-US" sz="2400" dirty="0"/>
              <a:t>重新定义了标准的样式，使得在所有浏览器下显示效果都一样，具体定义规则如表所示。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标题元素的用法和平时的用法一致，示例如下所示：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2009613" y="5044609"/>
            <a:ext cx="4023635" cy="171739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&lt;h1&gt;Bootstrap&lt;/h1&gt;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&lt;h2&gt;Bootstrap&lt;/h2&gt;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&lt;h3&gt;Bootstrap&lt;/h3</a:t>
            </a:r>
            <a:r>
              <a:rPr lang="en-US" altLang="zh-CN" sz="1600" i="1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&lt;h4&gt;Bootstrap&lt;/h4&gt;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&lt;h5&gt;Bootstrap&lt;/h5&gt;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&lt;h6&gt;Bootstrap&lt;/h6&gt;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10" y="2389804"/>
            <a:ext cx="8133333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辅助类  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以下不同的类展示了不同的背景颜色。 如果文本是个链接鼠标移动到文本上会变暗：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22166"/>
              </p:ext>
            </p:extLst>
          </p:nvPr>
        </p:nvGraphicFramePr>
        <p:xfrm>
          <a:off x="542954" y="2109938"/>
          <a:ext cx="7995928" cy="3174756"/>
        </p:xfrm>
        <a:graphic>
          <a:graphicData uri="http://schemas.openxmlformats.org/drawingml/2006/table">
            <a:tbl>
              <a:tblPr/>
              <a:tblGrid>
                <a:gridCol w="171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12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  <a:effectLst/>
                        </a:rPr>
                        <a:t>类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26">
                <a:tc>
                  <a:txBody>
                    <a:bodyPr/>
                    <a:lstStyle/>
                    <a:p>
                      <a:r>
                        <a:rPr lang="en-US" sz="1800"/>
                        <a:t>.bg-primary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表格单元格使用了 </a:t>
                      </a:r>
                      <a:r>
                        <a:rPr lang="en-US" altLang="zh-CN" sz="1800"/>
                        <a:t>"</a:t>
                      </a:r>
                      <a:r>
                        <a:rPr lang="en-US" sz="1800"/>
                        <a:t>bg-primary" </a:t>
                      </a:r>
                      <a:r>
                        <a:rPr lang="zh-CN" altLang="en-US" sz="1800"/>
                        <a:t>类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26">
                <a:tc>
                  <a:txBody>
                    <a:bodyPr/>
                    <a:lstStyle/>
                    <a:p>
                      <a:r>
                        <a:rPr lang="en-US" sz="1800"/>
                        <a:t>.bg-success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表格单元格使用了 </a:t>
                      </a:r>
                      <a:r>
                        <a:rPr lang="en-US" altLang="zh-CN" sz="1800"/>
                        <a:t>"</a:t>
                      </a:r>
                      <a:r>
                        <a:rPr lang="en-US" sz="1800"/>
                        <a:t>bg-success" </a:t>
                      </a:r>
                      <a:r>
                        <a:rPr lang="zh-CN" altLang="en-US" sz="1800"/>
                        <a:t>类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126">
                <a:tc>
                  <a:txBody>
                    <a:bodyPr/>
                    <a:lstStyle/>
                    <a:p>
                      <a:r>
                        <a:rPr lang="en-US" sz="1800"/>
                        <a:t>.bg-info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表格单元格使用了 </a:t>
                      </a:r>
                      <a:r>
                        <a:rPr lang="en-US" altLang="zh-CN" sz="1800"/>
                        <a:t>"</a:t>
                      </a:r>
                      <a:r>
                        <a:rPr lang="en-US" sz="1800"/>
                        <a:t>bg-info" </a:t>
                      </a:r>
                      <a:r>
                        <a:rPr lang="zh-CN" altLang="en-US" sz="1800"/>
                        <a:t>类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126">
                <a:tc>
                  <a:txBody>
                    <a:bodyPr/>
                    <a:lstStyle/>
                    <a:p>
                      <a:r>
                        <a:rPr lang="en-US" sz="1800"/>
                        <a:t>.bg-warning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表格单元格使用了 </a:t>
                      </a:r>
                      <a:r>
                        <a:rPr lang="en-US" altLang="zh-CN" sz="1800" dirty="0"/>
                        <a:t>"</a:t>
                      </a:r>
                      <a:r>
                        <a:rPr lang="en-US" sz="1800" dirty="0" err="1"/>
                        <a:t>bg</a:t>
                      </a:r>
                      <a:r>
                        <a:rPr lang="en-US" sz="1800" dirty="0"/>
                        <a:t>-warning" </a:t>
                      </a:r>
                      <a:r>
                        <a:rPr lang="zh-CN" altLang="en-US" sz="1800" dirty="0"/>
                        <a:t>类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126">
                <a:tc>
                  <a:txBody>
                    <a:bodyPr/>
                    <a:lstStyle/>
                    <a:p>
                      <a:r>
                        <a:rPr lang="en-US" sz="1800"/>
                        <a:t>.bg-danger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表格单元格使用了 </a:t>
                      </a:r>
                      <a:r>
                        <a:rPr lang="en-US" altLang="zh-CN" sz="1800" dirty="0"/>
                        <a:t>"</a:t>
                      </a:r>
                      <a:r>
                        <a:rPr lang="en-US" sz="1800" dirty="0" err="1"/>
                        <a:t>bg</a:t>
                      </a:r>
                      <a:r>
                        <a:rPr lang="en-US" sz="1800" dirty="0"/>
                        <a:t>-danger" </a:t>
                      </a:r>
                      <a:r>
                        <a:rPr lang="zh-CN" altLang="en-US" sz="1800" dirty="0"/>
                        <a:t>类</a:t>
                      </a:r>
                    </a:p>
                  </a:txBody>
                  <a:tcPr marL="79602" marR="79602" marT="39801" marB="398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700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辅助类  其他 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212084"/>
              </p:ext>
            </p:extLst>
          </p:nvPr>
        </p:nvGraphicFramePr>
        <p:xfrm>
          <a:off x="735013" y="1249179"/>
          <a:ext cx="7803869" cy="4398585"/>
        </p:xfrm>
        <a:graphic>
          <a:graphicData uri="http://schemas.openxmlformats.org/drawingml/2006/table">
            <a:tbl>
              <a:tblPr/>
              <a:tblGrid>
                <a:gridCol w="211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9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类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r>
                        <a:rPr lang="en-US" sz="1600"/>
                        <a:t>.pull-left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元素浮动到左边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r>
                        <a:rPr lang="en-US" sz="1600"/>
                        <a:t>.pull-right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元素浮动到右边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r>
                        <a:rPr lang="en-US" sz="1600"/>
                        <a:t>.center-block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设置元素为 </a:t>
                      </a:r>
                      <a:r>
                        <a:rPr lang="en-US" sz="1600"/>
                        <a:t>display:block </a:t>
                      </a:r>
                      <a:r>
                        <a:rPr lang="zh-CN" altLang="en-US" sz="1600"/>
                        <a:t>并居中显示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r>
                        <a:rPr lang="en-US" sz="1600"/>
                        <a:t>.clearfix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清除浮动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r>
                        <a:rPr lang="en-US" sz="1600"/>
                        <a:t>.show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强制元素显示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r>
                        <a:rPr lang="en-US" sz="1600"/>
                        <a:t>.hidden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强制元素隐藏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r>
                        <a:rPr lang="en-US" sz="1600"/>
                        <a:t>.sr-only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除了屏幕阅读器外，其他设备上隐藏元素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7729">
                <a:tc>
                  <a:txBody>
                    <a:bodyPr/>
                    <a:lstStyle/>
                    <a:p>
                      <a:r>
                        <a:rPr lang="en-US" sz="1600"/>
                        <a:t>.sr-only-focusable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与 </a:t>
                      </a:r>
                      <a:r>
                        <a:rPr lang="en-US" altLang="zh-CN" sz="1600"/>
                        <a:t>.sr-only </a:t>
                      </a:r>
                      <a:r>
                        <a:rPr lang="zh-CN" altLang="en-US" sz="1600"/>
                        <a:t>类结合使用，在元素获取焦点时显示</a:t>
                      </a:r>
                      <a:r>
                        <a:rPr lang="en-US" altLang="zh-CN" sz="1600"/>
                        <a:t>(</a:t>
                      </a:r>
                      <a:r>
                        <a:rPr lang="zh-CN" altLang="en-US" sz="1600"/>
                        <a:t>如：键盘操作的用户</a:t>
                      </a:r>
                      <a:r>
                        <a:rPr lang="en-US" altLang="zh-CN" sz="1600"/>
                        <a:t>)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r>
                        <a:rPr lang="en-US" sz="1600"/>
                        <a:t>.text-hide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将页面元素所包含的文本内容替换为背景图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r>
                        <a:rPr lang="en-US" sz="1600"/>
                        <a:t>.close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显示关闭按钮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r>
                        <a:rPr lang="en-US" sz="1600"/>
                        <a:t>.caret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显示下拉式功能</a:t>
                      </a:r>
                    </a:p>
                  </a:txBody>
                  <a:tcPr marL="37968" marR="37968" marT="18984" marB="18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251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   关闭图标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使用通用的关闭图标来关闭模态框和警告框。使用 </a:t>
            </a:r>
            <a:r>
              <a:rPr lang="en-US" altLang="zh-CN" sz="2400" dirty="0"/>
              <a:t>class close </a:t>
            </a:r>
            <a:r>
              <a:rPr lang="zh-CN" altLang="en-US" sz="2400" dirty="0"/>
              <a:t>得到关闭图标。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034691" y="2333609"/>
            <a:ext cx="7504191" cy="14465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&lt;p&gt;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关闭图标实例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class="close" aria-hidden="true"&gt;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&amp;times;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7754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   关闭图标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使用通用的关闭图标来关闭模态框和警告框。使用 </a:t>
            </a:r>
            <a:r>
              <a:rPr lang="en-US" altLang="zh-CN" sz="2400" dirty="0"/>
              <a:t>class close </a:t>
            </a:r>
            <a:r>
              <a:rPr lang="zh-CN" altLang="en-US" sz="2400" dirty="0"/>
              <a:t>得到关闭图标。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034691" y="2333609"/>
            <a:ext cx="7504191" cy="14465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&lt;p&gt;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关闭图标实例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class="close" aria-hidden="true"&gt;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&amp;times;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4300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  插入符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使用插入符表示下拉功能和方向。使用带有 </a:t>
            </a:r>
            <a:r>
              <a:rPr lang="en-US" altLang="zh-CN" sz="2400" dirty="0"/>
              <a:t>class caret </a:t>
            </a:r>
            <a:r>
              <a:rPr lang="zh-CN" altLang="en-US" sz="2400" dirty="0"/>
              <a:t>的 </a:t>
            </a:r>
            <a:r>
              <a:rPr lang="en-US" altLang="zh-CN" sz="2400" dirty="0"/>
              <a:t>&lt;span&gt; </a:t>
            </a:r>
            <a:r>
              <a:rPr lang="zh-CN" altLang="en-US" sz="2400" dirty="0"/>
              <a:t>元素得到该功能。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034691" y="2333609"/>
            <a:ext cx="7504191" cy="8838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插入符实例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&lt;span class="caret"&gt;&lt;/span&gt;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268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  快速浮动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可以分别使用 </a:t>
            </a:r>
            <a:r>
              <a:rPr lang="en-US" altLang="zh-CN" sz="2400" dirty="0"/>
              <a:t>class pull-left </a:t>
            </a:r>
            <a:r>
              <a:rPr lang="zh-CN" altLang="en-US" sz="2400" dirty="0"/>
              <a:t>或 </a:t>
            </a:r>
            <a:r>
              <a:rPr lang="en-US" altLang="zh-CN" sz="2400" dirty="0"/>
              <a:t>pull-right </a:t>
            </a:r>
            <a:r>
              <a:rPr lang="zh-CN" altLang="en-US" sz="2400" dirty="0"/>
              <a:t>来把元素向左或向右浮动。下面的实例演示了这点。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034691" y="2333609"/>
            <a:ext cx="7504191" cy="18969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&lt;div class="pull-left"&gt;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向左快速浮动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&lt;div class="pull-right"&gt;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向右快速浮动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690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  内容居中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 </a:t>
            </a:r>
            <a:r>
              <a:rPr lang="en-US" altLang="zh-CN" sz="2400" dirty="0"/>
              <a:t>class center-block </a:t>
            </a:r>
            <a:r>
              <a:rPr lang="zh-CN" altLang="en-US" sz="2400" dirty="0"/>
              <a:t>来居中元素。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50081" y="2105009"/>
            <a:ext cx="7504191" cy="14255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class="row"&gt;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class="center-block" style="width:200px;background-color:#ccc;"&gt;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这是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center-block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实例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81634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    显示和隐藏内容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可以通过使用 </a:t>
            </a:r>
            <a:r>
              <a:rPr lang="en-US" altLang="zh-CN" sz="2400" dirty="0"/>
              <a:t>class .show </a:t>
            </a:r>
            <a:r>
              <a:rPr lang="zh-CN" altLang="en-US" sz="2400" dirty="0"/>
              <a:t>和 </a:t>
            </a:r>
            <a:r>
              <a:rPr lang="en-US" altLang="zh-CN" sz="2400" dirty="0"/>
              <a:t>.hidden </a:t>
            </a:r>
            <a:r>
              <a:rPr lang="zh-CN" altLang="en-US" sz="2400" dirty="0"/>
              <a:t>来强行设置元素显示或隐藏（包括屏幕阅读器）。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68988" y="2118456"/>
            <a:ext cx="8495625" cy="2259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class="row" style="padding: 91px 100px 19px 50px;"&gt;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class="show" style="left-margin:10px;width:300px;background-color:#ccc;"&gt;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这是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show class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的实例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class="hidden" style="width:200px;background-color:#ccc;"&gt;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这是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hide class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的实例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60746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  屏幕阅读器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您可以通过使用 </a:t>
            </a:r>
            <a:r>
              <a:rPr lang="en-US" altLang="zh-CN" sz="2400" dirty="0"/>
              <a:t>class .</a:t>
            </a:r>
            <a:r>
              <a:rPr lang="en-US" altLang="zh-CN" sz="2400" dirty="0" err="1"/>
              <a:t>sr</a:t>
            </a:r>
            <a:r>
              <a:rPr lang="en-US" altLang="zh-CN" sz="2400" dirty="0"/>
              <a:t>-only </a:t>
            </a:r>
            <a:r>
              <a:rPr lang="zh-CN" altLang="en-US" sz="2400" dirty="0"/>
              <a:t>来把元素对所有设备隐藏，除了屏幕阅读器。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50081" y="2105009"/>
            <a:ext cx="7504191" cy="33214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class="row" style="padding: 91px 100px 19px 50px;"&gt;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&lt;form class="form-inline" role="form"&gt;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-only" for="email"&gt;Email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地址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type="email" class="form-control" placeholder="Enter email"&gt;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-only" for="pass"&gt;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密码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type="password" class="form-control" placeholder="Password"&gt;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&lt;/form&gt;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3487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响应式实用工具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 </a:t>
            </a:r>
            <a:r>
              <a:rPr lang="zh-CN" altLang="en-US" sz="2400" dirty="0"/>
              <a:t>提供了一些辅助类，以便更快地实现对移动设备友好的开发。这些可以通过媒体查询结合大型、小型和中型设备，实现内容对设备的显示和隐藏。</a:t>
            </a:r>
          </a:p>
          <a:p>
            <a:r>
              <a:rPr lang="zh-CN" altLang="en-US" sz="2400" dirty="0"/>
              <a:t>需要谨慎使用这些工具，避免在同一个站点创建完全不同的版本。响应式实用工具目前只适用于块和表切换。</a:t>
            </a:r>
          </a:p>
        </p:txBody>
      </p:sp>
    </p:spTree>
    <p:extLst>
      <p:ext uri="{BB962C8B-B14F-4D97-AF65-F5344CB8AC3E}">
        <p14:creationId xmlns:p14="http://schemas.microsoft.com/office/powerpoint/2010/main" val="13966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还同步定义了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en-US" altLang="zh-CN" sz="2400" dirty="0"/>
              <a:t>class</a:t>
            </a:r>
            <a:r>
              <a:rPr lang="zh-CN" altLang="en-US" sz="2400" dirty="0"/>
              <a:t>样式（</a:t>
            </a:r>
            <a:r>
              <a:rPr lang="en-US" altLang="zh-CN" sz="2400" dirty="0"/>
              <a:t>.h1</a:t>
            </a:r>
            <a:r>
              <a:rPr lang="zh-CN" altLang="en-US" sz="2400" dirty="0"/>
              <a:t>～</a:t>
            </a:r>
            <a:r>
              <a:rPr lang="en-US" altLang="zh-CN" sz="2400" dirty="0"/>
              <a:t>.h6</a:t>
            </a:r>
            <a:r>
              <a:rPr lang="zh-CN" altLang="en-US" sz="2400" dirty="0"/>
              <a:t>），以便在非标题元素下使用相同的样式，唯一的不同是</a:t>
            </a:r>
            <a:r>
              <a:rPr lang="en-US" altLang="zh-CN" sz="2400" dirty="0"/>
              <a:t>class</a:t>
            </a:r>
            <a:r>
              <a:rPr lang="zh-CN" altLang="en-US" sz="2400" dirty="0"/>
              <a:t>样式没有定义</a:t>
            </a:r>
            <a:r>
              <a:rPr lang="en-US" altLang="zh-CN" sz="2400" dirty="0"/>
              <a:t>margin-top</a:t>
            </a:r>
            <a:r>
              <a:rPr lang="zh-CN" altLang="en-US" sz="2400" dirty="0"/>
              <a:t>和</a:t>
            </a:r>
            <a:r>
              <a:rPr lang="en-US" altLang="zh-CN" sz="2400" dirty="0"/>
              <a:t>margin-bottom</a:t>
            </a:r>
            <a:r>
              <a:rPr lang="zh-CN" altLang="en-US" sz="2400" dirty="0"/>
              <a:t>。如下所示：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54236" y="2536986"/>
            <a:ext cx="8207164" cy="16941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&lt;span class="h1"&gt;Bootstrap&lt;/span&gt;&lt;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/&gt;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&lt;span class="h2"&gt;Bootstrap&lt;/span&gt;&lt;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/&gt;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&lt;span class="h3"&gt;Bootstrap&lt;/span&gt;&lt;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/&gt;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&lt;span class="h4"&gt;Bootstrap&lt;/span&gt;&lt;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/&gt;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&lt;span class="h5"&gt;Bootstrap&lt;/span&gt;&lt;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/&gt;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&lt;span class="h6"&gt;Bootstrap&lt;/span&gt;&lt;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/&gt; </a:t>
            </a:r>
          </a:p>
        </p:txBody>
      </p:sp>
    </p:spTree>
    <p:extLst>
      <p:ext uri="{BB962C8B-B14F-4D97-AF65-F5344CB8AC3E}">
        <p14:creationId xmlns:p14="http://schemas.microsoft.com/office/powerpoint/2010/main" val="372119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响应式实用工具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839324"/>
              </p:ext>
            </p:extLst>
          </p:nvPr>
        </p:nvGraphicFramePr>
        <p:xfrm>
          <a:off x="280523" y="1471734"/>
          <a:ext cx="8684090" cy="3837130"/>
        </p:xfrm>
        <a:graphic>
          <a:graphicData uri="http://schemas.openxmlformats.org/drawingml/2006/table">
            <a:tbl>
              <a:tblPr/>
              <a:tblGrid>
                <a:gridCol w="173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105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超小屏幕</a:t>
                      </a:r>
                      <a:br>
                        <a:rPr lang="zh-CN" altLang="en-US">
                          <a:solidFill>
                            <a:schemeClr val="bg1"/>
                          </a:solidFill>
                        </a:rPr>
                      </a:b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手机 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(&lt;768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px)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小屏幕</a:t>
                      </a:r>
                      <a:br>
                        <a:rPr lang="zh-CN" altLang="en-US">
                          <a:solidFill>
                            <a:schemeClr val="bg1"/>
                          </a:solidFill>
                        </a:rPr>
                      </a:b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平板 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(≥768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px)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中等屏幕</a:t>
                      </a:r>
                      <a:br>
                        <a:rPr lang="zh-CN" altLang="en-US">
                          <a:solidFill>
                            <a:schemeClr val="bg1"/>
                          </a:solidFill>
                        </a:rPr>
                      </a:b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桌面 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(≥992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px)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大屏幕</a:t>
                      </a:r>
                      <a:br>
                        <a:rPr lang="zh-CN" alt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桌面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(≥1200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px)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20">
                <a:tc>
                  <a:txBody>
                    <a:bodyPr/>
                    <a:lstStyle/>
                    <a:p>
                      <a:r>
                        <a:rPr lang="en-US"/>
                        <a:t>.visible-xs-*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20">
                <a:tc>
                  <a:txBody>
                    <a:bodyPr/>
                    <a:lstStyle/>
                    <a:p>
                      <a:r>
                        <a:rPr lang="en-US"/>
                        <a:t>.visible-sm-*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20">
                <a:tc>
                  <a:txBody>
                    <a:bodyPr/>
                    <a:lstStyle/>
                    <a:p>
                      <a:r>
                        <a:rPr lang="en-US"/>
                        <a:t>.visible-md-*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20">
                <a:tc>
                  <a:txBody>
                    <a:bodyPr/>
                    <a:lstStyle/>
                    <a:p>
                      <a:r>
                        <a:rPr lang="en-US"/>
                        <a:t>.visible-lg-*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20">
                <a:tc>
                  <a:txBody>
                    <a:bodyPr/>
                    <a:lstStyle/>
                    <a:p>
                      <a:r>
                        <a:rPr lang="en-US"/>
                        <a:t>.hidden-xs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20">
                <a:tc>
                  <a:txBody>
                    <a:bodyPr/>
                    <a:lstStyle/>
                    <a:p>
                      <a:r>
                        <a:rPr lang="en-US"/>
                        <a:t>.hidden-sm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20">
                <a:tc>
                  <a:txBody>
                    <a:bodyPr/>
                    <a:lstStyle/>
                    <a:p>
                      <a:r>
                        <a:rPr lang="en-US"/>
                        <a:t>.hidden-md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20">
                <a:tc>
                  <a:txBody>
                    <a:bodyPr/>
                    <a:lstStyle/>
                    <a:p>
                      <a:r>
                        <a:rPr lang="en-US"/>
                        <a:t>.hidden-lg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4882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从 </a:t>
            </a:r>
            <a:r>
              <a:rPr lang="en-US" altLang="zh-CN" sz="2400" dirty="0"/>
              <a:t>v3.2.0 </a:t>
            </a:r>
            <a:r>
              <a:rPr lang="zh-CN" altLang="en-US" sz="2400" dirty="0"/>
              <a:t>版本起，形如 </a:t>
            </a:r>
            <a:r>
              <a:rPr lang="en-US" altLang="zh-CN" sz="2400" dirty="0"/>
              <a:t>.visible-*-* </a:t>
            </a:r>
            <a:r>
              <a:rPr lang="zh-CN" altLang="en-US" sz="2400" dirty="0"/>
              <a:t>的类针对每种屏幕大小都有了三种变体，每个针对 </a:t>
            </a:r>
            <a:r>
              <a:rPr lang="en-US" altLang="zh-CN" sz="2400" dirty="0"/>
              <a:t>CSS </a:t>
            </a:r>
            <a:r>
              <a:rPr lang="zh-CN" altLang="en-US" sz="2400" dirty="0"/>
              <a:t>中不同的 </a:t>
            </a:r>
            <a:r>
              <a:rPr lang="en-US" altLang="zh-CN" sz="2400" dirty="0"/>
              <a:t>display </a:t>
            </a:r>
            <a:r>
              <a:rPr lang="zh-CN" altLang="en-US" sz="2400" dirty="0"/>
              <a:t>属性，列表如下：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000" dirty="0"/>
              <a:t>因此，以超小屏幕（</a:t>
            </a:r>
            <a:r>
              <a:rPr lang="en-US" altLang="zh-CN" sz="2000" dirty="0" err="1"/>
              <a:t>xs</a:t>
            </a:r>
            <a:r>
              <a:rPr lang="zh-CN" altLang="en-US" sz="2000" dirty="0"/>
              <a:t>）为例，可用的 </a:t>
            </a:r>
            <a:r>
              <a:rPr lang="en-US" altLang="zh-CN" sz="2000" dirty="0"/>
              <a:t>.visible-*-* </a:t>
            </a:r>
            <a:r>
              <a:rPr lang="zh-CN" altLang="en-US" sz="2000" dirty="0"/>
              <a:t>类是：</a:t>
            </a:r>
            <a:r>
              <a:rPr lang="en-US" altLang="zh-CN" sz="2000" dirty="0"/>
              <a:t>.visible-</a:t>
            </a:r>
            <a:r>
              <a:rPr lang="en-US" altLang="zh-CN" sz="2000" dirty="0" err="1"/>
              <a:t>xs</a:t>
            </a:r>
            <a:r>
              <a:rPr lang="en-US" altLang="zh-CN" sz="2000" dirty="0"/>
              <a:t>-block</a:t>
            </a:r>
            <a:r>
              <a:rPr lang="zh-CN" altLang="en-US" sz="2000" dirty="0"/>
              <a:t>、</a:t>
            </a:r>
            <a:r>
              <a:rPr lang="en-US" altLang="zh-CN" sz="2000" dirty="0"/>
              <a:t>.visible-</a:t>
            </a:r>
            <a:r>
              <a:rPr lang="en-US" altLang="zh-CN" sz="2000" dirty="0" err="1"/>
              <a:t>xs</a:t>
            </a:r>
            <a:r>
              <a:rPr lang="en-US" altLang="zh-CN" sz="2000" dirty="0"/>
              <a:t>-inline </a:t>
            </a:r>
            <a:r>
              <a:rPr lang="zh-CN" altLang="en-US" sz="2000" dirty="0"/>
              <a:t>和 </a:t>
            </a:r>
            <a:r>
              <a:rPr lang="en-US" altLang="zh-CN" sz="2000" dirty="0"/>
              <a:t>.visible-</a:t>
            </a:r>
            <a:r>
              <a:rPr lang="en-US" altLang="zh-CN" sz="2000" dirty="0" err="1"/>
              <a:t>xs</a:t>
            </a:r>
            <a:r>
              <a:rPr lang="en-US" altLang="zh-CN" sz="2000" dirty="0"/>
              <a:t>-inline-block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.visible-</a:t>
            </a:r>
            <a:r>
              <a:rPr lang="en-US" altLang="zh-CN" sz="2000" dirty="0" err="1"/>
              <a:t>xs</a:t>
            </a:r>
            <a:r>
              <a:rPr lang="zh-CN" altLang="en-US" sz="2000" dirty="0"/>
              <a:t>、</a:t>
            </a:r>
            <a:r>
              <a:rPr lang="en-US" altLang="zh-CN" sz="2000" dirty="0"/>
              <a:t>.visible-</a:t>
            </a:r>
            <a:r>
              <a:rPr lang="en-US" altLang="zh-CN" sz="2000" dirty="0" err="1"/>
              <a:t>sm</a:t>
            </a:r>
            <a:r>
              <a:rPr lang="zh-CN" altLang="en-US" sz="2000" dirty="0"/>
              <a:t>、</a:t>
            </a:r>
            <a:r>
              <a:rPr lang="en-US" altLang="zh-CN" sz="2000" dirty="0"/>
              <a:t>.visible-md </a:t>
            </a:r>
            <a:r>
              <a:rPr lang="zh-CN" altLang="en-US" sz="2000" dirty="0"/>
              <a:t>和 </a:t>
            </a:r>
            <a:r>
              <a:rPr lang="en-US" altLang="zh-CN" sz="2000" dirty="0"/>
              <a:t>.visible-</a:t>
            </a:r>
            <a:r>
              <a:rPr lang="en-US" altLang="zh-CN" sz="2000" dirty="0" err="1"/>
              <a:t>lg</a:t>
            </a:r>
            <a:r>
              <a:rPr lang="en-US" altLang="zh-CN" sz="2000" dirty="0"/>
              <a:t> </a:t>
            </a:r>
            <a:r>
              <a:rPr lang="zh-CN" altLang="en-US" sz="2000" dirty="0"/>
              <a:t>类也同时存在。但是从 </a:t>
            </a:r>
            <a:r>
              <a:rPr lang="en-US" altLang="zh-CN" sz="2000" dirty="0"/>
              <a:t>v3.2.0 </a:t>
            </a:r>
            <a:r>
              <a:rPr lang="zh-CN" altLang="en-US" sz="2000" dirty="0"/>
              <a:t>版本开始不再建议使用。除了 </a:t>
            </a:r>
            <a:r>
              <a:rPr lang="en-US" altLang="zh-CN" sz="2000" dirty="0"/>
              <a:t>&lt;table&gt; </a:t>
            </a:r>
            <a:r>
              <a:rPr lang="zh-CN" altLang="en-US" sz="2000" dirty="0"/>
              <a:t>相关的元素的特殊情况外，它们与 </a:t>
            </a:r>
            <a:r>
              <a:rPr lang="en-US" altLang="zh-CN" sz="2000" dirty="0"/>
              <a:t>.visible-*-block </a:t>
            </a:r>
            <a:r>
              <a:rPr lang="zh-CN" altLang="en-US" sz="2000" dirty="0"/>
              <a:t>大体相同。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66309"/>
              </p:ext>
            </p:extLst>
          </p:nvPr>
        </p:nvGraphicFramePr>
        <p:xfrm>
          <a:off x="542954" y="2444367"/>
          <a:ext cx="8096250" cy="1463040"/>
        </p:xfrm>
        <a:graphic>
          <a:graphicData uri="http://schemas.openxmlformats.org/drawingml/2006/table">
            <a:tbl>
              <a:tblPr/>
              <a:tblGrid>
                <a:gridCol w="40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类组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CSS display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.visible-*-block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display: block;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.visible-*-inline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display: inline;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.visible-*-inline-block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display: inline-block;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5961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下表列出了打印类。使用这些切换打印内容。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8779"/>
              </p:ext>
            </p:extLst>
          </p:nvPr>
        </p:nvGraphicFramePr>
        <p:xfrm>
          <a:off x="523876" y="1895726"/>
          <a:ext cx="8137524" cy="2138391"/>
        </p:xfrm>
        <a:graphic>
          <a:graphicData uri="http://schemas.openxmlformats.org/drawingml/2006/table">
            <a:tbl>
              <a:tblPr/>
              <a:tblGrid>
                <a:gridCol w="2712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1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浏览器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打印机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995">
                <a:tc>
                  <a:txBody>
                    <a:bodyPr/>
                    <a:lstStyle/>
                    <a:p>
                      <a:r>
                        <a:rPr lang="en-US"/>
                        <a:t>.visible-print-block</a:t>
                      </a:r>
                      <a:br>
                        <a:rPr lang="en-US"/>
                      </a:br>
                      <a:r>
                        <a:rPr lang="en-US"/>
                        <a:t>.visible-print-inline</a:t>
                      </a:r>
                      <a:br>
                        <a:rPr lang="en-US"/>
                      </a:br>
                      <a:r>
                        <a:rPr lang="en-US"/>
                        <a:t>.visible-print-inline-block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98">
                <a:tc>
                  <a:txBody>
                    <a:bodyPr/>
                    <a:lstStyle/>
                    <a:p>
                      <a:r>
                        <a:rPr lang="en-US"/>
                        <a:t>.hidden-print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隐藏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93034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响应式实用工具  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下面的实例演示了上面所列举的帮助器类的用法。调整浏览器的窗口大小，或者在不同的设备上加载实例，测试响应式实用工具类。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50081" y="2481527"/>
            <a:ext cx="7648460" cy="334245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class="container" style="padding: 40px;"&gt;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class="row visible-on"&gt;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class="col-xs-6 col-sm-3" style="background-color: #dedef8;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box-shadow: inset 1px -1px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#444, inset -1px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#444;"&gt;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&lt;span class="hidden-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特别小型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&lt;span class="visible-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"&gt;✔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在特别小型设备上可见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class="col-xs-6 col-sm-3" style="background-color: #dedef8;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box-shadow: inset 1px -1px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#444, inset -1px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#444;"&gt;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&lt;span class="hidden-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小型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&lt;span class="visible-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"&gt;✔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在小型设备上可见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157208" y="3185256"/>
            <a:ext cx="7648460" cy="334245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clearfix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visible-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class="col-xs-6 col-sm-3" style="background-color: #dedef8;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box-shadow: inset 1px -1px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#444, inset -1px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#444;"&gt;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&lt;span class="hidden-md"&gt;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中型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&lt;span class="visible-md"&gt;✔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在中型设备上可见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class="col-xs-6 col-sm-3" style="background-color: #dedef8;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box-shadow: inset 1px -1px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#444, inset -1px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#444;"&gt;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&lt;span class="hidden-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大型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&lt;span class="visible-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"&gt;✔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在大型设备上可见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5919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6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大部分情况下，在标题元素里可能会应用</a:t>
            </a:r>
            <a:r>
              <a:rPr lang="en-US" altLang="zh-CN" sz="2400" dirty="0"/>
              <a:t>&lt;small&gt;</a:t>
            </a:r>
            <a:r>
              <a:rPr lang="zh-CN" altLang="en-US" sz="2400" dirty="0"/>
              <a:t>元素，以便显示稍微小一点的字体。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为此也特别定义了样式，如图</a:t>
            </a:r>
            <a:r>
              <a:rPr lang="en-US" altLang="zh-CN" sz="2400" dirty="0"/>
              <a:t>3-2</a:t>
            </a:r>
            <a:r>
              <a:rPr lang="zh-CN" altLang="en-US" sz="2400" dirty="0"/>
              <a:t>所示。具体内容如下：</a:t>
            </a:r>
          </a:p>
          <a:p>
            <a:r>
              <a:rPr lang="zh-CN" altLang="en-US" sz="2400" dirty="0"/>
              <a:t>所有标题元素里的</a:t>
            </a:r>
            <a:r>
              <a:rPr lang="en-US" altLang="zh-CN" sz="2400" dirty="0"/>
              <a:t>&lt;small&gt;</a:t>
            </a:r>
            <a:r>
              <a:rPr lang="zh-CN" altLang="en-US" sz="2400" dirty="0"/>
              <a:t>内容的字体颜色都是灰色（</a:t>
            </a:r>
            <a:r>
              <a:rPr lang="en-US" altLang="zh-CN" sz="2400" dirty="0"/>
              <a:t>#999999</a:t>
            </a:r>
            <a:r>
              <a:rPr lang="zh-CN" altLang="en-US" sz="2400" dirty="0"/>
              <a:t>），行间距都为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&lt;small&gt;</a:t>
            </a:r>
            <a:r>
              <a:rPr lang="zh-CN" altLang="en-US" sz="2400" dirty="0"/>
              <a:t>内的文本字体在</a:t>
            </a:r>
            <a:r>
              <a:rPr lang="en-US" altLang="zh-CN" sz="2400" dirty="0"/>
              <a:t>h1</a:t>
            </a:r>
            <a:r>
              <a:rPr lang="zh-CN" altLang="en-US" sz="2400" dirty="0"/>
              <a:t>、</a:t>
            </a:r>
            <a:r>
              <a:rPr lang="en-US" altLang="zh-CN" sz="2400" dirty="0"/>
              <a:t>h2</a:t>
            </a:r>
            <a:r>
              <a:rPr lang="zh-CN" altLang="en-US" sz="2400" dirty="0"/>
              <a:t>、</a:t>
            </a:r>
            <a:r>
              <a:rPr lang="en-US" altLang="zh-CN" sz="2400" dirty="0"/>
              <a:t>h3</a:t>
            </a:r>
            <a:r>
              <a:rPr lang="zh-CN" altLang="en-US" sz="2400" dirty="0"/>
              <a:t>内是当前元素所对应字体大小的</a:t>
            </a:r>
            <a:r>
              <a:rPr lang="en-US" altLang="zh-CN" sz="2400" dirty="0"/>
              <a:t>65%</a:t>
            </a:r>
            <a:r>
              <a:rPr lang="zh-CN" altLang="en-US" sz="2400" dirty="0"/>
              <a:t>；而在</a:t>
            </a:r>
            <a:r>
              <a:rPr lang="en-US" altLang="zh-CN" sz="2400" dirty="0"/>
              <a:t>h4</a:t>
            </a:r>
            <a:r>
              <a:rPr lang="zh-CN" altLang="en-US" sz="2400" dirty="0"/>
              <a:t>、</a:t>
            </a:r>
            <a:r>
              <a:rPr lang="en-US" altLang="zh-CN" sz="2400" dirty="0"/>
              <a:t>h5</a:t>
            </a:r>
            <a:r>
              <a:rPr lang="zh-CN" altLang="en-US" sz="2400" dirty="0"/>
              <a:t>、</a:t>
            </a:r>
            <a:r>
              <a:rPr lang="en-US" altLang="zh-CN" sz="2400" dirty="0"/>
              <a:t>h6</a:t>
            </a:r>
            <a:r>
              <a:rPr lang="zh-CN" altLang="en-US" sz="2400" dirty="0"/>
              <a:t>下则是</a:t>
            </a:r>
            <a:r>
              <a:rPr lang="en-US" altLang="zh-CN" sz="2400" dirty="0"/>
              <a:t>75%</a:t>
            </a:r>
            <a:r>
              <a:rPr lang="zh-CN" altLang="en-US" sz="2400" dirty="0"/>
              <a:t>（详细见</a:t>
            </a:r>
            <a:r>
              <a:rPr lang="en-US" altLang="zh-CN" sz="2400" dirty="0"/>
              <a:t>448</a:t>
            </a:r>
            <a:r>
              <a:rPr lang="zh-CN" altLang="en-US" sz="2400" dirty="0"/>
              <a:t>行和</a:t>
            </a:r>
            <a:r>
              <a:rPr lang="en-US" altLang="zh-CN" sz="2400" dirty="0"/>
              <a:t>464</a:t>
            </a:r>
            <a:r>
              <a:rPr lang="zh-CN" altLang="en-US" sz="2400" dirty="0"/>
              <a:t>行定义的</a:t>
            </a:r>
            <a:r>
              <a:rPr lang="en-US" altLang="zh-CN" sz="2400" dirty="0"/>
              <a:t>small</a:t>
            </a:r>
            <a:r>
              <a:rPr lang="zh-CN" altLang="en-US" sz="2400" dirty="0"/>
              <a:t>样式）。</a:t>
            </a:r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01" y="4344991"/>
            <a:ext cx="2656851" cy="25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页面主题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默认情况下，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为全局设置的字体大小</a:t>
            </a:r>
            <a:r>
              <a:rPr lang="en-US" altLang="zh-CN" sz="2400" dirty="0"/>
              <a:t>font-size</a:t>
            </a:r>
            <a:r>
              <a:rPr lang="zh-CN" altLang="en-US" sz="2400" dirty="0"/>
              <a:t>为</a:t>
            </a:r>
            <a:r>
              <a:rPr lang="en-US" altLang="zh-CN" sz="2400" dirty="0"/>
              <a:t>14</a:t>
            </a:r>
            <a:r>
              <a:rPr lang="zh-CN" altLang="en-US" sz="2400" dirty="0"/>
              <a:t>像素，间距</a:t>
            </a:r>
            <a:r>
              <a:rPr lang="en-US" altLang="zh-CN" sz="2400" dirty="0"/>
              <a:t>line-height</a:t>
            </a:r>
            <a:r>
              <a:rPr lang="zh-CN" altLang="en-US" sz="2400" dirty="0"/>
              <a:t>为字体大小的</a:t>
            </a:r>
            <a:r>
              <a:rPr lang="en-US" altLang="zh-CN" sz="2400" dirty="0"/>
              <a:t>1.428</a:t>
            </a:r>
            <a:r>
              <a:rPr lang="zh-CN" altLang="en-US" sz="2400" dirty="0"/>
              <a:t>倍（即</a:t>
            </a:r>
            <a:r>
              <a:rPr lang="en-US" altLang="zh-CN" sz="2400" dirty="0"/>
              <a:t>20</a:t>
            </a:r>
            <a:r>
              <a:rPr lang="zh-CN" altLang="en-US" sz="2400" dirty="0"/>
              <a:t>像素）。该设置应用于</a:t>
            </a:r>
            <a:r>
              <a:rPr lang="en-US" altLang="zh-CN" sz="2400" dirty="0"/>
              <a:t>&lt;body&gt;</a:t>
            </a:r>
            <a:r>
              <a:rPr lang="zh-CN" altLang="en-US" sz="2400" dirty="0"/>
              <a:t>元素和所有的段落上。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98595" y="2809941"/>
            <a:ext cx="8207164" cy="22380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275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body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font-family: "Helvetica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Neue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", Helvetica, Arial, sans-serif;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font-size: 14px;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line-height: 1.428571429;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color: #333;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background-color: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fff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0390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页面主题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另外，</a:t>
            </a:r>
            <a:r>
              <a:rPr lang="en-US" altLang="zh-CN" sz="2400" dirty="0"/>
              <a:t>&lt;p&gt;</a:t>
            </a:r>
            <a:r>
              <a:rPr lang="zh-CN" altLang="en-US" sz="2400" dirty="0"/>
              <a:t>元素内的段落会有一个额外的</a:t>
            </a:r>
            <a:r>
              <a:rPr lang="en-US" altLang="zh-CN" sz="2400" dirty="0"/>
              <a:t>margin-bottom</a:t>
            </a:r>
            <a:r>
              <a:rPr lang="zh-CN" altLang="en-US" sz="2400" dirty="0"/>
              <a:t>，大小是行间距的一半（默认为</a:t>
            </a:r>
            <a:r>
              <a:rPr lang="en-US" altLang="zh-CN" sz="2400" dirty="0"/>
              <a:t>10px</a:t>
            </a:r>
            <a:r>
              <a:rPr lang="zh-CN" altLang="en-US" sz="2400" dirty="0"/>
              <a:t>），详细见</a:t>
            </a:r>
            <a:r>
              <a:rPr lang="en-US" altLang="zh-CN" sz="2400" dirty="0"/>
              <a:t>CSS</a:t>
            </a:r>
            <a:r>
              <a:rPr lang="zh-CN" altLang="en-US" sz="2400" dirty="0"/>
              <a:t>文件</a:t>
            </a:r>
            <a:r>
              <a:rPr lang="en-US" altLang="zh-CN" sz="2400" dirty="0"/>
              <a:t>bootstrap.css</a:t>
            </a:r>
            <a:r>
              <a:rPr lang="zh-CN" altLang="en-US" sz="2400" dirty="0"/>
              <a:t>中的</a:t>
            </a:r>
            <a:r>
              <a:rPr lang="en-US" altLang="zh-CN" sz="2400" dirty="0"/>
              <a:t>497</a:t>
            </a:r>
            <a:r>
              <a:rPr lang="zh-CN" altLang="en-US" sz="2400" dirty="0"/>
              <a:t>行。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如果想让一个段落突出显示，可以使用</a:t>
            </a:r>
            <a:r>
              <a:rPr lang="en-US" altLang="zh-CN" sz="2400" dirty="0"/>
              <a:t>.lead</a:t>
            </a:r>
            <a:r>
              <a:rPr lang="zh-CN" altLang="en-US" sz="2400" dirty="0"/>
              <a:t>样式，其作用主要是增大字体大小、粗细、行间距和</a:t>
            </a:r>
            <a:r>
              <a:rPr lang="en-US" altLang="zh-CN" sz="2400" dirty="0"/>
              <a:t>margin-bottom</a:t>
            </a:r>
            <a:r>
              <a:rPr lang="zh-CN" altLang="en-US" sz="2400" dirty="0"/>
              <a:t>。用法如下：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2482395"/>
            <a:ext cx="8207164" cy="6340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464</a:t>
            </a: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p {  margin: 0 0 10px; } </a:t>
            </a: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42954" y="4617735"/>
            <a:ext cx="8207164" cy="3421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&lt;p class="lead"&gt;...&lt;/p&gt; </a:t>
            </a:r>
          </a:p>
        </p:txBody>
      </p:sp>
    </p:spTree>
    <p:extLst>
      <p:ext uri="{BB962C8B-B14F-4D97-AF65-F5344CB8AC3E}">
        <p14:creationId xmlns:p14="http://schemas.microsoft.com/office/powerpoint/2010/main" val="25233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页面主题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lead</a:t>
            </a:r>
            <a:r>
              <a:rPr lang="zh-CN" altLang="en-US" sz="2400" dirty="0"/>
              <a:t>样式的代码实现如下所示：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r>
              <a:rPr lang="en-US" altLang="zh-CN" sz="2000" dirty="0"/>
              <a:t>Bootstrap</a:t>
            </a:r>
            <a:r>
              <a:rPr lang="zh-CN" altLang="en-US" sz="2000" dirty="0"/>
              <a:t>的排版设置默认值存储在</a:t>
            </a:r>
            <a:r>
              <a:rPr lang="en-US" altLang="zh-CN" sz="2000" dirty="0" err="1"/>
              <a:t>variables.less</a:t>
            </a:r>
            <a:r>
              <a:rPr lang="zh-CN" altLang="en-US" sz="2000" dirty="0"/>
              <a:t>文件里的两个</a:t>
            </a:r>
            <a:r>
              <a:rPr lang="en-US" altLang="zh-CN" sz="2000" dirty="0"/>
              <a:t>LESS</a:t>
            </a:r>
            <a:r>
              <a:rPr lang="zh-CN" altLang="en-US" sz="2000" dirty="0"/>
              <a:t>变量里：</a:t>
            </a:r>
            <a:r>
              <a:rPr lang="en-US" altLang="zh-CN" sz="2000" dirty="0"/>
              <a:t>@font-size-base</a:t>
            </a:r>
            <a:r>
              <a:rPr lang="zh-CN" altLang="en-US" sz="2000" dirty="0"/>
              <a:t>和 </a:t>
            </a:r>
            <a:r>
              <a:rPr lang="en-US" altLang="zh-CN" sz="2000" dirty="0"/>
              <a:t>@line-height-base</a:t>
            </a:r>
            <a:r>
              <a:rPr lang="zh-CN" altLang="en-US" sz="2000" dirty="0"/>
              <a:t>。第一个用于设置字体大小，第二个用于设置行间距。系统默认使用这两个值产生整个页面相应的</a:t>
            </a:r>
            <a:r>
              <a:rPr lang="en-US" altLang="zh-CN" sz="2000" dirty="0"/>
              <a:t>margin</a:t>
            </a:r>
            <a:r>
              <a:rPr lang="zh-CN" altLang="en-US" sz="2000" dirty="0"/>
              <a:t>、 </a:t>
            </a:r>
            <a:r>
              <a:rPr lang="en-US" altLang="zh-CN" sz="2000" dirty="0"/>
              <a:t>padding</a:t>
            </a:r>
            <a:r>
              <a:rPr lang="zh-CN" altLang="en-US" sz="2000" dirty="0"/>
              <a:t>和</a:t>
            </a:r>
            <a:r>
              <a:rPr lang="en-US" altLang="zh-CN" sz="2000" dirty="0"/>
              <a:t>line-height</a:t>
            </a:r>
            <a:r>
              <a:rPr lang="zh-CN" altLang="en-US" sz="2000" dirty="0"/>
              <a:t>。通过修改这两个值后，再重新编译，从而制定自己的</a:t>
            </a:r>
            <a:r>
              <a:rPr lang="en-US" altLang="zh-CN" sz="2000" dirty="0"/>
              <a:t>Bootstrap</a:t>
            </a:r>
            <a:r>
              <a:rPr lang="zh-CN" altLang="en-US" sz="2000" dirty="0"/>
              <a:t>版本。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1731768"/>
            <a:ext cx="8207164" cy="27797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467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.lead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margin-bottom: 20px;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font-size: 16px;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font-weight: 200;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line-height: 1.4;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@media (min-width: 768px) {        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大中型浏览器字体稍大*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.lead {    font-size: 21px;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5828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强调文本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将默认的文本强调元素进行了轻量级实现，这些元素分别为：</a:t>
            </a:r>
            <a:r>
              <a:rPr lang="en-US" altLang="zh-CN" sz="2400" dirty="0"/>
              <a:t>small</a:t>
            </a:r>
            <a:r>
              <a:rPr lang="zh-CN" altLang="en-US" sz="2400" dirty="0"/>
              <a:t>、</a:t>
            </a:r>
            <a:r>
              <a:rPr lang="en-US" altLang="zh-CN" sz="2400" dirty="0"/>
              <a:t>strong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em</a:t>
            </a:r>
            <a:r>
              <a:rPr lang="zh-CN" altLang="en-US" sz="2400" dirty="0"/>
              <a:t>、</a:t>
            </a:r>
            <a:r>
              <a:rPr lang="en-US" altLang="zh-CN" sz="2400" dirty="0"/>
              <a:t>cite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同样的原理，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也为对齐方式定义了简单而又明了的</a:t>
            </a:r>
            <a:r>
              <a:rPr lang="en-US" altLang="zh-CN" sz="2400" dirty="0"/>
              <a:t>4</a:t>
            </a:r>
            <a:r>
              <a:rPr lang="zh-CN" altLang="en-US" sz="2400" dirty="0"/>
              <a:t>个样式以便使用。使用方式如下：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98595" y="2141200"/>
            <a:ext cx="8207164" cy="14465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56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b,strong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font-weight: bold;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粗体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478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small,.small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font-size: 85%;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标准字体的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85% */}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cite {  font-style: normal;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正常字体*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/}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42954" y="4747875"/>
            <a:ext cx="8207164" cy="11757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&lt;p class="</a:t>
            </a:r>
            <a:r>
              <a:rPr lang="en-US" altLang="zh-CN" sz="1600" b="1" dirty="0">
                <a:solidFill>
                  <a:srgbClr val="FF0000"/>
                </a:solidFill>
              </a:rPr>
              <a:t>text-left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"&gt;JavaScript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编程精解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&lt;p class="</a:t>
            </a:r>
            <a:r>
              <a:rPr lang="en-US" altLang="zh-CN" sz="1600" b="1" dirty="0">
                <a:solidFill>
                  <a:srgbClr val="FF0000"/>
                </a:solidFill>
              </a:rPr>
              <a:t>text-center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"&gt;JavaScript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设计模式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&lt;p class="</a:t>
            </a:r>
            <a:r>
              <a:rPr lang="en-US" altLang="zh-CN" sz="1600" b="1" dirty="0">
                <a:solidFill>
                  <a:srgbClr val="FF0000"/>
                </a:solidFill>
              </a:rPr>
              <a:t>text-right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"&gt;JavaScript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启示录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&lt;p class="</a:t>
            </a:r>
            <a:r>
              <a:rPr lang="en-US" altLang="zh-CN" sz="1600" b="1" dirty="0">
                <a:solidFill>
                  <a:srgbClr val="FF0000"/>
                </a:solidFill>
              </a:rPr>
              <a:t>text-justify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"&gt;Backbone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应用开发实战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26793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Bootstrap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abbr</a:t>
            </a:r>
            <a:r>
              <a:rPr lang="zh-CN" altLang="en-US" sz="2000" dirty="0"/>
              <a:t>元素上实现了缩略词的功能，即鼠标移动到缩略词上时，就显示声明在</a:t>
            </a:r>
            <a:r>
              <a:rPr lang="en-US" altLang="zh-CN" sz="2000" dirty="0"/>
              <a:t>title</a:t>
            </a:r>
            <a:r>
              <a:rPr lang="zh-CN" altLang="en-US" sz="2000" dirty="0"/>
              <a:t>里的属性值。效果为：缩略词下面有虚横线，鼠标移动到缩略词上时有手形图标。其源码如下所示：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从源码可以看出，有两种方式可以使用，一种是直接使用</a:t>
            </a:r>
            <a:r>
              <a:rPr lang="en-US" altLang="zh-CN" sz="2000" dirty="0" err="1"/>
              <a:t>abbr</a:t>
            </a:r>
            <a:r>
              <a:rPr lang="zh-CN" altLang="en-US" sz="2000" dirty="0"/>
              <a:t>，另外一种是应用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initialism</a:t>
            </a:r>
            <a:r>
              <a:rPr lang="zh-CN" altLang="en-US" sz="2000" dirty="0"/>
              <a:t>样式以使字体稍微缩小一点。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735013" y="2332269"/>
            <a:ext cx="7603769" cy="22068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621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abbr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[title],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abbr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[data-original-title]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cursor: help;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border-bottom: 1px dotted #999999;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.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initialism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font-size: 90%;  text-transform: uppercase;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735012" y="5421446"/>
            <a:ext cx="7603769" cy="87100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b="1" dirty="0" err="1">
                <a:solidFill>
                  <a:srgbClr val="FF0000"/>
                </a:solidFill>
              </a:rPr>
              <a:t>abbr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title="JavaScript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设计模式是一本专门讲解设计模式的专业书籍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"&gt;JavaScript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设计模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            式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abbr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b="1" dirty="0" err="1">
                <a:solidFill>
                  <a:srgbClr val="FF0000"/>
                </a:solidFill>
              </a:rPr>
              <a:t>abbr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title="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HyperText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Markup Language" class="</a:t>
            </a:r>
            <a:r>
              <a:rPr lang="en-US" altLang="zh-CN" sz="1600" b="1" dirty="0" err="1">
                <a:solidFill>
                  <a:srgbClr val="FF0000"/>
                </a:solidFill>
              </a:rPr>
              <a:t>initialism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"&gt;HTML&lt;/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abbr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731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 </a:t>
            </a:r>
            <a:endParaRPr lang="en-US" altLang="zh-CN" dirty="0"/>
          </a:p>
          <a:p>
            <a:r>
              <a:rPr lang="zh-CN" altLang="en-US" dirty="0"/>
              <a:t>基础排版</a:t>
            </a:r>
            <a:endParaRPr lang="en-US" altLang="zh-CN" dirty="0"/>
          </a:p>
          <a:p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表格</a:t>
            </a:r>
            <a:endParaRPr lang="en-US" altLang="zh-CN" dirty="0"/>
          </a:p>
          <a:p>
            <a:r>
              <a:rPr lang="zh-CN" altLang="en-US" dirty="0"/>
              <a:t>表单</a:t>
            </a:r>
            <a:endParaRPr lang="en-US" altLang="zh-CN" dirty="0"/>
          </a:p>
          <a:p>
            <a:r>
              <a:rPr lang="zh-CN" altLang="en-US" dirty="0"/>
              <a:t>按钮</a:t>
            </a:r>
            <a:endParaRPr lang="en-US" altLang="zh-CN" dirty="0"/>
          </a:p>
          <a:p>
            <a:r>
              <a:rPr lang="zh-CN" altLang="en-US" dirty="0"/>
              <a:t>图像 </a:t>
            </a:r>
            <a:endParaRPr lang="en-US" altLang="zh-CN" dirty="0"/>
          </a:p>
          <a:p>
            <a:r>
              <a:rPr lang="zh-CN" altLang="en-US" dirty="0"/>
              <a:t>辅助样式 </a:t>
            </a:r>
          </a:p>
        </p:txBody>
      </p:sp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507" y="2070287"/>
            <a:ext cx="714380" cy="719772"/>
          </a:xfrm>
          <a:prstGeom prst="rect">
            <a:avLst/>
          </a:prstGeom>
          <a:noFill/>
        </p:spPr>
      </p:pic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507" y="2645269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507" y="3220251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507" y="3762898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7958" y="2685478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7958" y="3298093"/>
            <a:ext cx="643477" cy="648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749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为地址元素</a:t>
            </a:r>
            <a:r>
              <a:rPr lang="en-US" altLang="zh-CN" sz="2400" dirty="0"/>
              <a:t>address</a:t>
            </a:r>
            <a:r>
              <a:rPr lang="zh-CN" altLang="en-US" sz="2400" dirty="0"/>
              <a:t>定义了一个简单通用的样式，其主要是行间距和底部的</a:t>
            </a:r>
            <a:r>
              <a:rPr lang="en-US" altLang="zh-CN" sz="2400" dirty="0"/>
              <a:t>margin</a:t>
            </a:r>
            <a:r>
              <a:rPr lang="zh-CN" altLang="en-US" sz="2400" dirty="0"/>
              <a:t>。源码如下：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address</a:t>
            </a:r>
            <a:r>
              <a:rPr lang="zh-CN" altLang="en-US" sz="2400" dirty="0"/>
              <a:t>的用法也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比较简单，每一行用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br</a:t>
            </a:r>
            <a:r>
              <a:rPr lang="en-US" altLang="zh-CN" sz="2400" dirty="0"/>
              <a:t>&gt;</a:t>
            </a:r>
            <a:r>
              <a:rPr lang="zh-CN" altLang="en-US" sz="2400" dirty="0"/>
              <a:t>结尾即可。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63669" y="2106693"/>
            <a:ext cx="3517263" cy="171739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682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address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margin-bottom: 20px;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font-style: normal;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line-height: 1.428571429;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727733" y="3209318"/>
            <a:ext cx="5236880" cy="30505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&lt;address&gt;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&lt;strong&gt;Twitter, Inc.&lt;/strong&gt;&lt;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795 Folsom Ave, Suite 600&lt;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San Francisco, CA 94107&lt;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abbr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title="Phone"&gt;P:&lt;/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abbr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(123) 456-7890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&lt;/address&gt;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&lt;address&gt;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汤姆大叔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&lt;/strong&gt;&lt;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="mailto:#"&gt;tomxu@outlook.com&lt;/a&gt;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&lt;/address&gt; </a:t>
            </a:r>
          </a:p>
        </p:txBody>
      </p:sp>
    </p:spTree>
    <p:extLst>
      <p:ext uri="{BB962C8B-B14F-4D97-AF65-F5344CB8AC3E}">
        <p14:creationId xmlns:p14="http://schemas.microsoft.com/office/powerpoint/2010/main" val="18912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blockquote</a:t>
            </a:r>
            <a:r>
              <a:rPr lang="en-US" altLang="zh-CN" sz="2400" dirty="0"/>
              <a:t>&gt;</a:t>
            </a:r>
            <a:r>
              <a:rPr lang="zh-CN" altLang="en-US" sz="2400" dirty="0"/>
              <a:t>元素里进行引用，可以引用任意</a:t>
            </a:r>
            <a:r>
              <a:rPr lang="en-US" altLang="zh-CN" sz="2400" dirty="0"/>
              <a:t>HTML</a:t>
            </a:r>
            <a:r>
              <a:rPr lang="zh-CN" altLang="en-US" sz="2400" dirty="0"/>
              <a:t>内容，但一般推荐使用</a:t>
            </a:r>
            <a:r>
              <a:rPr lang="en-US" altLang="zh-CN" sz="2400" dirty="0"/>
              <a:t>&lt;p&gt;</a:t>
            </a:r>
            <a:r>
              <a:rPr lang="zh-CN" altLang="en-US" sz="2400" dirty="0"/>
              <a:t>。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也为此定义了一个通用的样式，用法如下所示：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如果想加上一些文字的出处作为注释，则可以配合使用</a:t>
            </a:r>
            <a:r>
              <a:rPr lang="en-US" altLang="zh-CN" sz="2400" dirty="0"/>
              <a:t>small</a:t>
            </a:r>
            <a:r>
              <a:rPr lang="zh-CN" altLang="en-US" sz="2400" dirty="0"/>
              <a:t>和</a:t>
            </a:r>
            <a:r>
              <a:rPr lang="en-US" altLang="zh-CN" sz="2400" dirty="0"/>
              <a:t>cite</a:t>
            </a:r>
            <a:r>
              <a:rPr lang="zh-CN" altLang="en-US" sz="2400" dirty="0"/>
              <a:t>元素，效果会更好。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2466162"/>
            <a:ext cx="8207164" cy="904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b="1" dirty="0" err="1">
                <a:solidFill>
                  <a:srgbClr val="FF0000"/>
                </a:solidFill>
              </a:rPr>
              <a:t>blockquote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&lt;p&gt;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不愤不启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不悱不发。举一隅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不以三隅反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则吾不复也。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&lt;/</a:t>
            </a:r>
            <a:r>
              <a:rPr lang="en-US" altLang="zh-CN" sz="1600" b="1" dirty="0" err="1">
                <a:solidFill>
                  <a:srgbClr val="FF0000"/>
                </a:solidFill>
              </a:rPr>
              <a:t>blockquote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98595" y="4641016"/>
            <a:ext cx="8207164" cy="11757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blockquote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&lt;p&gt;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不愤不启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不悱不发。举一隅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不以三隅反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则吾不复也。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&lt;small&gt;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出自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&lt;cite title="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论语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述而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论语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&lt;/cite&gt;&lt;/small&gt;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blockquote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6473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另外，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还提供了一个</a:t>
            </a:r>
            <a:r>
              <a:rPr lang="en-US" altLang="zh-CN" sz="2400" dirty="0"/>
              <a:t>.pull-right</a:t>
            </a:r>
            <a:r>
              <a:rPr lang="zh-CN" altLang="en-US" sz="2400" dirty="0"/>
              <a:t>样式用于右对齐，以适应不同的排版方式。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引用元素的主要样式代码如下：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54236" y="2085384"/>
            <a:ext cx="8207164" cy="11757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 &lt;blockquote class="pull-right"&gt;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          &lt;p&gt;</a:t>
            </a: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不愤不启</a:t>
            </a: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不悱不发。举一隅</a:t>
            </a: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不以三隅反</a:t>
            </a: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则吾不复也。</a:t>
            </a: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&lt;/p&gt;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          &lt;small&gt;</a:t>
            </a: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出自 </a:t>
            </a: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&lt;cite title="</a:t>
            </a: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论语</a:t>
            </a: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?</a:t>
            </a: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述而</a:t>
            </a: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"&gt;</a:t>
            </a:r>
            <a:r>
              <a:rPr lang="zh-CN" altLang="en-US" sz="1600">
                <a:solidFill>
                  <a:schemeClr val="accent5">
                    <a:lumMod val="10000"/>
                  </a:schemeClr>
                </a:solidFill>
              </a:rPr>
              <a:t>论语</a:t>
            </a: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&lt;/cite&gt;&lt;/small&gt;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accent5">
                    <a:lumMod val="10000"/>
                  </a:schemeClr>
                </a:solidFill>
              </a:rPr>
              <a:t>    &lt;/blockquote&gt; </a:t>
            </a: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54236" y="2086768"/>
            <a:ext cx="8207164" cy="44047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630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blockquote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padding: 10px 20px;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margin: 0 0 20px;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font-size: 17.5px;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border-left: 5px solid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eee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此处省略部分代码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blockquote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-reverse,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blockquote.pull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-right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padding-right: 15px;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padding-left: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text-align: right;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border-right: 5px solid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eee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右边显示的竖线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border-left: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434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提供了</a:t>
            </a:r>
            <a:r>
              <a:rPr lang="en-US" altLang="zh-CN" sz="2400" dirty="0"/>
              <a:t>6</a:t>
            </a:r>
            <a:r>
              <a:rPr lang="zh-CN" altLang="en-US" sz="2400" dirty="0"/>
              <a:t>种形式的列表，分别是：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r>
              <a:rPr lang="zh-CN" altLang="en-US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普通列表</a:t>
            </a:r>
            <a:endParaRPr lang="en-US" altLang="zh-CN" kern="1200" dirty="0">
              <a:latin typeface="方正隶变简体" panose="03000509000000000000" pitchFamily="65" charset="-122"/>
              <a:ea typeface="方正隶变简体" panose="03000509000000000000" pitchFamily="65" charset="-122"/>
              <a:cs typeface="+mn-cs"/>
            </a:endParaRPr>
          </a:p>
          <a:p>
            <a:pPr lvl="1"/>
            <a:r>
              <a:rPr lang="zh-CN" altLang="en-US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有序列表</a:t>
            </a:r>
            <a:endParaRPr lang="en-US" altLang="zh-CN" kern="1200" dirty="0">
              <a:latin typeface="方正隶变简体" panose="03000509000000000000" pitchFamily="65" charset="-122"/>
              <a:ea typeface="方正隶变简体" panose="03000509000000000000" pitchFamily="65" charset="-122"/>
              <a:cs typeface="+mn-cs"/>
            </a:endParaRPr>
          </a:p>
          <a:p>
            <a:pPr lvl="1"/>
            <a:r>
              <a:rPr lang="zh-CN" altLang="en-US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去点列表</a:t>
            </a:r>
            <a:endParaRPr lang="en-US" altLang="zh-CN" kern="1200" dirty="0">
              <a:latin typeface="方正隶变简体" panose="03000509000000000000" pitchFamily="65" charset="-122"/>
              <a:ea typeface="方正隶变简体" panose="03000509000000000000" pitchFamily="65" charset="-122"/>
              <a:cs typeface="+mn-cs"/>
            </a:endParaRPr>
          </a:p>
          <a:p>
            <a:pPr lvl="1"/>
            <a:r>
              <a:rPr lang="zh-CN" altLang="en-US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内联列表</a:t>
            </a:r>
            <a:endParaRPr lang="en-US" altLang="zh-CN" kern="1200" dirty="0">
              <a:latin typeface="方正隶变简体" panose="03000509000000000000" pitchFamily="65" charset="-122"/>
              <a:ea typeface="方正隶变简体" panose="03000509000000000000" pitchFamily="65" charset="-122"/>
              <a:cs typeface="+mn-cs"/>
            </a:endParaRPr>
          </a:p>
          <a:p>
            <a:pPr lvl="1"/>
            <a:r>
              <a:rPr lang="zh-CN" altLang="en-US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描述列表</a:t>
            </a:r>
            <a:endParaRPr lang="en-US" altLang="zh-CN" kern="1200" dirty="0">
              <a:latin typeface="方正隶变简体" panose="03000509000000000000" pitchFamily="65" charset="-122"/>
              <a:ea typeface="方正隶变简体" panose="03000509000000000000" pitchFamily="65" charset="-122"/>
              <a:cs typeface="+mn-cs"/>
            </a:endParaRPr>
          </a:p>
          <a:p>
            <a:pPr lvl="1"/>
            <a:r>
              <a:rPr lang="zh-CN" altLang="en-US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水平描述列表</a:t>
            </a:r>
          </a:p>
        </p:txBody>
      </p:sp>
    </p:spTree>
    <p:extLst>
      <p:ext uri="{BB962C8B-B14F-4D97-AF65-F5344CB8AC3E}">
        <p14:creationId xmlns:p14="http://schemas.microsoft.com/office/powerpoint/2010/main" val="46237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普通列表的使用方式和人们平时用的一样，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只是在此基础上做了一些细微的优化。示例如下：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Bootstrap</a:t>
            </a:r>
            <a:r>
              <a:rPr lang="zh-CN" altLang="en-US" sz="2400" dirty="0"/>
              <a:t>在</a:t>
            </a:r>
            <a:r>
              <a:rPr lang="en-US" altLang="zh-CN" sz="2400" dirty="0"/>
              <a:t>margin</a:t>
            </a:r>
            <a:r>
              <a:rPr lang="zh-CN" altLang="en-US" sz="2400" dirty="0"/>
              <a:t>和行间距做了一些微调。源码如下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743956" y="2154849"/>
            <a:ext cx="5816904" cy="904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&lt;li&gt;...&lt;/li&gt;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465314" y="3968292"/>
            <a:ext cx="6374188" cy="22380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566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ul,ol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margin-top: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margin-bottom: 10px;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ul,ol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ul,ul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ol,ol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margin-bottom: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8702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根据上述源码，可以看出使用了</a:t>
            </a:r>
            <a:r>
              <a:rPr lang="en-US" altLang="zh-CN" sz="2400" dirty="0" err="1">
                <a:solidFill>
                  <a:srgbClr val="FF0000"/>
                </a:solidFill>
              </a:rPr>
              <a:t>ol</a:t>
            </a:r>
            <a:r>
              <a:rPr lang="zh-CN" altLang="en-US" sz="2400" dirty="0">
                <a:solidFill>
                  <a:srgbClr val="FF0000"/>
                </a:solidFill>
              </a:rPr>
              <a:t>元素</a:t>
            </a:r>
            <a:r>
              <a:rPr lang="zh-CN" altLang="en-US" sz="2400" dirty="0"/>
              <a:t>的有序列表，也是做了一些微调，看起来比原来的默认显示柔和了一些。示例用法如下：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2536986"/>
            <a:ext cx="8207164" cy="904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&lt;li&gt;...&lt;/li&gt;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6511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去点列表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提供了一个去除默认列表样式的风格，即去除普通列表项前面的圆点。用法如下：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去点列表的</a:t>
            </a:r>
            <a:r>
              <a:rPr lang="en-US" altLang="zh-CN" sz="2400" dirty="0">
                <a:solidFill>
                  <a:srgbClr val="FF0000"/>
                </a:solidFill>
              </a:rPr>
              <a:t>list-</a:t>
            </a:r>
            <a:r>
              <a:rPr lang="en-US" altLang="zh-CN" sz="2400" dirty="0" err="1">
                <a:solidFill>
                  <a:srgbClr val="FF0000"/>
                </a:solidFill>
              </a:rPr>
              <a:t>unstyled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样式源码如下：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dirty="0">
              <a:cs typeface="+mn-cs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219208" y="2086610"/>
            <a:ext cx="3646909" cy="38841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&lt;ul class="</a:t>
            </a:r>
            <a:r>
              <a:rPr lang="it-IT" altLang="zh-CN" sz="1600" b="1" dirty="0">
                <a:solidFill>
                  <a:srgbClr val="FF0000"/>
                </a:solidFill>
              </a:rPr>
              <a:t>list-unstyled</a:t>
            </a: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&lt;li&gt;...&lt;/li&gt;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&lt;li&gt;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&lt;ul&gt;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&lt;li&gt;...&lt;/li&gt;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&lt;li&gt;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  &lt;ul&gt;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      &lt;li&gt;...&lt;/li&gt;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      &lt;li&gt;...&lt;/li&gt;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  &lt;/ul&gt;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&lt;/li&gt;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&lt;/ul&gt;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  &lt;/li&gt;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&lt;/ul&gt; </a:t>
            </a: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63843" y="3453660"/>
            <a:ext cx="4322056" cy="14255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577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</a:t>
            </a: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list-unstyled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padding-left: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  list-style: none;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871" y="5185920"/>
            <a:ext cx="45720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indent="0">
              <a:buNone/>
            </a:pPr>
            <a:r>
              <a:rPr lang="zh-CN" altLang="en-US" sz="16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        由运行效果图和源码可以看出，去除圆点只是去除了当前元素节点下的</a:t>
            </a:r>
            <a:r>
              <a:rPr lang="en-US" altLang="zh-CN" sz="16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li</a:t>
            </a:r>
            <a:r>
              <a:rPr lang="zh-CN" altLang="en-US" sz="16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旁边的圆点，如果</a:t>
            </a:r>
            <a:r>
              <a:rPr lang="en-US" altLang="zh-CN" sz="16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li</a:t>
            </a:r>
            <a:r>
              <a:rPr lang="zh-CN" altLang="en-US" sz="16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元素里有另外一个嵌套的</a:t>
            </a:r>
            <a:r>
              <a:rPr lang="en-US" altLang="zh-CN" sz="1600" dirty="0" err="1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ul</a:t>
            </a:r>
            <a:r>
              <a:rPr lang="zh-CN" altLang="en-US" sz="16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或者</a:t>
            </a:r>
            <a:r>
              <a:rPr lang="en-US" altLang="zh-CN" sz="1600" dirty="0" err="1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ol</a:t>
            </a:r>
            <a:r>
              <a:rPr lang="zh-CN" altLang="en-US" sz="16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，将不会起任何作用。也就是说如果要让嵌套的列表项也去除圆点（或其他标示符），则还需要单独应用</a:t>
            </a:r>
            <a:r>
              <a:rPr lang="en-US" altLang="zh-CN" sz="16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.list-</a:t>
            </a:r>
            <a:r>
              <a:rPr lang="en-US" altLang="zh-CN" sz="1600" dirty="0" err="1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unstyled</a:t>
            </a:r>
            <a:r>
              <a:rPr lang="zh-CN" altLang="en-US" sz="16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样式。</a:t>
            </a:r>
          </a:p>
        </p:txBody>
      </p:sp>
    </p:spTree>
    <p:extLst>
      <p:ext uri="{BB962C8B-B14F-4D97-AF65-F5344CB8AC3E}">
        <p14:creationId xmlns:p14="http://schemas.microsoft.com/office/powerpoint/2010/main" val="40498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定义了一个</a:t>
            </a:r>
            <a:r>
              <a:rPr lang="en-US" altLang="zh-CN" sz="2400" dirty="0"/>
              <a:t>list-inline</a:t>
            </a:r>
            <a:r>
              <a:rPr lang="zh-CN" altLang="en-US" sz="2400" dirty="0"/>
              <a:t>样式用于实现内联列表，也就是将列表项水平显示，实现效果如图所示。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list-inline</a:t>
            </a:r>
            <a:r>
              <a:rPr lang="zh-CN" altLang="en-US" sz="2400" dirty="0"/>
              <a:t>样式的源码如下：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3001009"/>
            <a:ext cx="8207164" cy="30716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581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.list-inline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padding-left: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list-style: none;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.list-inline &gt; li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display: inline-block;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padding-right: 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padding-left: 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.list-inline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li:first-child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padding-left: 0;}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27" y="2048479"/>
            <a:ext cx="3374131" cy="4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对默认的</a:t>
            </a:r>
            <a:r>
              <a:rPr lang="en-US" altLang="zh-CN" sz="2400" dirty="0"/>
              <a:t>dl</a:t>
            </a:r>
            <a:r>
              <a:rPr lang="zh-CN" altLang="en-US" sz="2400" dirty="0"/>
              <a:t>定义列表也做了一些轻微的调整，主要是调整行间距和字体加粗。用法和对比效果如下：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84148" y="2168497"/>
            <a:ext cx="2759804" cy="11757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&lt;dl&gt;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&gt;...&lt;/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&gt;...&lt;/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&lt;/dl&gt;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3" y="3956851"/>
            <a:ext cx="8571428" cy="1952381"/>
          </a:xfrm>
          <a:prstGeom prst="rect">
            <a:avLst/>
          </a:prstGeom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033331" y="2335261"/>
            <a:ext cx="4628069" cy="14465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593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dl {  margin-top: 0;  margin-bottom: 20px;}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dt,dd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line-height: 1.428571429;}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font-weight: bold;}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margin-left: 0;} </a:t>
            </a:r>
          </a:p>
        </p:txBody>
      </p:sp>
    </p:spTree>
    <p:extLst>
      <p:ext uri="{BB962C8B-B14F-4D97-AF65-F5344CB8AC3E}">
        <p14:creationId xmlns:p14="http://schemas.microsoft.com/office/powerpoint/2010/main" val="298061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水平定义列表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提供了一个</a:t>
            </a:r>
            <a:r>
              <a:rPr lang="en-US" altLang="zh-CN" sz="2400" dirty="0"/>
              <a:t>dl-horizontal</a:t>
            </a:r>
            <a:r>
              <a:rPr lang="zh-CN" altLang="en-US" sz="2400" dirty="0"/>
              <a:t>样式，通过在</a:t>
            </a:r>
            <a:r>
              <a:rPr lang="en-US" altLang="zh-CN" sz="2400" dirty="0"/>
              <a:t>dl</a:t>
            </a:r>
            <a:r>
              <a:rPr lang="zh-CN" altLang="en-US" sz="2400" dirty="0"/>
              <a:t>元素上应用该</a:t>
            </a:r>
            <a:r>
              <a:rPr lang="en-US" altLang="zh-CN" sz="2400" dirty="0"/>
              <a:t>class</a:t>
            </a:r>
            <a:r>
              <a:rPr lang="zh-CN" altLang="en-US" sz="2400" dirty="0"/>
              <a:t>，实现了列表水平显示的效果。用法如下：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水平定义列表的主要实现方式是将</a:t>
            </a:r>
            <a:r>
              <a:rPr lang="en-US" altLang="zh-CN" sz="2400" dirty="0" err="1"/>
              <a:t>dt</a:t>
            </a:r>
            <a:r>
              <a:rPr lang="zh-CN" altLang="en-US" sz="2400" dirty="0"/>
              <a:t>进行</a:t>
            </a:r>
            <a:r>
              <a:rPr lang="en-US" altLang="zh-CN" sz="2400" dirty="0"/>
              <a:t>left</a:t>
            </a:r>
            <a:r>
              <a:rPr lang="zh-CN" altLang="en-US" sz="2400" dirty="0"/>
              <a:t>浮动，同时设置宽度为</a:t>
            </a:r>
            <a:r>
              <a:rPr lang="en-US" altLang="zh-CN" sz="2400" dirty="0"/>
              <a:t>160</a:t>
            </a:r>
            <a:r>
              <a:rPr lang="zh-CN" altLang="en-US" sz="2400" dirty="0"/>
              <a:t>像素，再将</a:t>
            </a:r>
            <a:r>
              <a:rPr lang="en-US" altLang="zh-CN" sz="2400" dirty="0" err="1"/>
              <a:t>dd</a:t>
            </a:r>
            <a:r>
              <a:rPr lang="zh-CN" altLang="en-US" sz="2400" dirty="0"/>
              <a:t>的</a:t>
            </a:r>
            <a:r>
              <a:rPr lang="en-US" altLang="zh-CN" sz="2400" dirty="0"/>
              <a:t>margin-left</a:t>
            </a:r>
            <a:r>
              <a:rPr lang="zh-CN" altLang="en-US" sz="2400" dirty="0"/>
              <a:t>设置为</a:t>
            </a:r>
            <a:r>
              <a:rPr lang="en-US" altLang="zh-CN" sz="2400" dirty="0"/>
              <a:t>180</a:t>
            </a:r>
            <a:r>
              <a:rPr lang="zh-CN" altLang="en-US" sz="2400" dirty="0"/>
              <a:t>像素，达到水平的 效果。值得注意的是，如果</a:t>
            </a:r>
            <a:r>
              <a:rPr lang="en-US" altLang="zh-CN" sz="2400" dirty="0" err="1"/>
              <a:t>dt</a:t>
            </a:r>
            <a:r>
              <a:rPr lang="zh-CN" altLang="en-US" sz="2400" dirty="0"/>
              <a:t>标题超出长度将被自动隐藏。详细见效果图的第四项标题和源码里的</a:t>
            </a:r>
            <a:r>
              <a:rPr lang="en-US" altLang="zh-CN" sz="2400" dirty="0"/>
              <a:t>text-overflow</a:t>
            </a:r>
            <a:r>
              <a:rPr lang="zh-CN" altLang="en-US" sz="2400" dirty="0"/>
              <a:t>设置。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05143" y="2223088"/>
            <a:ext cx="3797034" cy="11757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&lt;dl class="</a:t>
            </a:r>
            <a:r>
              <a:rPr lang="en-US" altLang="zh-CN" sz="1600" b="1" dirty="0">
                <a:solidFill>
                  <a:srgbClr val="FF0000"/>
                </a:solidFill>
              </a:rPr>
              <a:t>dl-horizontal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&gt;...&lt;/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&gt;...&lt;/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&lt;/dl&gt;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8" y="2676160"/>
            <a:ext cx="6262356" cy="1139230"/>
          </a:xfrm>
          <a:prstGeom prst="rect">
            <a:avLst/>
          </a:prstGeom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82323" y="3072134"/>
            <a:ext cx="8091221" cy="36132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607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@media (min-width: 768px) {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这种样式只能在平板电脑或更大的浏览器上才能用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.dl-horizontal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float: left;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width: 160px;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overflow: hidden;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clear: left;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text-align: right;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text-overflow: ellipsis;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超过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160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像素就自动隐藏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white-space: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nowrap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.dl-horizontal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  margin-left: 180px;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89156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本章的内容是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三大核心内容的基础，即基础的</a:t>
            </a:r>
            <a:r>
              <a:rPr lang="en-US" altLang="zh-CN" sz="2400" dirty="0"/>
              <a:t>CSS</a:t>
            </a:r>
            <a:r>
              <a:rPr lang="zh-CN" altLang="en-US" sz="2400" dirty="0"/>
              <a:t>布局语法。其包括</a:t>
            </a:r>
            <a:r>
              <a:rPr lang="zh-CN" altLang="en-US" sz="2400" dirty="0">
                <a:solidFill>
                  <a:srgbClr val="FF0000"/>
                </a:solidFill>
              </a:rPr>
              <a:t>基础排版</a:t>
            </a:r>
            <a:r>
              <a:rPr lang="zh-CN" altLang="en-US" sz="2400" dirty="0"/>
              <a:t>（</a:t>
            </a:r>
            <a:r>
              <a:rPr lang="en-US" altLang="zh-CN" sz="2400" dirty="0"/>
              <a:t>Typography</a:t>
            </a:r>
            <a:r>
              <a:rPr lang="zh-CN" altLang="en-US" sz="2400" dirty="0"/>
              <a:t>）、</a:t>
            </a:r>
            <a:r>
              <a:rPr lang="zh-CN" altLang="en-US" sz="2400" dirty="0">
                <a:solidFill>
                  <a:srgbClr val="FF0000"/>
                </a:solidFill>
              </a:rPr>
              <a:t>代码</a:t>
            </a:r>
            <a:r>
              <a:rPr lang="zh-CN" altLang="en-US" sz="2400" dirty="0"/>
              <a:t>（</a:t>
            </a:r>
            <a:r>
              <a:rPr lang="en-US" altLang="zh-CN" sz="2400" dirty="0"/>
              <a:t>Code</a:t>
            </a:r>
            <a:r>
              <a:rPr lang="zh-CN" altLang="en-US" sz="2400" dirty="0"/>
              <a:t>）、</a:t>
            </a:r>
            <a:r>
              <a:rPr lang="zh-CN" altLang="en-US" sz="2400" dirty="0">
                <a:solidFill>
                  <a:srgbClr val="FF0000"/>
                </a:solidFill>
              </a:rPr>
              <a:t>表格</a:t>
            </a:r>
            <a:r>
              <a:rPr lang="zh-CN" altLang="en-US" sz="2400" dirty="0"/>
              <a:t> （</a:t>
            </a:r>
            <a:r>
              <a:rPr lang="en-US" altLang="zh-CN" sz="2400" dirty="0"/>
              <a:t>Tables</a:t>
            </a:r>
            <a:r>
              <a:rPr lang="zh-CN" altLang="en-US" sz="2400" dirty="0"/>
              <a:t>）、</a:t>
            </a:r>
            <a:r>
              <a:rPr lang="zh-CN" altLang="en-US" sz="2400" dirty="0">
                <a:solidFill>
                  <a:srgbClr val="FF0000"/>
                </a:solidFill>
              </a:rPr>
              <a:t>表单</a:t>
            </a:r>
            <a:r>
              <a:rPr lang="zh-CN" altLang="en-US" sz="2400" dirty="0"/>
              <a:t>（</a:t>
            </a:r>
            <a:r>
              <a:rPr lang="en-US" altLang="zh-CN" sz="2400" dirty="0"/>
              <a:t>Forms</a:t>
            </a:r>
            <a:r>
              <a:rPr lang="zh-CN" altLang="en-US" sz="2400" dirty="0"/>
              <a:t>）、</a:t>
            </a:r>
            <a:r>
              <a:rPr lang="zh-CN" altLang="en-US" sz="2400" dirty="0">
                <a:solidFill>
                  <a:srgbClr val="FF0000"/>
                </a:solidFill>
              </a:rPr>
              <a:t>按钮</a:t>
            </a:r>
            <a:r>
              <a:rPr lang="zh-CN" altLang="en-US" sz="2400" dirty="0"/>
              <a:t>（</a:t>
            </a:r>
            <a:r>
              <a:rPr lang="en-US" altLang="zh-CN" sz="2400" dirty="0"/>
              <a:t>Buttons</a:t>
            </a:r>
            <a:r>
              <a:rPr lang="zh-CN" altLang="en-US" sz="2400" dirty="0"/>
              <a:t>）、</a:t>
            </a:r>
            <a:r>
              <a:rPr lang="zh-CN" altLang="en-US" sz="2400" dirty="0">
                <a:solidFill>
                  <a:srgbClr val="FF0000"/>
                </a:solidFill>
              </a:rPr>
              <a:t>图片</a:t>
            </a:r>
            <a:r>
              <a:rPr lang="zh-CN" altLang="en-US" sz="2400" dirty="0"/>
              <a:t>（</a:t>
            </a:r>
            <a:r>
              <a:rPr lang="en-US" altLang="zh-CN" sz="2400" dirty="0"/>
              <a:t>Images</a:t>
            </a:r>
            <a:r>
              <a:rPr lang="zh-CN" altLang="en-US" sz="2400" dirty="0"/>
              <a:t>）、</a:t>
            </a:r>
            <a:r>
              <a:rPr lang="zh-CN" altLang="en-US" sz="2400" dirty="0">
                <a:solidFill>
                  <a:srgbClr val="FF0000"/>
                </a:solidFill>
              </a:rPr>
              <a:t>辅助类</a:t>
            </a:r>
            <a:r>
              <a:rPr lang="zh-CN" altLang="en-US" sz="2400" dirty="0"/>
              <a:t>（</a:t>
            </a:r>
            <a:r>
              <a:rPr lang="en-US" altLang="zh-CN" sz="2400" dirty="0"/>
              <a:t>Helper Classes</a:t>
            </a:r>
            <a:r>
              <a:rPr lang="zh-CN" altLang="en-US" sz="2400" dirty="0"/>
              <a:t>）和</a:t>
            </a:r>
            <a:r>
              <a:rPr lang="zh-CN" altLang="en-US" sz="2400" dirty="0">
                <a:solidFill>
                  <a:srgbClr val="FF0000"/>
                </a:solidFill>
              </a:rPr>
              <a:t>响应式设计</a:t>
            </a:r>
            <a:r>
              <a:rPr lang="zh-CN" altLang="en-US" sz="2400" dirty="0"/>
              <a:t>（</a:t>
            </a:r>
            <a:r>
              <a:rPr lang="en-US" altLang="zh-CN" sz="2400" dirty="0"/>
              <a:t>Responsive utilities</a:t>
            </a:r>
            <a:r>
              <a:rPr lang="zh-CN" altLang="en-US" sz="2400" dirty="0"/>
              <a:t>）。这些基础的布局语法都是通过</a:t>
            </a:r>
            <a:r>
              <a:rPr lang="en-US" altLang="zh-CN" sz="2400" dirty="0"/>
              <a:t>CSS</a:t>
            </a:r>
            <a:r>
              <a:rPr lang="zh-CN" altLang="en-US" sz="2400" dirty="0"/>
              <a:t>最基础、最简单的组合来实现的，通过这些基础而又核心的布局语法，不需要太多时间，即可快速上手，制作出比较精美的页面。</a:t>
            </a:r>
          </a:p>
        </p:txBody>
      </p:sp>
    </p:spTree>
    <p:extLst>
      <p:ext uri="{BB962C8B-B14F-4D97-AF65-F5344CB8AC3E}">
        <p14:creationId xmlns:p14="http://schemas.microsoft.com/office/powerpoint/2010/main" val="1489661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更多排版类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429205"/>
              </p:ext>
            </p:extLst>
          </p:nvPr>
        </p:nvGraphicFramePr>
        <p:xfrm>
          <a:off x="542925" y="1195390"/>
          <a:ext cx="8118476" cy="465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12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	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20">
                <a:tc>
                  <a:txBody>
                    <a:bodyPr/>
                    <a:lstStyle/>
                    <a:p>
                      <a:r>
                        <a:rPr lang="en-US" altLang="zh-CN" dirty="0"/>
                        <a:t>.lead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使段落突出显示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120">
                <a:tc>
                  <a:txBody>
                    <a:bodyPr/>
                    <a:lstStyle/>
                    <a:p>
                      <a:r>
                        <a:rPr lang="en-US" altLang="zh-CN" dirty="0"/>
                        <a:t>.small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设定小文本 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设置为父文本的 </a:t>
                      </a:r>
                      <a:r>
                        <a:rPr lang="en-US" altLang="zh-CN" dirty="0"/>
                        <a:t>85% </a:t>
                      </a:r>
                      <a:r>
                        <a:rPr lang="zh-CN" altLang="en-US" dirty="0"/>
                        <a:t>大小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12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.text-left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设定文本左对齐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2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.text-center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设定文本居中对齐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12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.text-right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设定文本右对齐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12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.text-justify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设定文本对齐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段落中超出屏幕部分文字自动换行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12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.text-</a:t>
                      </a:r>
                      <a:r>
                        <a:rPr lang="en-US" altLang="zh-CN" dirty="0" err="1"/>
                        <a:t>nowrap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段落中超出屏幕部分不换行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12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.text-capitalize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设定单词首字母大写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118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更多排版类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432375"/>
              </p:ext>
            </p:extLst>
          </p:nvPr>
        </p:nvGraphicFramePr>
        <p:xfrm>
          <a:off x="542925" y="1195390"/>
          <a:ext cx="8157322" cy="500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386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	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11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.text-lowercase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设定文本小写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11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.text-uppercase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设定文本大写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11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initialism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显示在 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abbr</a:t>
                      </a:r>
                      <a:r>
                        <a:rPr lang="en-US" altLang="zh-CN" dirty="0"/>
                        <a:t>&gt; </a:t>
                      </a:r>
                      <a:r>
                        <a:rPr lang="zh-CN" altLang="en-US" dirty="0"/>
                        <a:t>元素中的文本以小号字体展示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11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blockquote</a:t>
                      </a:r>
                      <a:r>
                        <a:rPr lang="en-US" altLang="zh-CN" dirty="0"/>
                        <a:t>-reverse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设定引用右对齐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6035">
                <a:tc>
                  <a:txBody>
                    <a:bodyPr/>
                    <a:lstStyle/>
                    <a:p>
                      <a:r>
                        <a:rPr lang="en-US" altLang="zh-CN" dirty="0"/>
                        <a:t>.list-</a:t>
                      </a:r>
                      <a:r>
                        <a:rPr lang="en-US" altLang="zh-CN" dirty="0" err="1"/>
                        <a:t>unstyled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移除默认的列表样式，列表项中左对齐 </a:t>
                      </a:r>
                      <a:r>
                        <a:rPr lang="en-US" altLang="zh-CN" dirty="0"/>
                        <a:t>( &lt;</a:t>
                      </a:r>
                      <a:r>
                        <a:rPr lang="en-US" altLang="zh-CN" dirty="0" err="1"/>
                        <a:t>ul</a:t>
                      </a:r>
                      <a:r>
                        <a:rPr lang="en-US" altLang="zh-CN" dirty="0"/>
                        <a:t>&gt;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 dirty="0"/>
                        <a:t>&gt; </a:t>
                      </a:r>
                      <a:r>
                        <a:rPr lang="zh-CN" altLang="en-US" dirty="0"/>
                        <a:t>中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。 这个类仅适用于直接子列表项 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如果需要移除嵌套的列表项，你需要在嵌套的列表中使用该样式</a:t>
                      </a:r>
                      <a:r>
                        <a:rPr lang="en-US" altLang="zh-CN" dirty="0"/>
                        <a:t>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011">
                <a:tc>
                  <a:txBody>
                    <a:bodyPr/>
                    <a:lstStyle/>
                    <a:p>
                      <a:r>
                        <a:rPr lang="en-US" altLang="zh-CN" dirty="0"/>
                        <a:t>.list-inline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将所有列表项放置同一行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4019">
                <a:tc>
                  <a:txBody>
                    <a:bodyPr/>
                    <a:lstStyle/>
                    <a:p>
                      <a:r>
                        <a:rPr lang="en-US" altLang="zh-CN" dirty="0"/>
                        <a:t>.dl-horizontal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该类设置了浮动和偏移，应用于 </a:t>
                      </a:r>
                      <a:r>
                        <a:rPr lang="en-US" altLang="zh-CN" dirty="0"/>
                        <a:t>&lt;dl&gt; </a:t>
                      </a:r>
                      <a:r>
                        <a:rPr lang="zh-CN" altLang="en-US" dirty="0"/>
                        <a:t>元素和 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dt</a:t>
                      </a:r>
                      <a:r>
                        <a:rPr lang="en-US" altLang="zh-CN" dirty="0"/>
                        <a:t>&gt; </a:t>
                      </a:r>
                      <a:r>
                        <a:rPr lang="zh-CN" altLang="en-US" dirty="0"/>
                        <a:t>元素中，具体实现可以查看实例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011">
                <a:tc>
                  <a:txBody>
                    <a:bodyPr/>
                    <a:lstStyle/>
                    <a:p>
                      <a:r>
                        <a:rPr lang="en-US" altLang="zh-CN" dirty="0"/>
                        <a:t>.pre-scrollable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 </a:t>
                      </a:r>
                      <a:r>
                        <a:rPr lang="en-US" altLang="zh-CN" dirty="0"/>
                        <a:t>&lt;pre&gt; </a:t>
                      </a:r>
                      <a:r>
                        <a:rPr lang="zh-CN" altLang="en-US" dirty="0"/>
                        <a:t>元素可滚动 </a:t>
                      </a:r>
                      <a:r>
                        <a:rPr lang="en-US" altLang="zh-CN" dirty="0"/>
                        <a:t>scrollable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160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源码文件：</a:t>
            </a:r>
            <a:r>
              <a:rPr lang="en-US" altLang="zh-CN" sz="2400" dirty="0" err="1"/>
              <a:t>code.less</a:t>
            </a:r>
            <a:endParaRPr lang="en-US" altLang="zh-CN" sz="2400" dirty="0"/>
          </a:p>
          <a:p>
            <a:r>
              <a:rPr lang="en-US" altLang="zh-CN" sz="2400" dirty="0"/>
              <a:t>CSS</a:t>
            </a:r>
            <a:r>
              <a:rPr lang="zh-CN" altLang="en-US" sz="2400" dirty="0"/>
              <a:t>文件：</a:t>
            </a:r>
            <a:r>
              <a:rPr lang="en-US" altLang="zh-CN" sz="2400" dirty="0"/>
              <a:t>bootstrap.css 103</a:t>
            </a:r>
            <a:r>
              <a:rPr lang="zh-CN" altLang="en-US" sz="2400" dirty="0"/>
              <a:t>行开始</a:t>
            </a:r>
          </a:p>
          <a:p>
            <a:r>
              <a:rPr lang="zh-CN" altLang="en-US" sz="2400" dirty="0"/>
              <a:t>本小节的内容比较简单，主要是介绍代码显示的问题。</a:t>
            </a:r>
            <a:r>
              <a:rPr lang="en-US" altLang="zh-CN" sz="2400" dirty="0"/>
              <a:t>Bootstrap</a:t>
            </a:r>
            <a:r>
              <a:rPr lang="zh-CN" altLang="en-US" sz="2400" dirty="0"/>
              <a:t>对代码显示提供了以下</a:t>
            </a:r>
            <a:r>
              <a:rPr lang="en-US" altLang="zh-CN" sz="2400" dirty="0"/>
              <a:t>3</a:t>
            </a:r>
            <a:r>
              <a:rPr lang="zh-CN" altLang="en-US" sz="2400" dirty="0"/>
              <a:t>种方式：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&lt;code&gt;</a:t>
            </a:r>
            <a:r>
              <a:rPr lang="zh-CN" altLang="en-US" sz="2400" dirty="0"/>
              <a:t>元素显示单行内联代码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kbd</a:t>
            </a:r>
            <a:r>
              <a:rPr lang="en-US" altLang="zh-CN" sz="2400" dirty="0"/>
              <a:t>&gt;</a:t>
            </a:r>
            <a:r>
              <a:rPr lang="zh-CN" altLang="en-US" sz="2400" dirty="0"/>
              <a:t>元素显示用户输入代码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&lt;pre&gt;</a:t>
            </a:r>
            <a:r>
              <a:rPr lang="zh-CN" altLang="en-US" sz="2400" dirty="0"/>
              <a:t>元素新生多行代码块</a:t>
            </a:r>
          </a:p>
          <a:p>
            <a:r>
              <a:rPr lang="zh-CN" altLang="en-US" sz="2400" dirty="0"/>
              <a:t>代码样式的用法示例如下：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98595" y="4911697"/>
            <a:ext cx="8207164" cy="6340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要对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&lt;code&gt;&amp;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lt;body&amp;gt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body&amp;gt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;&lt;/code&gt;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进行设置。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内联代码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&lt;pre&gt;&amp;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lt;body&amp;gt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body&amp;gt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&lt;/pre&gt;    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多行代码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     </a:t>
            </a:r>
          </a:p>
        </p:txBody>
      </p:sp>
    </p:spTree>
    <p:extLst>
      <p:ext uri="{BB962C8B-B14F-4D97-AF65-F5344CB8AC3E}">
        <p14:creationId xmlns:p14="http://schemas.microsoft.com/office/powerpoint/2010/main" val="38682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单行的内联代码需要使用</a:t>
            </a:r>
            <a:r>
              <a:rPr lang="en-US" altLang="zh-CN" sz="2400" dirty="0"/>
              <a:t>code</a:t>
            </a:r>
            <a:r>
              <a:rPr lang="zh-CN" altLang="en-US" sz="2400" dirty="0"/>
              <a:t>元素包含。用法如下：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内联代码效果主要是设置</a:t>
            </a:r>
            <a:r>
              <a:rPr lang="en-US" altLang="zh-CN" sz="2400" dirty="0"/>
              <a:t>code</a:t>
            </a:r>
            <a:r>
              <a:rPr lang="zh-CN" altLang="en-US" sz="2400" dirty="0"/>
              <a:t>元素的背景颜色和其内部的文字颜色而已。源码如下：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54236" y="1897204"/>
            <a:ext cx="8207164" cy="36317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要对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&lt;code&gt;&amp;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lt;body&amp;gt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body&amp;gt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;&lt;/code&gt;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进行设置。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54236" y="3510344"/>
            <a:ext cx="8207164" cy="25088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693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code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padding: 2px 4px;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font-size: 90%;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color: #c7254e;    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文字颜色为深红*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white-space: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nowrap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background-color: #f9f2f4;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背景颜色为浅红*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border-radius: 4px;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设置圆角*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42803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用户输入代码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&lt;</a:t>
            </a:r>
            <a:r>
              <a:rPr lang="en-US" altLang="zh-CN" sz="2400" dirty="0" err="1"/>
              <a:t>kbd</a:t>
            </a:r>
            <a:r>
              <a:rPr lang="en-US" altLang="zh-CN" sz="2400" dirty="0"/>
              <a:t>&gt;</a:t>
            </a:r>
            <a:r>
              <a:rPr lang="zh-CN" altLang="en-US" sz="2400" dirty="0"/>
              <a:t>元素包含的内容是表示该内容需要用户键盘输入，所以一般是设置成</a:t>
            </a:r>
            <a:r>
              <a:rPr lang="en-US" altLang="zh-CN" sz="2400" dirty="0"/>
              <a:t>input</a:t>
            </a:r>
            <a:r>
              <a:rPr lang="zh-CN" altLang="en-US" sz="2400" dirty="0"/>
              <a:t>的效果，用法和</a:t>
            </a:r>
            <a:r>
              <a:rPr lang="en-US" altLang="zh-CN" sz="2400" dirty="0"/>
              <a:t>code</a:t>
            </a:r>
            <a:r>
              <a:rPr lang="zh-CN" altLang="en-US" sz="2400" dirty="0"/>
              <a:t>类似，其实现源码如下：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2446810"/>
            <a:ext cx="8207164" cy="25088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701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kbd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padding: 2px 4px;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font-size: 90%;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color: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fff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         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文字颜色为白色*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background-color: #333;    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背景颜色为深黑色*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border-radius: 3px;        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设置圆角*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box-shadow: inset 0 -1px 0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(0, 0, 0, .25);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设置阴影*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   </a:t>
            </a:r>
          </a:p>
        </p:txBody>
      </p:sp>
    </p:spTree>
    <p:extLst>
      <p:ext uri="{BB962C8B-B14F-4D97-AF65-F5344CB8AC3E}">
        <p14:creationId xmlns:p14="http://schemas.microsoft.com/office/powerpoint/2010/main" val="20990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多行代码块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pre</a:t>
            </a:r>
            <a:r>
              <a:rPr lang="zh-CN" altLang="en-US" sz="2400" dirty="0"/>
              <a:t>元素一般用于显示大块的代码段，并保证原有格式不变。另外可以在</a:t>
            </a:r>
            <a:r>
              <a:rPr lang="en-US" altLang="zh-CN" sz="2400" dirty="0"/>
              <a:t>pre</a:t>
            </a:r>
            <a:r>
              <a:rPr lang="zh-CN" altLang="en-US" sz="2400" dirty="0"/>
              <a:t>元素上应用</a:t>
            </a:r>
            <a:r>
              <a:rPr lang="en-US" altLang="zh-CN" sz="2400" dirty="0"/>
              <a:t>.pre-scrollable</a:t>
            </a:r>
            <a:r>
              <a:rPr lang="zh-CN" altLang="en-US" sz="2400" dirty="0"/>
              <a:t>样式，则可以控制该区域最大高度为</a:t>
            </a:r>
            <a:r>
              <a:rPr lang="en-US" altLang="zh-CN" sz="2400" dirty="0"/>
              <a:t>340</a:t>
            </a:r>
            <a:r>
              <a:rPr lang="zh-CN" altLang="en-US" sz="2400" dirty="0"/>
              <a:t>像素，并可以在</a:t>
            </a:r>
            <a:r>
              <a:rPr lang="en-US" altLang="zh-CN" sz="2400" dirty="0"/>
              <a:t>y</a:t>
            </a:r>
            <a:r>
              <a:rPr lang="zh-CN" altLang="en-US" sz="2400" dirty="0"/>
              <a:t>方向滚动。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757449" y="2728054"/>
            <a:ext cx="8207164" cy="386310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709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pre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display: block;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省略部分代码*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word-break: break-all;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word-wrap: break-word;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background-color: #f5f5f5;     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背景颜色为浅灰色*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border: 1px solid #ccc;    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边框为深灰色*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border-radius: 4px;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.pre-scrollable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max-height: 340px;         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固定高度*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overflow-y: scroll;        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竖向可滚动*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   </a:t>
            </a:r>
          </a:p>
        </p:txBody>
      </p:sp>
    </p:spTree>
    <p:extLst>
      <p:ext uri="{BB962C8B-B14F-4D97-AF65-F5344CB8AC3E}">
        <p14:creationId xmlns:p14="http://schemas.microsoft.com/office/powerpoint/2010/main" val="4904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 </a:t>
            </a:r>
            <a:r>
              <a:rPr lang="zh-CN" altLang="en-US" sz="2400" dirty="0"/>
              <a:t>允许您以两种方式显示代码：</a:t>
            </a:r>
          </a:p>
          <a:p>
            <a:pPr lvl="1"/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第一种是 </a:t>
            </a:r>
            <a:r>
              <a:rPr lang="en-US" altLang="zh-CN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&lt;code&gt; 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标签。如果您想要内联显示代码，那么您应该使用 </a:t>
            </a:r>
            <a:r>
              <a:rPr lang="en-US" altLang="zh-CN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&lt;code&gt; 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标签。</a:t>
            </a:r>
          </a:p>
          <a:p>
            <a:pPr lvl="1"/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第二种是 </a:t>
            </a:r>
            <a:r>
              <a:rPr lang="en-US" altLang="zh-CN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&lt;pre&gt; 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标签。如果代码需要被显示为一个独立的块元素或者代码有多行，那么您应该使用 </a:t>
            </a:r>
            <a:r>
              <a:rPr lang="en-US" altLang="zh-CN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&lt;pre&gt; 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标签。</a:t>
            </a:r>
            <a:endParaRPr lang="en-US" altLang="zh-CN" sz="2000" dirty="0">
              <a:latin typeface="方正隶变简体" panose="03000509000000000000" pitchFamily="65" charset="-122"/>
              <a:ea typeface="方正隶变简体" panose="03000509000000000000" pitchFamily="65" charset="-122"/>
            </a:endParaRPr>
          </a:p>
          <a:p>
            <a:pPr marL="342900" lvl="1" indent="-342900">
              <a:buSzPct val="80000"/>
              <a:buBlip>
                <a:blip r:embed="rId2"/>
              </a:buBlip>
            </a:pPr>
            <a:r>
              <a:rPr lang="zh-CN" altLang="en-US" dirty="0">
                <a:cs typeface="+mn-cs"/>
              </a:rPr>
              <a:t>请确保当您使用 </a:t>
            </a:r>
            <a:r>
              <a:rPr lang="en-US" altLang="zh-CN" dirty="0">
                <a:cs typeface="+mn-cs"/>
              </a:rPr>
              <a:t>&lt;pre&gt; </a:t>
            </a:r>
            <a:r>
              <a:rPr lang="zh-CN" altLang="en-US" dirty="0">
                <a:cs typeface="+mn-cs"/>
              </a:rPr>
              <a:t>和 </a:t>
            </a:r>
            <a:r>
              <a:rPr lang="en-US" altLang="zh-CN" dirty="0">
                <a:cs typeface="+mn-cs"/>
              </a:rPr>
              <a:t>&lt;code&gt; </a:t>
            </a:r>
            <a:r>
              <a:rPr lang="zh-CN" altLang="en-US" dirty="0">
                <a:cs typeface="+mn-cs"/>
              </a:rPr>
              <a:t>标签时，开始和结束标签使用了 </a:t>
            </a:r>
            <a:r>
              <a:rPr lang="en-US" altLang="zh-CN" dirty="0" err="1">
                <a:cs typeface="+mn-cs"/>
              </a:rPr>
              <a:t>unicode</a:t>
            </a:r>
            <a:r>
              <a:rPr lang="en-US" altLang="zh-CN" dirty="0">
                <a:cs typeface="+mn-cs"/>
              </a:rPr>
              <a:t> </a:t>
            </a:r>
            <a:r>
              <a:rPr lang="zh-CN" altLang="en-US" dirty="0">
                <a:cs typeface="+mn-cs"/>
              </a:rPr>
              <a:t>变体： </a:t>
            </a:r>
            <a:r>
              <a:rPr lang="en-US" altLang="zh-CN" dirty="0">
                <a:cs typeface="+mn-cs"/>
              </a:rPr>
              <a:t>&amp;</a:t>
            </a:r>
            <a:r>
              <a:rPr lang="en-US" altLang="zh-CN" dirty="0" err="1">
                <a:cs typeface="+mn-cs"/>
              </a:rPr>
              <a:t>lt</a:t>
            </a:r>
            <a:r>
              <a:rPr lang="en-US" altLang="zh-CN" dirty="0">
                <a:cs typeface="+mn-cs"/>
              </a:rPr>
              <a:t>; </a:t>
            </a:r>
            <a:r>
              <a:rPr lang="zh-CN" altLang="en-US" dirty="0">
                <a:cs typeface="+mn-cs"/>
              </a:rPr>
              <a:t>和 </a:t>
            </a:r>
            <a:r>
              <a:rPr lang="en-US" altLang="zh-CN" dirty="0">
                <a:cs typeface="+mn-cs"/>
              </a:rPr>
              <a:t>&amp;</a:t>
            </a:r>
            <a:r>
              <a:rPr lang="en-US" altLang="zh-CN" dirty="0" err="1">
                <a:cs typeface="+mn-cs"/>
              </a:rPr>
              <a:t>gt</a:t>
            </a:r>
            <a:r>
              <a:rPr lang="en-US" altLang="zh-CN" dirty="0">
                <a:cs typeface="+mn-cs"/>
              </a:rPr>
              <a:t>;</a:t>
            </a:r>
            <a:r>
              <a:rPr lang="zh-CN" altLang="en-US" dirty="0">
                <a:cs typeface="+mn-cs"/>
              </a:rPr>
              <a:t>。</a:t>
            </a:r>
          </a:p>
          <a:p>
            <a:endParaRPr lang="zh-CN" altLang="en-US" sz="2400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3899030"/>
            <a:ext cx="8207164" cy="19882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&lt;p&gt;&lt;code&gt;&amp;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lt;header&amp;gt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;&lt;/code&gt;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作为内联元素被包围。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如果需要把代码显示为一个独立的块元素，请使用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&lt;pre&gt;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标签：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&lt;pre&gt;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lt;article&amp;gt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&amp;lt;h1&amp;gt;Article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Heading&amp;lt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;/h1&amp;gt;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article&amp;gt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&lt;/pre&gt;</a:t>
            </a:r>
          </a:p>
        </p:txBody>
      </p:sp>
      <p:pic>
        <p:nvPicPr>
          <p:cNvPr id="4098" name="Picture 2" descr="代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22" y="5573098"/>
            <a:ext cx="6449078" cy="12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源码文件：</a:t>
            </a:r>
            <a:r>
              <a:rPr lang="en-US" altLang="zh-CN" sz="2400" dirty="0" err="1"/>
              <a:t>table.less</a:t>
            </a:r>
            <a:endParaRPr lang="en-US" altLang="zh-CN" sz="2400" dirty="0"/>
          </a:p>
          <a:p>
            <a:r>
              <a:rPr lang="en-US" altLang="zh-CN" sz="2400" dirty="0"/>
              <a:t>CSS</a:t>
            </a:r>
            <a:r>
              <a:rPr lang="zh-CN" altLang="en-US" sz="2400" dirty="0"/>
              <a:t>文件：</a:t>
            </a:r>
            <a:r>
              <a:rPr lang="en-US" altLang="zh-CN" sz="2400" dirty="0"/>
              <a:t>bootstrap.css 1401</a:t>
            </a:r>
            <a:r>
              <a:rPr lang="zh-CN" altLang="en-US" sz="2400" dirty="0"/>
              <a:t>行开始</a:t>
            </a:r>
          </a:p>
          <a:p>
            <a:r>
              <a:rPr lang="zh-CN" altLang="en-US" sz="2400" dirty="0"/>
              <a:t>在表格组件里，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提供了</a:t>
            </a:r>
            <a:r>
              <a:rPr lang="en-US" altLang="zh-CN" sz="2400" dirty="0"/>
              <a:t>1</a:t>
            </a:r>
            <a:r>
              <a:rPr lang="zh-CN" altLang="en-US" sz="2400" dirty="0"/>
              <a:t>种基础</a:t>
            </a:r>
            <a:r>
              <a:rPr lang="en-US" altLang="zh-CN" sz="2400" dirty="0"/>
              <a:t>.table</a:t>
            </a:r>
            <a:r>
              <a:rPr lang="zh-CN" altLang="en-US" sz="2400" dirty="0"/>
              <a:t>样式、</a:t>
            </a:r>
            <a:r>
              <a:rPr lang="en-US" altLang="zh-CN" sz="2400" dirty="0"/>
              <a:t>4</a:t>
            </a:r>
            <a:r>
              <a:rPr lang="zh-CN" altLang="en-US" sz="2400" dirty="0"/>
              <a:t>种附加样式（</a:t>
            </a:r>
            <a:r>
              <a:rPr lang="en-US" altLang="zh-CN" sz="2400" dirty="0"/>
              <a:t>.table-striped</a:t>
            </a:r>
            <a:r>
              <a:rPr lang="zh-CN" altLang="en-US" sz="2400" dirty="0"/>
              <a:t>、</a:t>
            </a:r>
            <a:r>
              <a:rPr lang="en-US" altLang="zh-CN" sz="2400" dirty="0"/>
              <a:t>.table- bordered</a:t>
            </a:r>
            <a:r>
              <a:rPr lang="zh-CN" altLang="en-US" sz="2400" dirty="0"/>
              <a:t>、</a:t>
            </a:r>
            <a:r>
              <a:rPr lang="en-US" altLang="zh-CN" sz="2400" dirty="0"/>
              <a:t>.table-hover</a:t>
            </a:r>
            <a:r>
              <a:rPr lang="zh-CN" altLang="en-US" sz="2400" dirty="0"/>
              <a:t>、</a:t>
            </a:r>
            <a:r>
              <a:rPr lang="en-US" altLang="zh-CN" sz="2400" dirty="0"/>
              <a:t>.table-condensed</a:t>
            </a:r>
            <a:r>
              <a:rPr lang="zh-CN" altLang="en-US" sz="2400" dirty="0"/>
              <a:t>）以及一个支持响应式布局的</a:t>
            </a:r>
            <a:r>
              <a:rPr lang="en-US" altLang="zh-CN" sz="2400" dirty="0"/>
              <a:t>.table-responsive</a:t>
            </a:r>
            <a:r>
              <a:rPr lang="zh-CN" altLang="en-US" sz="2400" dirty="0"/>
              <a:t>容器样 式。从第</a:t>
            </a:r>
            <a:r>
              <a:rPr lang="en-US" altLang="zh-CN" sz="2400" dirty="0"/>
              <a:t>2</a:t>
            </a:r>
            <a:r>
              <a:rPr lang="zh-CN" altLang="en-US" sz="2400" dirty="0"/>
              <a:t>章的设计思想我们可以知道，每种附加特效都是在</a:t>
            </a:r>
            <a:r>
              <a:rPr lang="en-US" altLang="zh-CN" sz="2400" dirty="0"/>
              <a:t>.table</a:t>
            </a:r>
            <a:r>
              <a:rPr lang="zh-CN" altLang="en-US" sz="2400" dirty="0"/>
              <a:t>样式的基础上联合应用才生效的。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3693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</a:t>
            </a:r>
            <a:r>
              <a:rPr lang="zh-CN" altLang="en-US" dirty="0"/>
              <a:t>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 </a:t>
            </a:r>
            <a:r>
              <a:rPr lang="zh-CN" altLang="en-US" sz="2400" dirty="0"/>
              <a:t>提供了一个清晰的创建表格的布局。下表列出了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支持的一些表格元素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32474"/>
              </p:ext>
            </p:extLst>
          </p:nvPr>
        </p:nvGraphicFramePr>
        <p:xfrm>
          <a:off x="565150" y="2264176"/>
          <a:ext cx="8096250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5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</a:rPr>
                        <a:t>标签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</a:rPr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&lt;table&gt;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/>
                        <a:t>为表格添加基础样式。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&lt;</a:t>
                      </a:r>
                      <a:r>
                        <a:rPr lang="en-US" sz="1800" kern="1200" dirty="0" err="1"/>
                        <a:t>thead</a:t>
                      </a:r>
                      <a:r>
                        <a:rPr lang="en-US" sz="1800" kern="1200" dirty="0"/>
                        <a:t>&gt;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/>
                        <a:t>表格标题行的容器元素（</a:t>
                      </a:r>
                      <a:r>
                        <a:rPr lang="en-US" altLang="zh-CN" sz="1800" kern="1200" dirty="0"/>
                        <a:t>&lt;</a:t>
                      </a:r>
                      <a:r>
                        <a:rPr lang="en-US" altLang="zh-CN" sz="1800" kern="1200" dirty="0" err="1"/>
                        <a:t>tr</a:t>
                      </a:r>
                      <a:r>
                        <a:rPr lang="en-US" altLang="zh-CN" sz="1800" kern="1200" dirty="0"/>
                        <a:t>&gt;</a:t>
                      </a:r>
                      <a:r>
                        <a:rPr lang="zh-CN" altLang="en-US" sz="1800" kern="1200" dirty="0"/>
                        <a:t>），用来标识表格列。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&lt;</a:t>
                      </a:r>
                      <a:r>
                        <a:rPr lang="en-US" sz="1800" kern="1200" dirty="0" err="1"/>
                        <a:t>tbody</a:t>
                      </a:r>
                      <a:r>
                        <a:rPr lang="en-US" sz="1800" kern="1200" dirty="0"/>
                        <a:t>&gt;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/>
                        <a:t>表格主体中的表格行的容器元素（</a:t>
                      </a:r>
                      <a:r>
                        <a:rPr lang="en-US" altLang="zh-CN" sz="1800" kern="1200" dirty="0"/>
                        <a:t>&lt;</a:t>
                      </a:r>
                      <a:r>
                        <a:rPr lang="en-US" sz="1800" kern="1200" dirty="0" err="1"/>
                        <a:t>tr</a:t>
                      </a:r>
                      <a:r>
                        <a:rPr lang="en-US" sz="1800" kern="1200" dirty="0"/>
                        <a:t>&gt;）。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/>
                        <a:t>&lt;tr&gt;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/>
                        <a:t>一组出现在单行上的表格单元格的容器元素（</a:t>
                      </a:r>
                      <a:r>
                        <a:rPr lang="en-US" altLang="zh-CN" sz="1800" kern="1200" dirty="0"/>
                        <a:t>&lt;</a:t>
                      </a:r>
                      <a:r>
                        <a:rPr lang="en-US" sz="1800" kern="1200" dirty="0"/>
                        <a:t>td&gt; </a:t>
                      </a:r>
                      <a:r>
                        <a:rPr lang="zh-CN" altLang="en-US" sz="1800" kern="1200" dirty="0"/>
                        <a:t>或 </a:t>
                      </a:r>
                      <a:r>
                        <a:rPr lang="en-US" altLang="zh-CN" sz="1800" kern="1200" dirty="0"/>
                        <a:t>&lt;</a:t>
                      </a:r>
                      <a:r>
                        <a:rPr lang="en-US" sz="1800" kern="1200" dirty="0" err="1"/>
                        <a:t>th</a:t>
                      </a:r>
                      <a:r>
                        <a:rPr lang="en-US" sz="1800" kern="1200" dirty="0"/>
                        <a:t>&gt;）。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/>
                        <a:t>&lt;td&gt;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/>
                        <a:t>默认的表格单元格。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&lt;</a:t>
                      </a:r>
                      <a:r>
                        <a:rPr lang="en-US" sz="1800" kern="1200" dirty="0" err="1"/>
                        <a:t>th</a:t>
                      </a:r>
                      <a:r>
                        <a:rPr lang="en-US" sz="1800" kern="1200" dirty="0"/>
                        <a:t>&gt;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/>
                        <a:t>特殊的表格单元格，用来标识列或行（取决于范围和位置）。必须在 </a:t>
                      </a:r>
                      <a:r>
                        <a:rPr lang="en-US" altLang="zh-CN" sz="1800" kern="1200" dirty="0"/>
                        <a:t>&lt;</a:t>
                      </a:r>
                      <a:r>
                        <a:rPr lang="en-US" altLang="zh-CN" sz="1800" kern="1200" dirty="0" err="1"/>
                        <a:t>thead</a:t>
                      </a:r>
                      <a:r>
                        <a:rPr lang="en-US" altLang="zh-CN" sz="1800" kern="1200" dirty="0"/>
                        <a:t>&gt; </a:t>
                      </a:r>
                      <a:r>
                        <a:rPr lang="zh-CN" altLang="en-US" sz="1800" kern="1200" dirty="0"/>
                        <a:t>内使用。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/>
                        <a:t>&lt;caption&gt;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/>
                        <a:t>关于表格存储内容的描述或总结。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932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下表样式可用于表格中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10586"/>
              </p:ext>
            </p:extLst>
          </p:nvPr>
        </p:nvGraphicFramePr>
        <p:xfrm>
          <a:off x="542954" y="1922990"/>
          <a:ext cx="8229600" cy="2958291"/>
        </p:xfrm>
        <a:graphic>
          <a:graphicData uri="http://schemas.openxmlformats.org/drawingml/2006/table">
            <a:tbl>
              <a:tblPr/>
              <a:tblGrid>
                <a:gridCol w="26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.table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为任意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&lt;table&gt; 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添加基本样式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只有横向分隔线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.table-striped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tbody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内添加斑马线形式的条纹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IE8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.table-bordered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为所有表格的单元格添加边框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.table-hover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&lt;tbody&gt; 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内的任一行启用鼠标悬停状态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.table-condensed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让表格更加紧凑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13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联合使用所有表格类</a:t>
                      </a:r>
                    </a:p>
                  </a:txBody>
                  <a:tcPr marL="65986" marR="65986" marT="32993" marB="329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5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 3.x</a:t>
            </a:r>
            <a:r>
              <a:rPr lang="zh-CN" altLang="en-US" sz="2400" dirty="0"/>
              <a:t>的目标是：简洁、直观、强悍的前端开发框架，让</a:t>
            </a:r>
            <a:r>
              <a:rPr lang="en-US" altLang="zh-CN" sz="2400" dirty="0"/>
              <a:t>Web</a:t>
            </a:r>
            <a:r>
              <a:rPr lang="zh-CN" altLang="en-US" sz="2400" dirty="0"/>
              <a:t>开发更迅速、简单。在使用之前，我们需要先了解一下</a:t>
            </a:r>
            <a:r>
              <a:rPr lang="en-US" altLang="zh-CN" sz="2400" dirty="0"/>
              <a:t>Bootstrap</a:t>
            </a:r>
            <a:r>
              <a:rPr lang="zh-CN" altLang="en-US" sz="2400" dirty="0"/>
              <a:t>的基础内容。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r>
              <a:rPr lang="en-US" altLang="zh-CN" sz="2000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1.HTML5</a:t>
            </a:r>
            <a:r>
              <a:rPr lang="zh-CN" altLang="en-US" sz="2000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文档类型</a:t>
            </a:r>
            <a:endParaRPr lang="en-US" altLang="zh-CN" sz="2000" kern="1200" dirty="0">
              <a:latin typeface="方正隶变简体" panose="03000509000000000000" pitchFamily="65" charset="-122"/>
              <a:ea typeface="方正隶变简体" panose="03000509000000000000" pitchFamily="65" charset="-122"/>
              <a:cs typeface="+mn-cs"/>
            </a:endParaRPr>
          </a:p>
          <a:p>
            <a:pPr lvl="1"/>
            <a:r>
              <a:rPr lang="en-US" altLang="zh-CN" sz="2000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2.</a:t>
            </a:r>
            <a:r>
              <a:rPr lang="zh-CN" altLang="en-US" sz="2000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移动先行</a:t>
            </a:r>
            <a:endParaRPr lang="en-US" altLang="zh-CN" sz="2000" kern="1200" dirty="0">
              <a:latin typeface="方正隶变简体" panose="03000509000000000000" pitchFamily="65" charset="-122"/>
              <a:ea typeface="方正隶变简体" panose="03000509000000000000" pitchFamily="65" charset="-122"/>
              <a:cs typeface="+mn-cs"/>
            </a:endParaRPr>
          </a:p>
          <a:p>
            <a:pPr lvl="1"/>
            <a:r>
              <a:rPr lang="en-US" altLang="zh-CN" sz="2000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3.</a:t>
            </a:r>
            <a:r>
              <a:rPr lang="zh-CN" altLang="en-US" sz="2000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响应式图片</a:t>
            </a:r>
            <a:endParaRPr lang="en-US" altLang="zh-CN" sz="2000" kern="1200" dirty="0">
              <a:latin typeface="方正隶变简体" panose="03000509000000000000" pitchFamily="65" charset="-122"/>
              <a:ea typeface="方正隶变简体" panose="03000509000000000000" pitchFamily="65" charset="-122"/>
              <a:cs typeface="+mn-cs"/>
            </a:endParaRPr>
          </a:p>
          <a:p>
            <a:pPr lvl="1"/>
            <a:r>
              <a:rPr lang="en-US" altLang="zh-CN" sz="2000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4.</a:t>
            </a:r>
            <a:r>
              <a:rPr lang="zh-CN" altLang="en-US" sz="2000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排版与链接</a:t>
            </a:r>
            <a:endParaRPr lang="en-US" altLang="zh-CN" sz="2000" kern="1200" dirty="0">
              <a:latin typeface="方正隶变简体" panose="03000509000000000000" pitchFamily="65" charset="-122"/>
              <a:ea typeface="方正隶变简体" panose="03000509000000000000" pitchFamily="65" charset="-122"/>
              <a:cs typeface="+mn-cs"/>
            </a:endParaRPr>
          </a:p>
          <a:p>
            <a:pPr lvl="1"/>
            <a:r>
              <a:rPr lang="en-US" altLang="zh-CN" sz="2000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5.Normalize.css</a:t>
            </a:r>
          </a:p>
          <a:p>
            <a:pPr lvl="1"/>
            <a:r>
              <a:rPr lang="en-US" altLang="zh-CN" sz="2000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6.</a:t>
            </a:r>
            <a:r>
              <a:rPr lang="zh-CN" altLang="en-US" sz="2000" kern="1200" dirty="0"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</a:rPr>
              <a:t>居中容器</a:t>
            </a:r>
          </a:p>
        </p:txBody>
      </p:sp>
    </p:spTree>
    <p:extLst>
      <p:ext uri="{BB962C8B-B14F-4D97-AF65-F5344CB8AC3E}">
        <p14:creationId xmlns:p14="http://schemas.microsoft.com/office/powerpoint/2010/main" val="137175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tr</a:t>
            </a:r>
            <a:r>
              <a:rPr lang="en-US" altLang="zh-CN" dirty="0"/>
              <a:t>&gt;, &lt;</a:t>
            </a:r>
            <a:r>
              <a:rPr lang="en-US" altLang="zh-CN" dirty="0" err="1"/>
              <a:t>th</a:t>
            </a:r>
            <a:r>
              <a:rPr lang="en-US" altLang="zh-CN" dirty="0"/>
              <a:t>&gt; </a:t>
            </a:r>
            <a:r>
              <a:rPr lang="zh-CN" altLang="en-US" dirty="0"/>
              <a:t>和 </a:t>
            </a:r>
            <a:r>
              <a:rPr lang="en-US" altLang="zh-CN" dirty="0"/>
              <a:t>&lt;td&gt; 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下表的类可用于表格的行或者单元格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74056"/>
              </p:ext>
            </p:extLst>
          </p:nvPr>
        </p:nvGraphicFramePr>
        <p:xfrm>
          <a:off x="542954" y="1775005"/>
          <a:ext cx="7942140" cy="2823888"/>
        </p:xfrm>
        <a:graphic>
          <a:graphicData uri="http://schemas.openxmlformats.org/drawingml/2006/table">
            <a:tbl>
              <a:tblPr/>
              <a:tblGrid>
                <a:gridCol w="213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6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1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.active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将悬停的颜色应用在行或者单元格上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6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.success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表示成功的操作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.info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表示信息变化的操作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6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.warning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表示一个警告的操作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6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.danger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表示一个危险的操作</a:t>
                      </a:r>
                    </a:p>
                  </a:txBody>
                  <a:tcPr marL="69652" marR="69652" marT="34826" marB="348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387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只需要在</a:t>
            </a:r>
            <a:r>
              <a:rPr lang="en-US" altLang="zh-CN" sz="2400" dirty="0"/>
              <a:t>table</a:t>
            </a:r>
            <a:r>
              <a:rPr lang="zh-CN" altLang="en-US" sz="2400" dirty="0"/>
              <a:t>元素上应用</a:t>
            </a:r>
            <a:r>
              <a:rPr lang="en-US" altLang="zh-CN" sz="2400" dirty="0"/>
              <a:t>.table</a:t>
            </a:r>
            <a:r>
              <a:rPr lang="zh-CN" altLang="en-US" sz="2400" dirty="0"/>
              <a:t>样式即可制作出比较漂亮的表格。示例如下：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.table</a:t>
            </a:r>
            <a:r>
              <a:rPr lang="zh-CN" altLang="en-US" sz="2400" dirty="0"/>
              <a:t>样式的主要作用有</a:t>
            </a:r>
            <a:r>
              <a:rPr lang="en-US" altLang="zh-CN" sz="2400" dirty="0"/>
              <a:t>3</a:t>
            </a:r>
            <a:r>
              <a:rPr lang="zh-CN" altLang="en-US" sz="2400" dirty="0"/>
              <a:t>个：增加单元格的内边距、在</a:t>
            </a:r>
            <a:r>
              <a:rPr lang="en-US" altLang="zh-CN" sz="2400" dirty="0" err="1"/>
              <a:t>thead</a:t>
            </a:r>
            <a:r>
              <a:rPr lang="zh-CN" altLang="en-US" sz="2400" dirty="0"/>
              <a:t>的底部设置一条</a:t>
            </a:r>
            <a:r>
              <a:rPr lang="en-US" altLang="zh-CN" sz="2400" dirty="0"/>
              <a:t>2</a:t>
            </a:r>
            <a:r>
              <a:rPr lang="zh-CN" altLang="en-US" sz="2400" dirty="0"/>
              <a:t>像素的粗线，以及在每行记录的顶部都有</a:t>
            </a:r>
            <a:r>
              <a:rPr lang="en-US" altLang="zh-CN" sz="2400" dirty="0"/>
              <a:t>1</a:t>
            </a:r>
            <a:r>
              <a:rPr lang="zh-CN" altLang="en-US" sz="2400" dirty="0"/>
              <a:t>条</a:t>
            </a:r>
            <a:r>
              <a:rPr lang="en-US" altLang="zh-CN" sz="2400" dirty="0"/>
              <a:t>1</a:t>
            </a:r>
            <a:r>
              <a:rPr lang="zh-CN" altLang="en-US" sz="2400" dirty="0"/>
              <a:t>个像素的细线。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143455" y="2025121"/>
            <a:ext cx="6567530" cy="904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&lt;table class="table"&gt;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...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&lt;/table&gt;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04" y="2504848"/>
            <a:ext cx="6631909" cy="19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基础样式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30087" y="1165538"/>
            <a:ext cx="8634526" cy="41549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1401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table {  max-width: 100%;  background-color: transparent;}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text-align: left;}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 {  width: 100%;  margin-bottom: 20px;}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padding: 8px;            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设置单元格的内边距*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line-height: 1.428571429;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vertical-align: top;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border-top: 1px solid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每行记录的顶部都有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条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个像素宽的横线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1736115" y="4055560"/>
            <a:ext cx="7228498" cy="25299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vertical-align: bottom;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border-bottom: 2px solid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  /*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条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个像素宽的横线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省略部分样式*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+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border-top: 2px solid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如果表格里有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个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两者之间也会有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条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个像素宽的横线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70266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 基础样式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17" y="1196171"/>
            <a:ext cx="7552646" cy="1615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74384" y="3028749"/>
            <a:ext cx="3750285" cy="33214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&lt;table class="table"&gt;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&lt;caption&gt;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基本的表格布局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&lt;/caption&gt;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名称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城市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……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&lt;/table&gt;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185982" y="3894195"/>
            <a:ext cx="3931116" cy="280076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Tanmay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&lt;td&gt;Bangalore&lt;/td&gt;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Sachin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&lt;td&gt;Mumbai&lt;/td&gt;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47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带背景条纹的表格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背景条纹表格，就是在现有</a:t>
            </a:r>
            <a:r>
              <a:rPr lang="en-US" altLang="zh-CN" sz="2400" dirty="0"/>
              <a:t>.table</a:t>
            </a:r>
            <a:r>
              <a:rPr lang="zh-CN" altLang="en-US" sz="2400" dirty="0"/>
              <a:t>样式的基础上再应用一个</a:t>
            </a:r>
            <a:r>
              <a:rPr lang="en-US" altLang="zh-CN" sz="2400" dirty="0"/>
              <a:t>.table-striped</a:t>
            </a:r>
            <a:r>
              <a:rPr lang="zh-CN" altLang="en-US" sz="2400" dirty="0"/>
              <a:t>样式，其添加了隔行加背景色的设置。使用方式如下：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隔行换色的实现方式是利用了</a:t>
            </a:r>
            <a:r>
              <a:rPr lang="en-US" altLang="zh-CN" sz="2400" dirty="0"/>
              <a:t>CSS 3</a:t>
            </a:r>
            <a:r>
              <a:rPr lang="zh-CN" altLang="en-US" sz="2400" dirty="0"/>
              <a:t>里的</a:t>
            </a:r>
            <a:r>
              <a:rPr lang="en-US" altLang="zh-CN" sz="2400" dirty="0"/>
              <a:t>: nth-child</a:t>
            </a:r>
            <a:r>
              <a:rPr lang="zh-CN" altLang="en-US" sz="2400" dirty="0"/>
              <a:t>选择器来实现的，所以不支持</a:t>
            </a:r>
            <a:r>
              <a:rPr lang="en-US" altLang="zh-CN" sz="2400" dirty="0"/>
              <a:t>IE 8</a:t>
            </a:r>
            <a:r>
              <a:rPr lang="zh-CN" altLang="en-US" sz="2400" dirty="0"/>
              <a:t>及以下版本。源码如下：</a:t>
            </a:r>
          </a:p>
          <a:p>
            <a:endParaRPr lang="zh-CN" altLang="en-US" sz="2400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638489" y="2550634"/>
            <a:ext cx="8207164" cy="8838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&lt;table class="table table-striped"&gt;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...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&lt;/table&gt;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67" y="2969202"/>
            <a:ext cx="5568121" cy="1234134"/>
          </a:xfrm>
          <a:prstGeom prst="rect">
            <a:avLst/>
          </a:prstGeom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94130" y="5004025"/>
            <a:ext cx="8207164" cy="1696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1464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.table-striped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tr:nth-child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(odd) &gt; td,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.table-striped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tr:nth-child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(odd)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background-color: #f9f9f9;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如果需要更换颜色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需要重载覆盖才行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详情阅读第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章的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2.3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节组件架构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) */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   </a:t>
            </a:r>
          </a:p>
        </p:txBody>
      </p:sp>
    </p:spTree>
    <p:extLst>
      <p:ext uri="{BB962C8B-B14F-4D97-AF65-F5344CB8AC3E}">
        <p14:creationId xmlns:p14="http://schemas.microsoft.com/office/powerpoint/2010/main" val="210781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8" y="1196171"/>
            <a:ext cx="6191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带背景条纹的表格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74384" y="3028749"/>
            <a:ext cx="3750285" cy="35922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&lt;table class="table table-striped"&gt;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&lt;caption&gt;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条纹表格布局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&lt;/caption&gt;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名称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城市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密码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…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&lt;/table&gt;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181065" y="2136568"/>
            <a:ext cx="3931116" cy="46756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Tanmay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&lt;td&gt;Bangalore&lt;/td&gt;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&lt;td&gt;560001&lt;/td&gt;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Sachin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&lt;td&gt;Mumbai&lt;/td&gt;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&lt;td&gt;400003&lt;/td&gt;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&lt;td&gt;Uma&lt;/td&gt;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&lt;td&gt;Pune&lt;/td&gt;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&lt;td&gt;411027&lt;/td&gt;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126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带边框的表格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在该特效下，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为表格所有的单元格提供了</a:t>
            </a:r>
            <a:r>
              <a:rPr lang="en-US" altLang="zh-CN" sz="2400" dirty="0"/>
              <a:t>1</a:t>
            </a:r>
            <a:r>
              <a:rPr lang="zh-CN" altLang="en-US" sz="2400" dirty="0"/>
              <a:t>条</a:t>
            </a:r>
            <a:r>
              <a:rPr lang="en-US" altLang="zh-CN" sz="2400" dirty="0"/>
              <a:t>1</a:t>
            </a:r>
            <a:r>
              <a:rPr lang="zh-CN" altLang="en-US" sz="2400" dirty="0"/>
              <a:t>像素宽的边框。使用方式如下：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v2.x</a:t>
            </a:r>
            <a:r>
              <a:rPr lang="zh-CN" altLang="en-US" sz="2400" dirty="0"/>
              <a:t>版本的边框表格带有圆角，其实现方式非常复杂。而最新的</a:t>
            </a:r>
            <a:r>
              <a:rPr lang="en-US" altLang="zh-CN" sz="2400" dirty="0"/>
              <a:t>3.x</a:t>
            </a:r>
            <a:r>
              <a:rPr lang="zh-CN" altLang="en-US" sz="2400" dirty="0"/>
              <a:t>版本直接抛弃了圆角，这样其实现方式就简洁了许多，主要就是设置了整体表格和单元格的边框。实现源码如下：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2093908" y="2180645"/>
            <a:ext cx="4442348" cy="904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&lt;table class="table table-bordered"&gt;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...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&lt;/table&gt;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216939" y="2209439"/>
            <a:ext cx="5636520" cy="44047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1449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.table-bordered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border: 1px solid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dddddd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整体表格边框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border: 1px solid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dddddd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单元格边框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border-bottom-width: 2px;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表头底部边框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96502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32" y="1287817"/>
            <a:ext cx="61436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带边框的表格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74384" y="3028749"/>
            <a:ext cx="3750285" cy="36132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&lt;table class="table table-bordered"&gt;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&lt;caption&gt;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边框表格布局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&lt;/caption&gt;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名称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城市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密码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….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&lt;/table&gt;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181065" y="2136568"/>
            <a:ext cx="3931116" cy="46756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Tanmay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&lt;td&gt;Bangalore&lt;/td&gt;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&lt;td&gt;560001&lt;/td&gt;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Sachin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&lt;td&gt;Mumbai&lt;/td&gt;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&lt;td&gt;400003&lt;/td&gt;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&lt;td&gt;Uma&lt;/td&gt;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&lt;td&gt;Pune&lt;/td&gt;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&lt;td&gt;411027&lt;/td&gt;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862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鼠标悬停高亮的表格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在表格中的记录上，当鼠标移动上去时对应的部分能够换个颜色的话，那就会显得很有动感，并且有高亮显示的功能。</a:t>
            </a:r>
            <a:r>
              <a:rPr lang="en-US" altLang="zh-CN" sz="2400" dirty="0"/>
              <a:t>Bootstrap</a:t>
            </a:r>
            <a:r>
              <a:rPr lang="zh-CN" altLang="en-US" sz="2400" dirty="0"/>
              <a:t>当然也不会错过这个亮点，其提供了一个</a:t>
            </a:r>
            <a:r>
              <a:rPr lang="en-US" altLang="zh-CN" sz="2400" dirty="0"/>
              <a:t>.table-hover</a:t>
            </a:r>
            <a:r>
              <a:rPr lang="zh-CN" altLang="en-US" sz="2400" dirty="0"/>
              <a:t>样式。在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下的使用方式如下：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悬停高亮的实现方式是在</a:t>
            </a:r>
            <a:r>
              <a:rPr lang="en-US" altLang="zh-CN" sz="2400" dirty="0" err="1"/>
              <a:t>tr</a:t>
            </a:r>
            <a:r>
              <a:rPr lang="zh-CN" altLang="en-US" sz="2400" dirty="0"/>
              <a:t>的</a:t>
            </a:r>
            <a:r>
              <a:rPr lang="en-US" altLang="zh-CN" sz="2400" dirty="0"/>
              <a:t>hover</a:t>
            </a:r>
            <a:r>
              <a:rPr lang="zh-CN" altLang="en-US" sz="2400" dirty="0"/>
              <a:t>事件中，设置</a:t>
            </a:r>
            <a:r>
              <a:rPr lang="en-US" altLang="zh-CN" sz="2400" dirty="0" err="1"/>
              <a:t>tr</a:t>
            </a:r>
            <a:r>
              <a:rPr lang="zh-CN" altLang="en-US" sz="2400" dirty="0"/>
              <a:t>元素内所有的</a:t>
            </a:r>
            <a:r>
              <a:rPr lang="en-US" altLang="zh-CN" sz="2400" dirty="0"/>
              <a:t>td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th</a:t>
            </a:r>
            <a:r>
              <a:rPr lang="zh-CN" altLang="en-US" sz="2400" dirty="0"/>
              <a:t>的背景色为新背景色。同样，如果需要更换颜色，需要对它进行重载覆盖设置。如下所示：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98595" y="2714407"/>
            <a:ext cx="8207164" cy="8838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&lt;table class="table table-hover"&gt;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...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&lt;/table&gt;    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42954" y="4889655"/>
            <a:ext cx="8207164" cy="14255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1468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.table-hover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tr:hover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.table-hover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tr:hover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background-color: #f5f5f5;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3509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" y="1196171"/>
            <a:ext cx="6200775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鼠标悬停高亮的表格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74384" y="3028749"/>
            <a:ext cx="3750285" cy="36132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&lt;table class="table table-hover"&gt;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&lt;caption&gt;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边框表格布局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&lt;/caption&gt;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名称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城市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密码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….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&lt;/table&gt;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181065" y="2136568"/>
            <a:ext cx="3931116" cy="46756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Tanmay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&lt;td&gt;Bangalore&lt;/td&gt;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&lt;td&gt;560001&lt;/td&gt;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Sachin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&lt;td&gt;Mumbai&lt;/td&gt;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&lt;td&gt;400003&lt;/td&gt;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&lt;td&gt;Uma&lt;/td&gt;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&lt;td&gt;Pune&lt;/td&gt;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&lt;td&gt;411027&lt;/td&gt;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298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文档类型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由于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使用了</a:t>
            </a:r>
            <a:r>
              <a:rPr lang="en-US" altLang="zh-CN" sz="2400" dirty="0"/>
              <a:t>HTML5</a:t>
            </a:r>
            <a:r>
              <a:rPr lang="zh-CN" altLang="en-US" sz="2400" dirty="0"/>
              <a:t>特定的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元素和</a:t>
            </a:r>
            <a:r>
              <a:rPr lang="en-US" altLang="zh-CN" sz="2400" dirty="0"/>
              <a:t>CSS</a:t>
            </a:r>
            <a:r>
              <a:rPr lang="zh-CN" altLang="en-US" sz="2400" dirty="0"/>
              <a:t>属性，所以使用</a:t>
            </a:r>
            <a:r>
              <a:rPr lang="en-US" altLang="zh-CN" sz="2400" dirty="0"/>
              <a:t>Bootstrap</a:t>
            </a:r>
            <a:r>
              <a:rPr lang="zh-CN" altLang="en-US" sz="2400" dirty="0"/>
              <a:t>的时候，所有的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文件都需要在其顶部引用</a:t>
            </a:r>
            <a:r>
              <a:rPr lang="en-US" altLang="zh-CN" sz="2400" dirty="0"/>
              <a:t>HTML5</a:t>
            </a:r>
            <a:r>
              <a:rPr lang="zh-CN" altLang="en-US" sz="2400" dirty="0"/>
              <a:t>的</a:t>
            </a:r>
            <a:r>
              <a:rPr lang="en-US" altLang="zh-CN" sz="2400" dirty="0"/>
              <a:t>DOCTYPE</a:t>
            </a:r>
            <a:r>
              <a:rPr lang="zh-CN" altLang="en-US" sz="2400" dirty="0"/>
              <a:t>属性，如下所示：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187151" y="2787462"/>
            <a:ext cx="6830052" cy="11757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&lt;!DOCTYPE html&gt;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&lt;html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lang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="en"&gt;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...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561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紧凑型表格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所谓紧凑型表格，即表格的显示比普通表格稍微紧凑一些，实现原理是减少单元格的内边距。使用方式如下：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默认情况下表格的</a:t>
            </a:r>
            <a:r>
              <a:rPr lang="en-US" altLang="zh-CN" sz="2400" dirty="0"/>
              <a:t>padding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是</a:t>
            </a:r>
            <a:r>
              <a:rPr lang="en-US" altLang="zh-CN" sz="2400" dirty="0"/>
              <a:t>8</a:t>
            </a:r>
            <a:r>
              <a:rPr lang="zh-CN" altLang="en-US" sz="2400" dirty="0"/>
              <a:t>像素，紧凑型表格的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padding</a:t>
            </a:r>
            <a:r>
              <a:rPr lang="zh-CN" altLang="en-US" sz="2400" dirty="0"/>
              <a:t>值是</a:t>
            </a:r>
            <a:r>
              <a:rPr lang="en-US" altLang="zh-CN" sz="2400" dirty="0"/>
              <a:t>5</a:t>
            </a:r>
            <a:r>
              <a:rPr lang="zh-CN" altLang="en-US" sz="2400" dirty="0"/>
              <a:t>像素。源码如下：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以上</a:t>
            </a:r>
            <a:r>
              <a:rPr lang="en-US" altLang="zh-CN" sz="2400" dirty="0"/>
              <a:t>4</a:t>
            </a:r>
            <a:r>
              <a:rPr lang="zh-CN" altLang="en-US" sz="2400" dirty="0"/>
              <a:t>种特效的样式可以混合在一起使用，从而制作出复杂而精美的表格。</a:t>
            </a:r>
            <a:endParaRPr lang="en-US" altLang="zh-CN" sz="2400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656994" y="2174761"/>
            <a:ext cx="4192819" cy="904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&lt;table class="table table-condensed"&gt;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...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&lt;/table&gt;    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963853" y="2976051"/>
            <a:ext cx="4000760" cy="25088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1441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.table-condensed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.table-condensed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.table-condensed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.table-condensed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.table-condensed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.table-condensed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padding: 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1216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38" y="1261962"/>
            <a:ext cx="61722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紧凑型表格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74384" y="3028749"/>
            <a:ext cx="3750285" cy="36132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&lt;table class="table table-condensed"&gt;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&lt;caption&gt;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边框表格布局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&lt;/caption&gt;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名称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城市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密码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….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&lt;/table&gt;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181065" y="2136568"/>
            <a:ext cx="3931116" cy="46756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Tanmay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&lt;td&gt;Bangalore&lt;/td&gt;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&lt;td&gt;560001&lt;/td&gt;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Sachin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&lt;td&gt;Mumbai&lt;/td&gt;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&lt;td&gt;400003&lt;/td&gt;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&lt;td&gt;Uma&lt;/td&gt;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&lt;td&gt;Pune&lt;/td&gt;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&lt;td&gt;411027&lt;/td&gt;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6471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行级元素样式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为表格的</a:t>
            </a:r>
            <a:r>
              <a:rPr lang="en-US" altLang="zh-CN" sz="2400" dirty="0" err="1"/>
              <a:t>tr</a:t>
            </a:r>
            <a:r>
              <a:rPr lang="zh-CN" altLang="en-US" sz="2400" dirty="0"/>
              <a:t>元素提供了</a:t>
            </a:r>
            <a:r>
              <a:rPr lang="en-US" altLang="zh-CN" sz="2400" dirty="0"/>
              <a:t>5</a:t>
            </a:r>
            <a:r>
              <a:rPr lang="zh-CN" altLang="en-US" sz="2400" dirty="0"/>
              <a:t>种额外的样式，用于控制</a:t>
            </a:r>
            <a:r>
              <a:rPr lang="en-US" altLang="zh-CN" sz="2400" dirty="0" err="1"/>
              <a:t>tr</a:t>
            </a:r>
            <a:r>
              <a:rPr lang="zh-CN" altLang="en-US" sz="2400" dirty="0"/>
              <a:t>的背景颜色。样式如表所示。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其使用方式非常简单，在</a:t>
            </a:r>
            <a:r>
              <a:rPr lang="en-US" altLang="zh-CN" sz="2400" dirty="0" err="1"/>
              <a:t>tr</a:t>
            </a:r>
            <a:r>
              <a:rPr lang="zh-CN" altLang="en-US" sz="2400" dirty="0"/>
              <a:t>元素（或者</a:t>
            </a:r>
            <a:r>
              <a:rPr lang="en-US" altLang="zh-CN" sz="2400" dirty="0"/>
              <a:t>td</a:t>
            </a:r>
            <a:r>
              <a:rPr lang="zh-CN" altLang="en-US" sz="2400" dirty="0"/>
              <a:t>元素）上应用相应的</a:t>
            </a:r>
            <a:r>
              <a:rPr lang="en-US" altLang="zh-CN" sz="2400" dirty="0"/>
              <a:t>class</a:t>
            </a:r>
            <a:r>
              <a:rPr lang="zh-CN" altLang="en-US" sz="2400" dirty="0"/>
              <a:t>样式即可。示例如下：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653530" y="4242956"/>
            <a:ext cx="8207164" cy="1696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class="active"&gt;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&lt;td&gt;1&lt;/td&gt;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&lt;td&gt;JavaScript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编程精解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机械工业出版社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汤姆大叔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译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)&lt;/td&gt;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0" y="2049505"/>
            <a:ext cx="7897294" cy="1157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85" y="4531806"/>
            <a:ext cx="4897085" cy="16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行级元素样式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除了</a:t>
            </a:r>
            <a:r>
              <a:rPr lang="en-US" altLang="zh-CN" sz="2400" dirty="0"/>
              <a:t>active</a:t>
            </a:r>
            <a:r>
              <a:rPr lang="zh-CN" altLang="en-US" sz="2400" dirty="0"/>
              <a:t>样式以外，其他</a:t>
            </a:r>
            <a:r>
              <a:rPr lang="en-US" altLang="zh-CN" sz="2400" dirty="0"/>
              <a:t>4</a:t>
            </a:r>
            <a:r>
              <a:rPr lang="zh-CN" altLang="en-US" sz="2400" dirty="0"/>
              <a:t>个样式在和</a:t>
            </a:r>
            <a:r>
              <a:rPr lang="en-US" altLang="zh-CN" sz="2400" dirty="0"/>
              <a:t>.table-hover</a:t>
            </a:r>
            <a:r>
              <a:rPr lang="zh-CN" altLang="en-US" sz="2400" dirty="0"/>
              <a:t>样式一起用的时候，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也相应地设置了鼠标悬停高亮的颜色，所以如果需要添加额外颜色的</a:t>
            </a:r>
            <a:r>
              <a:rPr lang="en-US" altLang="zh-CN" sz="2400" dirty="0" err="1"/>
              <a:t>tr</a:t>
            </a:r>
            <a:r>
              <a:rPr lang="zh-CN" altLang="en-US" sz="2400" dirty="0"/>
              <a:t>行级样式，也需要注意这个设置。示例源码如下：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2823589"/>
            <a:ext cx="8207164" cy="386310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1563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td.danger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td.danger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.table 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td.danger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此处省略了一些选择符*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tr.danger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td, 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tr.danger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td,  .table 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tr.danger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background-color: #f2dede;        /* danger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样式的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背景色*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.table-hover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td.danger:hover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此处省略了一些选择符*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.table-hover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tr.danger:hover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background-color: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ebcccc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/* table-hover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和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danger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一起使用时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鼠标悬停时的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背景色*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   </a:t>
            </a:r>
          </a:p>
        </p:txBody>
      </p:sp>
    </p:spTree>
    <p:extLst>
      <p:ext uri="{BB962C8B-B14F-4D97-AF65-F5344CB8AC3E}">
        <p14:creationId xmlns:p14="http://schemas.microsoft.com/office/powerpoint/2010/main" val="326285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24" y="1196171"/>
            <a:ext cx="6181725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行级元素样式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74384" y="3028749"/>
            <a:ext cx="3750285" cy="36132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&lt;table class="table"&gt;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&lt;caption&gt;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上下文表格布局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&lt;/caption&gt;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产品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付款日期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状态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……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&lt;/table&gt;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350440" y="828144"/>
            <a:ext cx="3931116" cy="60298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class="active"&gt;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产品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&lt;td&gt;23/11/2013&lt;/td&gt;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待发货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class="success"&gt;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产品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&lt;td&gt;10/11/2013&lt;/td&gt;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发货中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class="warning"&gt;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产品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&lt;td&gt;20/10/2013&lt;/td&gt;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待确认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class="danger"&gt;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产品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4&lt;/td&gt;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&lt;td&gt;20/10/2013&lt;/td&gt;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已退货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365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随着响应式设计的大量需求，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为表格也提供了一个响应式设计的容器（</a:t>
            </a:r>
            <a:r>
              <a:rPr lang="en-US" altLang="zh-CN" sz="2400" dirty="0"/>
              <a:t>.table-responsive</a:t>
            </a:r>
            <a:r>
              <a:rPr lang="zh-CN" altLang="en-US" sz="2400" dirty="0"/>
              <a:t>样式），将</a:t>
            </a:r>
            <a:r>
              <a:rPr lang="en-US" altLang="zh-CN" sz="2400" dirty="0"/>
              <a:t>.table- responsive</a:t>
            </a:r>
            <a:r>
              <a:rPr lang="zh-CN" altLang="en-US" sz="2400" dirty="0"/>
              <a:t>样式包装在</a:t>
            </a:r>
            <a:r>
              <a:rPr lang="en-US" altLang="zh-CN" sz="2400" dirty="0"/>
              <a:t>.table</a:t>
            </a:r>
            <a:r>
              <a:rPr lang="zh-CN" altLang="en-US" sz="2400" dirty="0"/>
              <a:t>样式外部即可创建响应式表格，其会在小屏幕设备上（小于</a:t>
            </a:r>
            <a:r>
              <a:rPr lang="en-US" altLang="zh-CN" sz="2400" dirty="0"/>
              <a:t>768</a:t>
            </a:r>
            <a:r>
              <a:rPr lang="zh-CN" altLang="en-US" sz="2400" dirty="0"/>
              <a:t>像素）水平滚动。而当屏幕大于</a:t>
            </a:r>
            <a:r>
              <a:rPr lang="en-US" altLang="zh-CN" sz="2400" dirty="0"/>
              <a:t>768</a:t>
            </a:r>
            <a:r>
              <a:rPr lang="zh-CN" altLang="en-US" sz="2400" dirty="0"/>
              <a:t>像素宽度 时，水平滚动条消失。示例如下：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98595" y="3574216"/>
            <a:ext cx="8207164" cy="14255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&lt;div class="table-responsive"&gt;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&lt;table class="table"&gt;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...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&lt;/table&gt;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&lt;/div&gt;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283" y="4286975"/>
            <a:ext cx="6346370" cy="24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响应式表格的实现原理是利用了</a:t>
            </a:r>
            <a:r>
              <a:rPr lang="en-US" altLang="zh-CN" sz="2400" dirty="0"/>
              <a:t>CSS</a:t>
            </a:r>
            <a:r>
              <a:rPr lang="zh-CN" altLang="en-US" sz="2400" dirty="0"/>
              <a:t>的媒体查询特性，在小于</a:t>
            </a:r>
            <a:r>
              <a:rPr lang="en-US" altLang="zh-CN" sz="2400" dirty="0"/>
              <a:t>768</a:t>
            </a:r>
            <a:r>
              <a:rPr lang="zh-CN" altLang="en-US" sz="2400" dirty="0"/>
              <a:t>像素的设备上应用</a:t>
            </a:r>
            <a:r>
              <a:rPr lang="en-US" altLang="zh-CN" sz="2400" dirty="0"/>
              <a:t>@media(max-width: 767px)</a:t>
            </a:r>
            <a:r>
              <a:rPr lang="zh-CN" altLang="en-US" sz="2400" dirty="0"/>
              <a:t>里的样式。该样式主要有</a:t>
            </a:r>
            <a:r>
              <a:rPr lang="en-US" altLang="zh-CN" sz="2400" dirty="0"/>
              <a:t>3</a:t>
            </a:r>
            <a:r>
              <a:rPr lang="zh-CN" altLang="en-US" sz="2400" dirty="0"/>
              <a:t>个方面的设置：</a:t>
            </a:r>
          </a:p>
          <a:p>
            <a:r>
              <a:rPr lang="zh-CN" altLang="en-US" sz="2400" dirty="0"/>
              <a:t>对</a:t>
            </a:r>
            <a:r>
              <a:rPr lang="en-US" altLang="zh-CN" sz="2400" dirty="0"/>
              <a:t>.table-responsive</a:t>
            </a:r>
            <a:r>
              <a:rPr lang="zh-CN" altLang="en-US" sz="2400" dirty="0"/>
              <a:t>容器边框以及滚动条进行了设置。</a:t>
            </a:r>
          </a:p>
          <a:p>
            <a:r>
              <a:rPr lang="zh-CN" altLang="en-US" sz="2400" dirty="0"/>
              <a:t>把原有</a:t>
            </a:r>
            <a:r>
              <a:rPr lang="en-US" altLang="zh-CN" sz="2400" dirty="0"/>
              <a:t>.table</a:t>
            </a:r>
            <a:r>
              <a:rPr lang="zh-CN" altLang="en-US" sz="2400" dirty="0"/>
              <a:t>样式的底部外边距</a:t>
            </a:r>
            <a:r>
              <a:rPr lang="en-US" altLang="zh-CN" sz="2400" dirty="0"/>
              <a:t>margin-bottom</a:t>
            </a:r>
            <a:r>
              <a:rPr lang="zh-CN" altLang="en-US" sz="2400" dirty="0"/>
              <a:t>从</a:t>
            </a:r>
            <a:r>
              <a:rPr lang="en-US" altLang="zh-CN" sz="2400" dirty="0"/>
              <a:t>20</a:t>
            </a:r>
            <a:r>
              <a:rPr lang="zh-CN" altLang="en-US" sz="2400" dirty="0"/>
              <a:t>像素改为了</a:t>
            </a:r>
            <a:r>
              <a:rPr lang="en-US" altLang="zh-CN" sz="2400" dirty="0"/>
              <a:t>0</a:t>
            </a:r>
            <a:r>
              <a:rPr lang="zh-CN" altLang="en-US" sz="2400" dirty="0"/>
              <a:t>像素，其目的是消除滚动条带来的上下高度差，并在</a:t>
            </a:r>
            <a:r>
              <a:rPr lang="en-US" altLang="zh-CN" sz="2400" dirty="0"/>
              <a:t>.table-responsive</a:t>
            </a:r>
            <a:r>
              <a:rPr lang="zh-CN" altLang="en-US" sz="2400" dirty="0"/>
              <a:t>样式上又设置了一个</a:t>
            </a:r>
            <a:r>
              <a:rPr lang="en-US" altLang="zh-CN" sz="2400" dirty="0"/>
              <a:t>margin-bottom: 15px</a:t>
            </a:r>
            <a:r>
              <a:rPr lang="zh-CN" altLang="en-US" sz="2400" dirty="0"/>
              <a:t>，以避免和容器外部的下一个元素重叠。</a:t>
            </a:r>
          </a:p>
          <a:p>
            <a:r>
              <a:rPr lang="zh-CN" altLang="en-US" sz="2400" dirty="0"/>
              <a:t>将所有单元格的文本设置成不自动换行，以保留原有样式。</a:t>
            </a:r>
          </a:p>
        </p:txBody>
      </p:sp>
    </p:spTree>
    <p:extLst>
      <p:ext uri="{BB962C8B-B14F-4D97-AF65-F5344CB8AC3E}">
        <p14:creationId xmlns:p14="http://schemas.microsoft.com/office/powerpoint/2010/main" val="1866119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实现响应式的详细源码如下：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54236" y="1731768"/>
            <a:ext cx="8207164" cy="49464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1583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@media (max-width: 767px)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width: 100%;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margin-bottom: 15px;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设置底部外边距，避免重叠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overflow-x: scroll;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超出范围，水平可滚动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overflow-y: hidden;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webkit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-overflow-scrolling: touch;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-overflow-style: 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autohiding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-scrollbar;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border: 1px solid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ddd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像素宽的边框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 {    margin-bottom: 0;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省略部分样式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white-space: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nowrap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确保单元格中的文本不会换行，直到遇到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标签为止*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.table-bordered {    border: 0;  }     </a:t>
            </a:r>
          </a:p>
        </p:txBody>
      </p:sp>
    </p:spTree>
    <p:extLst>
      <p:ext uri="{BB962C8B-B14F-4D97-AF65-F5344CB8AC3E}">
        <p14:creationId xmlns:p14="http://schemas.microsoft.com/office/powerpoint/2010/main" val="354200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通过上述代码，可以看到</a:t>
            </a:r>
            <a:r>
              <a:rPr lang="en-US" altLang="zh-CN" sz="2400" dirty="0"/>
              <a:t>.table-responsive</a:t>
            </a:r>
            <a:r>
              <a:rPr lang="zh-CN" altLang="en-US" sz="2400" dirty="0"/>
              <a:t>给自己加了一个</a:t>
            </a:r>
            <a:r>
              <a:rPr lang="en-US" altLang="zh-CN" sz="2400" dirty="0"/>
              <a:t>1px</a:t>
            </a:r>
            <a:r>
              <a:rPr lang="zh-CN" altLang="en-US" sz="2400" dirty="0"/>
              <a:t>的外边框。如果在</a:t>
            </a:r>
            <a:r>
              <a:rPr lang="en-US" altLang="zh-CN" sz="2400" dirty="0"/>
              <a:t>.table</a:t>
            </a:r>
            <a:r>
              <a:rPr lang="zh-CN" altLang="en-US" sz="2400" dirty="0"/>
              <a:t>上再使用</a:t>
            </a:r>
            <a:r>
              <a:rPr lang="en-US" altLang="zh-CN" sz="2400" dirty="0"/>
              <a:t>.table-bordered</a:t>
            </a:r>
            <a:r>
              <a:rPr lang="zh-CN" altLang="en-US" sz="2400" dirty="0"/>
              <a:t>样式的话，就会和表格的外边框重合了，变粗了，可能会想象成如图所示的效果。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85" y="2866030"/>
            <a:ext cx="6602533" cy="27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98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聪明的</a:t>
            </a:r>
            <a:r>
              <a:rPr lang="en-US" altLang="zh-CN" sz="2400" dirty="0"/>
              <a:t>Bootstrap</a:t>
            </a:r>
            <a:r>
              <a:rPr lang="zh-CN" altLang="en-US" sz="2400" dirty="0"/>
              <a:t>开发团队怎么会犯这样低级的错误呢？所以他们在该响应式样式的内部，针对</a:t>
            </a:r>
            <a:r>
              <a:rPr lang="en-US" altLang="zh-CN" sz="2400" dirty="0"/>
              <a:t>.table-bordered</a:t>
            </a:r>
            <a:r>
              <a:rPr lang="zh-CN" altLang="en-US" sz="2400" dirty="0"/>
              <a:t>样式又进行了去边框设置。源码如下：</a:t>
            </a:r>
          </a:p>
          <a:p>
            <a:endParaRPr lang="zh-CN" altLang="en-U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98595" y="531019"/>
            <a:ext cx="8207164" cy="60298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1604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.table-responsive &gt; .table-bordered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border: 0;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将整个表格的外边框设置为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0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像素*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th:first-child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此处省略一些选择符*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td:first-child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td:first-child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border-left: 0;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将所有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的第一个单元格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即最左边的一列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的左边框都置为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0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像素*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th:last-child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此处省略一些选择符*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td:last-child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td:last-child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border-right: 0;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将所有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的最后一个单元格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即最右边的一列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的右边框都设置为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0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像素*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tr:last-child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此处省略一些选择符*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.table-responsive &gt; .table-bordered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tfoot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tr:last-child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&gt; td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border-bottom: 0; /*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将最后一行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里的单元格的底部边框设置为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0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像素*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     </a:t>
            </a:r>
          </a:p>
        </p:txBody>
      </p:sp>
    </p:spTree>
    <p:extLst>
      <p:ext uri="{BB962C8B-B14F-4D97-AF65-F5344CB8AC3E}">
        <p14:creationId xmlns:p14="http://schemas.microsoft.com/office/powerpoint/2010/main" val="14956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移动先行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Bootstrap2.x</a:t>
            </a:r>
            <a:r>
              <a:rPr lang="zh-CN" altLang="en-US" sz="2400" dirty="0"/>
              <a:t>系列版本中，在框架里为移动特性添加了一些可选支持。而在</a:t>
            </a:r>
            <a:r>
              <a:rPr lang="en-US" altLang="zh-CN" sz="2400" dirty="0"/>
              <a:t>Bootstrap3.x</a:t>
            </a:r>
            <a:r>
              <a:rPr lang="zh-CN" altLang="en-US" sz="2400" dirty="0"/>
              <a:t>版本中，作者重写了与移动特性相关的内 容，与可选特性相比，新版本将移动特性加入了核心框架。实际上，新版</a:t>
            </a:r>
            <a:r>
              <a:rPr lang="en-US" altLang="zh-CN" sz="2400" dirty="0"/>
              <a:t>Bootstrap</a:t>
            </a:r>
            <a:r>
              <a:rPr lang="zh-CN" altLang="en-US" sz="2400" dirty="0"/>
              <a:t>是一个移动先行的框架集，移动先行的影子在整个框架集都可以发现， 如下所示：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在移动设备浏览器上，通过为</a:t>
            </a:r>
            <a:r>
              <a:rPr lang="en-US" altLang="zh-CN" sz="2400" dirty="0"/>
              <a:t>viewport meta</a:t>
            </a:r>
            <a:r>
              <a:rPr lang="zh-CN" altLang="en-US" sz="2400" dirty="0"/>
              <a:t>标签添加的</a:t>
            </a:r>
            <a:r>
              <a:rPr lang="en-US" altLang="zh-CN" sz="2400" dirty="0"/>
              <a:t>user-scalable=no</a:t>
            </a:r>
            <a:r>
              <a:rPr lang="zh-CN" altLang="en-US" sz="2400" dirty="0"/>
              <a:t>可以禁用其缩放（</a:t>
            </a:r>
            <a:r>
              <a:rPr lang="en-US" altLang="zh-CN" sz="2400" dirty="0"/>
              <a:t>zooming</a:t>
            </a:r>
            <a:r>
              <a:rPr lang="zh-CN" altLang="en-US" sz="2400" dirty="0"/>
              <a:t>）功能。禁用缩放功能后，用户只能滚动屏幕，这样能让你的网站看上去 更像原生应用。注意，我们并不推荐所有网站都使用这种方式，是否使用这种方式要视情况而定。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54236" y="3519668"/>
            <a:ext cx="8207164" cy="3421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&lt;meta name="viewport" content="width=device-width, initial-scale=1.0"&gt;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54236" y="5864196"/>
            <a:ext cx="8207164" cy="6129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&lt;meta name="viewport" content="width=device-width, initial-scale=1.0, maximum-scale=1.0, user-scalable=no"&gt; </a:t>
            </a:r>
          </a:p>
        </p:txBody>
      </p:sp>
    </p:spTree>
    <p:extLst>
      <p:ext uri="{BB962C8B-B14F-4D97-AF65-F5344CB8AC3E}">
        <p14:creationId xmlns:p14="http://schemas.microsoft.com/office/powerpoint/2010/main" val="31461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22" y="1196171"/>
            <a:ext cx="615315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响应式表格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00155" y="2328885"/>
            <a:ext cx="3750285" cy="44258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class="table-responsive"&gt;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&lt;table class="table"&gt;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&lt;caption&gt;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响应式表格布局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&lt;/caption&gt;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产品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付款日期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状态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thead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……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tbody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&lt;/table&gt;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  	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568045" y="1227835"/>
            <a:ext cx="3931116" cy="5488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产品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&lt;td&gt;23/11/2013&lt;/td&gt;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待发货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产品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&lt;td&gt;10/11/2013&lt;/td&gt;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发货中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产品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&lt;td&gt;20/10/2013&lt;/td&gt;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待确认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产品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4&lt;/td&gt;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&lt;td&gt;20/10/2013&lt;/td&gt;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&lt;td&gt;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已退货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&lt;/td&gt;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10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dirty="0"/>
              <a:t>源码文件：</a:t>
            </a:r>
            <a:r>
              <a:rPr lang="en-US" altLang="zh-CN" sz="2400" dirty="0" err="1"/>
              <a:t>form.less</a:t>
            </a:r>
            <a:endParaRPr lang="en-US" altLang="zh-CN" sz="2400" dirty="0"/>
          </a:p>
          <a:p>
            <a:pPr algn="just"/>
            <a:r>
              <a:rPr lang="en-US" altLang="zh-CN" sz="2400" dirty="0"/>
              <a:t>CSS</a:t>
            </a:r>
            <a:r>
              <a:rPr lang="zh-CN" altLang="en-US" sz="2400" dirty="0"/>
              <a:t>文件：</a:t>
            </a:r>
            <a:r>
              <a:rPr lang="en-US" altLang="zh-CN" sz="2400" dirty="0"/>
              <a:t>bootstrap.css 1630</a:t>
            </a:r>
            <a:r>
              <a:rPr lang="zh-CN" altLang="en-US" sz="2400" dirty="0"/>
              <a:t>行开始</a:t>
            </a:r>
          </a:p>
          <a:p>
            <a:pPr algn="just"/>
            <a:r>
              <a:rPr lang="zh-CN" altLang="en-US" sz="2400" dirty="0"/>
              <a:t>表单（</a:t>
            </a:r>
            <a:r>
              <a:rPr lang="en-US" altLang="zh-CN" sz="2400" dirty="0"/>
              <a:t>Form</a:t>
            </a:r>
            <a:r>
              <a:rPr lang="zh-CN" altLang="en-US" sz="2400" dirty="0"/>
              <a:t>）是</a:t>
            </a:r>
            <a:r>
              <a:rPr lang="en-US" altLang="zh-CN" sz="2400" dirty="0"/>
              <a:t>HTML</a:t>
            </a:r>
            <a:r>
              <a:rPr lang="zh-CN" altLang="en-US" sz="2400" dirty="0"/>
              <a:t>网页交互中最重要的部分，同时也是</a:t>
            </a:r>
            <a:r>
              <a:rPr lang="en-US" altLang="zh-CN" sz="2400" dirty="0"/>
              <a:t>Bootstrap</a:t>
            </a:r>
            <a:r>
              <a:rPr lang="zh-CN" altLang="en-US" sz="2400" dirty="0"/>
              <a:t>框架中的核心内容，表单提供了丰富的样式（基础、内联、横向）。结合各种各样的表单控件，利用各种表单控件不同的状态、大小、分组，可以组合出绚丽多彩的表单。下面详细介绍表单的各种功能。</a:t>
            </a:r>
          </a:p>
        </p:txBody>
      </p:sp>
    </p:spTree>
    <p:extLst>
      <p:ext uri="{BB962C8B-B14F-4D97-AF65-F5344CB8AC3E}">
        <p14:creationId xmlns:p14="http://schemas.microsoft.com/office/powerpoint/2010/main" val="3297871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基础表单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dirty="0"/>
              <a:t>Bootstrap</a:t>
            </a:r>
            <a:r>
              <a:rPr lang="zh-CN" altLang="en-US" sz="2400" dirty="0"/>
              <a:t>对基础表单未做太多的定制化效果设计，默认都使用全局设置，只是对表单内的</a:t>
            </a:r>
            <a:r>
              <a:rPr lang="en-US" altLang="zh-CN" sz="2400" dirty="0" err="1"/>
              <a:t>fieldset</a:t>
            </a:r>
            <a:r>
              <a:rPr lang="zh-CN" altLang="en-US" sz="2400" dirty="0"/>
              <a:t>、</a:t>
            </a:r>
            <a:r>
              <a:rPr lang="en-US" altLang="zh-CN" sz="2400" dirty="0"/>
              <a:t>legend</a:t>
            </a:r>
            <a:r>
              <a:rPr lang="zh-CN" altLang="en-US" sz="2400" dirty="0"/>
              <a:t>、</a:t>
            </a:r>
            <a:r>
              <a:rPr lang="en-US" altLang="zh-CN" sz="2400" dirty="0"/>
              <a:t>label</a:t>
            </a:r>
            <a:r>
              <a:rPr lang="zh-CN" altLang="en-US" sz="2400" dirty="0"/>
              <a:t>标签进行了设定，将这些元素的</a:t>
            </a:r>
            <a:r>
              <a:rPr lang="en-US" altLang="zh-CN" sz="2400" dirty="0"/>
              <a:t>margin</a:t>
            </a:r>
            <a:r>
              <a:rPr lang="zh-CN" altLang="en-US" sz="2400" dirty="0"/>
              <a:t>、</a:t>
            </a:r>
            <a:r>
              <a:rPr lang="en-US" altLang="zh-CN" sz="2400" dirty="0"/>
              <a:t>padding</a:t>
            </a:r>
            <a:r>
              <a:rPr lang="zh-CN" altLang="en-US" sz="2400" dirty="0"/>
              <a:t>、</a:t>
            </a:r>
            <a:r>
              <a:rPr lang="en-US" altLang="zh-CN" sz="2400" dirty="0"/>
              <a:t>border</a:t>
            </a:r>
            <a:r>
              <a:rPr lang="zh-CN" altLang="en-US" sz="2400" dirty="0"/>
              <a:t>等进行了细化设置。详细请参考源码</a:t>
            </a:r>
            <a:r>
              <a:rPr lang="en-US" altLang="zh-CN" sz="2400" dirty="0"/>
              <a:t>1854</a:t>
            </a:r>
            <a:r>
              <a:rPr lang="zh-CN" altLang="en-US" sz="2400" dirty="0"/>
              <a:t>行以后的代码。</a:t>
            </a:r>
          </a:p>
          <a:p>
            <a:pPr algn="just"/>
            <a:r>
              <a:rPr lang="zh-CN" altLang="en-US" sz="2400" dirty="0"/>
              <a:t>如果在</a:t>
            </a:r>
            <a:r>
              <a:rPr lang="en-US" altLang="zh-CN" sz="2400" dirty="0"/>
              <a:t>select</a:t>
            </a:r>
            <a:r>
              <a:rPr lang="zh-CN" altLang="en-US" sz="2400" dirty="0"/>
              <a:t>、</a:t>
            </a:r>
            <a:r>
              <a:rPr lang="en-US" altLang="zh-CN" sz="2400" dirty="0"/>
              <a:t>input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textarea</a:t>
            </a:r>
            <a:r>
              <a:rPr lang="zh-CN" altLang="en-US" sz="2400" dirty="0"/>
              <a:t>元素上应用了</a:t>
            </a:r>
            <a:r>
              <a:rPr lang="en-US" altLang="zh-CN" sz="2400" dirty="0"/>
              <a:t>.form-control</a:t>
            </a:r>
            <a:r>
              <a:rPr lang="zh-CN" altLang="en-US" sz="2400" dirty="0"/>
              <a:t>样式，显示的宽度会变成</a:t>
            </a:r>
            <a:r>
              <a:rPr lang="en-US" altLang="zh-CN" sz="2400" dirty="0"/>
              <a:t>100%</a:t>
            </a:r>
            <a:r>
              <a:rPr lang="zh-CN" altLang="en-US" sz="2400" dirty="0"/>
              <a:t>，并且</a:t>
            </a:r>
            <a:r>
              <a:rPr lang="en-US" altLang="zh-CN" sz="2400" dirty="0"/>
              <a:t>placeholder</a:t>
            </a:r>
            <a:r>
              <a:rPr lang="zh-CN" altLang="en-US" sz="2400" dirty="0"/>
              <a:t>的颜色都设置成了</a:t>
            </a:r>
            <a:r>
              <a:rPr lang="en-US" altLang="zh-CN" sz="2400" dirty="0"/>
              <a:t>#999999</a:t>
            </a:r>
            <a:r>
              <a:rPr lang="zh-CN" altLang="en-US" sz="2400" dirty="0"/>
              <a:t>。主要源码如下：</a:t>
            </a:r>
          </a:p>
          <a:p>
            <a:endParaRPr lang="zh-CN" altLang="en-U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225218" y="232242"/>
            <a:ext cx="8753918" cy="649100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1689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.form-control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display: block;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width: 100%;              /*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设置宽度是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100% */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/*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省略部分设置 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border: 1px solid #ccc;       /*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边框设置 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border-radius: 4px;           /*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圆角设置*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-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webkit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-box-shadow: inset 0 1px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(0, 0, 0, .075);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  box-shadow: inset 0 1px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(0, 0, 0, .075);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-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webkit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-transition: border-color ease-in-out .15s, box-shadow ease-in-out .15s;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   transition: border-color ease-in-out .15s, box-shadow ease-in-out .15s;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.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form-control:focus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border-color: #66afe9;            /*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作用域得到焦点时的边框颜色*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outline: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-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webkit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-box-shadow: inset 0 1px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(0,0,0,.075), 0 0 8px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(102, 175, 233, .6);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   box-shadow: inset 0 1px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(0,0,0,.075), 0 0 8px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(102, 175, 233, .6);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.form-control:-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moz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-placeholder {  color: #999;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            /* placeholder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的文本颜色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: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moz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浏览器*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.form-control::-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moz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-placeholder {  color: #999;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    /* placeholder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的文本颜色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: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moz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浏览器*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    opacity: 1;}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.form-control:-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ms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-input-placeholder {  color: #999;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            /* placeholder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的文本颜色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:IE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浏览器*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.form-control::-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webkit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-input-placeholder {  color: #999;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            /* placeholder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的文本颜色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: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webkit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浏览器*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/} </a:t>
            </a:r>
          </a:p>
        </p:txBody>
      </p:sp>
    </p:spTree>
    <p:extLst>
      <p:ext uri="{BB962C8B-B14F-4D97-AF65-F5344CB8AC3E}">
        <p14:creationId xmlns:p14="http://schemas.microsoft.com/office/powerpoint/2010/main" val="9467093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基础表单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使用方式如下：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225218" y="1684803"/>
            <a:ext cx="8753918" cy="49464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&lt;form&gt;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&lt;legend&gt;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用户登录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&lt;/legend&gt;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</a:t>
            </a:r>
            <a:r>
              <a:rPr lang="en-US" altLang="zh-CN" sz="1600" b="1" dirty="0">
                <a:solidFill>
                  <a:srgbClr val="FF0000"/>
                </a:solidFill>
              </a:rPr>
              <a:t>form-group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&lt;label&gt;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登录账户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&lt;input type="email" class="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form-control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placeholder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请输入你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        的用户名或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Email"&gt;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class="form-group"&gt;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&lt;label&gt;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密码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&lt;input type="text" class="form-control"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请输入你的密码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</a:t>
            </a:r>
            <a:r>
              <a:rPr lang="en-US" altLang="zh-CN" sz="1600" b="1" dirty="0">
                <a:solidFill>
                  <a:srgbClr val="FF0000"/>
                </a:solidFill>
              </a:rPr>
              <a:t>checkbox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&lt;label&gt;&lt;input type="checkbox"&gt;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记住密码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&lt;button type="submit" class="</a:t>
            </a:r>
            <a:r>
              <a:rPr lang="en-US" altLang="zh-CN" sz="1600" b="1" dirty="0" err="1">
                <a:solidFill>
                  <a:srgbClr val="FF0000"/>
                </a:solidFill>
              </a:rPr>
              <a:t>btn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</a:rPr>
              <a:t>btn</a:t>
            </a:r>
            <a:r>
              <a:rPr lang="en-US" altLang="zh-CN" sz="1600" b="1" dirty="0">
                <a:solidFill>
                  <a:srgbClr val="FF0000"/>
                </a:solidFill>
              </a:rPr>
              <a:t>-default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登录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&lt;/form&gt;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48" y="792330"/>
            <a:ext cx="4894422" cy="2196215"/>
          </a:xfrm>
          <a:prstGeom prst="rect">
            <a:avLst/>
          </a:prstGeom>
        </p:spPr>
      </p:pic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2580951" y="5986763"/>
            <a:ext cx="6239317" cy="864101"/>
          </a:xfrm>
          <a:prstGeom prst="wedgeRoundRectCallout">
            <a:avLst>
              <a:gd name="adj1" fmla="val -19310"/>
              <a:gd name="adj2" fmla="val -4880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dirty="0"/>
              <a:t>注意</a:t>
            </a:r>
          </a:p>
          <a:p>
            <a:pPr algn="just"/>
            <a:r>
              <a:rPr lang="zh-CN" altLang="en-US" sz="1400" dirty="0"/>
              <a:t>在上例中，提示语</a:t>
            </a:r>
            <a:r>
              <a:rPr lang="en-US" altLang="zh-CN" sz="1400" dirty="0"/>
              <a:t>label</a:t>
            </a:r>
            <a:r>
              <a:rPr lang="zh-CN" altLang="en-US" sz="1400" dirty="0"/>
              <a:t>和</a:t>
            </a:r>
            <a:r>
              <a:rPr lang="en-US" altLang="zh-CN" sz="1400" dirty="0"/>
              <a:t>input</a:t>
            </a:r>
            <a:r>
              <a:rPr lang="zh-CN" altLang="en-US" sz="1400" dirty="0"/>
              <a:t>元素放在一个样式为</a:t>
            </a:r>
            <a:r>
              <a:rPr lang="en-US" altLang="zh-CN" sz="1400" dirty="0"/>
              <a:t>.form-group</a:t>
            </a:r>
            <a:r>
              <a:rPr lang="zh-CN" altLang="en-US" sz="1400" dirty="0"/>
              <a:t>的</a:t>
            </a:r>
            <a:r>
              <a:rPr lang="en-US" altLang="zh-CN" sz="1400" dirty="0"/>
              <a:t>div</a:t>
            </a:r>
            <a:r>
              <a:rPr lang="zh-CN" altLang="en-US" sz="1400" dirty="0"/>
              <a:t>里了。</a:t>
            </a:r>
            <a:r>
              <a:rPr lang="en-US" altLang="zh-CN" sz="1400" dirty="0"/>
              <a:t>.form-group</a:t>
            </a:r>
            <a:r>
              <a:rPr lang="zh-CN" altLang="en-US" sz="1400" dirty="0"/>
              <a:t>样式提供了一个</a:t>
            </a:r>
            <a:r>
              <a:rPr lang="en-US" altLang="zh-CN" sz="1400" dirty="0"/>
              <a:t>margin-bottom:15px</a:t>
            </a:r>
            <a:r>
              <a:rPr lang="zh-CN" altLang="en-US" sz="1400" dirty="0"/>
              <a:t>的底部外边距，所以可以很清晰地看到每一组控件。</a:t>
            </a:r>
          </a:p>
        </p:txBody>
      </p:sp>
    </p:spTree>
    <p:extLst>
      <p:ext uri="{BB962C8B-B14F-4D97-AF65-F5344CB8AC3E}">
        <p14:creationId xmlns:p14="http://schemas.microsoft.com/office/powerpoint/2010/main" val="25499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298996"/>
            <a:ext cx="618172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基础表单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908463" y="1680279"/>
            <a:ext cx="7387398" cy="49675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&lt;form role="form"&gt;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 for="name"&gt;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名称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type="text" class="form-control" id="name"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请输入名称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 for="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inputfile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文件输入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type="file"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inputfile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&lt;p class="help-block"&gt;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这里是块级帮助文本的实例。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class="checkbox"&gt;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type="checkbox"&gt;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请打勾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type="submit"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提交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&lt;/form&gt;	</a:t>
            </a:r>
          </a:p>
        </p:txBody>
      </p:sp>
    </p:spTree>
    <p:extLst>
      <p:ext uri="{BB962C8B-B14F-4D97-AF65-F5344CB8AC3E}">
        <p14:creationId xmlns:p14="http://schemas.microsoft.com/office/powerpoint/2010/main" val="284088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内联表单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有的时候，我们可能需要一个所有控件都在一行中的表单，比如图所示的登录。要实现这种内联样式效果，只需要在普通的</a:t>
            </a:r>
            <a:r>
              <a:rPr lang="en-US" altLang="zh-CN" sz="2400" dirty="0"/>
              <a:t>form</a:t>
            </a:r>
            <a:r>
              <a:rPr lang="zh-CN" altLang="en-US" sz="2400" dirty="0"/>
              <a:t>元素上应用一个</a:t>
            </a:r>
            <a:r>
              <a:rPr lang="en-US" altLang="zh-CN" sz="2400" dirty="0"/>
              <a:t>.form-inline</a:t>
            </a:r>
            <a:r>
              <a:rPr lang="zh-CN" altLang="en-US" sz="2400" dirty="0"/>
              <a:t>样式，即可将表单内的元素设置为内联样式。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水平线上的唯一因素就是要控制元素的显示方式为</a:t>
            </a:r>
            <a:r>
              <a:rPr lang="en-US" altLang="zh-CN" sz="2400" dirty="0"/>
              <a:t>display: inline-block</a:t>
            </a:r>
            <a:r>
              <a:rPr lang="zh-CN" altLang="en-US" sz="2400" dirty="0"/>
              <a:t>，所以只需要为相应的子元素设置</a:t>
            </a:r>
            <a:r>
              <a:rPr lang="en-US" altLang="zh-CN" sz="2400" dirty="0"/>
              <a:t>display</a:t>
            </a:r>
            <a:r>
              <a:rPr lang="zh-CN" altLang="en-US" sz="2400" dirty="0"/>
              <a:t>属性即可。但需要注意的是，该</a:t>
            </a:r>
            <a:r>
              <a:rPr lang="en-US" altLang="zh-CN" sz="2400" dirty="0"/>
              <a:t>.form-inline</a:t>
            </a:r>
            <a:r>
              <a:rPr lang="zh-CN" altLang="en-US" sz="2400" dirty="0"/>
              <a:t>样式只能在大于</a:t>
            </a:r>
            <a:r>
              <a:rPr lang="en-US" altLang="zh-CN" sz="2400" dirty="0"/>
              <a:t>768</a:t>
            </a:r>
            <a:r>
              <a:rPr lang="zh-CN" altLang="en-US" sz="2400" dirty="0"/>
              <a:t>像素的浏览器上才能应用。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92" y="2841827"/>
            <a:ext cx="6801169" cy="65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312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内联表单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.form-inline</a:t>
            </a:r>
            <a:r>
              <a:rPr lang="zh-CN" altLang="en-US" dirty="0"/>
              <a:t>样式源码如下：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239741" y="1778934"/>
            <a:ext cx="4509223" cy="36471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1927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@media (min-width: 768px) {     /*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大于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768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像素的浏览器才生效*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.form-inline .form-group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display: inline-block;      /*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内联样式显示*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margin-bottom: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vertical-align: middle;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.form-inline .form-control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display: inline-block;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/*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内联样式显示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但由于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form-control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样式设置了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100%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的宽度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所以没什么用*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width: auto;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vertical-align: middle;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} 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535703" y="3141952"/>
            <a:ext cx="5428910" cy="36471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.form-inline .radio,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.form-inline .checkbox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display: inline-block;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padding-left: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margin-top: 0;  /*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确保上下居中*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margin-bottom: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vertical-align: middle;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.form-inline .radio input[type="radio"],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.form-inline .checkbox input[type="checkbox"]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float: none;  /* 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不使用浮动定位*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margin-left: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.form-inline .has-feedback .form-control-feedback {    top: 0;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168949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内联表单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要注意，由于默认的样式为</a:t>
            </a:r>
            <a:r>
              <a:rPr lang="en-US" altLang="zh-CN" sz="2400" dirty="0"/>
              <a:t>.form-control</a:t>
            </a:r>
            <a:r>
              <a:rPr lang="zh-CN" altLang="en-US" sz="2400" dirty="0"/>
              <a:t>，且其</a:t>
            </a:r>
            <a:r>
              <a:rPr lang="en-US" altLang="zh-CN" sz="2400" dirty="0"/>
              <a:t>input</a:t>
            </a:r>
            <a:r>
              <a:rPr lang="zh-CN" altLang="en-US" sz="2400" dirty="0"/>
              <a:t>、</a:t>
            </a:r>
            <a:r>
              <a:rPr lang="en-US" altLang="zh-CN" sz="2400" dirty="0"/>
              <a:t>select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textarea</a:t>
            </a:r>
            <a:r>
              <a:rPr lang="zh-CN" altLang="en-US" sz="2400" dirty="0"/>
              <a:t>的宽度都是</a:t>
            </a:r>
            <a:r>
              <a:rPr lang="en-US" altLang="zh-CN" sz="2400" dirty="0"/>
              <a:t>100%</a:t>
            </a:r>
            <a:r>
              <a:rPr lang="zh-CN" altLang="en-US" sz="2400" dirty="0"/>
              <a:t>，所以在使用内联表单的时候是无效的，需要对这些控件元素单独设置宽度</a:t>
            </a:r>
            <a:r>
              <a:rPr lang="en-US" altLang="zh-CN" sz="2400" dirty="0"/>
              <a:t>width</a:t>
            </a:r>
            <a:r>
              <a:rPr lang="zh-CN" altLang="en-US" sz="2400" dirty="0"/>
              <a:t>，或者外面再加上一层带有</a:t>
            </a:r>
            <a:r>
              <a:rPr lang="en-US" altLang="zh-CN" sz="2400" dirty="0"/>
              <a:t>.form-group</a:t>
            </a:r>
            <a:r>
              <a:rPr lang="zh-CN" altLang="en-US" sz="2400" dirty="0"/>
              <a:t>样式的</a:t>
            </a:r>
            <a:r>
              <a:rPr lang="en-US" altLang="zh-CN" sz="2400" dirty="0"/>
              <a:t>div</a:t>
            </a:r>
            <a:r>
              <a:rPr lang="zh-CN" altLang="en-US" sz="2400" dirty="0"/>
              <a:t>元素。示例如下：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3204321"/>
            <a:ext cx="8118446" cy="33214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&lt;form class="form-inline"&gt;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&lt;div class="form-group"&gt;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&lt;input type="text" class="form-control"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请输入你的用户名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&lt;div class="form-group"&gt;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&lt;input type="text" class="form-control"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请输入你的密码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&lt;div class="checkbox"&gt;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&lt;label&gt;&lt;input type="checkbox"&gt;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记住密码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&lt;button type="submit"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登录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&lt;/form&gt; </a:t>
            </a:r>
          </a:p>
        </p:txBody>
      </p:sp>
    </p:spTree>
    <p:extLst>
      <p:ext uri="{BB962C8B-B14F-4D97-AF65-F5344CB8AC3E}">
        <p14:creationId xmlns:p14="http://schemas.microsoft.com/office/powerpoint/2010/main" val="2244165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内联表单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但这种情况下，如果再设置一个</a:t>
            </a:r>
            <a:r>
              <a:rPr lang="en-US" altLang="zh-CN" sz="2400" dirty="0"/>
              <a:t>label</a:t>
            </a:r>
            <a:r>
              <a:rPr lang="zh-CN" altLang="en-US" sz="2400" dirty="0"/>
              <a:t>的话，</a:t>
            </a:r>
            <a:r>
              <a:rPr lang="en-US" altLang="zh-CN" sz="2400" dirty="0"/>
              <a:t>input</a:t>
            </a:r>
            <a:r>
              <a:rPr lang="zh-CN" altLang="en-US" sz="2400" dirty="0"/>
              <a:t>又换行了。所以如果非要</a:t>
            </a:r>
            <a:r>
              <a:rPr lang="en-US" altLang="zh-CN" sz="2400" dirty="0"/>
              <a:t>label</a:t>
            </a:r>
            <a:r>
              <a:rPr lang="zh-CN" altLang="en-US" sz="2400" dirty="0"/>
              <a:t>的话，那就只能在</a:t>
            </a:r>
            <a:r>
              <a:rPr lang="en-US" altLang="zh-CN" sz="2400" dirty="0"/>
              <a:t>input</a:t>
            </a:r>
            <a:r>
              <a:rPr lang="zh-CN" altLang="en-US" sz="2400" dirty="0"/>
              <a:t>所在</a:t>
            </a:r>
            <a:r>
              <a:rPr lang="en-US" altLang="zh-CN" sz="2400" dirty="0"/>
              <a:t>div</a:t>
            </a:r>
            <a:r>
              <a:rPr lang="zh-CN" altLang="en-US" sz="2400" dirty="0"/>
              <a:t>元素的上边再加一个</a:t>
            </a:r>
            <a:r>
              <a:rPr lang="en-US" altLang="zh-CN" sz="2400" dirty="0"/>
              <a:t>div</a:t>
            </a:r>
            <a:r>
              <a:rPr lang="zh-CN" altLang="en-US" sz="2400" dirty="0"/>
              <a:t>元素用于包含</a:t>
            </a:r>
            <a:r>
              <a:rPr lang="en-US" altLang="zh-CN" sz="2400" dirty="0"/>
              <a:t>label</a:t>
            </a:r>
            <a:r>
              <a:rPr lang="zh-CN" altLang="en-US" sz="2400" dirty="0"/>
              <a:t>标签。比如：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2693333"/>
            <a:ext cx="8118446" cy="1696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&lt;div class="form-group"&gt;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&lt;label&gt;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用户名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:&lt;/label&gt;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&lt;div class="form-group"&gt;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&lt;input type="text" class="form-control"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请输入你的用户名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13013118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内联表单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注意 </a:t>
            </a:r>
            <a:r>
              <a:rPr lang="en-US" altLang="zh-CN" sz="2400" dirty="0"/>
              <a:t>:</a:t>
            </a:r>
            <a:r>
              <a:rPr lang="zh-CN" altLang="en-US" sz="2400" dirty="0"/>
              <a:t> 如果没有为每个输入控件设置</a:t>
            </a:r>
            <a:r>
              <a:rPr lang="en-US" altLang="zh-CN" sz="2400" dirty="0"/>
              <a:t>label</a:t>
            </a:r>
            <a:r>
              <a:rPr lang="zh-CN" altLang="en-US" sz="2400" dirty="0"/>
              <a:t>，屏幕阅读器将无法正确识别。对于这种内联表单，可以通过为</a:t>
            </a:r>
            <a:r>
              <a:rPr lang="en-US" altLang="zh-CN" sz="2400" dirty="0"/>
              <a:t>label</a:t>
            </a:r>
            <a:r>
              <a:rPr lang="zh-CN" altLang="en-US" sz="2400" dirty="0"/>
              <a:t>设置</a:t>
            </a:r>
            <a:r>
              <a:rPr lang="en-US" altLang="zh-CN" sz="2400" dirty="0"/>
              <a:t>.</a:t>
            </a:r>
            <a:r>
              <a:rPr lang="en-US" altLang="zh-CN" sz="2400" dirty="0" err="1"/>
              <a:t>sr</a:t>
            </a:r>
            <a:r>
              <a:rPr lang="en-US" altLang="zh-CN" sz="2400" dirty="0"/>
              <a:t>-only</a:t>
            </a:r>
            <a:r>
              <a:rPr lang="zh-CN" altLang="en-US" sz="2400" dirty="0"/>
              <a:t>样式将其隐藏。比如：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91347" y="2673687"/>
            <a:ext cx="8421659" cy="12095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&lt;div class="form-group"&gt;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&lt;label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-only" for="account"&gt;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登录用户名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&lt;input type="text" class="form-control" id="account"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请输入你的用户名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424192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为了能对图片的大小进行自适应缩放，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在</a:t>
            </a:r>
            <a:r>
              <a:rPr lang="en-US" altLang="zh-CN" sz="2400" dirty="0"/>
              <a:t>3.x</a:t>
            </a:r>
            <a:r>
              <a:rPr lang="zh-CN" altLang="en-US" sz="2400" dirty="0"/>
              <a:t>版里添加了一个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-responsive</a:t>
            </a:r>
            <a:r>
              <a:rPr lang="zh-CN" altLang="en-US" sz="2400" dirty="0"/>
              <a:t>样式，其实质是为图片设置了</a:t>
            </a:r>
            <a:r>
              <a:rPr lang="en-US" altLang="zh-CN" sz="2400" dirty="0"/>
              <a:t>max- width: 100%</a:t>
            </a:r>
            <a:r>
              <a:rPr lang="zh-CN" altLang="en-US" sz="2400" dirty="0"/>
              <a:t>；和</a:t>
            </a:r>
            <a:r>
              <a:rPr lang="en-US" altLang="zh-CN" sz="2400" dirty="0"/>
              <a:t>height: auto</a:t>
            </a:r>
            <a:r>
              <a:rPr lang="zh-CN" altLang="en-US" sz="2400" dirty="0"/>
              <a:t>；属性，以便可以让图片按比例缩放，并且不超过其父元素的尺寸，所以说该样式对响应式布局的支持更加友好了。使用的时候，只需要在相应图片元素上 加一个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-responsive</a:t>
            </a:r>
            <a:r>
              <a:rPr lang="zh-CN" altLang="en-US" sz="2400" dirty="0"/>
              <a:t>样式即可（而默认情况下，如果不加该样式，则显示还是按照默认设置来进行的）。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-responsive</a:t>
            </a:r>
            <a:r>
              <a:rPr lang="zh-CN" altLang="en-US" sz="2400" dirty="0"/>
              <a:t>样式 实现代码如下所示：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493677" y="4704044"/>
            <a:ext cx="5794628" cy="171739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310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-responsive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display: block;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max-width: 100%;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height: auto;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7264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2" y="1358156"/>
            <a:ext cx="5829300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内联表单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908463" y="1680279"/>
            <a:ext cx="7387398" cy="46756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&lt;form class="form-inline" role="form"&gt;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-only" for="name"&gt;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名称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type="text" class="form-control" id="name"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请输入名称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-only" for="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inputfile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文件输入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type="file"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inputfile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class="checkbox"&gt;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type="checkbox"&gt;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请打勾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type="submit"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提交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4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横向表单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横向表单与内联表单的使用方式不太一样，其不能在</a:t>
            </a:r>
            <a:r>
              <a:rPr lang="en-US" altLang="zh-CN" sz="2400" dirty="0"/>
              <a:t>form</a:t>
            </a:r>
            <a:r>
              <a:rPr lang="zh-CN" altLang="en-US" sz="2400" dirty="0"/>
              <a:t>元素上简单应用一个</a:t>
            </a:r>
            <a:r>
              <a:rPr lang="en-US" altLang="zh-CN" sz="2400" dirty="0"/>
              <a:t>.form-horizontal</a:t>
            </a:r>
            <a:r>
              <a:rPr lang="zh-CN" altLang="en-US" sz="2400" dirty="0"/>
              <a:t>样式，这是因为</a:t>
            </a:r>
            <a:r>
              <a:rPr lang="en-US" altLang="zh-CN" sz="2400" dirty="0"/>
              <a:t>.form-horizontal</a:t>
            </a:r>
            <a:r>
              <a:rPr lang="zh-CN" altLang="en-US" sz="2400" dirty="0"/>
              <a:t>样式本身没有做什么特殊的设置，只简单设置了一下相关的</a:t>
            </a:r>
            <a:r>
              <a:rPr lang="en-US" altLang="zh-CN" sz="2400" dirty="0"/>
              <a:t>padding</a:t>
            </a:r>
            <a:r>
              <a:rPr lang="zh-CN" altLang="en-US" sz="2400" dirty="0"/>
              <a:t>和</a:t>
            </a:r>
            <a:r>
              <a:rPr lang="en-US" altLang="zh-CN" sz="2400" dirty="0"/>
              <a:t>margin</a:t>
            </a:r>
            <a:r>
              <a:rPr lang="zh-CN" altLang="en-US" sz="2400" dirty="0"/>
              <a:t>值。源码如下：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2954" y="2884919"/>
            <a:ext cx="3988705" cy="30716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1959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.form-horizontal .control-label,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.form-horizontal .radio,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.form-horizontal .checkbox,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.form-horizontal .radio-inline,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.form-horizontal .checkbox-inline {</a:t>
            </a:r>
          </a:p>
          <a:p>
            <a:pPr algn="r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简单设置了一下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padding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和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margin */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padding-top: 7px;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margin-top: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margin-bottom: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205242" y="3115421"/>
            <a:ext cx="4782576" cy="36132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.form-horizontal .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radio,.form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-horizontal .checkbox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min-height: 27px;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设置最小高度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.form-horizontal .form-group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简单设置了一下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margin */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margin-right: -15px;  margin-left: -15px;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.form-horizontal .form-control-static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padding-top: 7px;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@media (min-width: 768px)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.form-horizontal .control-label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text-align: right;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大屏幕下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,label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可以居右显示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20" y="4912837"/>
            <a:ext cx="6880714" cy="18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15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横向表单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所以，要实现横向表单，不仅要应用上述样式，还要使用</a:t>
            </a:r>
            <a:r>
              <a:rPr lang="en-US" altLang="zh-CN" sz="2400" dirty="0"/>
              <a:t>Bootstrap</a:t>
            </a:r>
            <a:r>
              <a:rPr lang="zh-CN" altLang="en-US" sz="2400" dirty="0"/>
              <a:t>预置的栅格类，以便将</a:t>
            </a:r>
            <a:r>
              <a:rPr lang="en-US" altLang="zh-CN" sz="2400" dirty="0"/>
              <a:t>label</a:t>
            </a:r>
            <a:r>
              <a:rPr lang="zh-CN" altLang="en-US" sz="2400" dirty="0"/>
              <a:t>和控件水平并排布局。由于</a:t>
            </a:r>
            <a:r>
              <a:rPr lang="en-US" altLang="zh-CN" sz="2400" dirty="0"/>
              <a:t>.form-horizontal</a:t>
            </a:r>
            <a:r>
              <a:rPr lang="zh-CN" altLang="en-US" sz="2400" dirty="0"/>
              <a:t>样式改变了</a:t>
            </a:r>
            <a:r>
              <a:rPr lang="en-US" altLang="zh-CN" sz="2400" dirty="0"/>
              <a:t>.form-group</a:t>
            </a:r>
            <a:r>
              <a:rPr lang="zh-CN" altLang="en-US" sz="2400" dirty="0"/>
              <a:t>的行为，将其表现得像栅格系统中的行（</a:t>
            </a:r>
            <a:r>
              <a:rPr lang="en-US" altLang="zh-CN" sz="2400" dirty="0"/>
              <a:t>row</a:t>
            </a:r>
            <a:r>
              <a:rPr lang="zh-CN" altLang="en-US" sz="2400" dirty="0"/>
              <a:t>）一样，因此就无需再使用</a:t>
            </a:r>
            <a:r>
              <a:rPr lang="en-US" altLang="zh-CN" sz="2400" dirty="0"/>
              <a:t>.row</a:t>
            </a:r>
            <a:r>
              <a:rPr lang="zh-CN" altLang="en-US" sz="2400" dirty="0"/>
              <a:t>样式了。示例如下：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223259" y="385394"/>
            <a:ext cx="8757835" cy="64726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&lt;form class="</a:t>
            </a:r>
            <a:r>
              <a:rPr lang="en-US" altLang="zh-CN" sz="1400" b="1" dirty="0">
                <a:solidFill>
                  <a:srgbClr val="FF0000"/>
                </a:solidFill>
              </a:rPr>
              <a:t>form-horizontal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" role="form"&gt;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&lt;div class="form-group"&gt;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&lt;label for="account" class="</a:t>
            </a:r>
            <a:r>
              <a:rPr lang="en-US" altLang="zh-CN" sz="1400" b="1" dirty="0">
                <a:solidFill>
                  <a:srgbClr val="FF0000"/>
                </a:solidFill>
              </a:rPr>
              <a:t>col-sm-2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control-label"&gt;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用户名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&lt;div class="</a:t>
            </a:r>
            <a:r>
              <a:rPr lang="en-US" altLang="zh-CN" sz="1400" b="1" dirty="0">
                <a:solidFill>
                  <a:srgbClr val="FF0000"/>
                </a:solidFill>
              </a:rPr>
              <a:t>col-sm-10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&lt;input type="email" class="form-control" id=" account 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  placeholder="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请输入你的用户名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&lt;div class="form-group"&gt;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&lt;label for=" password " class="</a:t>
            </a:r>
            <a:r>
              <a:rPr lang="en-US" altLang="zh-CN" sz="1400" b="1" dirty="0">
                <a:solidFill>
                  <a:srgbClr val="FF0000"/>
                </a:solidFill>
              </a:rPr>
              <a:t>col-sm-2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control-label"&gt;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密码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&lt;div class="</a:t>
            </a:r>
            <a:r>
              <a:rPr lang="en-US" altLang="zh-CN" sz="1400" b="1" dirty="0">
                <a:solidFill>
                  <a:srgbClr val="FF0000"/>
                </a:solidFill>
              </a:rPr>
              <a:t>col-sm-10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&lt;input type="password" class="form-control" id="password"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  placeholder="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请输入你的密码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&lt;div class="form-group"&gt;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&lt;div class="</a:t>
            </a:r>
            <a:r>
              <a:rPr lang="en-US" altLang="zh-CN" sz="1400" b="1" dirty="0">
                <a:solidFill>
                  <a:srgbClr val="FF0000"/>
                </a:solidFill>
              </a:rPr>
              <a:t>col-sm-offset-2 col-sm-10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&lt;div class="checkbox"&gt;&lt;label&gt;&lt;input type="checkbox"&gt;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记住密码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&lt;/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  label&gt;&lt;/div&gt;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&lt;div class="form-group"&gt;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&lt;div class="</a:t>
            </a:r>
            <a:r>
              <a:rPr lang="en-US" altLang="zh-CN" sz="1400" b="1" dirty="0">
                <a:solidFill>
                  <a:srgbClr val="FF0000"/>
                </a:solidFill>
              </a:rPr>
              <a:t>col-sm-offset-2 col-sm-10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    &lt;button type="submit" class="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-default"&gt;</a:t>
            </a:r>
            <a:r>
              <a:rPr lang="zh-CN" altLang="en-US" sz="1400" dirty="0">
                <a:solidFill>
                  <a:schemeClr val="accent5">
                    <a:lumMod val="10000"/>
                  </a:schemeClr>
                </a:solidFill>
              </a:rPr>
              <a:t>登录</a:t>
            </a: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&lt;/button&gt;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>
                <a:solidFill>
                  <a:schemeClr val="accent5">
                    <a:lumMod val="10000"/>
                  </a:schemeClr>
                </a:solidFill>
              </a:rPr>
              <a:t>    &lt;/form&gt; </a:t>
            </a:r>
          </a:p>
        </p:txBody>
      </p:sp>
    </p:spTree>
    <p:extLst>
      <p:ext uri="{BB962C8B-B14F-4D97-AF65-F5344CB8AC3E}">
        <p14:creationId xmlns:p14="http://schemas.microsoft.com/office/powerpoint/2010/main" val="10252354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1" y="1196171"/>
            <a:ext cx="6743700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横向表单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77904" y="680903"/>
            <a:ext cx="7387398" cy="6050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&lt;form class="</a:t>
            </a:r>
            <a:r>
              <a:rPr lang="en-US" altLang="zh-CN" sz="1600" b="1" dirty="0">
                <a:solidFill>
                  <a:srgbClr val="FF0000"/>
                </a:solidFill>
              </a:rPr>
              <a:t>form-horizontal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role="form"&gt;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 for="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firstname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class="col-sm-2 control-label"&gt;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名字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class="col-sm-10"&gt;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&lt;input type="text" class="form-control"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firstname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请输入名字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 for="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lastname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class="col-sm-2 control-label"&gt;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姓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class="col-sm-10"&gt;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&lt;input type="text" class="form-control"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lastname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请输入姓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……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……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&lt;/form&gt;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917794" y="2381299"/>
            <a:ext cx="4814527" cy="41549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class="col-sm-offset-2 col-sm-10"&gt;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class="checkbox"&gt;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&lt;input type="checkbox"&gt;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请记住我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class="col-sm-offset-2 col-sm-10"&gt;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&lt;button type="submit"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登录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07154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dirty="0"/>
              <a:t>在默认的</a:t>
            </a:r>
            <a:r>
              <a:rPr lang="en-US" altLang="zh-CN" sz="2400" dirty="0"/>
              <a:t>Bootstrap</a:t>
            </a:r>
            <a:r>
              <a:rPr lang="zh-CN" altLang="en-US" sz="2400" dirty="0"/>
              <a:t>源码里，对</a:t>
            </a:r>
            <a:r>
              <a:rPr lang="en-US" altLang="zh-CN" sz="2400" dirty="0"/>
              <a:t>input</a:t>
            </a:r>
            <a:r>
              <a:rPr lang="zh-CN" altLang="en-US" sz="2400" dirty="0"/>
              <a:t>、</a:t>
            </a:r>
            <a:r>
              <a:rPr lang="en-US" altLang="zh-CN" sz="2400" dirty="0"/>
              <a:t>select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testarea</a:t>
            </a:r>
            <a:r>
              <a:rPr lang="zh-CN" altLang="en-US" sz="2400" dirty="0"/>
              <a:t>都有良好的支持，尤其是对现有</a:t>
            </a:r>
            <a:r>
              <a:rPr lang="en-US" altLang="zh-CN" sz="2400" dirty="0"/>
              <a:t>HTML5</a:t>
            </a:r>
            <a:r>
              <a:rPr lang="zh-CN" altLang="en-US" sz="2400" dirty="0"/>
              <a:t>语法下的</a:t>
            </a:r>
            <a:r>
              <a:rPr lang="en-US" altLang="zh-CN" sz="2400" dirty="0"/>
              <a:t>input</a:t>
            </a:r>
            <a:r>
              <a:rPr lang="zh-CN" altLang="en-US" sz="2400" dirty="0"/>
              <a:t>都进行了支持（如</a:t>
            </a:r>
            <a:r>
              <a:rPr lang="en-US" altLang="zh-CN" sz="2400" dirty="0"/>
              <a:t>type</a:t>
            </a:r>
            <a:r>
              <a:rPr lang="zh-CN" altLang="en-US" sz="2400" dirty="0"/>
              <a:t>为</a:t>
            </a:r>
            <a:r>
              <a:rPr lang="en-US" altLang="zh-CN" sz="2400" dirty="0"/>
              <a:t>text</a:t>
            </a:r>
            <a:r>
              <a:rPr lang="zh-CN" altLang="en-US" sz="2400" dirty="0"/>
              <a:t>、</a:t>
            </a:r>
            <a:r>
              <a:rPr lang="en-US" altLang="zh-CN" sz="2400" dirty="0"/>
              <a:t>password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datetime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-local</a:t>
            </a:r>
            <a:r>
              <a:rPr lang="zh-CN" altLang="en-US" sz="2400" dirty="0"/>
              <a:t>、</a:t>
            </a:r>
            <a:r>
              <a:rPr lang="en-US" altLang="zh-CN" sz="2400" dirty="0"/>
              <a:t>date</a:t>
            </a:r>
            <a:r>
              <a:rPr lang="zh-CN" altLang="en-US" sz="2400" dirty="0"/>
              <a:t>、</a:t>
            </a:r>
            <a:r>
              <a:rPr lang="en-US" altLang="zh-CN" sz="2400" dirty="0"/>
              <a:t>month</a:t>
            </a:r>
            <a:r>
              <a:rPr lang="zh-CN" altLang="en-US" sz="2400" dirty="0"/>
              <a:t>、</a:t>
            </a:r>
            <a:r>
              <a:rPr lang="en-US" altLang="zh-CN" sz="2400" dirty="0"/>
              <a:t>time</a:t>
            </a:r>
            <a:r>
              <a:rPr lang="zh-CN" altLang="en-US" sz="2400" dirty="0"/>
              <a:t>、</a:t>
            </a:r>
            <a:r>
              <a:rPr lang="en-US" altLang="zh-CN" sz="2400" dirty="0"/>
              <a:t>week</a:t>
            </a:r>
            <a:r>
              <a:rPr lang="zh-CN" altLang="en-US" sz="2400" dirty="0"/>
              <a:t>、</a:t>
            </a:r>
            <a:r>
              <a:rPr lang="en-US" altLang="zh-CN" sz="2400" dirty="0"/>
              <a:t>number</a:t>
            </a:r>
            <a:r>
              <a:rPr lang="zh-CN" altLang="en-US" sz="2400" dirty="0"/>
              <a:t>、</a:t>
            </a:r>
            <a:r>
              <a:rPr lang="en-US" altLang="zh-CN" sz="2400" dirty="0"/>
              <a:t>email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、</a:t>
            </a:r>
            <a:r>
              <a:rPr lang="en-US" altLang="zh-CN" sz="2400" dirty="0"/>
              <a:t>search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tel</a:t>
            </a:r>
            <a:r>
              <a:rPr lang="zh-CN" altLang="en-US" sz="2400" dirty="0"/>
              <a:t>和</a:t>
            </a:r>
            <a:r>
              <a:rPr lang="en-US" altLang="zh-CN" sz="2400" dirty="0"/>
              <a:t>color</a:t>
            </a:r>
            <a:r>
              <a:rPr lang="zh-CN" altLang="en-US" sz="2400" dirty="0"/>
              <a:t>的元素）。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/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1.input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元素</a:t>
            </a:r>
            <a:endParaRPr lang="en-US" altLang="zh-CN" dirty="0">
              <a:latin typeface="方正隶变简体" panose="03000509000000000000" pitchFamily="65" charset="-122"/>
              <a:ea typeface="方正隶变简体" panose="03000509000000000000" pitchFamily="65" charset="-122"/>
            </a:endParaRPr>
          </a:p>
          <a:p>
            <a:pPr lvl="1"/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2.select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元素</a:t>
            </a:r>
            <a:endParaRPr lang="en-US" altLang="zh-CN" dirty="0">
              <a:latin typeface="方正隶变简体" panose="03000509000000000000" pitchFamily="65" charset="-122"/>
              <a:ea typeface="方正隶变简体" panose="03000509000000000000" pitchFamily="65" charset="-122"/>
            </a:endParaRPr>
          </a:p>
          <a:p>
            <a:pPr lvl="1"/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3.textarea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元素</a:t>
            </a:r>
            <a:endParaRPr lang="en-US" altLang="zh-CN" dirty="0">
              <a:latin typeface="方正隶变简体" panose="03000509000000000000" pitchFamily="65" charset="-122"/>
              <a:ea typeface="方正隶变简体" panose="03000509000000000000" pitchFamily="65" charset="-122"/>
            </a:endParaRPr>
          </a:p>
          <a:p>
            <a:pPr lvl="1"/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4.checkbox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和</a:t>
            </a:r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radio</a:t>
            </a:r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46529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表单控件 </a:t>
            </a:r>
            <a:r>
              <a:rPr lang="en-US" altLang="zh-CN" dirty="0"/>
              <a:t>&gt; input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在使用</a:t>
            </a:r>
            <a:r>
              <a:rPr lang="en-US" altLang="zh-CN" dirty="0"/>
              <a:t>input</a:t>
            </a:r>
            <a:r>
              <a:rPr lang="zh-CN" altLang="en-US" dirty="0"/>
              <a:t>元素的时候，必须声明</a:t>
            </a:r>
            <a:r>
              <a:rPr lang="en-US" altLang="zh-CN" dirty="0"/>
              <a:t>type</a:t>
            </a:r>
            <a:r>
              <a:rPr lang="zh-CN" altLang="en-US" dirty="0"/>
              <a:t>类型，否则可能会引起其他问题，因为</a:t>
            </a:r>
            <a:r>
              <a:rPr lang="en-US" altLang="zh-CN" dirty="0"/>
              <a:t>Bootstrap</a:t>
            </a:r>
            <a:r>
              <a:rPr lang="zh-CN" altLang="en-US" dirty="0"/>
              <a:t>在定义这些样式的时候都指定了</a:t>
            </a:r>
            <a:r>
              <a:rPr lang="en-US" altLang="zh-CN" dirty="0"/>
              <a:t>type</a:t>
            </a:r>
            <a:r>
              <a:rPr lang="zh-CN" altLang="en-US" dirty="0"/>
              <a:t>类型，比如，</a:t>
            </a:r>
            <a:r>
              <a:rPr lang="en-US" altLang="zh-CN" dirty="0"/>
              <a:t>input[type="text"]</a:t>
            </a:r>
            <a:r>
              <a:rPr lang="zh-CN" altLang="en-US" dirty="0"/>
              <a:t>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975907" y="3195767"/>
            <a:ext cx="7252540" cy="3970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&lt;input type="text" placeholder=“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文本输入框”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42954" y="3901407"/>
            <a:ext cx="1104551" cy="406350"/>
            <a:chOff x="3786182" y="1192962"/>
            <a:chExt cx="1104551" cy="406350"/>
          </a:xfrm>
        </p:grpSpPr>
        <p:sp>
          <p:nvSpPr>
            <p:cNvPr id="6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33" y="3901407"/>
            <a:ext cx="61912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50193" y="4863685"/>
            <a:ext cx="7331490" cy="171739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&lt;form role="form"&gt;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&lt;label for="name"&gt;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标签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&lt;input type="text" class="form-control"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文本输入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&lt;/form&gt;</a:t>
            </a:r>
          </a:p>
        </p:txBody>
      </p:sp>
    </p:spTree>
    <p:extLst>
      <p:ext uri="{BB962C8B-B14F-4D97-AF65-F5344CB8AC3E}">
        <p14:creationId xmlns:p14="http://schemas.microsoft.com/office/powerpoint/2010/main" val="17110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表单控件 </a:t>
            </a:r>
            <a:r>
              <a:rPr lang="en-US" altLang="zh-CN" dirty="0"/>
              <a:t>&gt; select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下拉列表</a:t>
            </a:r>
            <a:r>
              <a:rPr lang="en-US" altLang="zh-CN" sz="2400" dirty="0"/>
              <a:t>select</a:t>
            </a:r>
            <a:r>
              <a:rPr lang="zh-CN" altLang="en-US" sz="2400" dirty="0"/>
              <a:t>元素的使用方式和原始的一致，多行选择设置</a:t>
            </a:r>
            <a:r>
              <a:rPr lang="en-US" altLang="zh-CN" sz="2400" dirty="0" err="1"/>
              <a:t>mulitiple</a:t>
            </a:r>
            <a:r>
              <a:rPr lang="zh-CN" altLang="en-US" sz="2400" dirty="0"/>
              <a:t>属性为</a:t>
            </a:r>
            <a:r>
              <a:rPr lang="en-US" altLang="zh-CN" sz="2400" dirty="0"/>
              <a:t>multiple</a:t>
            </a:r>
            <a:r>
              <a:rPr lang="zh-CN" altLang="en-US" sz="2400" dirty="0"/>
              <a:t>即可。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会为这些默认的元素提供统一风格的显示。示例如下：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223543" y="2779143"/>
            <a:ext cx="7252540" cy="22252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&lt;select&gt;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  &lt;option&gt;1&lt;/option&gt;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&lt;/select&gt;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&lt;select multiple="</a:t>
            </a:r>
            <a:r>
              <a:rPr lang="en-US" altLang="zh-CN" b="1" dirty="0">
                <a:solidFill>
                  <a:srgbClr val="FF0000"/>
                </a:solidFill>
              </a:rPr>
              <a:t>multiple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  &lt;option&gt;1&lt;/option&gt;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  &lt;option&gt;2&lt;/option&gt;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&lt;/select&gt; </a:t>
            </a:r>
          </a:p>
        </p:txBody>
      </p:sp>
    </p:spTree>
    <p:extLst>
      <p:ext uri="{BB962C8B-B14F-4D97-AF65-F5344CB8AC3E}">
        <p14:creationId xmlns:p14="http://schemas.microsoft.com/office/powerpoint/2010/main" val="12445782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表单控件 </a:t>
            </a:r>
            <a:r>
              <a:rPr lang="en-US" altLang="zh-CN" dirty="0"/>
              <a:t>&gt; select</a:t>
            </a:r>
            <a:r>
              <a:rPr lang="zh-CN" altLang="en-US" dirty="0"/>
              <a:t>元素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9" y="1997620"/>
            <a:ext cx="6200775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4"/>
          <p:cNvGrpSpPr/>
          <p:nvPr/>
        </p:nvGrpSpPr>
        <p:grpSpPr>
          <a:xfrm>
            <a:off x="475719" y="1306125"/>
            <a:ext cx="1104551" cy="406350"/>
            <a:chOff x="3786182" y="1192962"/>
            <a:chExt cx="1104551" cy="406350"/>
          </a:xfrm>
        </p:grpSpPr>
        <p:sp>
          <p:nvSpPr>
            <p:cNvPr id="6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385606" y="813564"/>
            <a:ext cx="4944746" cy="57590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&lt;form role="form"&gt;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 for="name"&gt;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选择列表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b="1" dirty="0">
                <a:solidFill>
                  <a:srgbClr val="FF0000"/>
                </a:solidFill>
              </a:rPr>
              <a:t>select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class="form-control"&gt;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altLang="zh-CN" sz="1600" b="1" dirty="0">
                <a:solidFill>
                  <a:srgbClr val="FF0000"/>
                </a:solidFill>
              </a:rPr>
              <a:t>&lt;option&gt;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1&lt;/option&gt;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&lt;option&gt;2&lt;/option&gt;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&lt;option&gt;3&lt;/option&gt;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&lt;option&gt;4&lt;/option&gt;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&lt;option&gt;5&lt;/option&gt;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&lt;/select&gt;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&lt;label for="name"&gt;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可多选的选择列表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&lt;select </a:t>
            </a:r>
            <a:r>
              <a:rPr lang="en-US" altLang="zh-CN" sz="1600" b="1" dirty="0">
                <a:solidFill>
                  <a:srgbClr val="FF0000"/>
                </a:solidFill>
              </a:rPr>
              <a:t>multiple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class="form-control"&gt;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&lt;option&gt;1&lt;/option&gt;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&lt;option&gt;2&lt;/option&gt;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&lt;option&gt;3&lt;/option&gt;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&lt;option&gt;4&lt;/option&gt;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&lt;option&gt;5&lt;/option&gt;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&lt;/select&gt;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80448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表单控件 </a:t>
            </a:r>
            <a:r>
              <a:rPr lang="en-US" altLang="zh-CN" dirty="0"/>
              <a:t>&gt; </a:t>
            </a:r>
            <a:r>
              <a:rPr lang="en-US" altLang="zh-CN" dirty="0" err="1"/>
              <a:t>textarea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同样，在</a:t>
            </a:r>
            <a:r>
              <a:rPr lang="en-US" altLang="zh-CN" sz="2400" dirty="0" err="1"/>
              <a:t>textarea</a:t>
            </a:r>
            <a:r>
              <a:rPr lang="zh-CN" altLang="en-US" sz="2400" dirty="0"/>
              <a:t>元素里定义了</a:t>
            </a:r>
            <a:r>
              <a:rPr lang="en-US" altLang="zh-CN" sz="2400" dirty="0"/>
              <a:t>rows</a:t>
            </a:r>
            <a:r>
              <a:rPr lang="zh-CN" altLang="en-US" sz="2400" dirty="0"/>
              <a:t>数字即可定义大文本框的高度，定义</a:t>
            </a:r>
            <a:r>
              <a:rPr lang="en-US" altLang="zh-CN" sz="2400" dirty="0"/>
              <a:t>cols</a:t>
            </a:r>
            <a:r>
              <a:rPr lang="zh-CN" altLang="en-US" sz="2400" dirty="0"/>
              <a:t>可以定义大文本框的宽度。但是如果在该框架上应用了</a:t>
            </a:r>
            <a:r>
              <a:rPr lang="en-US" altLang="zh-CN" sz="2400" dirty="0"/>
              <a:t>.form-control</a:t>
            </a:r>
            <a:r>
              <a:rPr lang="zh-CN" altLang="en-US" sz="2400" dirty="0"/>
              <a:t>样式，则</a:t>
            </a:r>
            <a:r>
              <a:rPr lang="en-US" altLang="zh-CN" sz="2400" dirty="0"/>
              <a:t>cols</a:t>
            </a:r>
            <a:r>
              <a:rPr lang="zh-CN" altLang="en-US" sz="2400" dirty="0"/>
              <a:t>属性不起作用，因为</a:t>
            </a:r>
            <a:r>
              <a:rPr lang="en-US" altLang="zh-CN" sz="2400" dirty="0"/>
              <a:t>.form-control</a:t>
            </a:r>
            <a:r>
              <a:rPr lang="zh-CN" altLang="en-US" sz="2400" dirty="0"/>
              <a:t>样式的表单控件都设置了</a:t>
            </a:r>
            <a:r>
              <a:rPr lang="en-US" altLang="zh-CN" sz="2400" dirty="0"/>
              <a:t>100%</a:t>
            </a:r>
            <a:r>
              <a:rPr lang="zh-CN" altLang="en-US" sz="2400" dirty="0"/>
              <a:t>的宽度（或</a:t>
            </a:r>
            <a:r>
              <a:rPr lang="en-US" altLang="zh-CN" sz="2400" dirty="0"/>
              <a:t>auto</a:t>
            </a:r>
            <a:r>
              <a:rPr lang="zh-CN" altLang="en-US" sz="2400" dirty="0"/>
              <a:t>）。所以大家在使用时，一旦设置了该样式，就不需要再设置</a:t>
            </a:r>
            <a:r>
              <a:rPr lang="en-US" altLang="zh-CN" sz="2400" dirty="0"/>
              <a:t>cols</a:t>
            </a:r>
            <a:r>
              <a:rPr lang="zh-CN" altLang="en-US" sz="2400" dirty="0"/>
              <a:t>属性了。如：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975907" y="3701256"/>
            <a:ext cx="7252540" cy="37343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textarea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class="form-control" rows="3"&gt;&lt;/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textarea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75" y="4316411"/>
            <a:ext cx="6162675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组合 5"/>
          <p:cNvGrpSpPr/>
          <p:nvPr/>
        </p:nvGrpSpPr>
        <p:grpSpPr>
          <a:xfrm>
            <a:off x="423631" y="4440176"/>
            <a:ext cx="1104551" cy="406350"/>
            <a:chOff x="3786182" y="1192962"/>
            <a:chExt cx="1104551" cy="406350"/>
          </a:xfrm>
        </p:grpSpPr>
        <p:sp>
          <p:nvSpPr>
            <p:cNvPr id="7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50193" y="4863685"/>
            <a:ext cx="7331490" cy="171739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&lt;form role="form"&gt;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&lt;div class="form-group"&gt;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&lt;label for="name"&gt;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文本框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textarea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class="form-control" rows="3"&gt;&lt;/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textarea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22997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表单控件 </a:t>
            </a:r>
            <a:r>
              <a:rPr lang="en-US" altLang="zh-CN" dirty="0"/>
              <a:t>&gt; checkbox</a:t>
            </a:r>
            <a:r>
              <a:rPr lang="zh-CN" altLang="en-US" dirty="0"/>
              <a:t>和</a:t>
            </a:r>
            <a:r>
              <a:rPr lang="en-US" altLang="zh-CN" dirty="0"/>
              <a:t>radio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checkbox</a:t>
            </a:r>
            <a:r>
              <a:rPr lang="zh-CN" altLang="en-US" sz="2400" dirty="0"/>
              <a:t>和</a:t>
            </a:r>
            <a:r>
              <a:rPr lang="en-US" altLang="zh-CN" sz="2400" dirty="0"/>
              <a:t>radio</a:t>
            </a:r>
            <a:r>
              <a:rPr lang="zh-CN" altLang="en-US" sz="2400" dirty="0"/>
              <a:t>是</a:t>
            </a:r>
            <a:r>
              <a:rPr lang="en-US" altLang="zh-CN" sz="2400" dirty="0"/>
              <a:t>input</a:t>
            </a:r>
            <a:r>
              <a:rPr lang="zh-CN" altLang="en-US" sz="2400" dirty="0"/>
              <a:t>元素里两个非常特殊的</a:t>
            </a:r>
            <a:r>
              <a:rPr lang="en-US" altLang="zh-CN" sz="2400" dirty="0"/>
              <a:t>type</a:t>
            </a:r>
            <a:r>
              <a:rPr lang="zh-CN" altLang="en-US" sz="2400" dirty="0"/>
              <a:t>，通常在使用的过程中和</a:t>
            </a:r>
            <a:r>
              <a:rPr lang="en-US" altLang="zh-CN" sz="2400" dirty="0"/>
              <a:t>label</a:t>
            </a:r>
            <a:r>
              <a:rPr lang="zh-CN" altLang="en-US" sz="2400" dirty="0"/>
              <a:t>文字搭配，但通常会出现左右边距对不齐的问题。为此，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进行了标准设置，开发人员在使用的过程中遵循如下方式即可：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211642" y="2977417"/>
            <a:ext cx="8781069" cy="34440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&lt;div class="</a:t>
            </a:r>
            <a:r>
              <a:rPr lang="en-US" altLang="zh-CN" b="1" dirty="0">
                <a:solidFill>
                  <a:srgbClr val="FF0000"/>
                </a:solidFill>
              </a:rPr>
              <a:t>checkbox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  &lt;label&gt;&lt;input type="checkbox" value=""&gt;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是否想赚大钱？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&lt;div class="</a:t>
            </a:r>
            <a:r>
              <a:rPr lang="en-US" altLang="zh-CN" b="1" dirty="0">
                <a:solidFill>
                  <a:srgbClr val="FF0000"/>
                </a:solidFill>
              </a:rPr>
              <a:t>radio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  &lt;label&gt;&lt;input type="radio" name="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optionsRadios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 value="female" checked&gt;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请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           确保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您喜欢女人？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&lt;div class="</a:t>
            </a:r>
            <a:r>
              <a:rPr lang="en-US" altLang="zh-CN" b="1" dirty="0">
                <a:solidFill>
                  <a:srgbClr val="FF0000"/>
                </a:solidFill>
              </a:rPr>
              <a:t>radio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  &lt;label&gt;&lt;input type="radio" name="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optionsRadios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 value="male"&gt;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请确保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您喜欢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           男人？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&lt;/div&gt; </a:t>
            </a:r>
          </a:p>
        </p:txBody>
      </p:sp>
    </p:spTree>
    <p:extLst>
      <p:ext uri="{BB962C8B-B14F-4D97-AF65-F5344CB8AC3E}">
        <p14:creationId xmlns:p14="http://schemas.microsoft.com/office/powerpoint/2010/main" val="202367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排版与链接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为网页设置了一些基本的全局样式、排版和链接风格，尤其是其具有如下特性：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body</a:t>
            </a:r>
            <a:r>
              <a:rPr lang="zh-CN" altLang="en-US" sz="2400" dirty="0"/>
              <a:t>元素上取消了</a:t>
            </a:r>
            <a:r>
              <a:rPr lang="en-US" altLang="zh-CN" sz="2400" dirty="0"/>
              <a:t>margin</a:t>
            </a:r>
            <a:r>
              <a:rPr lang="zh-CN" altLang="en-US" sz="2400" dirty="0"/>
              <a:t>设置，改为默认为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margin: 0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body</a:t>
            </a:r>
            <a:r>
              <a:rPr lang="zh-CN" altLang="en-US" sz="2400" dirty="0"/>
              <a:t>元素上设置了背景色为白色，</a:t>
            </a:r>
            <a:r>
              <a:rPr lang="en-US" altLang="zh-CN" sz="2400" dirty="0"/>
              <a:t>background-color: #</a:t>
            </a:r>
            <a:r>
              <a:rPr lang="en-US" altLang="zh-CN" sz="2400" dirty="0" err="1"/>
              <a:t>ffffff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在布局排版方面，字体、字体大小、行间距使用的标准值分别如下：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所有的默认基本样式都可以在</a:t>
            </a:r>
            <a:r>
              <a:rPr lang="en-US" altLang="zh-CN" sz="2400" dirty="0" err="1"/>
              <a:t>normalize.less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scaffolding.less</a:t>
            </a:r>
            <a:r>
              <a:rPr lang="zh-CN" altLang="en-US" sz="2400" dirty="0"/>
              <a:t>文件里找到。</a:t>
            </a:r>
          </a:p>
          <a:p>
            <a:endParaRPr lang="zh-CN" altLang="en-US" sz="2400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54236" y="4602815"/>
            <a:ext cx="8207164" cy="8816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font-family: "Helvetica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Neue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", Helvetica, Arial, sans-serif;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font-size: 14px;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line-height: 1.428571429;       // 20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除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14 </a:t>
            </a:r>
          </a:p>
        </p:txBody>
      </p:sp>
    </p:spTree>
    <p:extLst>
      <p:ext uri="{BB962C8B-B14F-4D97-AF65-F5344CB8AC3E}">
        <p14:creationId xmlns:p14="http://schemas.microsoft.com/office/powerpoint/2010/main" val="184790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表单控件 </a:t>
            </a:r>
            <a:r>
              <a:rPr lang="en-US" altLang="zh-CN" dirty="0"/>
              <a:t>&gt; checkbox</a:t>
            </a:r>
            <a:r>
              <a:rPr lang="zh-CN" altLang="en-US" dirty="0"/>
              <a:t>和</a:t>
            </a:r>
            <a:r>
              <a:rPr lang="en-US" altLang="zh-CN" dirty="0"/>
              <a:t>radio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即使用的时候，每个</a:t>
            </a:r>
            <a:r>
              <a:rPr lang="en-US" altLang="zh-CN" sz="2400" dirty="0"/>
              <a:t>input</a:t>
            </a:r>
            <a:r>
              <a:rPr lang="zh-CN" altLang="en-US" sz="2400" dirty="0"/>
              <a:t>外部都要用</a:t>
            </a:r>
            <a:r>
              <a:rPr lang="en-US" altLang="zh-CN" sz="2400" dirty="0"/>
              <a:t>label</a:t>
            </a:r>
            <a:r>
              <a:rPr lang="zh-CN" altLang="en-US" sz="2400" dirty="0"/>
              <a:t>包住，并且在最外层用容器元素包住，并应用相应的</a:t>
            </a:r>
            <a:r>
              <a:rPr lang="en-US" altLang="zh-CN" sz="2400" dirty="0"/>
              <a:t>.checkbox</a:t>
            </a:r>
            <a:r>
              <a:rPr lang="zh-CN" altLang="en-US" sz="2400" dirty="0"/>
              <a:t>和</a:t>
            </a:r>
            <a:r>
              <a:rPr lang="en-US" altLang="zh-CN" sz="2400" dirty="0"/>
              <a:t>.radio</a:t>
            </a:r>
            <a:r>
              <a:rPr lang="zh-CN" altLang="en-US" sz="2400" dirty="0"/>
              <a:t>样式。主要源码如下：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41436" y="2450681"/>
            <a:ext cx="6339293" cy="42565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1741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.radio,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.checkbox {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让单选框和复选框都能左右和上下居中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display: block;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min-height: 20px;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padding-left: 20px;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margin-top: 10px;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margin-bottom: 10px;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.radio label,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.checkbox label {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内部有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label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的话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内联显示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display: inline;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font-weight: normal;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cursor: pointer;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8414692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表单控件 </a:t>
            </a:r>
            <a:r>
              <a:rPr lang="en-US" altLang="zh-CN" dirty="0"/>
              <a:t>&gt; checkbox</a:t>
            </a:r>
            <a:r>
              <a:rPr lang="zh-CN" altLang="en-US" dirty="0"/>
              <a:t>和</a:t>
            </a:r>
            <a:r>
              <a:rPr lang="en-US" altLang="zh-CN" dirty="0"/>
              <a:t>radio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dirty="0"/>
              <a:t>有些</a:t>
            </a:r>
            <a:r>
              <a:rPr lang="en-US" altLang="zh-CN" sz="2400" dirty="0"/>
              <a:t>checkbox</a:t>
            </a:r>
            <a:r>
              <a:rPr lang="zh-CN" altLang="en-US" sz="2400" dirty="0"/>
              <a:t>或者</a:t>
            </a:r>
            <a:r>
              <a:rPr lang="en-US" altLang="zh-CN" sz="2400" dirty="0"/>
              <a:t>radio</a:t>
            </a:r>
            <a:r>
              <a:rPr lang="zh-CN" altLang="en-US" sz="2400" dirty="0"/>
              <a:t>元素中文本很少，可能需要横向显示，为此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也提供了相应的内联样式</a:t>
            </a:r>
            <a:r>
              <a:rPr lang="en-US" altLang="zh-CN" sz="2400" dirty="0"/>
              <a:t>.checkbox-inline</a:t>
            </a:r>
            <a:r>
              <a:rPr lang="zh-CN" altLang="en-US" sz="2400" dirty="0"/>
              <a:t>和</a:t>
            </a:r>
            <a:r>
              <a:rPr lang="en-US" altLang="zh-CN" sz="2400" dirty="0"/>
              <a:t>.radio-inline</a:t>
            </a:r>
            <a:r>
              <a:rPr lang="zh-CN" altLang="en-US" sz="2400" dirty="0"/>
              <a:t>，效果如图所示。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1600" dirty="0"/>
          </a:p>
          <a:p>
            <a:pPr algn="just"/>
            <a:r>
              <a:rPr lang="zh-CN" altLang="en-US" sz="2400" dirty="0"/>
              <a:t>使用方式如下：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759430" y="3593680"/>
            <a:ext cx="7685493" cy="3115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&lt;label class="</a:t>
            </a:r>
            <a:r>
              <a:rPr lang="en-US" altLang="zh-CN" b="1" dirty="0">
                <a:solidFill>
                  <a:srgbClr val="FF0000"/>
                </a:solidFill>
              </a:rPr>
              <a:t>checkbox-inline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  &lt;input type="checkbox" value="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体育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 id="inlineCheckbox1"&gt;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体育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&lt;label class="checkbox-inline"&gt;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  &lt;input type="checkbox" value="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音乐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 id="inlineCheckbox2"&gt;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音乐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…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&lt;label class="</a:t>
            </a:r>
            <a:r>
              <a:rPr lang="en-US" altLang="zh-CN" b="1" dirty="0">
                <a:solidFill>
                  <a:srgbClr val="FF0000"/>
                </a:solidFill>
              </a:rPr>
              <a:t>radio-inline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  &lt;input type="radio" value="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未知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 id="Radio3"&gt;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未知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32" y="2487715"/>
            <a:ext cx="6291490" cy="537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5519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表单控件 </a:t>
            </a:r>
            <a:r>
              <a:rPr lang="en-US" altLang="zh-CN" dirty="0"/>
              <a:t>&gt; checkbox</a:t>
            </a:r>
            <a:r>
              <a:rPr lang="zh-CN" altLang="en-US" dirty="0"/>
              <a:t>和</a:t>
            </a:r>
            <a:r>
              <a:rPr lang="en-US" altLang="zh-CN" dirty="0"/>
              <a:t>radio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实现源码如下：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70788" y="1758622"/>
            <a:ext cx="8593825" cy="49675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1766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.radio-inline,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.checkbox-inline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/*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在其他元素上设置*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-inline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样式的话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也可以让多个控件水平在一行中显示 *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display: inline-block;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padding-left: 20px;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margin-bottom: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font-weight: normal;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vertical-align: middle;  /*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垂直居中 *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cursor: pointer;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.radio-inline + .radio-inline,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.checkbox-inline + .checkbox-inline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margin-top: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margin-left: 10px;  /*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每个选项间距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10px */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9395415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35" y="1196171"/>
            <a:ext cx="6813698" cy="2165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基础表单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74384" y="2009766"/>
            <a:ext cx="7387398" cy="19672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&lt;label for="name"&gt;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默认的复选框和单选按钮的实例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class="checkbox"&gt;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&lt;label&gt;&lt;input type="checkbox" value=""&gt;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class="checkbox"&gt;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&lt;label&gt;&lt;input type="checkbox" value=""&gt;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492085" y="3016286"/>
            <a:ext cx="7387398" cy="36132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class="radio"&gt;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type="radio" name="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optionsRadios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id="optionsRadios1"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value="option1" checked&gt;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class="radio"&gt;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type="radio" name="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optionsRadios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id="optionsRadios2"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value="option2"&gt;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2 -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选择它将会取消选择选项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083235" y="1222371"/>
            <a:ext cx="7387398" cy="55092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&lt;label for="name"&gt;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内联的复选框和单选按钮的实例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 class="checkbox-inline"&gt;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type="checkbox" id="inlineCheckbox1" value="option1"&gt;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 class="checkbox-inline"&gt;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type="checkbox" id="inlineCheckbox2" value="option2"&gt;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 class="checkbox-inline"&gt;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type="checkbox" id="inlineCheckbox3" value="option3"&gt;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3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 class="checkbox-inline"&gt;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type="radio" name="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optionsRadiosinline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id="optionsRadios3"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value="option1" checked&gt;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 class="checkbox-inline"&gt;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type="radio" name="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optionsRadiosinline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id="optionsRadios4"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value="option2"&gt;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974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每个控件（尤其是</a:t>
            </a:r>
            <a:r>
              <a:rPr lang="en-US" altLang="zh-CN" sz="2400" dirty="0"/>
              <a:t>input</a:t>
            </a:r>
            <a:r>
              <a:rPr lang="zh-CN" altLang="en-US" sz="2400" dirty="0"/>
              <a:t>）在使用的过程中，可能都会有很多种状态，比如输入内容的时候有焦点提示，输错的时候有出错提示等。</a:t>
            </a:r>
            <a:r>
              <a:rPr lang="en-US" altLang="zh-CN" sz="2400" dirty="0"/>
              <a:t>Bootstrap</a:t>
            </a:r>
            <a:r>
              <a:rPr lang="zh-CN" altLang="en-US" sz="2400" dirty="0"/>
              <a:t>提供了</a:t>
            </a:r>
            <a:r>
              <a:rPr lang="en-US" altLang="zh-CN" sz="2400" dirty="0"/>
              <a:t>3</a:t>
            </a:r>
            <a:r>
              <a:rPr lang="zh-CN" altLang="en-US" sz="2400" dirty="0"/>
              <a:t>种状态的样式可供使用，分别是：焦点状态、禁用状态、验证提示状态。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1.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焦点状态</a:t>
            </a:r>
            <a:endParaRPr lang="en-US" altLang="zh-CN" dirty="0">
              <a:latin typeface="方正隶变简体" panose="03000509000000000000" pitchFamily="65" charset="-122"/>
              <a:ea typeface="方正隶变简体" panose="03000509000000000000" pitchFamily="65" charset="-122"/>
            </a:endParaRPr>
          </a:p>
          <a:p>
            <a:pPr lvl="1"/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2.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禁用状态</a:t>
            </a:r>
            <a:endParaRPr lang="en-US" altLang="zh-CN" dirty="0">
              <a:latin typeface="方正隶变简体" panose="03000509000000000000" pitchFamily="65" charset="-122"/>
              <a:ea typeface="方正隶变简体" panose="03000509000000000000" pitchFamily="65" charset="-122"/>
            </a:endParaRPr>
          </a:p>
          <a:p>
            <a:pPr lvl="1"/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3.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验证提示状态</a:t>
            </a:r>
            <a:endParaRPr lang="en-US" altLang="zh-CN" dirty="0">
              <a:latin typeface="方正隶变简体" panose="03000509000000000000" pitchFamily="65" charset="-122"/>
              <a:ea typeface="方正隶变简体" panose="03000509000000000000" pitchFamily="65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2120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 </a:t>
            </a:r>
            <a:r>
              <a:rPr lang="zh-CN" altLang="en-US" dirty="0"/>
              <a:t>焦点状态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焦点状态的实现方式是在选择器</a:t>
            </a:r>
            <a:r>
              <a:rPr lang="en-US" altLang="zh-CN" sz="2400" dirty="0"/>
              <a:t>: focus</a:t>
            </a:r>
            <a:r>
              <a:rPr lang="zh-CN" altLang="en-US" sz="2400" dirty="0"/>
              <a:t>上删除默认的</a:t>
            </a:r>
            <a:r>
              <a:rPr lang="en-US" altLang="zh-CN" sz="2400" dirty="0"/>
              <a:t>outline</a:t>
            </a:r>
            <a:r>
              <a:rPr lang="zh-CN" altLang="en-US" sz="2400" dirty="0"/>
              <a:t>样式，重新应用一个新的</a:t>
            </a:r>
            <a:r>
              <a:rPr lang="en-US" altLang="zh-CN" sz="2400" dirty="0"/>
              <a:t>box-shadow</a:t>
            </a:r>
            <a:r>
              <a:rPr lang="zh-CN" altLang="en-US" sz="2400" dirty="0"/>
              <a:t>样式，从而实现焦点状态下，</a:t>
            </a:r>
            <a:r>
              <a:rPr lang="en-US" altLang="zh-CN" sz="2400" dirty="0"/>
              <a:t>input</a:t>
            </a:r>
            <a:r>
              <a:rPr lang="zh-CN" altLang="en-US" sz="2400" dirty="0"/>
              <a:t>出现柔和的阴影边框（注意，该效果必须使用</a:t>
            </a:r>
            <a:r>
              <a:rPr lang="en-US" altLang="zh-CN" sz="2400" dirty="0"/>
              <a:t>.form-control</a:t>
            </a:r>
            <a:r>
              <a:rPr lang="zh-CN" altLang="en-US" sz="2400" dirty="0"/>
              <a:t>样式才行）。运行效果如图所示。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4" y="3309067"/>
            <a:ext cx="3641412" cy="1256394"/>
          </a:xfrm>
          <a:prstGeom prst="rect">
            <a:avLst/>
          </a:prstGeom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451418" y="3839320"/>
            <a:ext cx="5597636" cy="28684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1706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form-control:focus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border-color: #66afe9;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作用域得到焦点时的边框颜色*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outline: 0;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webkit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-box-shadow: inset 0 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(0,0,0,.075),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0 0 8px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(102, 175, 233, .6);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box-shadow: inset 0 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(0,0,0,.075),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0 0 8px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(102, 175, 233, .6);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42188008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 </a:t>
            </a:r>
            <a:r>
              <a:rPr lang="zh-CN" altLang="en-US" dirty="0"/>
              <a:t>焦点状态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从图中可以看出，</a:t>
            </a:r>
            <a:r>
              <a:rPr lang="en-US" altLang="zh-CN" sz="2400" dirty="0"/>
              <a:t>radio</a:t>
            </a:r>
            <a:r>
              <a:rPr lang="zh-CN" altLang="en-US" sz="2400" dirty="0"/>
              <a:t>和</a:t>
            </a:r>
            <a:r>
              <a:rPr lang="en-US" altLang="zh-CN" sz="2400" dirty="0"/>
              <a:t>checkbox</a:t>
            </a:r>
            <a:r>
              <a:rPr lang="zh-CN" altLang="en-US" sz="2400" dirty="0"/>
              <a:t>的焦点效果和普通</a:t>
            </a:r>
            <a:r>
              <a:rPr lang="en-US" altLang="zh-CN" sz="2400" dirty="0"/>
              <a:t>input</a:t>
            </a:r>
            <a:r>
              <a:rPr lang="zh-CN" altLang="en-US" sz="2400" dirty="0"/>
              <a:t>的不太一样。</a:t>
            </a:r>
            <a:r>
              <a:rPr lang="en-US" altLang="zh-CN" sz="2400" dirty="0"/>
              <a:t>Bootstrap</a:t>
            </a:r>
            <a:r>
              <a:rPr lang="zh-CN" altLang="en-US" sz="2400" dirty="0"/>
              <a:t>对</a:t>
            </a:r>
            <a:r>
              <a:rPr lang="en-US" altLang="zh-CN" sz="2400" dirty="0"/>
              <a:t>file</a:t>
            </a:r>
            <a:r>
              <a:rPr lang="zh-CN" altLang="en-US" sz="2400" dirty="0"/>
              <a:t>、</a:t>
            </a:r>
            <a:r>
              <a:rPr lang="en-US" altLang="zh-CN" sz="2400" dirty="0"/>
              <a:t>radio</a:t>
            </a:r>
            <a:r>
              <a:rPr lang="zh-CN" altLang="en-US" sz="2400" dirty="0"/>
              <a:t>、</a:t>
            </a:r>
            <a:r>
              <a:rPr lang="en-US" altLang="zh-CN" sz="2400" dirty="0"/>
              <a:t>checkbox</a:t>
            </a:r>
            <a:r>
              <a:rPr lang="zh-CN" altLang="en-US" sz="2400" dirty="0"/>
              <a:t>的焦点效果做了一些特殊处理，以便更圆形化。源码如下：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803359" y="3045943"/>
            <a:ext cx="5597636" cy="25063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1675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input[type="file"]:focus,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input[type="radio"]:focus,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input[type="checkbox"]:focus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outline: thin dotted;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outline: 5px auto -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webkit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-focus-ring-color;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  outline-offset: -2px;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9711667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 </a:t>
            </a:r>
            <a:r>
              <a:rPr lang="zh-CN" altLang="en-US" dirty="0"/>
              <a:t>焦点状态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禁用状态的实现方式主要是完善默认</a:t>
            </a:r>
            <a:r>
              <a:rPr lang="en-US" altLang="zh-CN" sz="2400" dirty="0"/>
              <a:t>disabled</a:t>
            </a:r>
            <a:r>
              <a:rPr lang="zh-CN" altLang="en-US" sz="2400" dirty="0"/>
              <a:t>状态的显示状态，使用方式和普通的</a:t>
            </a:r>
            <a:r>
              <a:rPr lang="en-US" altLang="zh-CN" sz="2400" dirty="0"/>
              <a:t>disabled</a:t>
            </a:r>
            <a:r>
              <a:rPr lang="zh-CN" altLang="en-US" sz="2400" dirty="0"/>
              <a:t>一样，只需要在禁用元素上使用</a:t>
            </a:r>
            <a:r>
              <a:rPr lang="en-US" altLang="zh-CN" sz="2400" dirty="0"/>
              <a:t>disabled</a:t>
            </a:r>
            <a:r>
              <a:rPr lang="zh-CN" altLang="en-US" sz="2400" dirty="0"/>
              <a:t>属性即可。使用方法如下：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其源码主要是设置了不准输入的鼠标样式和背景颜色（灰色）。注意，只有带</a:t>
            </a:r>
            <a:r>
              <a:rPr lang="en-US" altLang="zh-CN" sz="2400" dirty="0"/>
              <a:t>.form-control</a:t>
            </a:r>
            <a:r>
              <a:rPr lang="zh-CN" altLang="en-US" sz="2400" dirty="0"/>
              <a:t>样式的控件才会更改背景色。请看下面的源码：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915853" y="2388817"/>
            <a:ext cx="7161254" cy="3970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&lt;input type="text" placeholder="Disabled input here..." disabled&gt;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915853" y="3978495"/>
            <a:ext cx="7161254" cy="25637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1725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.form-control[disabled],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.form-control[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readonly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[disabled] .form-control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form-control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控件或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元素被禁用，显示不允许输入手形图标*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cursor: not-allowed;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background-color: 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eee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opacity: 1;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9851241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 </a:t>
            </a:r>
            <a:r>
              <a:rPr lang="zh-CN" altLang="en-US" dirty="0"/>
              <a:t>焦点状态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dirty="0"/>
              <a:t>而如果不使用上述样式，直接在普通的元素上使用</a:t>
            </a:r>
            <a:r>
              <a:rPr lang="en-US" altLang="zh-CN" sz="2400" dirty="0"/>
              <a:t>disabled</a:t>
            </a:r>
            <a:r>
              <a:rPr lang="zh-CN" altLang="en-US" sz="2400" dirty="0"/>
              <a:t>属性，则只会显示一个不能输入的手形图标。源码如下：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021550" y="2458978"/>
            <a:ext cx="7161254" cy="41339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1780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input[type="radio"][disabled],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input[type="checkbox"][disabled],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.radio[disabled],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.radio-inline[disabled],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.checkbox[disabled],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.checkbox-inline[disabled],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[disabled] input[type="radio"],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[disabled] input[type="checkbox"],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[disabled] .radio,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[disabled] .radio-inline,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[disabled] .checkbox,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[disabled] .checkbox-inline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cursor: not-allowed;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1589746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 </a:t>
            </a:r>
            <a:r>
              <a:rPr lang="zh-CN" altLang="en-US" dirty="0"/>
              <a:t>焦点状态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从上述源码可以看出，</a:t>
            </a:r>
            <a:r>
              <a:rPr lang="en-US" altLang="zh-CN" sz="2400" dirty="0" err="1"/>
              <a:t>fieldset</a:t>
            </a:r>
            <a:r>
              <a:rPr lang="zh-CN" altLang="en-US" sz="2400" dirty="0"/>
              <a:t>如果使用了</a:t>
            </a:r>
            <a:r>
              <a:rPr lang="en-US" altLang="zh-CN" sz="2400" dirty="0"/>
              <a:t>disabled</a:t>
            </a:r>
            <a:r>
              <a:rPr lang="zh-CN" altLang="en-US" sz="2400" dirty="0"/>
              <a:t>属性，则</a:t>
            </a:r>
            <a:r>
              <a:rPr lang="en-US" altLang="zh-CN" sz="2400" dirty="0" err="1"/>
              <a:t>fieldset</a:t>
            </a:r>
            <a:r>
              <a:rPr lang="zh-CN" altLang="en-US" sz="2400" dirty="0"/>
              <a:t>内部的</a:t>
            </a:r>
            <a:r>
              <a:rPr lang="en-US" altLang="zh-CN" sz="2400" dirty="0"/>
              <a:t>input</a:t>
            </a:r>
            <a:r>
              <a:rPr lang="zh-CN" altLang="en-US" sz="2400" dirty="0"/>
              <a:t>、</a:t>
            </a:r>
            <a:r>
              <a:rPr lang="en-US" altLang="zh-CN" sz="2400" dirty="0"/>
              <a:t>select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textarea</a:t>
            </a:r>
            <a:r>
              <a:rPr lang="zh-CN" altLang="en-US" sz="2400" dirty="0"/>
              <a:t>或应用了</a:t>
            </a:r>
            <a:r>
              <a:rPr lang="en-US" altLang="zh-CN" sz="2400" dirty="0"/>
              <a:t>.form-control</a:t>
            </a:r>
            <a:r>
              <a:rPr lang="zh-CN" altLang="en-US" sz="2400" dirty="0"/>
              <a:t>样式的其他控件也将为禁用状态。让我们来验证一下，示例如下：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115680" y="2956520"/>
            <a:ext cx="7161254" cy="30505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disabled&gt;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&lt;legend&gt;&lt;input&gt;&lt;/legend&gt;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&lt;input type="text" placeholder="Disabled input"&gt;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&lt;select&gt;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&lt;option&gt;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不可选择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&lt;/option&gt;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&lt;/select&gt;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class="checkbox"&gt;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&lt;label&gt;&lt;input type="checkbox"&gt;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记住密码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&lt;button type="submit"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提交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fieldset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68762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Normalize.css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为了改进跨浏览器呈现，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使用了第三方</a:t>
            </a:r>
            <a:r>
              <a:rPr lang="en-US" altLang="zh-CN" sz="2400" dirty="0"/>
              <a:t>CSS</a:t>
            </a:r>
            <a:r>
              <a:rPr lang="zh-CN" altLang="en-US" sz="2400" dirty="0"/>
              <a:t>库</a:t>
            </a:r>
            <a:r>
              <a:rPr lang="en-US" altLang="zh-CN" sz="2400" dirty="0"/>
              <a:t>Normalize</a:t>
            </a:r>
            <a:r>
              <a:rPr lang="zh-CN" altLang="en-US" sz="2400" dirty="0"/>
              <a:t>。</a:t>
            </a:r>
            <a:r>
              <a:rPr lang="en-US" altLang="zh-CN" sz="2400" dirty="0"/>
              <a:t>Normalize.css</a:t>
            </a:r>
            <a:r>
              <a:rPr lang="zh-CN" altLang="en-US" sz="2400" dirty="0"/>
              <a:t>是一个专门用于将不同浏览器的默认 </a:t>
            </a:r>
            <a:r>
              <a:rPr lang="en-US" altLang="zh-CN" sz="2400" dirty="0"/>
              <a:t>CSS</a:t>
            </a:r>
            <a:r>
              <a:rPr lang="zh-CN" altLang="en-US" sz="2400" dirty="0"/>
              <a:t>特性设置为统一效果的</a:t>
            </a:r>
            <a:r>
              <a:rPr lang="en-US" altLang="zh-CN" sz="2400" dirty="0"/>
              <a:t>CSS</a:t>
            </a:r>
            <a:r>
              <a:rPr lang="zh-CN" altLang="en-US" sz="2400" dirty="0"/>
              <a:t>库，以便开发人员使用更标准的方式去访问或设置页面元素。该项目只专注于样式，比如</a:t>
            </a:r>
            <a:r>
              <a:rPr lang="en-US" altLang="zh-CN" sz="2400" dirty="0"/>
              <a:t>button</a:t>
            </a:r>
            <a:r>
              <a:rPr lang="zh-CN" altLang="en-US" sz="2400" dirty="0"/>
              <a:t>按钮在不同浏览器上效果 都是一致的。详细内容可以查看源码里的</a:t>
            </a:r>
            <a:r>
              <a:rPr lang="en-US" altLang="zh-CN" sz="2400" dirty="0" err="1"/>
              <a:t>Normalize.less</a:t>
            </a:r>
            <a:r>
              <a:rPr lang="zh-CN" altLang="en-US" sz="2400" dirty="0"/>
              <a:t>文件。</a:t>
            </a:r>
          </a:p>
          <a:p>
            <a:r>
              <a:rPr lang="zh-CN" altLang="en-US" sz="2400" dirty="0"/>
              <a:t>项目地址如下：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http: //necolas.github.io/normalize.css/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61091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</a:t>
            </a:r>
            <a:r>
              <a:rPr lang="zh-CN" altLang="en-US" dirty="0"/>
              <a:t>焦点状态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运行效果如图所示。我们发现大部分都被禁用了，但是</a:t>
            </a:r>
            <a:r>
              <a:rPr lang="en-US" altLang="zh-CN" sz="2400" dirty="0"/>
              <a:t>legend</a:t>
            </a:r>
            <a:r>
              <a:rPr lang="zh-CN" altLang="en-US" sz="2400" dirty="0"/>
              <a:t>内的</a:t>
            </a:r>
            <a:r>
              <a:rPr lang="en-US" altLang="zh-CN" sz="2400" dirty="0"/>
              <a:t>input</a:t>
            </a:r>
            <a:r>
              <a:rPr lang="zh-CN" altLang="en-US" sz="2400" dirty="0"/>
              <a:t>却没有被禁用，依然可以输入文本，这是因为这是</a:t>
            </a:r>
            <a:r>
              <a:rPr lang="en-US" altLang="zh-CN" sz="2400" dirty="0"/>
              <a:t>HTML5</a:t>
            </a:r>
            <a:r>
              <a:rPr lang="zh-CN" altLang="en-US" sz="2400" dirty="0"/>
              <a:t>的一个限制，即</a:t>
            </a:r>
            <a:r>
              <a:rPr lang="en-US" altLang="zh-CN" sz="2400" dirty="0" err="1"/>
              <a:t>fieldset</a:t>
            </a:r>
            <a:r>
              <a:rPr lang="zh-CN" altLang="en-US" sz="2400" dirty="0"/>
              <a:t>内的第一个</a:t>
            </a:r>
            <a:r>
              <a:rPr lang="en-US" altLang="zh-CN" sz="2400" dirty="0"/>
              <a:t>legend</a:t>
            </a:r>
            <a:r>
              <a:rPr lang="zh-CN" altLang="en-US" sz="2400" dirty="0"/>
              <a:t>元素不受</a:t>
            </a:r>
            <a:r>
              <a:rPr lang="en-US" altLang="zh-CN" sz="2400" dirty="0"/>
              <a:t>disabled</a:t>
            </a:r>
            <a:r>
              <a:rPr lang="zh-CN" altLang="en-US" sz="2400" dirty="0"/>
              <a:t>的影响。</a:t>
            </a:r>
            <a:r>
              <a:rPr lang="en-US" altLang="zh-CN" sz="2400" dirty="0"/>
              <a:t>Bootstrap</a:t>
            </a:r>
            <a:r>
              <a:rPr lang="zh-CN" altLang="en-US" sz="2400" dirty="0"/>
              <a:t>为了遵守这一规则（其实实现起来也很复杂，要用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代码进行实现）就继续保持原状了，大家使用过程中要特别注意。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28" y="3859338"/>
            <a:ext cx="6106897" cy="1452250"/>
          </a:xfrm>
          <a:prstGeom prst="rect">
            <a:avLst/>
          </a:prstGeom>
        </p:spPr>
      </p:pic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442869" y="5311588"/>
            <a:ext cx="8055672" cy="1352516"/>
          </a:xfrm>
          <a:prstGeom prst="wedgeRoundRectCallout">
            <a:avLst>
              <a:gd name="adj1" fmla="val -19310"/>
              <a:gd name="adj2" fmla="val -4880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dirty="0"/>
              <a:t>注意</a:t>
            </a:r>
          </a:p>
          <a:p>
            <a:pPr algn="just"/>
            <a:r>
              <a:rPr lang="zh-CN" altLang="en-US" sz="1400" dirty="0"/>
              <a:t>       由于</a:t>
            </a:r>
            <a:r>
              <a:rPr lang="en-US" altLang="zh-CN" sz="1400" dirty="0"/>
              <a:t>IE</a:t>
            </a:r>
            <a:r>
              <a:rPr lang="zh-CN" altLang="en-US" sz="1400" dirty="0"/>
              <a:t>不支持</a:t>
            </a:r>
            <a:r>
              <a:rPr lang="en-US" altLang="zh-CN" sz="1400" dirty="0" err="1"/>
              <a:t>fieldset</a:t>
            </a:r>
            <a:r>
              <a:rPr lang="zh-CN" altLang="en-US" sz="1400" dirty="0"/>
              <a:t>下的</a:t>
            </a:r>
            <a:r>
              <a:rPr lang="en-US" altLang="zh-CN" sz="1400" dirty="0"/>
              <a:t>disabled</a:t>
            </a:r>
            <a:r>
              <a:rPr lang="zh-CN" altLang="en-US" sz="1400" dirty="0"/>
              <a:t>属性（比如，</a:t>
            </a:r>
            <a:r>
              <a:rPr lang="en-US" altLang="zh-CN" sz="1400" dirty="0"/>
              <a:t>IE10</a:t>
            </a:r>
            <a:r>
              <a:rPr lang="zh-CN" altLang="en-US" sz="1400" dirty="0"/>
              <a:t>不支持</a:t>
            </a:r>
            <a:r>
              <a:rPr lang="en-US" altLang="zh-CN" sz="1400" dirty="0"/>
              <a:t>input</a:t>
            </a:r>
            <a:r>
              <a:rPr lang="zh-CN" altLang="en-US" sz="1400" dirty="0"/>
              <a:t>和</a:t>
            </a:r>
            <a:r>
              <a:rPr lang="en-US" altLang="zh-CN" sz="1400" dirty="0"/>
              <a:t>button</a:t>
            </a:r>
            <a:r>
              <a:rPr lang="zh-CN" altLang="en-US" sz="1400" dirty="0"/>
              <a:t>），所以</a:t>
            </a:r>
            <a:r>
              <a:rPr lang="en-US" altLang="zh-CN" sz="1400" dirty="0"/>
              <a:t>IE</a:t>
            </a:r>
            <a:r>
              <a:rPr lang="zh-CN" altLang="en-US" sz="1400" dirty="0"/>
              <a:t>下的开发者需要用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代码再进行特殊处理。</a:t>
            </a:r>
          </a:p>
          <a:p>
            <a:pPr algn="just"/>
            <a:r>
              <a:rPr lang="en-US" altLang="zh-CN" sz="1400" dirty="0"/>
              <a:t>       </a:t>
            </a:r>
            <a:r>
              <a:rPr lang="en-US" altLang="zh-CN" sz="1400" dirty="0" err="1"/>
              <a:t>fieldset</a:t>
            </a:r>
            <a:r>
              <a:rPr lang="zh-CN" altLang="en-US" sz="1400" dirty="0"/>
              <a:t>上应用</a:t>
            </a:r>
            <a:r>
              <a:rPr lang="en-US" altLang="zh-CN" sz="1400" dirty="0"/>
              <a:t>disabled</a:t>
            </a:r>
            <a:r>
              <a:rPr lang="zh-CN" altLang="en-US" sz="1400" dirty="0"/>
              <a:t>时，</a:t>
            </a:r>
            <a:r>
              <a:rPr lang="en-US" altLang="zh-CN" sz="1400" dirty="0" err="1"/>
              <a:t>fieldset</a:t>
            </a:r>
            <a:r>
              <a:rPr lang="zh-CN" altLang="en-US" sz="1400" dirty="0"/>
              <a:t>内部的</a:t>
            </a:r>
            <a:r>
              <a:rPr lang="en-US" altLang="zh-CN" sz="1400" dirty="0"/>
              <a:t>a</a:t>
            </a:r>
            <a:r>
              <a:rPr lang="zh-CN" altLang="en-US" sz="1400" dirty="0"/>
              <a:t>标签在所有浏览器下的单击行为都不能被禁用（比如：</a:t>
            </a:r>
            <a:r>
              <a:rPr lang="en-US" altLang="zh-CN" sz="1400" dirty="0"/>
              <a:t>&lt;a class="</a:t>
            </a:r>
            <a:r>
              <a:rPr lang="en-US" altLang="zh-CN" sz="1400" dirty="0" err="1"/>
              <a:t>btn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btn</a:t>
            </a:r>
            <a:r>
              <a:rPr lang="en-US" altLang="zh-CN" sz="1400" dirty="0"/>
              <a:t>-default"&gt;</a:t>
            </a:r>
            <a:r>
              <a:rPr lang="zh-CN" altLang="en-US" sz="1400" dirty="0"/>
              <a:t>），需要使用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代码再进行特殊处理。</a:t>
            </a:r>
          </a:p>
        </p:txBody>
      </p:sp>
    </p:spTree>
    <p:extLst>
      <p:ext uri="{BB962C8B-B14F-4D97-AF65-F5344CB8AC3E}">
        <p14:creationId xmlns:p14="http://schemas.microsoft.com/office/powerpoint/2010/main" val="10733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 </a:t>
            </a:r>
            <a:r>
              <a:rPr lang="zh-CN" altLang="en-US" dirty="0"/>
              <a:t>验证提示状态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填写表单的时候，经常要提示用户其输入内容是否合法，长度是否够用，再次输入的密码是否和第一次输入的密码一致，或者输入的用户名存在还是不存在等问题，不同的提示可能需要不同的提示状态（如，颜色、边框、提示语等）。</a:t>
            </a:r>
            <a:endParaRPr lang="en-US" altLang="zh-CN" sz="2400" dirty="0"/>
          </a:p>
          <a:p>
            <a:r>
              <a:rPr lang="en-US" altLang="zh-CN" sz="2400" dirty="0"/>
              <a:t>Bootstrap</a:t>
            </a:r>
            <a:r>
              <a:rPr lang="zh-CN" altLang="en-US" sz="2400" dirty="0"/>
              <a:t>提供了</a:t>
            </a:r>
            <a:r>
              <a:rPr lang="en-US" altLang="zh-CN" sz="2400" dirty="0"/>
              <a:t>.has-warning</a:t>
            </a:r>
            <a:r>
              <a:rPr lang="zh-CN" altLang="en-US" sz="2400" dirty="0"/>
              <a:t>、</a:t>
            </a:r>
            <a:r>
              <a:rPr lang="en-US" altLang="zh-CN" sz="2400" dirty="0"/>
              <a:t>.has-error</a:t>
            </a:r>
            <a:r>
              <a:rPr lang="zh-CN" altLang="en-US" sz="2400" dirty="0"/>
              <a:t>、</a:t>
            </a:r>
            <a:r>
              <a:rPr lang="en-US" altLang="zh-CN" sz="2400" dirty="0"/>
              <a:t>.has-success</a:t>
            </a:r>
            <a:r>
              <a:rPr lang="zh-CN" altLang="en-US" sz="2400" dirty="0"/>
              <a:t>三种样式用于分别表示警告（黄色）、错误（红色）、成功（绿色）语境的内容。代码如下：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104594" y="3018585"/>
            <a:ext cx="7490438" cy="35922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&lt;div class="form-group has-warning"&gt;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&lt;label class="control-label" for="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inputWarning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输入长度不够！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&lt;input type="text" class="form-control" id="Text1"&gt;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&lt;div class="form-group has-error"&gt;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&lt;label class="control-label" for="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inputError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输入不符合要求！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&lt;input type="text" class="form-control" id="Text2"&gt;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&lt;div class="form-group has-success"&gt;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&lt;label class="control-label" for="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inputSuccess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输入文本符合要求！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&lt;input type="text" class="form-control" id="Text3"&gt;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&lt;/div&gt; </a:t>
            </a:r>
          </a:p>
        </p:txBody>
      </p:sp>
    </p:spTree>
    <p:extLst>
      <p:ext uri="{BB962C8B-B14F-4D97-AF65-F5344CB8AC3E}">
        <p14:creationId xmlns:p14="http://schemas.microsoft.com/office/powerpoint/2010/main" val="14654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 </a:t>
            </a:r>
            <a:r>
              <a:rPr lang="zh-CN" altLang="en-US" dirty="0"/>
              <a:t>验证提示状态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从示例代码可以看到，使用了</a:t>
            </a:r>
            <a:r>
              <a:rPr lang="en-US" altLang="zh-CN" sz="2400" dirty="0"/>
              <a:t>form-group</a:t>
            </a:r>
            <a:r>
              <a:rPr lang="zh-CN" altLang="en-US" sz="2400" dirty="0"/>
              <a:t>、</a:t>
            </a:r>
            <a:r>
              <a:rPr lang="en-US" altLang="zh-CN" sz="2400" dirty="0"/>
              <a:t>control-label</a:t>
            </a:r>
            <a:r>
              <a:rPr lang="zh-CN" altLang="en-US" sz="2400" dirty="0"/>
              <a:t>、</a:t>
            </a:r>
            <a:r>
              <a:rPr lang="en-US" altLang="zh-CN" sz="2400" dirty="0"/>
              <a:t>form-control</a:t>
            </a:r>
            <a:r>
              <a:rPr lang="zh-CN" altLang="en-US" sz="2400" dirty="0"/>
              <a:t>标签进行分组（关于控件分组，会在后续章节进行解释），在</a:t>
            </a:r>
            <a:r>
              <a:rPr lang="en-US" altLang="zh-CN" sz="2400" dirty="0"/>
              <a:t>form-group</a:t>
            </a:r>
            <a:r>
              <a:rPr lang="zh-CN" altLang="en-US" sz="2400" dirty="0"/>
              <a:t>平级的</a:t>
            </a:r>
            <a:r>
              <a:rPr lang="en-US" altLang="zh-CN" sz="2400" dirty="0"/>
              <a:t>div</a:t>
            </a:r>
            <a:r>
              <a:rPr lang="zh-CN" altLang="en-US" sz="2400" dirty="0"/>
              <a:t>元素上应用</a:t>
            </a:r>
            <a:r>
              <a:rPr lang="en-US" altLang="zh-CN" sz="2400" dirty="0"/>
              <a:t>has-***</a:t>
            </a:r>
            <a:r>
              <a:rPr lang="zh-CN" altLang="en-US" sz="2400" dirty="0"/>
              <a:t>样式，然后在</a:t>
            </a:r>
            <a:r>
              <a:rPr lang="en-US" altLang="zh-CN" sz="2400" dirty="0"/>
              <a:t>input</a:t>
            </a:r>
            <a:r>
              <a:rPr lang="zh-CN" altLang="en-US" sz="2400" dirty="0"/>
              <a:t>元素上应用</a:t>
            </a:r>
            <a:r>
              <a:rPr lang="en-US" altLang="zh-CN" sz="2400" dirty="0"/>
              <a:t>form-control</a:t>
            </a:r>
            <a:r>
              <a:rPr lang="zh-CN" altLang="en-US" sz="2400" dirty="0"/>
              <a:t>样式，实现效果如图所示。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01" y="3263217"/>
            <a:ext cx="5920860" cy="2465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8667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 </a:t>
            </a:r>
            <a:r>
              <a:rPr lang="zh-CN" altLang="en-US" dirty="0"/>
              <a:t>验证提示状态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has-error</a:t>
            </a:r>
            <a:r>
              <a:rPr lang="zh-CN" altLang="en-US" sz="2400" dirty="0"/>
              <a:t>和</a:t>
            </a:r>
            <a:r>
              <a:rPr lang="en-US" altLang="zh-CN" sz="2400" dirty="0"/>
              <a:t>has-success</a:t>
            </a:r>
            <a:r>
              <a:rPr lang="zh-CN" altLang="en-US" sz="2400" dirty="0"/>
              <a:t>的实现方式相同，只是对文字、边框和阴影设置的颜色不同。</a:t>
            </a:r>
            <a:r>
              <a:rPr lang="en-US" altLang="zh-CN" sz="2400" dirty="0"/>
              <a:t>has-warning</a:t>
            </a:r>
            <a:r>
              <a:rPr lang="zh-CN" altLang="en-US" sz="2400" dirty="0"/>
              <a:t>的实现源码如下：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99757" y="2610286"/>
            <a:ext cx="8564856" cy="25299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1866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.has-warning .help-block,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.has-warning .control-label,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.has-warning .radio,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.has-warning .checkbox,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.has-warning .radio-inline,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.has-warning .checkbox-inline { /* has-warning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容器内部的控件文本颜色统一设置*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color: #8a6d3b;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不使用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control-label,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使用其他的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help-block)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也可以*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495107" y="2161330"/>
            <a:ext cx="7648893" cy="46966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.has-warning .form-control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为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has-warning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容器内部的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form-control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控件设置边框和阴影效果*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border-color: #8a6d3b;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webkit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-box-shadow: inset 0 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(0, 0, 0, .075);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box-shadow: inset 0 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(0, 0, 0, .075);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.has-warning .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form-control:focus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/* has-warning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容器内部的控件在得到焦点时的效果颜色更深*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border-color: #66512c;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webkit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-box-shadow: inset 0 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(0, 0, 0, .075), 0 0 6px #c0a16b;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box-shadow: inset 0 1px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1px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rgba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(0, 0, 0, .075), 0 0 6px #c0a16b;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.has-warning .input-group-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addon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{/*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addon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的背景色和字体颜色也要同步设置*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color: #8a6d3b;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background-color: #fcf8e3;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border-color: #8a6d3b;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8145744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 </a:t>
            </a:r>
            <a:r>
              <a:rPr lang="zh-CN" altLang="en-US" dirty="0"/>
              <a:t>验证提示状态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有的时候，我们在验证状态时提供所对应状态的小图标，以便能够直观地显示，实现效果如图所示。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从运行效果可以看到，小图标肯定是固定在输入框的右边的。要实现这种效果，通常要解决两个问题：首先设置输入框父元素的定位方式为相对定位，然后设置这种小图标的定位方式为绝对定位（并设置</a:t>
            </a:r>
            <a:r>
              <a:rPr lang="en-US" altLang="zh-CN" sz="2400" dirty="0"/>
              <a:t>right</a:t>
            </a:r>
            <a:r>
              <a:rPr lang="zh-CN" altLang="en-US" sz="2400" dirty="0"/>
              <a:t>值）。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62" y="2106563"/>
            <a:ext cx="6144089" cy="20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10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 </a:t>
            </a:r>
            <a:r>
              <a:rPr lang="zh-CN" altLang="en-US" dirty="0"/>
              <a:t>验证提示状态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针对该功能提供了特殊的</a:t>
            </a:r>
            <a:r>
              <a:rPr lang="en-US" altLang="zh-CN" sz="2400" dirty="0"/>
              <a:t>feedback</a:t>
            </a:r>
            <a:r>
              <a:rPr lang="zh-CN" altLang="en-US" sz="2400" dirty="0"/>
              <a:t>样式，用于实现该效果。其用法如下：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该效果运用了两个样式：父容器上的</a:t>
            </a:r>
            <a:r>
              <a:rPr lang="en-US" altLang="zh-CN" sz="2400" dirty="0"/>
              <a:t>has-feedback</a:t>
            </a:r>
            <a:r>
              <a:rPr lang="zh-CN" altLang="en-US" sz="2400" dirty="0"/>
              <a:t>样式用于设置定位方式；小图标元素上的</a:t>
            </a:r>
            <a:r>
              <a:rPr lang="en-US" altLang="zh-CN" sz="2400" dirty="0"/>
              <a:t>form-control-feedback</a:t>
            </a:r>
            <a:r>
              <a:rPr lang="zh-CN" altLang="en-US" sz="2400" dirty="0"/>
              <a:t>样式用于设置图标的显示大小等。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56958" y="2275738"/>
            <a:ext cx="7490438" cy="14465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&lt;div class="form-group </a:t>
            </a:r>
            <a:r>
              <a:rPr lang="en-US" altLang="zh-CN" sz="1600" b="1" dirty="0">
                <a:solidFill>
                  <a:srgbClr val="00B050"/>
                </a:solidFill>
              </a:rPr>
              <a:t>has-success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has-feedback"&gt;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&lt;label class="control-label" for="inputSuccess2"&gt;Input with success&lt;/label&gt;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&lt;input type="text" class="form-control" id="inputSuccess2" /&gt;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&lt;span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glyphicon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glyphicon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-ok form-control-feedback"&gt;&lt;/span&gt;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37150415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  <a:r>
              <a:rPr lang="en-US" altLang="zh-CN" dirty="0"/>
              <a:t>&gt; </a:t>
            </a:r>
            <a:r>
              <a:rPr lang="zh-CN" altLang="en-US" dirty="0"/>
              <a:t>验证提示状态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两个样式的源码正好符合我们前面所说的要求，具体源码如下：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58656" y="2020244"/>
            <a:ext cx="8287042" cy="46966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1824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.has-feedback {  position: relative;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相对定位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用于设置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input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元素的父容器的定位方式*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.has-feedback .form-control {  padding-right: 42.5px;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右内边距的设置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以便可以显示小图标*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.has-feedback .form-control-feedback {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设置小图标的显示方式*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position: absolute;/*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绝对定位*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top: 25px;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right: 0;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右对齐*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display: block;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width: 34px;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height: 34px;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line-height: 34px;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text-align: center;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.has-success .form-control-feedback {  color: #3c763d;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验证通过时图标的显示颜色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.has-warning .form-control-feedback {  color: #8a6d3b;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验证警告时图标的显示颜色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.has-error .form-control-feedback {  color: #a94442;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验证错误时图标的显示颜色 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/}</a:t>
            </a:r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4602177" y="4464424"/>
            <a:ext cx="3927425" cy="806824"/>
          </a:xfrm>
          <a:prstGeom prst="wedgeRoundRectCallout">
            <a:avLst>
              <a:gd name="adj1" fmla="val -19310"/>
              <a:gd name="adj2" fmla="val -4880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dirty="0"/>
              <a:t>源码的最后</a:t>
            </a:r>
            <a:r>
              <a:rPr lang="en-US" altLang="zh-CN" dirty="0"/>
              <a:t>3</a:t>
            </a:r>
            <a:r>
              <a:rPr lang="zh-CN" altLang="en-US" dirty="0"/>
              <a:t>行分别设置了不同验证状态下的小图标的颜色。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35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控件状态 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4" y="1811377"/>
            <a:ext cx="7716797" cy="4114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组合 3"/>
          <p:cNvGrpSpPr/>
          <p:nvPr/>
        </p:nvGrpSpPr>
        <p:grpSpPr>
          <a:xfrm>
            <a:off x="270666" y="1196171"/>
            <a:ext cx="1104551" cy="406350"/>
            <a:chOff x="3786182" y="1192962"/>
            <a:chExt cx="1104551" cy="406350"/>
          </a:xfrm>
        </p:grpSpPr>
        <p:sp>
          <p:nvSpPr>
            <p:cNvPr id="5" name="TextBox 7"/>
            <p:cNvSpPr txBox="1"/>
            <p:nvPr/>
          </p:nvSpPr>
          <p:spPr>
            <a:xfrm>
              <a:off x="4189900" y="119296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752448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</a:t>
            </a:r>
            <a:r>
              <a:rPr lang="zh-CN" altLang="en-US" sz="2400" dirty="0"/>
              <a:t>提供了两个样式用于设置稍大或者稍小的</a:t>
            </a:r>
            <a:r>
              <a:rPr lang="en-US" altLang="zh-CN" sz="2400" dirty="0"/>
              <a:t>input</a:t>
            </a:r>
            <a:r>
              <a:rPr lang="zh-CN" altLang="en-US" sz="2400" dirty="0"/>
              <a:t>输入框，分别是：</a:t>
            </a:r>
            <a:r>
              <a:rPr lang="en-US" altLang="zh-CN" sz="2400" dirty="0"/>
              <a:t>.input-</a:t>
            </a:r>
            <a:r>
              <a:rPr lang="en-US" altLang="zh-CN" sz="2400" dirty="0" err="1"/>
              <a:t>lg</a:t>
            </a:r>
            <a:r>
              <a:rPr lang="zh-CN" altLang="en-US" sz="2400" dirty="0"/>
              <a:t>和</a:t>
            </a:r>
            <a:r>
              <a:rPr lang="en-US" altLang="zh-CN" sz="2400" dirty="0"/>
              <a:t>.input-</a:t>
            </a:r>
            <a:r>
              <a:rPr lang="en-US" altLang="zh-CN" sz="2400" dirty="0" err="1"/>
              <a:t>sm</a:t>
            </a:r>
            <a:r>
              <a:rPr lang="zh-CN" altLang="en-US" sz="2400" dirty="0"/>
              <a:t>。使用方式如下：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56958" y="2463997"/>
            <a:ext cx="7490438" cy="8816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&lt;input class="input-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form-control" type="text"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较大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&lt;input class="form-control" type="text"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正常大小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&lt;input class="input-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form-control" type="text" placeholder="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较小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91" y="3560745"/>
            <a:ext cx="3352884" cy="2163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6135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 </a:t>
            </a:r>
            <a:r>
              <a:rPr lang="en-US" altLang="zh-CN" dirty="0"/>
              <a:t>&gt; </a:t>
            </a:r>
            <a:r>
              <a:rPr lang="zh-CN" altLang="en-US" dirty="0"/>
              <a:t>控件大小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控件大小的实现思路是给</a:t>
            </a:r>
            <a:r>
              <a:rPr lang="en-US" altLang="zh-CN" sz="2400" dirty="0"/>
              <a:t>input</a:t>
            </a:r>
            <a:r>
              <a:rPr lang="zh-CN" altLang="en-US" sz="2400" dirty="0"/>
              <a:t>输入框设定不同大小的</a:t>
            </a:r>
            <a:r>
              <a:rPr lang="en-US" altLang="zh-CN" sz="2400" dirty="0"/>
              <a:t>padding</a:t>
            </a:r>
            <a:r>
              <a:rPr lang="zh-CN" altLang="en-US" sz="2400" dirty="0"/>
              <a:t>、</a:t>
            </a:r>
            <a:r>
              <a:rPr lang="en-US" altLang="zh-CN" sz="2400" dirty="0"/>
              <a:t>font-size</a:t>
            </a:r>
            <a:r>
              <a:rPr lang="zh-CN" altLang="en-US" sz="2400" dirty="0"/>
              <a:t>、</a:t>
            </a:r>
            <a:r>
              <a:rPr lang="en-US" altLang="zh-CN" sz="2400" dirty="0"/>
              <a:t>border-radius</a:t>
            </a:r>
            <a:r>
              <a:rPr lang="zh-CN" altLang="en-US" sz="2400" dirty="0"/>
              <a:t>值。从如下源码也可以看出，</a:t>
            </a:r>
            <a:r>
              <a:rPr lang="en-US" altLang="zh-CN" sz="2400" dirty="0"/>
              <a:t>.input-</a:t>
            </a:r>
            <a:r>
              <a:rPr lang="en-US" altLang="zh-CN" sz="2400" dirty="0" err="1"/>
              <a:t>lg</a:t>
            </a:r>
            <a:r>
              <a:rPr lang="zh-CN" altLang="en-US" sz="2400" dirty="0"/>
              <a:t>和</a:t>
            </a:r>
            <a:r>
              <a:rPr lang="en-US" altLang="zh-CN" sz="2400" dirty="0"/>
              <a:t>.input-</a:t>
            </a:r>
            <a:r>
              <a:rPr lang="en-US" altLang="zh-CN" sz="2400" dirty="0" err="1"/>
              <a:t>sm</a:t>
            </a:r>
            <a:r>
              <a:rPr lang="zh-CN" altLang="en-US" sz="2400" dirty="0"/>
              <a:t>样式不仅适用于</a:t>
            </a:r>
            <a:r>
              <a:rPr lang="en-US" altLang="zh-CN" sz="2400" dirty="0"/>
              <a:t>input</a:t>
            </a:r>
            <a:r>
              <a:rPr lang="zh-CN" altLang="en-US" sz="2400" dirty="0"/>
              <a:t>，也适用于</a:t>
            </a:r>
            <a:r>
              <a:rPr lang="en-US" altLang="zh-CN" sz="2400" dirty="0"/>
              <a:t>select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textarea</a:t>
            </a:r>
            <a:r>
              <a:rPr lang="zh-CN" altLang="en-US" sz="2400" dirty="0"/>
              <a:t>元素。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12314" y="2808140"/>
            <a:ext cx="3374503" cy="38841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源码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1794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行*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.input-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       </a:t>
            </a:r>
          </a:p>
          <a:p>
            <a:pPr algn="r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设置小的输入框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input*/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height: 30px;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padding: 5px 10px;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font-size: 12px;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line-height: 1.5;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border-radius: 3px;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select.input-sm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         </a:t>
            </a:r>
          </a:p>
          <a:p>
            <a:pPr algn="r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设置小的选择框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select*/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height: 30px;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line-height: 30px;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917457" y="2808140"/>
            <a:ext cx="4974583" cy="38841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textarea.input-sm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,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select[multiple].input-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</a:t>
            </a:r>
          </a:p>
          <a:p>
            <a:pPr algn="r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设置小的文本框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textarea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*/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height: auto;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.input-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      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设置大的输入框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input*/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height: 46px;  padding: 10px 16px;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font-size: 18px;  line-height: 1.33;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border-radius: 6px;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select.input-lg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height: 46px;  line-height: 46px;    </a:t>
            </a:r>
          </a:p>
          <a:p>
            <a:pPr algn="r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设置大的选择框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select*/}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textarea.input-lg,select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[multiple].input-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height: auto; /*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设置大的文本框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textarea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*/} </a:t>
            </a:r>
          </a:p>
        </p:txBody>
      </p:sp>
    </p:spTree>
    <p:extLst>
      <p:ext uri="{BB962C8B-B14F-4D97-AF65-F5344CB8AC3E}">
        <p14:creationId xmlns:p14="http://schemas.microsoft.com/office/powerpoint/2010/main" val="296776932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3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3" id="{6A7D9101-6E99-4939-9389-6C3A4620FF55}" vid="{6F8E26D4-2C26-490E-8D4A-AD1CC2EDF9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第二章  整体架构</Template>
  <TotalTime>802</TotalTime>
  <Words>17204</Words>
  <Application>Microsoft Office PowerPoint</Application>
  <PresentationFormat>全屏显示(4:3)</PresentationFormat>
  <Paragraphs>2005</Paragraphs>
  <Slides>134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41" baseType="lpstr">
      <vt:lpstr>方正隶变简体</vt:lpstr>
      <vt:lpstr>黑体</vt:lpstr>
      <vt:lpstr>楷体</vt:lpstr>
      <vt:lpstr>楷体_GB2312</vt:lpstr>
      <vt:lpstr>Arial</vt:lpstr>
      <vt:lpstr>Wingdings</vt:lpstr>
      <vt:lpstr>主题3</vt:lpstr>
      <vt:lpstr>第三章    CSS布局</vt:lpstr>
      <vt:lpstr>本章目标</vt:lpstr>
      <vt:lpstr>概述</vt:lpstr>
      <vt:lpstr>概述</vt:lpstr>
      <vt:lpstr>HTML5文档类型</vt:lpstr>
      <vt:lpstr>移动先行</vt:lpstr>
      <vt:lpstr>响应式图片</vt:lpstr>
      <vt:lpstr>排版与链接</vt:lpstr>
      <vt:lpstr>Normalize.css</vt:lpstr>
      <vt:lpstr>居中容器</vt:lpstr>
      <vt:lpstr>基础排版</vt:lpstr>
      <vt:lpstr>标题</vt:lpstr>
      <vt:lpstr>标题</vt:lpstr>
      <vt:lpstr>标题</vt:lpstr>
      <vt:lpstr>页面主题</vt:lpstr>
      <vt:lpstr>页面主题</vt:lpstr>
      <vt:lpstr>页面主题</vt:lpstr>
      <vt:lpstr>强调文本</vt:lpstr>
      <vt:lpstr>缩略语</vt:lpstr>
      <vt:lpstr>地址元素</vt:lpstr>
      <vt:lpstr>引用</vt:lpstr>
      <vt:lpstr>引用</vt:lpstr>
      <vt:lpstr>列表</vt:lpstr>
      <vt:lpstr>普通列表</vt:lpstr>
      <vt:lpstr>有序列表</vt:lpstr>
      <vt:lpstr>去点列表</vt:lpstr>
      <vt:lpstr>内联列表</vt:lpstr>
      <vt:lpstr>定义列表</vt:lpstr>
      <vt:lpstr>水平定义列表</vt:lpstr>
      <vt:lpstr>更多排版类</vt:lpstr>
      <vt:lpstr>更多排版类</vt:lpstr>
      <vt:lpstr>代码</vt:lpstr>
      <vt:lpstr>内联代码</vt:lpstr>
      <vt:lpstr>用户输入代码</vt:lpstr>
      <vt:lpstr>多行代码块</vt:lpstr>
      <vt:lpstr>Bootstrap 代码</vt:lpstr>
      <vt:lpstr>表格</vt:lpstr>
      <vt:lpstr>Bootstrap 表格</vt:lpstr>
      <vt:lpstr>表格类</vt:lpstr>
      <vt:lpstr>&lt;tr&gt;, &lt;th&gt; 和 &lt;td&gt; 类</vt:lpstr>
      <vt:lpstr>基础样式</vt:lpstr>
      <vt:lpstr>基础样式</vt:lpstr>
      <vt:lpstr>表格 基础样式</vt:lpstr>
      <vt:lpstr>带背景条纹的表格</vt:lpstr>
      <vt:lpstr>带背景条纹的表格</vt:lpstr>
      <vt:lpstr>带边框的表格</vt:lpstr>
      <vt:lpstr>带边框的表格</vt:lpstr>
      <vt:lpstr>鼠标悬停高亮的表格</vt:lpstr>
      <vt:lpstr>鼠标悬停高亮的表格</vt:lpstr>
      <vt:lpstr>紧凑型表格</vt:lpstr>
      <vt:lpstr>紧凑型表格</vt:lpstr>
      <vt:lpstr>行级元素样式</vt:lpstr>
      <vt:lpstr>行级元素样式</vt:lpstr>
      <vt:lpstr>行级元素样式</vt:lpstr>
      <vt:lpstr>响应式表格</vt:lpstr>
      <vt:lpstr>响应式表格</vt:lpstr>
      <vt:lpstr>响应式表格</vt:lpstr>
      <vt:lpstr>响应式表格</vt:lpstr>
      <vt:lpstr>响应式表格</vt:lpstr>
      <vt:lpstr>响应式表格</vt:lpstr>
      <vt:lpstr>表单</vt:lpstr>
      <vt:lpstr>表单 &gt; 基础表单</vt:lpstr>
      <vt:lpstr>表单 &gt; 基础表单</vt:lpstr>
      <vt:lpstr>表单 &gt; 基础表单</vt:lpstr>
      <vt:lpstr>表单 &gt; 内联表单</vt:lpstr>
      <vt:lpstr>表单 &gt; 内联表单</vt:lpstr>
      <vt:lpstr>表单 &gt; 内联表单</vt:lpstr>
      <vt:lpstr>表单 &gt; 内联表单</vt:lpstr>
      <vt:lpstr>表单 &gt; 内联表单</vt:lpstr>
      <vt:lpstr>表单 &gt; 内联表单</vt:lpstr>
      <vt:lpstr>表单 &gt; 横向表单</vt:lpstr>
      <vt:lpstr>表单 &gt; 横向表单</vt:lpstr>
      <vt:lpstr>表单 &gt; 横向表单</vt:lpstr>
      <vt:lpstr>表单 &gt; 表单控件</vt:lpstr>
      <vt:lpstr>表单 &gt; 表单控件 &gt; input元素</vt:lpstr>
      <vt:lpstr>表单 &gt; 表单控件 &gt; select元素</vt:lpstr>
      <vt:lpstr>表单 &gt; 表单控件 &gt; select元素</vt:lpstr>
      <vt:lpstr>表单 &gt; 表单控件 &gt; textarea元素</vt:lpstr>
      <vt:lpstr>表单 &gt; 表单控件 &gt; checkbox和radio</vt:lpstr>
      <vt:lpstr>表单 &gt; 表单控件 &gt; checkbox和radio</vt:lpstr>
      <vt:lpstr>表单 &gt; 表单控件 &gt; checkbox和radio</vt:lpstr>
      <vt:lpstr>表单 &gt; 表单控件 &gt; checkbox和radio</vt:lpstr>
      <vt:lpstr>表单 &gt; 基础表单</vt:lpstr>
      <vt:lpstr>表单 &gt; 控件状态</vt:lpstr>
      <vt:lpstr>表单 &gt; 控件状态 &gt; 焦点状态</vt:lpstr>
      <vt:lpstr>表单 &gt; 控件状态 &gt; 焦点状态</vt:lpstr>
      <vt:lpstr>表单 &gt; 控件状态 &gt; 焦点状态</vt:lpstr>
      <vt:lpstr>表单 &gt; 控件状态 &gt; 焦点状态</vt:lpstr>
      <vt:lpstr>表单 &gt; 控件状态 &gt; 焦点状态</vt:lpstr>
      <vt:lpstr>表单 &gt; 控件状态 &gt;焦点状态</vt:lpstr>
      <vt:lpstr>表单 &gt; 控件状态 &gt; 验证提示状态</vt:lpstr>
      <vt:lpstr>表单 &gt; 控件状态 &gt; 验证提示状态</vt:lpstr>
      <vt:lpstr>表单 &gt; 控件状态 &gt; 验证提示状态</vt:lpstr>
      <vt:lpstr>表单 &gt; 控件状态 &gt; 验证提示状态</vt:lpstr>
      <vt:lpstr>表单 &gt; 控件状态 &gt; 验证提示状态</vt:lpstr>
      <vt:lpstr>表单 &gt; 控件状态 &gt; 验证提示状态</vt:lpstr>
      <vt:lpstr>表单 &gt; 控件状态 </vt:lpstr>
      <vt:lpstr>表单 &gt; 控件大小</vt:lpstr>
      <vt:lpstr>表单 &gt; 控件大小</vt:lpstr>
      <vt:lpstr>表单 &gt; 控件大小</vt:lpstr>
      <vt:lpstr>表单 &gt; 控件状态 </vt:lpstr>
      <vt:lpstr>表单 &gt; 其他</vt:lpstr>
      <vt:lpstr>表单 &gt; 其他</vt:lpstr>
      <vt:lpstr>按钮</vt:lpstr>
      <vt:lpstr>按钮样式</vt:lpstr>
      <vt:lpstr>按钮样式</vt:lpstr>
      <vt:lpstr>按钮大小</vt:lpstr>
      <vt:lpstr>按钮大小</vt:lpstr>
      <vt:lpstr>按钮状态</vt:lpstr>
      <vt:lpstr>按钮状态 - 激活状态</vt:lpstr>
      <vt:lpstr>按钮状态 - 激活状态</vt:lpstr>
      <vt:lpstr>按钮状态 - 禁用状态</vt:lpstr>
      <vt:lpstr>按钮状态 - 禁用状态</vt:lpstr>
      <vt:lpstr>按钮标签</vt:lpstr>
      <vt:lpstr>Bootstrap 图片</vt:lpstr>
      <vt:lpstr>Bootstrap 图片</vt:lpstr>
      <vt:lpstr>&lt;img&gt; 类</vt:lpstr>
      <vt:lpstr>响应式图片</vt:lpstr>
      <vt:lpstr>Bootstrap 辅助类  文本</vt:lpstr>
      <vt:lpstr>Bootstrap 辅助类  背景</vt:lpstr>
      <vt:lpstr>Bootstrap 辅助类  其他 </vt:lpstr>
      <vt:lpstr>实例   关闭图标</vt:lpstr>
      <vt:lpstr>实例   关闭图标</vt:lpstr>
      <vt:lpstr>实例  插入符</vt:lpstr>
      <vt:lpstr>实例  快速浮动</vt:lpstr>
      <vt:lpstr>实例  内容居中</vt:lpstr>
      <vt:lpstr>实例    显示和隐藏内容</vt:lpstr>
      <vt:lpstr>实例  屏幕阅读器</vt:lpstr>
      <vt:lpstr>Bootstrap 响应式实用工具</vt:lpstr>
      <vt:lpstr>Bootstrap 响应式实用工具</vt:lpstr>
      <vt:lpstr>PowerPoint 演示文稿</vt:lpstr>
      <vt:lpstr>打印类</vt:lpstr>
      <vt:lpstr>Bootstrap 响应式实用工具  实例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  CSS布局</dc:title>
  <dc:creator>USER</dc:creator>
  <cp:lastModifiedBy>石毅</cp:lastModifiedBy>
  <cp:revision>62</cp:revision>
  <dcterms:created xsi:type="dcterms:W3CDTF">2015-09-27T10:32:26Z</dcterms:created>
  <dcterms:modified xsi:type="dcterms:W3CDTF">2016-11-06T10:48:23Z</dcterms:modified>
</cp:coreProperties>
</file>