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306" r:id="rId3"/>
    <p:sldId id="315" r:id="rId4"/>
    <p:sldId id="313" r:id="rId5"/>
    <p:sldId id="312" r:id="rId6"/>
    <p:sldId id="314" r:id="rId7"/>
    <p:sldId id="311" r:id="rId8"/>
    <p:sldId id="316" r:id="rId9"/>
    <p:sldId id="317" r:id="rId10"/>
    <p:sldId id="320" r:id="rId11"/>
    <p:sldId id="321" r:id="rId12"/>
    <p:sldId id="318" r:id="rId13"/>
    <p:sldId id="322" r:id="rId14"/>
    <p:sldId id="323" r:id="rId15"/>
    <p:sldId id="324" r:id="rId16"/>
    <p:sldId id="332" r:id="rId17"/>
    <p:sldId id="325" r:id="rId18"/>
    <p:sldId id="333" r:id="rId19"/>
    <p:sldId id="326" r:id="rId20"/>
    <p:sldId id="327" r:id="rId21"/>
    <p:sldId id="328" r:id="rId22"/>
    <p:sldId id="334" r:id="rId23"/>
    <p:sldId id="329" r:id="rId24"/>
    <p:sldId id="335" r:id="rId25"/>
    <p:sldId id="330" r:id="rId26"/>
    <p:sldId id="331" r:id="rId27"/>
    <p:sldId id="319" r:id="rId28"/>
    <p:sldId id="336" r:id="rId29"/>
    <p:sldId id="337" r:id="rId30"/>
    <p:sldId id="343" r:id="rId31"/>
    <p:sldId id="340" r:id="rId32"/>
    <p:sldId id="341" r:id="rId33"/>
    <p:sldId id="342" r:id="rId34"/>
    <p:sldId id="338" r:id="rId35"/>
    <p:sldId id="349" r:id="rId36"/>
    <p:sldId id="339" r:id="rId37"/>
    <p:sldId id="344" r:id="rId38"/>
    <p:sldId id="345" r:id="rId39"/>
    <p:sldId id="346" r:id="rId40"/>
    <p:sldId id="347" r:id="rId41"/>
    <p:sldId id="348" r:id="rId42"/>
    <p:sldId id="350" r:id="rId43"/>
    <p:sldId id="351" r:id="rId44"/>
    <p:sldId id="352" r:id="rId45"/>
    <p:sldId id="353" r:id="rId46"/>
    <p:sldId id="354" r:id="rId47"/>
    <p:sldId id="355" r:id="rId48"/>
    <p:sldId id="356" r:id="rId49"/>
    <p:sldId id="357" r:id="rId50"/>
    <p:sldId id="358" r:id="rId51"/>
    <p:sldId id="359" r:id="rId52"/>
    <p:sldId id="360" r:id="rId53"/>
    <p:sldId id="361" r:id="rId54"/>
    <p:sldId id="362" r:id="rId55"/>
    <p:sldId id="363" r:id="rId56"/>
    <p:sldId id="364" r:id="rId57"/>
    <p:sldId id="365" r:id="rId58"/>
    <p:sldId id="366" r:id="rId59"/>
    <p:sldId id="367" r:id="rId60"/>
    <p:sldId id="368" r:id="rId61"/>
    <p:sldId id="369" r:id="rId62"/>
    <p:sldId id="370" r:id="rId63"/>
    <p:sldId id="372" r:id="rId64"/>
    <p:sldId id="371" r:id="rId65"/>
    <p:sldId id="373" r:id="rId66"/>
    <p:sldId id="374" r:id="rId67"/>
    <p:sldId id="375" r:id="rId68"/>
    <p:sldId id="376" r:id="rId69"/>
    <p:sldId id="378" r:id="rId70"/>
    <p:sldId id="382" r:id="rId71"/>
    <p:sldId id="379" r:id="rId72"/>
    <p:sldId id="380" r:id="rId73"/>
    <p:sldId id="381" r:id="rId74"/>
    <p:sldId id="377" r:id="rId75"/>
    <p:sldId id="383" r:id="rId76"/>
    <p:sldId id="384" r:id="rId77"/>
    <p:sldId id="385" r:id="rId78"/>
    <p:sldId id="386" r:id="rId79"/>
    <p:sldId id="387" r:id="rId80"/>
    <p:sldId id="388" r:id="rId81"/>
    <p:sldId id="389" r:id="rId82"/>
    <p:sldId id="390" r:id="rId83"/>
    <p:sldId id="391" r:id="rId84"/>
    <p:sldId id="392" r:id="rId85"/>
    <p:sldId id="393" r:id="rId86"/>
    <p:sldId id="394" r:id="rId87"/>
    <p:sldId id="395" r:id="rId88"/>
    <p:sldId id="396" r:id="rId89"/>
    <p:sldId id="397" r:id="rId90"/>
    <p:sldId id="398" r:id="rId91"/>
    <p:sldId id="399" r:id="rId92"/>
    <p:sldId id="400" r:id="rId93"/>
    <p:sldId id="401" r:id="rId94"/>
    <p:sldId id="402" r:id="rId95"/>
    <p:sldId id="299" r:id="rId96"/>
    <p:sldId id="302" r:id="rId97"/>
    <p:sldId id="277" r:id="rId98"/>
    <p:sldId id="278" r:id="rId99"/>
    <p:sldId id="281" r:id="rId10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18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603" autoAdjust="0"/>
    <p:restoredTop sz="94660"/>
  </p:normalViewPr>
  <p:slideViewPr>
    <p:cSldViewPr snapToGrid="0">
      <p:cViewPr varScale="1">
        <p:scale>
          <a:sx n="71" d="100"/>
          <a:sy n="71" d="100"/>
        </p:scale>
        <p:origin x="1026"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560969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5"/>
          <p:cNvSpPr>
            <a:spLocks noGrp="1"/>
          </p:cNvSpPr>
          <p:nvPr>
            <p:ph type="sldNum" sz="quarter" idx="4"/>
          </p:nvPr>
        </p:nvSpPr>
        <p:spPr>
          <a:xfrm>
            <a:off x="6938963" y="6421438"/>
            <a:ext cx="2133600" cy="365125"/>
          </a:xfrm>
          <a:prstGeom prst="rect">
            <a:avLst/>
          </a:prstGeom>
        </p:spPr>
        <p:txBody>
          <a:bodyPr/>
          <a:lstStyle>
            <a:lvl1pPr algn="r">
              <a:defRPr sz="1200"/>
            </a:lvl1pPr>
          </a:lstStyle>
          <a:p>
            <a:fld id="{E4ECCF32-551B-453E-9495-388FE889AEB2}" type="slidenum">
              <a:rPr lang="zh-CN" altLang="en-US" smtClean="0"/>
              <a:t>‹#›</a:t>
            </a:fld>
            <a:endParaRPr lang="zh-CN" altLang="en-US"/>
          </a:p>
        </p:txBody>
      </p:sp>
    </p:spTree>
    <p:extLst>
      <p:ext uri="{BB962C8B-B14F-4D97-AF65-F5344CB8AC3E}">
        <p14:creationId xmlns:p14="http://schemas.microsoft.com/office/powerpoint/2010/main" val="3941954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07213" y="80963"/>
            <a:ext cx="2057400" cy="64436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35013" y="80963"/>
            <a:ext cx="6019800" cy="64436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5"/>
          <p:cNvSpPr>
            <a:spLocks noGrp="1"/>
          </p:cNvSpPr>
          <p:nvPr>
            <p:ph type="sldNum" sz="quarter" idx="4"/>
          </p:nvPr>
        </p:nvSpPr>
        <p:spPr>
          <a:xfrm>
            <a:off x="6938963" y="6421438"/>
            <a:ext cx="2133600" cy="365125"/>
          </a:xfrm>
          <a:prstGeom prst="rect">
            <a:avLst/>
          </a:prstGeom>
        </p:spPr>
        <p:txBody>
          <a:bodyPr/>
          <a:lstStyle>
            <a:lvl1pPr algn="r">
              <a:defRPr sz="1200"/>
            </a:lvl1pPr>
          </a:lstStyle>
          <a:p>
            <a:fld id="{E4ECCF32-551B-453E-9495-388FE889AEB2}" type="slidenum">
              <a:rPr lang="zh-CN" altLang="en-US" smtClean="0"/>
              <a:t>‹#›</a:t>
            </a:fld>
            <a:endParaRPr lang="zh-CN" altLang="en-US"/>
          </a:p>
        </p:txBody>
      </p:sp>
    </p:spTree>
    <p:extLst>
      <p:ext uri="{BB962C8B-B14F-4D97-AF65-F5344CB8AC3E}">
        <p14:creationId xmlns:p14="http://schemas.microsoft.com/office/powerpoint/2010/main" val="841755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bg>
      <p:bgPr>
        <a:gradFill>
          <a:gsLst>
            <a:gs pos="0">
              <a:schemeClr val="accent3">
                <a:lumMod val="67000"/>
              </a:schemeClr>
            </a:gs>
            <a:gs pos="1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35013" y="80963"/>
            <a:ext cx="8229600" cy="900112"/>
          </a:xfrm>
        </p:spPr>
        <p:txBody>
          <a:bodyPr/>
          <a:lstStyle/>
          <a:p>
            <a:r>
              <a:rPr lang="zh-CN" altLang="en-US"/>
              <a:t>单击此处编辑母版标题样式</a:t>
            </a:r>
          </a:p>
        </p:txBody>
      </p:sp>
      <p:sp>
        <p:nvSpPr>
          <p:cNvPr id="3" name="文本占位符 2"/>
          <p:cNvSpPr>
            <a:spLocks noGrp="1"/>
          </p:cNvSpPr>
          <p:nvPr>
            <p:ph type="body" sz="half" idx="1"/>
          </p:nvPr>
        </p:nvSpPr>
        <p:spPr>
          <a:xfrm>
            <a:off x="755650" y="1276350"/>
            <a:ext cx="3889375"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97425" y="1276350"/>
            <a:ext cx="3889375"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50361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sp>
        <p:nvSpPr>
          <p:cNvPr id="30" name="日期占位符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fld id="{3BA245B7-9894-4713-B579-6A28767B1214}" type="datetimeFigureOut">
              <a:rPr lang="zh-CN" altLang="en-US" smtClean="0"/>
              <a:t>2018/4/4</a:t>
            </a:fld>
            <a:endParaRPr lang="zh-CN" altLang="en-US"/>
          </a:p>
        </p:txBody>
      </p:sp>
      <p:sp>
        <p:nvSpPr>
          <p:cNvPr id="19" name="页脚占位符 18"/>
          <p:cNvSpPr>
            <a:spLocks noGrp="1"/>
          </p:cNvSpPr>
          <p:nvPr>
            <p:ph type="ftr" sz="quarter" idx="11"/>
          </p:nvPr>
        </p:nvSpPr>
        <p:spPr>
          <a:xfrm>
            <a:off x="4380072" y="6407944"/>
            <a:ext cx="2350681" cy="365125"/>
          </a:xfrm>
          <a:prstGeom prst="rect">
            <a:avLst/>
          </a:prstGeom>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a:xfrm>
            <a:off x="6938963" y="6421438"/>
            <a:ext cx="2133600" cy="365125"/>
          </a:xfrm>
          <a:prstGeom prst="rect">
            <a:avLst/>
          </a:prstGeom>
        </p:spPr>
        <p:txBody>
          <a:bodyPr/>
          <a:lstStyle>
            <a:lvl1pPr>
              <a:defRPr>
                <a:solidFill>
                  <a:srgbClr val="FFFFFF"/>
                </a:solidFill>
              </a:defRPr>
            </a:lvl1pPr>
            <a:extLst/>
          </a:lstStyle>
          <a:p>
            <a:fld id="{E4ECCF32-551B-453E-9495-388FE889AEB2}" type="slidenum">
              <a:rPr lang="zh-CN" altLang="en-US" smtClean="0"/>
              <a:t>‹#›</a:t>
            </a:fld>
            <a:endParaRPr lang="zh-CN" altLang="en-US"/>
          </a:p>
        </p:txBody>
      </p:sp>
    </p:spTree>
    <p:extLst>
      <p:ext uri="{BB962C8B-B14F-4D97-AF65-F5344CB8AC3E}">
        <p14:creationId xmlns:p14="http://schemas.microsoft.com/office/powerpoint/2010/main" val="4247572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542954" y="1196171"/>
            <a:ext cx="8118446" cy="5010170"/>
          </a:xfrm>
        </p:spPr>
        <p:txBody>
          <a:bodyPr/>
          <a:lstStyle>
            <a:lvl1pPr>
              <a:buSzPct val="80000"/>
              <a:buFontTx/>
              <a:buBlip>
                <a:blip r:embed="rId2"/>
              </a:buBlip>
              <a:defRPr b="1">
                <a:latin typeface="+mn-lt"/>
              </a:defRPr>
            </a:lvl1pPr>
            <a:lvl2pPr>
              <a:buSzPct val="100000"/>
              <a:buFontTx/>
              <a:buBlip>
                <a:blip r:embed="rId3"/>
              </a:buBlip>
              <a:defRPr b="1">
                <a:latin typeface="+mn-lt"/>
              </a:defRPr>
            </a:lvl2pPr>
            <a:lvl3pPr>
              <a:buClr>
                <a:schemeClr val="tx2"/>
              </a:buClr>
              <a:buSzPct val="85000"/>
              <a:buFontTx/>
              <a:buBlip>
                <a:blip r:embed="rId4"/>
              </a:buBlip>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a:t>单击此处编辑母版文本样式</a:t>
            </a:r>
          </a:p>
          <a:p>
            <a:pPr lvl="1"/>
            <a:r>
              <a:rPr lang="zh-CN" altLang="en-US"/>
              <a:t>第二级</a:t>
            </a:r>
          </a:p>
          <a:p>
            <a:pPr lvl="2"/>
            <a:r>
              <a:rPr lang="zh-CN" altLang="en-US"/>
              <a:t>第三级</a:t>
            </a:r>
          </a:p>
        </p:txBody>
      </p:sp>
    </p:spTree>
    <p:extLst>
      <p:ext uri="{BB962C8B-B14F-4D97-AF65-F5344CB8AC3E}">
        <p14:creationId xmlns:p14="http://schemas.microsoft.com/office/powerpoint/2010/main" val="2376754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28756"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1228756"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灯片编号占位符 5"/>
          <p:cNvSpPr>
            <a:spLocks noGrp="1"/>
          </p:cNvSpPr>
          <p:nvPr>
            <p:ph type="sldNum" sz="quarter" idx="4"/>
          </p:nvPr>
        </p:nvSpPr>
        <p:spPr>
          <a:xfrm>
            <a:off x="6938963" y="6421438"/>
            <a:ext cx="2133600" cy="365125"/>
          </a:xfrm>
          <a:prstGeom prst="rect">
            <a:avLst/>
          </a:prstGeom>
        </p:spPr>
        <p:txBody>
          <a:bodyPr/>
          <a:lstStyle>
            <a:lvl1pPr algn="r">
              <a:defRPr sz="1200"/>
            </a:lvl1pPr>
          </a:lstStyle>
          <a:p>
            <a:fld id="{E4ECCF32-551B-453E-9495-388FE889AEB2}" type="slidenum">
              <a:rPr lang="zh-CN" altLang="en-US" smtClean="0"/>
              <a:t>‹#›</a:t>
            </a:fld>
            <a:endParaRPr lang="zh-CN" altLang="en-US"/>
          </a:p>
        </p:txBody>
      </p:sp>
    </p:spTree>
    <p:extLst>
      <p:ext uri="{BB962C8B-B14F-4D97-AF65-F5344CB8AC3E}">
        <p14:creationId xmlns:p14="http://schemas.microsoft.com/office/powerpoint/2010/main" val="1215053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0"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97425"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6938963" y="6421438"/>
            <a:ext cx="2133600" cy="365125"/>
          </a:xfrm>
          <a:prstGeom prst="rect">
            <a:avLst/>
          </a:prstGeom>
        </p:spPr>
        <p:txBody>
          <a:bodyPr/>
          <a:lstStyle>
            <a:lvl1pPr algn="r">
              <a:defRPr sz="1200"/>
            </a:lvl1pPr>
          </a:lstStyle>
          <a:p>
            <a:fld id="{E4ECCF32-551B-453E-9495-388FE889AEB2}" type="slidenum">
              <a:rPr lang="zh-CN" altLang="en-US" smtClean="0"/>
              <a:t>‹#›</a:t>
            </a:fld>
            <a:endParaRPr lang="zh-CN" altLang="en-US"/>
          </a:p>
        </p:txBody>
      </p:sp>
    </p:spTree>
    <p:extLst>
      <p:ext uri="{BB962C8B-B14F-4D97-AF65-F5344CB8AC3E}">
        <p14:creationId xmlns:p14="http://schemas.microsoft.com/office/powerpoint/2010/main" val="4048012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灯片编号占位符 5"/>
          <p:cNvSpPr>
            <a:spLocks noGrp="1"/>
          </p:cNvSpPr>
          <p:nvPr>
            <p:ph type="sldNum" sz="quarter" idx="10"/>
          </p:nvPr>
        </p:nvSpPr>
        <p:spPr>
          <a:xfrm>
            <a:off x="6938963" y="6421438"/>
            <a:ext cx="2133600" cy="365125"/>
          </a:xfrm>
          <a:prstGeom prst="rect">
            <a:avLst/>
          </a:prstGeom>
        </p:spPr>
        <p:txBody>
          <a:bodyPr/>
          <a:lstStyle>
            <a:lvl1pPr algn="r">
              <a:defRPr sz="1200"/>
            </a:lvl1pPr>
          </a:lstStyle>
          <a:p>
            <a:fld id="{E4ECCF32-551B-453E-9495-388FE889AEB2}" type="slidenum">
              <a:rPr lang="zh-CN" altLang="en-US" smtClean="0"/>
              <a:t>‹#›</a:t>
            </a:fld>
            <a:endParaRPr lang="zh-CN" altLang="en-US"/>
          </a:p>
        </p:txBody>
      </p:sp>
    </p:spTree>
    <p:extLst>
      <p:ext uri="{BB962C8B-B14F-4D97-AF65-F5344CB8AC3E}">
        <p14:creationId xmlns:p14="http://schemas.microsoft.com/office/powerpoint/2010/main" val="445184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灯片编号占位符 5"/>
          <p:cNvSpPr>
            <a:spLocks noGrp="1"/>
          </p:cNvSpPr>
          <p:nvPr>
            <p:ph type="sldNum" sz="quarter" idx="4"/>
          </p:nvPr>
        </p:nvSpPr>
        <p:spPr>
          <a:xfrm>
            <a:off x="6938963" y="6421438"/>
            <a:ext cx="2133600" cy="365125"/>
          </a:xfrm>
          <a:prstGeom prst="rect">
            <a:avLst/>
          </a:prstGeom>
        </p:spPr>
        <p:txBody>
          <a:bodyPr/>
          <a:lstStyle>
            <a:lvl1pPr algn="r">
              <a:defRPr sz="1200"/>
            </a:lvl1pPr>
          </a:lstStyle>
          <a:p>
            <a:fld id="{E4ECCF32-551B-453E-9495-388FE889AEB2}" type="slidenum">
              <a:rPr lang="zh-CN" altLang="en-US" smtClean="0"/>
              <a:t>‹#›</a:t>
            </a:fld>
            <a:endParaRPr lang="zh-CN" altLang="en-US"/>
          </a:p>
        </p:txBody>
      </p:sp>
    </p:spTree>
    <p:extLst>
      <p:ext uri="{BB962C8B-B14F-4D97-AF65-F5344CB8AC3E}">
        <p14:creationId xmlns:p14="http://schemas.microsoft.com/office/powerpoint/2010/main" val="266176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5"/>
          <p:cNvSpPr>
            <a:spLocks noGrp="1"/>
          </p:cNvSpPr>
          <p:nvPr>
            <p:ph type="sldNum" sz="quarter" idx="4"/>
          </p:nvPr>
        </p:nvSpPr>
        <p:spPr>
          <a:xfrm>
            <a:off x="6938963" y="6421438"/>
            <a:ext cx="2133600" cy="365125"/>
          </a:xfrm>
          <a:prstGeom prst="rect">
            <a:avLst/>
          </a:prstGeom>
        </p:spPr>
        <p:txBody>
          <a:bodyPr/>
          <a:lstStyle>
            <a:lvl1pPr algn="r">
              <a:defRPr sz="1200"/>
            </a:lvl1pPr>
          </a:lstStyle>
          <a:p>
            <a:fld id="{E4ECCF32-551B-453E-9495-388FE889AEB2}" type="slidenum">
              <a:rPr lang="zh-CN" altLang="en-US" smtClean="0"/>
              <a:t>‹#›</a:t>
            </a:fld>
            <a:endParaRPr lang="zh-CN" altLang="en-US"/>
          </a:p>
        </p:txBody>
      </p:sp>
    </p:spTree>
    <p:extLst>
      <p:ext uri="{BB962C8B-B14F-4D97-AF65-F5344CB8AC3E}">
        <p14:creationId xmlns:p14="http://schemas.microsoft.com/office/powerpoint/2010/main" val="2413920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灯片编号占位符 5"/>
          <p:cNvSpPr>
            <a:spLocks noGrp="1"/>
          </p:cNvSpPr>
          <p:nvPr>
            <p:ph type="sldNum" sz="quarter" idx="4"/>
          </p:nvPr>
        </p:nvSpPr>
        <p:spPr>
          <a:xfrm>
            <a:off x="6938963" y="6421438"/>
            <a:ext cx="2133600" cy="365125"/>
          </a:xfrm>
          <a:prstGeom prst="rect">
            <a:avLst/>
          </a:prstGeom>
        </p:spPr>
        <p:txBody>
          <a:bodyPr/>
          <a:lstStyle>
            <a:lvl1pPr algn="r">
              <a:defRPr sz="1200"/>
            </a:lvl1pPr>
          </a:lstStyle>
          <a:p>
            <a:fld id="{E4ECCF32-551B-453E-9495-388FE889AEB2}" type="slidenum">
              <a:rPr lang="zh-CN" altLang="en-US" smtClean="0"/>
              <a:t>‹#›</a:t>
            </a:fld>
            <a:endParaRPr lang="zh-CN" altLang="en-US"/>
          </a:p>
        </p:txBody>
      </p:sp>
    </p:spTree>
    <p:extLst>
      <p:ext uri="{BB962C8B-B14F-4D97-AF65-F5344CB8AC3E}">
        <p14:creationId xmlns:p14="http://schemas.microsoft.com/office/powerpoint/2010/main" val="1785341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灯片编号占位符 5"/>
          <p:cNvSpPr>
            <a:spLocks noGrp="1"/>
          </p:cNvSpPr>
          <p:nvPr>
            <p:ph type="sldNum" sz="quarter" idx="4"/>
          </p:nvPr>
        </p:nvSpPr>
        <p:spPr>
          <a:xfrm>
            <a:off x="6938963" y="6421438"/>
            <a:ext cx="2133600" cy="365125"/>
          </a:xfrm>
          <a:prstGeom prst="rect">
            <a:avLst/>
          </a:prstGeom>
        </p:spPr>
        <p:txBody>
          <a:bodyPr/>
          <a:lstStyle>
            <a:lvl1pPr algn="r">
              <a:defRPr sz="1200"/>
            </a:lvl1pPr>
          </a:lstStyle>
          <a:p>
            <a:fld id="{E4ECCF32-551B-453E-9495-388FE889AEB2}" type="slidenum">
              <a:rPr lang="zh-CN" altLang="en-US" smtClean="0"/>
              <a:t>‹#›</a:t>
            </a:fld>
            <a:endParaRPr lang="zh-CN" altLang="en-US"/>
          </a:p>
        </p:txBody>
      </p:sp>
    </p:spTree>
    <p:extLst>
      <p:ext uri="{BB962C8B-B14F-4D97-AF65-F5344CB8AC3E}">
        <p14:creationId xmlns:p14="http://schemas.microsoft.com/office/powerpoint/2010/main" val="3073031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1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5"/>
          <a:stretch>
            <a:fillRect/>
          </a:stretch>
        </p:blipFill>
        <p:spPr>
          <a:xfrm>
            <a:off x="0" y="0"/>
            <a:ext cx="9144000" cy="1014412"/>
          </a:xfrm>
          <a:prstGeom prst="rect">
            <a:avLst/>
          </a:prstGeom>
        </p:spPr>
      </p:pic>
      <p:sp>
        <p:nvSpPr>
          <p:cNvPr id="2050" name="Rectangle 2"/>
          <p:cNvSpPr>
            <a:spLocks noGrp="1" noChangeArrowheads="1"/>
          </p:cNvSpPr>
          <p:nvPr>
            <p:ph type="body" idx="1"/>
          </p:nvPr>
        </p:nvSpPr>
        <p:spPr bwMode="auto">
          <a:xfrm>
            <a:off x="523875" y="1152525"/>
            <a:ext cx="8096250" cy="5014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2051" name="Rectangle 3"/>
          <p:cNvSpPr>
            <a:spLocks noGrp="1" noChangeArrowheads="1"/>
          </p:cNvSpPr>
          <p:nvPr>
            <p:ph type="title"/>
          </p:nvPr>
        </p:nvSpPr>
        <p:spPr bwMode="auto">
          <a:xfrm>
            <a:off x="735013" y="80963"/>
            <a:ext cx="8229600" cy="9001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pic>
        <p:nvPicPr>
          <p:cNvPr id="4" name="图片 3"/>
          <p:cNvPicPr>
            <a:picLocks noChangeAspect="1"/>
          </p:cNvPicPr>
          <p:nvPr userDrawn="1"/>
        </p:nvPicPr>
        <p:blipFill>
          <a:blip r:embed="rId16"/>
          <a:stretch>
            <a:fillRect/>
          </a:stretch>
        </p:blipFill>
        <p:spPr>
          <a:xfrm>
            <a:off x="236537" y="252413"/>
            <a:ext cx="1533525" cy="495300"/>
          </a:xfrm>
          <a:prstGeom prst="rect">
            <a:avLst/>
          </a:prstGeom>
        </p:spPr>
      </p:pic>
    </p:spTree>
    <p:extLst>
      <p:ext uri="{BB962C8B-B14F-4D97-AF65-F5344CB8AC3E}">
        <p14:creationId xmlns:p14="http://schemas.microsoft.com/office/powerpoint/2010/main" val="103176548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Lst>
  <p:txStyles>
    <p:titleStyle>
      <a:lvl1pPr algn="r" rtl="0" eaLnBrk="1" fontAlgn="base" hangingPunct="1">
        <a:spcBef>
          <a:spcPct val="0"/>
        </a:spcBef>
        <a:spcAft>
          <a:spcPct val="0"/>
        </a:spcAft>
        <a:defRPr sz="3200" b="1">
          <a:solidFill>
            <a:schemeClr val="bg1"/>
          </a:solidFill>
          <a:latin typeface="+mj-lt"/>
          <a:ea typeface="+mj-ea"/>
          <a:cs typeface="+mj-cs"/>
        </a:defRPr>
      </a:lvl1pPr>
      <a:lvl2pPr algn="r" rtl="0" eaLnBrk="1" fontAlgn="base" hangingPunct="1">
        <a:spcBef>
          <a:spcPct val="0"/>
        </a:spcBef>
        <a:spcAft>
          <a:spcPct val="0"/>
        </a:spcAft>
        <a:defRPr sz="3200">
          <a:solidFill>
            <a:schemeClr val="bg1"/>
          </a:solidFill>
          <a:latin typeface="Arial" charset="0"/>
          <a:ea typeface="黑体" pitchFamily="2" charset="-122"/>
        </a:defRPr>
      </a:lvl2pPr>
      <a:lvl3pPr algn="r" rtl="0" eaLnBrk="1" fontAlgn="base" hangingPunct="1">
        <a:spcBef>
          <a:spcPct val="0"/>
        </a:spcBef>
        <a:spcAft>
          <a:spcPct val="0"/>
        </a:spcAft>
        <a:defRPr sz="3200">
          <a:solidFill>
            <a:schemeClr val="bg1"/>
          </a:solidFill>
          <a:latin typeface="Arial" charset="0"/>
          <a:ea typeface="黑体" pitchFamily="2" charset="-122"/>
        </a:defRPr>
      </a:lvl3pPr>
      <a:lvl4pPr algn="r" rtl="0" eaLnBrk="1" fontAlgn="base" hangingPunct="1">
        <a:spcBef>
          <a:spcPct val="0"/>
        </a:spcBef>
        <a:spcAft>
          <a:spcPct val="0"/>
        </a:spcAft>
        <a:defRPr sz="3200">
          <a:solidFill>
            <a:schemeClr val="bg1"/>
          </a:solidFill>
          <a:latin typeface="Arial" charset="0"/>
          <a:ea typeface="黑体" pitchFamily="2" charset="-122"/>
        </a:defRPr>
      </a:lvl4pPr>
      <a:lvl5pPr algn="r" rtl="0" eaLnBrk="1" fontAlgn="base" hangingPunct="1">
        <a:spcBef>
          <a:spcPct val="0"/>
        </a:spcBef>
        <a:spcAft>
          <a:spcPct val="0"/>
        </a:spcAft>
        <a:defRPr sz="3200">
          <a:solidFill>
            <a:schemeClr val="bg1"/>
          </a:solidFill>
          <a:latin typeface="Arial" charset="0"/>
          <a:ea typeface="黑体" pitchFamily="2" charset="-122"/>
        </a:defRPr>
      </a:lvl5pPr>
      <a:lvl6pPr marL="457200" algn="r" rtl="0" eaLnBrk="1" fontAlgn="base" hangingPunct="1">
        <a:spcBef>
          <a:spcPct val="0"/>
        </a:spcBef>
        <a:spcAft>
          <a:spcPct val="0"/>
        </a:spcAft>
        <a:defRPr sz="3200">
          <a:solidFill>
            <a:schemeClr val="bg1"/>
          </a:solidFill>
          <a:latin typeface="Arial" charset="0"/>
          <a:ea typeface="黑体" pitchFamily="2" charset="-122"/>
        </a:defRPr>
      </a:lvl6pPr>
      <a:lvl7pPr marL="914400" algn="r" rtl="0" eaLnBrk="1" fontAlgn="base" hangingPunct="1">
        <a:spcBef>
          <a:spcPct val="0"/>
        </a:spcBef>
        <a:spcAft>
          <a:spcPct val="0"/>
        </a:spcAft>
        <a:defRPr sz="3200">
          <a:solidFill>
            <a:schemeClr val="bg1"/>
          </a:solidFill>
          <a:latin typeface="Arial" charset="0"/>
          <a:ea typeface="黑体" pitchFamily="2" charset="-122"/>
        </a:defRPr>
      </a:lvl7pPr>
      <a:lvl8pPr marL="1371600" algn="r" rtl="0" eaLnBrk="1" fontAlgn="base" hangingPunct="1">
        <a:spcBef>
          <a:spcPct val="0"/>
        </a:spcBef>
        <a:spcAft>
          <a:spcPct val="0"/>
        </a:spcAft>
        <a:defRPr sz="3200">
          <a:solidFill>
            <a:schemeClr val="bg1"/>
          </a:solidFill>
          <a:latin typeface="Arial" charset="0"/>
          <a:ea typeface="黑体" pitchFamily="2" charset="-122"/>
        </a:defRPr>
      </a:lvl8pPr>
      <a:lvl9pPr marL="1828800" algn="r" rtl="0" eaLnBrk="1" fontAlgn="base" hangingPunct="1">
        <a:spcBef>
          <a:spcPct val="0"/>
        </a:spcBef>
        <a:spcAft>
          <a:spcPct val="0"/>
        </a:spcAft>
        <a:defRPr sz="3200">
          <a:solidFill>
            <a:schemeClr val="bg1"/>
          </a:solidFill>
          <a:latin typeface="Arial" charset="0"/>
          <a:ea typeface="黑体" pitchFamily="2" charset="-122"/>
        </a:defRPr>
      </a:lvl9pPr>
    </p:titleStyle>
    <p:bodyStyle>
      <a:lvl1pPr marL="342900" indent="-342900" algn="l" rtl="0" eaLnBrk="1" fontAlgn="base" hangingPunct="1">
        <a:spcBef>
          <a:spcPct val="20000"/>
        </a:spcBef>
        <a:spcAft>
          <a:spcPct val="0"/>
        </a:spcAft>
        <a:buClr>
          <a:schemeClr val="tx2"/>
        </a:buClr>
        <a:buSzPct val="100000"/>
        <a:buBlip>
          <a:blip r:embed="rId17"/>
        </a:buBlip>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100000"/>
        <a:buBlip>
          <a:blip r:embed="rId18"/>
        </a:buBlip>
        <a:defRPr sz="2400" b="1">
          <a:solidFill>
            <a:schemeClr val="tx1"/>
          </a:solidFill>
          <a:latin typeface="+mn-lt"/>
          <a:ea typeface="+mn-ea"/>
        </a:defRPr>
      </a:lvl2pPr>
      <a:lvl3pPr marL="1143000" indent="-228600" algn="l" rtl="0" eaLnBrk="1" fontAlgn="base" hangingPunct="1">
        <a:spcBef>
          <a:spcPct val="20000"/>
        </a:spcBef>
        <a:spcAft>
          <a:spcPct val="0"/>
        </a:spcAft>
        <a:buClr>
          <a:schemeClr val="tx1"/>
        </a:buClr>
        <a:buSzPct val="85000"/>
        <a:buBlip>
          <a:blip r:embed="rId19"/>
        </a:buBlip>
        <a:defRPr sz="2000" b="0">
          <a:solidFill>
            <a:schemeClr val="tx1"/>
          </a:solidFill>
          <a:latin typeface="楷体" panose="02010609060101010101" pitchFamily="49" charset="-122"/>
          <a:ea typeface="楷体" panose="02010609060101010101" pitchFamily="49" charset="-122"/>
          <a:cs typeface="Arial" panose="020B0604020202020204" pitchFamily="34" charset="0"/>
        </a:defRPr>
      </a:lvl3pPr>
      <a:lvl4pPr marL="1600200" indent="-228600" algn="l" rtl="0" eaLnBrk="1" fontAlgn="base" hangingPunct="1">
        <a:spcBef>
          <a:spcPct val="20000"/>
        </a:spcBef>
        <a:spcAft>
          <a:spcPct val="0"/>
        </a:spcAft>
        <a:buClr>
          <a:schemeClr val="tx2"/>
        </a:buClr>
        <a:buFont typeface="Wingdings" pitchFamily="2" charset="2"/>
        <a:buChar char="Ø"/>
        <a:defRPr sz="2000" b="1">
          <a:solidFill>
            <a:schemeClr val="tx1"/>
          </a:solidFill>
          <a:latin typeface="+mn-lt"/>
          <a:ea typeface="楷体_GB2312" pitchFamily="49" charset="-122"/>
        </a:defRPr>
      </a:lvl4pPr>
      <a:lvl5pPr marL="2057400" indent="-228600" algn="l" rtl="0" eaLnBrk="1" fontAlgn="base" hangingPunct="1">
        <a:spcBef>
          <a:spcPct val="20000"/>
        </a:spcBef>
        <a:spcAft>
          <a:spcPct val="0"/>
        </a:spcAft>
        <a:buChar char="»"/>
        <a:defRPr sz="2000" b="1">
          <a:solidFill>
            <a:schemeClr val="tx1"/>
          </a:solidFill>
          <a:latin typeface="+mn-lt"/>
          <a:ea typeface="楷体_GB2312" pitchFamily="49" charset="-12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987899"/>
            <a:ext cx="7772400" cy="1107583"/>
          </a:xfrm>
        </p:spPr>
        <p:txBody>
          <a:bodyPr>
            <a:normAutofit/>
          </a:bodyPr>
          <a:lstStyle/>
          <a:p>
            <a:pPr algn="ctr"/>
            <a:r>
              <a:rPr lang="zh-CN" altLang="en-US" dirty="0"/>
              <a:t>第四章    </a:t>
            </a:r>
            <a:r>
              <a:rPr lang="en-US" altLang="zh-CN" dirty="0"/>
              <a:t>CSS</a:t>
            </a:r>
            <a:r>
              <a:rPr lang="zh-CN" altLang="en-US" dirty="0"/>
              <a:t>组件</a:t>
            </a:r>
          </a:p>
        </p:txBody>
      </p:sp>
      <p:pic>
        <p:nvPicPr>
          <p:cNvPr id="4" name="图片 3"/>
          <p:cNvPicPr>
            <a:picLocks noChangeAspect="1"/>
          </p:cNvPicPr>
          <p:nvPr/>
        </p:nvPicPr>
        <p:blipFill>
          <a:blip r:embed="rId2"/>
          <a:stretch>
            <a:fillRect/>
          </a:stretch>
        </p:blipFill>
        <p:spPr>
          <a:xfrm>
            <a:off x="0" y="663801"/>
            <a:ext cx="9144000" cy="1931481"/>
          </a:xfrm>
          <a:prstGeom prst="rect">
            <a:avLst/>
          </a:prstGeom>
        </p:spPr>
      </p:pic>
    </p:spTree>
    <p:extLst>
      <p:ext uri="{BB962C8B-B14F-4D97-AF65-F5344CB8AC3E}">
        <p14:creationId xmlns:p14="http://schemas.microsoft.com/office/powerpoint/2010/main" val="2124839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用法</a:t>
            </a:r>
          </a:p>
        </p:txBody>
      </p:sp>
      <p:sp>
        <p:nvSpPr>
          <p:cNvPr id="3" name="内容占位符 2"/>
          <p:cNvSpPr>
            <a:spLocks noGrp="1"/>
          </p:cNvSpPr>
          <p:nvPr>
            <p:ph idx="1"/>
          </p:nvPr>
        </p:nvSpPr>
        <p:spPr/>
        <p:txBody>
          <a:bodyPr/>
          <a:lstStyle/>
          <a:p>
            <a:r>
              <a:rPr lang="zh-CN" altLang="en-US" sz="2400" dirty="0"/>
              <a:t>如需使用图标，只需要简单地使用下面的代码即可。请在图标和文本之间保留适当的空间。</a:t>
            </a:r>
            <a:endParaRPr lang="en-US" altLang="zh-CN" sz="2400" dirty="0"/>
          </a:p>
          <a:p>
            <a:endParaRPr lang="en-US" altLang="zh-CN" sz="2400" dirty="0"/>
          </a:p>
          <a:p>
            <a:endParaRPr lang="en-US" altLang="zh-CN" sz="2400" dirty="0"/>
          </a:p>
          <a:p>
            <a:r>
              <a:rPr lang="zh-CN" altLang="en-US" sz="2400" dirty="0"/>
              <a:t>下面的实例演示了如何使用字体图标：</a:t>
            </a:r>
            <a:endParaRPr lang="en-US" altLang="zh-CN" sz="2400" dirty="0"/>
          </a:p>
          <a:p>
            <a:endParaRPr lang="zh-CN" altLang="en-US" sz="2400" dirty="0"/>
          </a:p>
        </p:txBody>
      </p:sp>
      <p:sp>
        <p:nvSpPr>
          <p:cNvPr id="4" name="AutoShape 10"/>
          <p:cNvSpPr>
            <a:spLocks noChangeArrowheads="1"/>
          </p:cNvSpPr>
          <p:nvPr/>
        </p:nvSpPr>
        <p:spPr bwMode="auto">
          <a:xfrm>
            <a:off x="760754" y="2210706"/>
            <a:ext cx="7682846" cy="404663"/>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&lt;span class="</a:t>
            </a:r>
            <a:r>
              <a:rPr lang="en-US" altLang="zh-CN" sz="2000" dirty="0" err="1">
                <a:solidFill>
                  <a:schemeClr val="accent5">
                    <a:lumMod val="10000"/>
                  </a:schemeClr>
                </a:solidFill>
              </a:rPr>
              <a:t>glyphicon</a:t>
            </a:r>
            <a:r>
              <a:rPr lang="en-US" altLang="zh-CN" sz="2000" dirty="0">
                <a:solidFill>
                  <a:schemeClr val="accent5">
                    <a:lumMod val="10000"/>
                  </a:schemeClr>
                </a:solidFill>
              </a:rPr>
              <a:t> </a:t>
            </a:r>
            <a:r>
              <a:rPr lang="en-US" altLang="zh-CN" sz="2000" dirty="0" err="1">
                <a:solidFill>
                  <a:schemeClr val="accent5">
                    <a:lumMod val="10000"/>
                  </a:schemeClr>
                </a:solidFill>
              </a:rPr>
              <a:t>glyphicon</a:t>
            </a:r>
            <a:r>
              <a:rPr lang="en-US" altLang="zh-CN" sz="2000" dirty="0">
                <a:solidFill>
                  <a:schemeClr val="accent5">
                    <a:lumMod val="10000"/>
                  </a:schemeClr>
                </a:solidFill>
              </a:rPr>
              <a:t>-search"&gt;&lt;/span&gt;</a:t>
            </a:r>
          </a:p>
        </p:txBody>
      </p:sp>
      <p:pic>
        <p:nvPicPr>
          <p:cNvPr id="5" name="图片 4"/>
          <p:cNvPicPr>
            <a:picLocks noChangeAspect="1"/>
          </p:cNvPicPr>
          <p:nvPr/>
        </p:nvPicPr>
        <p:blipFill>
          <a:blip r:embed="rId2"/>
          <a:stretch>
            <a:fillRect/>
          </a:stretch>
        </p:blipFill>
        <p:spPr>
          <a:xfrm>
            <a:off x="2352954" y="3418065"/>
            <a:ext cx="3076867" cy="1221169"/>
          </a:xfrm>
          <a:prstGeom prst="rect">
            <a:avLst/>
          </a:prstGeom>
          <a:ln>
            <a:noFill/>
          </a:ln>
          <a:effectLst>
            <a:outerShdw blurRad="292100" dist="139700" dir="2700000" algn="tl" rotWithShape="0">
              <a:srgbClr val="333333">
                <a:alpha val="65000"/>
              </a:srgbClr>
            </a:outerShdw>
          </a:effectLst>
        </p:spPr>
      </p:pic>
      <p:sp>
        <p:nvSpPr>
          <p:cNvPr id="7" name="AutoShape 10"/>
          <p:cNvSpPr>
            <a:spLocks noChangeArrowheads="1"/>
          </p:cNvSpPr>
          <p:nvPr/>
        </p:nvSpPr>
        <p:spPr bwMode="auto">
          <a:xfrm>
            <a:off x="937932" y="2839813"/>
            <a:ext cx="7682846" cy="388414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a:t>
            </a:r>
            <a:r>
              <a:rPr lang="en-US" altLang="zh-CN" sz="1600" dirty="0" err="1">
                <a:solidFill>
                  <a:schemeClr val="accent5">
                    <a:lumMod val="10000"/>
                  </a:schemeClr>
                </a:solidFill>
              </a:rPr>
              <a:t>glyphicon</a:t>
            </a:r>
            <a:r>
              <a:rPr lang="en-US" altLang="zh-CN" sz="1600" dirty="0">
                <a:solidFill>
                  <a:schemeClr val="accent5">
                    <a:lumMod val="10000"/>
                  </a:schemeClr>
                </a:solidFill>
              </a:rPr>
              <a:t> </a:t>
            </a:r>
            <a:r>
              <a:rPr lang="en-US" altLang="zh-CN" sz="1600" dirty="0" err="1">
                <a:solidFill>
                  <a:schemeClr val="accent5">
                    <a:lumMod val="10000"/>
                  </a:schemeClr>
                </a:solidFill>
              </a:rPr>
              <a:t>glyphicon</a:t>
            </a:r>
            <a:r>
              <a:rPr lang="en-US" altLang="zh-CN" sz="1600" dirty="0">
                <a:solidFill>
                  <a:schemeClr val="accent5">
                    <a:lumMod val="10000"/>
                  </a:schemeClr>
                </a:solidFill>
              </a:rPr>
              <a:t>-sort-by-attributes"&gt;&lt;/span&gt;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a:t>
            </a:r>
            <a:r>
              <a:rPr lang="en-US" altLang="zh-CN" sz="1600" dirty="0" err="1">
                <a:solidFill>
                  <a:schemeClr val="accent5">
                    <a:lumMod val="10000"/>
                  </a:schemeClr>
                </a:solidFill>
              </a:rPr>
              <a:t>glyphicon</a:t>
            </a:r>
            <a:r>
              <a:rPr lang="en-US" altLang="zh-CN" sz="1600" dirty="0">
                <a:solidFill>
                  <a:schemeClr val="accent5">
                    <a:lumMod val="10000"/>
                  </a:schemeClr>
                </a:solidFill>
              </a:rPr>
              <a:t> </a:t>
            </a:r>
            <a:r>
              <a:rPr lang="en-US" altLang="zh-CN" sz="1600" dirty="0" err="1">
                <a:solidFill>
                  <a:schemeClr val="accent5">
                    <a:lumMod val="10000"/>
                  </a:schemeClr>
                </a:solidFill>
              </a:rPr>
              <a:t>glyphicon</a:t>
            </a:r>
            <a:r>
              <a:rPr lang="en-US" altLang="zh-CN" sz="1600" dirty="0">
                <a:solidFill>
                  <a:schemeClr val="accent5">
                    <a:lumMod val="10000"/>
                  </a:schemeClr>
                </a:solidFill>
              </a:rPr>
              <a:t>-sort-by-attributes-alt"&gt;&lt;/span&gt;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a:t>
            </a:r>
            <a:r>
              <a:rPr lang="en-US" altLang="zh-CN" sz="1600" dirty="0" err="1">
                <a:solidFill>
                  <a:schemeClr val="accent5">
                    <a:lumMod val="10000"/>
                  </a:schemeClr>
                </a:solidFill>
              </a:rPr>
              <a:t>glyphicon</a:t>
            </a:r>
            <a:r>
              <a:rPr lang="en-US" altLang="zh-CN" sz="1600" dirty="0">
                <a:solidFill>
                  <a:schemeClr val="accent5">
                    <a:lumMod val="10000"/>
                  </a:schemeClr>
                </a:solidFill>
              </a:rPr>
              <a:t> </a:t>
            </a:r>
            <a:r>
              <a:rPr lang="en-US" altLang="zh-CN" sz="1600" dirty="0" err="1">
                <a:solidFill>
                  <a:schemeClr val="accent5">
                    <a:lumMod val="10000"/>
                  </a:schemeClr>
                </a:solidFill>
              </a:rPr>
              <a:t>glyphicon</a:t>
            </a:r>
            <a:r>
              <a:rPr lang="en-US" altLang="zh-CN" sz="1600" dirty="0">
                <a:solidFill>
                  <a:schemeClr val="accent5">
                    <a:lumMod val="10000"/>
                  </a:schemeClr>
                </a:solidFill>
              </a:rPr>
              <a:t>-sort-by-order"&gt;&lt;/span&gt;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a:t>
            </a:r>
            <a:r>
              <a:rPr lang="en-US" altLang="zh-CN" sz="1600" dirty="0" err="1">
                <a:solidFill>
                  <a:schemeClr val="accent5">
                    <a:lumMod val="10000"/>
                  </a:schemeClr>
                </a:solidFill>
              </a:rPr>
              <a:t>glyphicon</a:t>
            </a:r>
            <a:r>
              <a:rPr lang="en-US" altLang="zh-CN" sz="1600" dirty="0">
                <a:solidFill>
                  <a:schemeClr val="accent5">
                    <a:lumMod val="10000"/>
                  </a:schemeClr>
                </a:solidFill>
              </a:rPr>
              <a:t> </a:t>
            </a:r>
            <a:r>
              <a:rPr lang="en-US" altLang="zh-CN" sz="1600" dirty="0" err="1">
                <a:solidFill>
                  <a:schemeClr val="accent5">
                    <a:lumMod val="10000"/>
                  </a:schemeClr>
                </a:solidFill>
              </a:rPr>
              <a:t>glyphicon</a:t>
            </a:r>
            <a:r>
              <a:rPr lang="en-US" altLang="zh-CN" sz="1600" dirty="0">
                <a:solidFill>
                  <a:schemeClr val="accent5">
                    <a:lumMod val="10000"/>
                  </a:schemeClr>
                </a:solidFill>
              </a:rPr>
              <a:t>-sort-by-order-alt"&gt;&lt;/span&gt;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&lt;/p&gt;</a:t>
            </a:r>
          </a:p>
        </p:txBody>
      </p:sp>
      <p:sp>
        <p:nvSpPr>
          <p:cNvPr id="8" name="AutoShape 10"/>
          <p:cNvSpPr>
            <a:spLocks noChangeArrowheads="1"/>
          </p:cNvSpPr>
          <p:nvPr/>
        </p:nvSpPr>
        <p:spPr bwMode="auto">
          <a:xfrm>
            <a:off x="2220166" y="3650358"/>
            <a:ext cx="6441234" cy="2529923"/>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 </a:t>
            </a:r>
            <a:r>
              <a:rPr lang="en-US" altLang="zh-CN" sz="1600" dirty="0" err="1">
                <a:solidFill>
                  <a:schemeClr val="accent5">
                    <a:lumMod val="10000"/>
                  </a:schemeClr>
                </a:solidFill>
              </a:rPr>
              <a:t>btn-lg</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a:t>
            </a:r>
            <a:r>
              <a:rPr lang="en-US" altLang="zh-CN" sz="1600" dirty="0" err="1">
                <a:solidFill>
                  <a:schemeClr val="accent5">
                    <a:lumMod val="10000"/>
                  </a:schemeClr>
                </a:solidFill>
              </a:rPr>
              <a:t>glyphicon</a:t>
            </a:r>
            <a:r>
              <a:rPr lang="en-US" altLang="zh-CN" sz="1600" dirty="0">
                <a:solidFill>
                  <a:schemeClr val="accent5">
                    <a:lumMod val="10000"/>
                  </a:schemeClr>
                </a:solidFill>
              </a:rPr>
              <a:t> </a:t>
            </a:r>
            <a:r>
              <a:rPr lang="en-US" altLang="zh-CN" sz="1600" dirty="0" err="1">
                <a:solidFill>
                  <a:schemeClr val="accent5">
                    <a:lumMod val="10000"/>
                  </a:schemeClr>
                </a:solidFill>
              </a:rPr>
              <a:t>glyphicon</a:t>
            </a:r>
            <a:r>
              <a:rPr lang="en-US" altLang="zh-CN" sz="1600" dirty="0">
                <a:solidFill>
                  <a:schemeClr val="accent5">
                    <a:lumMod val="10000"/>
                  </a:schemeClr>
                </a:solidFill>
              </a:rPr>
              <a:t>-user"&gt;&lt;/span&gt; User</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 </a:t>
            </a:r>
            <a:r>
              <a:rPr lang="en-US" altLang="zh-CN" sz="1600" dirty="0" err="1">
                <a:solidFill>
                  <a:schemeClr val="accent5">
                    <a:lumMod val="10000"/>
                  </a:schemeClr>
                </a:solidFill>
              </a:rPr>
              <a:t>btn-sm</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a:t>
            </a:r>
            <a:r>
              <a:rPr lang="en-US" altLang="zh-CN" sz="1600" dirty="0" err="1">
                <a:solidFill>
                  <a:schemeClr val="accent5">
                    <a:lumMod val="10000"/>
                  </a:schemeClr>
                </a:solidFill>
              </a:rPr>
              <a:t>glyphicon</a:t>
            </a:r>
            <a:r>
              <a:rPr lang="en-US" altLang="zh-CN" sz="1600" dirty="0">
                <a:solidFill>
                  <a:schemeClr val="accent5">
                    <a:lumMod val="10000"/>
                  </a:schemeClr>
                </a:solidFill>
              </a:rPr>
              <a:t> </a:t>
            </a:r>
            <a:r>
              <a:rPr lang="en-US" altLang="zh-CN" sz="1600" dirty="0" err="1">
                <a:solidFill>
                  <a:schemeClr val="accent5">
                    <a:lumMod val="10000"/>
                  </a:schemeClr>
                </a:solidFill>
              </a:rPr>
              <a:t>glyphicon</a:t>
            </a:r>
            <a:r>
              <a:rPr lang="en-US" altLang="zh-CN" sz="1600" dirty="0">
                <a:solidFill>
                  <a:schemeClr val="accent5">
                    <a:lumMod val="10000"/>
                  </a:schemeClr>
                </a:solidFill>
              </a:rPr>
              <a:t>-user"&gt;&lt;/span&gt; User</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 </a:t>
            </a:r>
            <a:r>
              <a:rPr lang="en-US" altLang="zh-CN" sz="1600" dirty="0" err="1">
                <a:solidFill>
                  <a:schemeClr val="accent5">
                    <a:lumMod val="10000"/>
                  </a:schemeClr>
                </a:solidFill>
              </a:rPr>
              <a:t>btn-xs</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a:t>
            </a:r>
            <a:r>
              <a:rPr lang="en-US" altLang="zh-CN" sz="1600" dirty="0" err="1">
                <a:solidFill>
                  <a:schemeClr val="accent5">
                    <a:lumMod val="10000"/>
                  </a:schemeClr>
                </a:solidFill>
              </a:rPr>
              <a:t>glyphicon</a:t>
            </a:r>
            <a:r>
              <a:rPr lang="en-US" altLang="zh-CN" sz="1600" dirty="0">
                <a:solidFill>
                  <a:schemeClr val="accent5">
                    <a:lumMod val="10000"/>
                  </a:schemeClr>
                </a:solidFill>
              </a:rPr>
              <a:t> </a:t>
            </a:r>
            <a:r>
              <a:rPr lang="en-US" altLang="zh-CN" sz="1600" dirty="0" err="1">
                <a:solidFill>
                  <a:schemeClr val="accent5">
                    <a:lumMod val="10000"/>
                  </a:schemeClr>
                </a:solidFill>
              </a:rPr>
              <a:t>glyphicon</a:t>
            </a:r>
            <a:r>
              <a:rPr lang="en-US" altLang="zh-CN" sz="1600" dirty="0">
                <a:solidFill>
                  <a:schemeClr val="accent5">
                    <a:lumMod val="10000"/>
                  </a:schemeClr>
                </a:solidFill>
              </a:rPr>
              <a:t>-user"&gt;&lt;/span&gt; User</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&lt;/button&gt;</a:t>
            </a:r>
          </a:p>
        </p:txBody>
      </p:sp>
    </p:spTree>
    <p:extLst>
      <p:ext uri="{BB962C8B-B14F-4D97-AF65-F5344CB8AC3E}">
        <p14:creationId xmlns:p14="http://schemas.microsoft.com/office/powerpoint/2010/main" val="238624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带有导航栏的字体图标</a:t>
            </a:r>
          </a:p>
        </p:txBody>
      </p:sp>
      <p:pic>
        <p:nvPicPr>
          <p:cNvPr id="4" name="图片 3"/>
          <p:cNvPicPr>
            <a:picLocks noChangeAspect="1"/>
          </p:cNvPicPr>
          <p:nvPr/>
        </p:nvPicPr>
        <p:blipFill>
          <a:blip r:embed="rId2"/>
          <a:stretch>
            <a:fillRect/>
          </a:stretch>
        </p:blipFill>
        <p:spPr>
          <a:xfrm>
            <a:off x="1038998" y="1267946"/>
            <a:ext cx="7191323" cy="614643"/>
          </a:xfrm>
          <a:prstGeom prst="rect">
            <a:avLst/>
          </a:prstGeom>
        </p:spPr>
      </p:pic>
      <p:sp>
        <p:nvSpPr>
          <p:cNvPr id="5" name="AutoShape 10"/>
          <p:cNvSpPr>
            <a:spLocks noChangeArrowheads="1"/>
          </p:cNvSpPr>
          <p:nvPr/>
        </p:nvSpPr>
        <p:spPr bwMode="auto">
          <a:xfrm>
            <a:off x="566178" y="2169460"/>
            <a:ext cx="2983846" cy="1717393"/>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&lt;style&gt;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body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padding-top: 50px;</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padding-left: 50px;</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&lt;/style&gt;</a:t>
            </a:r>
          </a:p>
        </p:txBody>
      </p:sp>
      <p:sp>
        <p:nvSpPr>
          <p:cNvPr id="6" name="AutoShape 10"/>
          <p:cNvSpPr>
            <a:spLocks noChangeArrowheads="1"/>
          </p:cNvSpPr>
          <p:nvPr/>
        </p:nvSpPr>
        <p:spPr bwMode="auto">
          <a:xfrm>
            <a:off x="2515908" y="2469778"/>
            <a:ext cx="6448705" cy="3613297"/>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a:t>
            </a:r>
            <a:r>
              <a:rPr lang="en-US" altLang="zh-CN" sz="1600" dirty="0" err="1">
                <a:solidFill>
                  <a:schemeClr val="accent5">
                    <a:lumMod val="10000"/>
                  </a:schemeClr>
                </a:solidFill>
              </a:rPr>
              <a:t>navbar</a:t>
            </a:r>
            <a:r>
              <a:rPr lang="en-US" altLang="zh-CN" sz="1600" dirty="0">
                <a:solidFill>
                  <a:schemeClr val="accent5">
                    <a:lumMod val="10000"/>
                  </a:schemeClr>
                </a:solidFill>
              </a:rPr>
              <a:t> </a:t>
            </a:r>
            <a:r>
              <a:rPr lang="en-US" altLang="zh-CN" sz="1600" dirty="0" err="1">
                <a:solidFill>
                  <a:schemeClr val="accent5">
                    <a:lumMod val="10000"/>
                  </a:schemeClr>
                </a:solidFill>
              </a:rPr>
              <a:t>navbar</a:t>
            </a:r>
            <a:r>
              <a:rPr lang="en-US" altLang="zh-CN" sz="1600" dirty="0">
                <a:solidFill>
                  <a:schemeClr val="accent5">
                    <a:lumMod val="10000"/>
                  </a:schemeClr>
                </a:solidFill>
              </a:rPr>
              <a:t>-fixed-top </a:t>
            </a:r>
            <a:r>
              <a:rPr lang="en-US" altLang="zh-CN" sz="1600" dirty="0" err="1">
                <a:solidFill>
                  <a:schemeClr val="accent5">
                    <a:lumMod val="10000"/>
                  </a:schemeClr>
                </a:solidFill>
              </a:rPr>
              <a:t>navbar</a:t>
            </a:r>
            <a:r>
              <a:rPr lang="en-US" altLang="zh-CN" sz="1600" dirty="0">
                <a:solidFill>
                  <a:schemeClr val="accent5">
                    <a:lumMod val="10000"/>
                  </a:schemeClr>
                </a:solidFill>
              </a:rPr>
              <a:t>-inverse" role="navigation"&gt;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class="container"&gt;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a:t>
            </a:r>
            <a:r>
              <a:rPr lang="en-US" altLang="zh-CN" sz="1600" dirty="0" err="1">
                <a:solidFill>
                  <a:schemeClr val="accent5">
                    <a:lumMod val="10000"/>
                  </a:schemeClr>
                </a:solidFill>
              </a:rPr>
              <a:t>navbar</a:t>
            </a:r>
            <a:r>
              <a:rPr lang="en-US" altLang="zh-CN" sz="1600" dirty="0">
                <a:solidFill>
                  <a:schemeClr val="accent5">
                    <a:lumMod val="10000"/>
                  </a:schemeClr>
                </a:solidFill>
              </a:rPr>
              <a:t>-header"&gt;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navbar</a:t>
            </a:r>
            <a:r>
              <a:rPr lang="en-US" altLang="zh-CN" sz="1600" dirty="0">
                <a:solidFill>
                  <a:schemeClr val="accent5">
                    <a:lumMod val="10000"/>
                  </a:schemeClr>
                </a:solidFill>
              </a:rPr>
              <a:t>-toggle" data-toggle="collapse" data-target=".</a:t>
            </a:r>
            <a:r>
              <a:rPr lang="en-US" altLang="zh-CN" sz="1600" dirty="0" err="1">
                <a:solidFill>
                  <a:schemeClr val="accent5">
                    <a:lumMod val="10000"/>
                  </a:schemeClr>
                </a:solidFill>
              </a:rPr>
              <a:t>navbar</a:t>
            </a:r>
            <a:r>
              <a:rPr lang="en-US" altLang="zh-CN" sz="1600" dirty="0">
                <a:solidFill>
                  <a:schemeClr val="accent5">
                    <a:lumMod val="10000"/>
                  </a:schemeClr>
                </a:solidFill>
              </a:rPr>
              <a:t>-collapse"&gt;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a:t>
            </a:r>
            <a:r>
              <a:rPr lang="en-US" altLang="zh-CN" sz="1600" dirty="0" err="1">
                <a:solidFill>
                  <a:schemeClr val="accent5">
                    <a:lumMod val="10000"/>
                  </a:schemeClr>
                </a:solidFill>
              </a:rPr>
              <a:t>sr</a:t>
            </a:r>
            <a:r>
              <a:rPr lang="en-US" altLang="zh-CN" sz="1600" dirty="0">
                <a:solidFill>
                  <a:schemeClr val="accent5">
                    <a:lumMod val="10000"/>
                  </a:schemeClr>
                </a:solidFill>
              </a:rPr>
              <a:t>-only"&gt;Toggle navigation&lt;/span&gt;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class="icon-bar"&gt;&lt;/span&gt;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class="icon-bar"&gt;&lt;/span&gt;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class="icon-bar"&gt;&lt;/span&gt;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class="</a:t>
            </a:r>
            <a:r>
              <a:rPr lang="en-US" altLang="zh-CN" sz="1600" dirty="0" err="1">
                <a:solidFill>
                  <a:schemeClr val="accent5">
                    <a:lumMod val="10000"/>
                  </a:schemeClr>
                </a:solidFill>
              </a:rPr>
              <a:t>navbar</a:t>
            </a:r>
            <a:r>
              <a:rPr lang="en-US" altLang="zh-CN" sz="1600" dirty="0">
                <a:solidFill>
                  <a:schemeClr val="accent5">
                    <a:lumMod val="10000"/>
                  </a:schemeClr>
                </a:solidFill>
              </a:rPr>
              <a:t>-brand" </a:t>
            </a:r>
            <a:r>
              <a:rPr lang="en-US" altLang="zh-CN" sz="1600" dirty="0" err="1">
                <a:solidFill>
                  <a:schemeClr val="accent5">
                    <a:lumMod val="10000"/>
                  </a:schemeClr>
                </a:solidFill>
              </a:rPr>
              <a:t>href</a:t>
            </a:r>
            <a:r>
              <a:rPr lang="en-US" altLang="zh-CN" sz="1600" dirty="0">
                <a:solidFill>
                  <a:schemeClr val="accent5">
                    <a:lumMod val="10000"/>
                  </a:schemeClr>
                </a:solidFill>
              </a:rPr>
              <a:t>="#"&gt;Project name&lt;/a&gt;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p:txBody>
      </p:sp>
      <p:sp>
        <p:nvSpPr>
          <p:cNvPr id="7" name="AutoShape 10"/>
          <p:cNvSpPr>
            <a:spLocks noChangeArrowheads="1"/>
          </p:cNvSpPr>
          <p:nvPr/>
        </p:nvSpPr>
        <p:spPr bwMode="auto">
          <a:xfrm>
            <a:off x="1625460" y="3040940"/>
            <a:ext cx="6448705" cy="3342453"/>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class="collapse </a:t>
            </a:r>
            <a:r>
              <a:rPr lang="en-US" altLang="zh-CN" sz="1600" dirty="0" err="1">
                <a:solidFill>
                  <a:schemeClr val="accent5">
                    <a:lumMod val="10000"/>
                  </a:schemeClr>
                </a:solidFill>
              </a:rPr>
              <a:t>navbar</a:t>
            </a:r>
            <a:r>
              <a:rPr lang="en-US" altLang="zh-CN" sz="1600" dirty="0">
                <a:solidFill>
                  <a:schemeClr val="accent5">
                    <a:lumMod val="10000"/>
                  </a:schemeClr>
                </a:solidFill>
              </a:rPr>
              <a:t>-collapse"&gt;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a:t>
            </a:r>
            <a:r>
              <a:rPr lang="en-US" altLang="zh-CN" sz="1600" dirty="0" err="1">
                <a:solidFill>
                  <a:schemeClr val="accent5">
                    <a:lumMod val="10000"/>
                  </a:schemeClr>
                </a:solidFill>
              </a:rPr>
              <a:t>nav</a:t>
            </a:r>
            <a:r>
              <a:rPr lang="en-US" altLang="zh-CN" sz="1600" dirty="0">
                <a:solidFill>
                  <a:schemeClr val="accent5">
                    <a:lumMod val="10000"/>
                  </a:schemeClr>
                </a:solidFill>
              </a:rPr>
              <a:t> </a:t>
            </a:r>
            <a:r>
              <a:rPr lang="en-US" altLang="zh-CN" sz="1600" dirty="0" err="1">
                <a:solidFill>
                  <a:schemeClr val="accent5">
                    <a:lumMod val="10000"/>
                  </a:schemeClr>
                </a:solidFill>
              </a:rPr>
              <a:t>navbar-nav</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class="active"&gt;&lt;a </a:t>
            </a:r>
            <a:r>
              <a:rPr lang="en-US" altLang="zh-CN" sz="1600" dirty="0" err="1">
                <a:solidFill>
                  <a:schemeClr val="accent5">
                    <a:lumMod val="10000"/>
                  </a:schemeClr>
                </a:solidFill>
              </a:rPr>
              <a:t>href</a:t>
            </a:r>
            <a:r>
              <a:rPr lang="en-US" altLang="zh-CN" sz="1600" dirty="0">
                <a:solidFill>
                  <a:schemeClr val="accent5">
                    <a:lumMod val="10000"/>
                  </a:schemeClr>
                </a:solidFill>
              </a:rPr>
              <a:t>="#"&gt;&lt;span class="</a:t>
            </a:r>
            <a:r>
              <a:rPr lang="en-US" altLang="zh-CN" sz="1600" dirty="0" err="1">
                <a:solidFill>
                  <a:schemeClr val="accent5">
                    <a:lumMod val="10000"/>
                  </a:schemeClr>
                </a:solidFill>
              </a:rPr>
              <a:t>glyphicon</a:t>
            </a:r>
            <a:r>
              <a:rPr lang="en-US" altLang="zh-CN" sz="1600" dirty="0">
                <a:solidFill>
                  <a:schemeClr val="accent5">
                    <a:lumMod val="10000"/>
                  </a:schemeClr>
                </a:solidFill>
              </a:rPr>
              <a:t> </a:t>
            </a:r>
            <a:r>
              <a:rPr lang="en-US" altLang="zh-CN" sz="1600" dirty="0" err="1">
                <a:solidFill>
                  <a:schemeClr val="accent5">
                    <a:lumMod val="10000"/>
                  </a:schemeClr>
                </a:solidFill>
              </a:rPr>
              <a:t>glyphicon</a:t>
            </a:r>
            <a:r>
              <a:rPr lang="en-US" altLang="zh-CN" sz="1600" dirty="0">
                <a:solidFill>
                  <a:schemeClr val="accent5">
                    <a:lumMod val="10000"/>
                  </a:schemeClr>
                </a:solidFill>
              </a:rPr>
              <a:t>-home"&gt;Home&lt;/span&gt;&lt;/a&gt;&lt;/li&gt;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="#shop"&gt;&lt;span class="</a:t>
            </a:r>
            <a:r>
              <a:rPr lang="en-US" altLang="zh-CN" sz="1600" dirty="0" err="1">
                <a:solidFill>
                  <a:schemeClr val="accent5">
                    <a:lumMod val="10000"/>
                  </a:schemeClr>
                </a:solidFill>
              </a:rPr>
              <a:t>glyphicon</a:t>
            </a:r>
            <a:r>
              <a:rPr lang="en-US" altLang="zh-CN" sz="1600" dirty="0">
                <a:solidFill>
                  <a:schemeClr val="accent5">
                    <a:lumMod val="10000"/>
                  </a:schemeClr>
                </a:solidFill>
              </a:rPr>
              <a:t> </a:t>
            </a:r>
            <a:r>
              <a:rPr lang="en-US" altLang="zh-CN" sz="1600" dirty="0" err="1">
                <a:solidFill>
                  <a:schemeClr val="accent5">
                    <a:lumMod val="10000"/>
                  </a:schemeClr>
                </a:solidFill>
              </a:rPr>
              <a:t>glyphicon</a:t>
            </a:r>
            <a:r>
              <a:rPr lang="en-US" altLang="zh-CN" sz="1600" dirty="0">
                <a:solidFill>
                  <a:schemeClr val="accent5">
                    <a:lumMod val="10000"/>
                  </a:schemeClr>
                </a:solidFill>
              </a:rPr>
              <a:t>-shopping-cart"&gt;Shop&lt;/span&gt;&lt;/a&gt;&lt;/li&gt;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="#support"&gt;&lt;span class="</a:t>
            </a:r>
            <a:r>
              <a:rPr lang="en-US" altLang="zh-CN" sz="1600" dirty="0" err="1">
                <a:solidFill>
                  <a:schemeClr val="accent5">
                    <a:lumMod val="10000"/>
                  </a:schemeClr>
                </a:solidFill>
              </a:rPr>
              <a:t>glyphicon</a:t>
            </a:r>
            <a:r>
              <a:rPr lang="en-US" altLang="zh-CN" sz="1600" dirty="0">
                <a:solidFill>
                  <a:schemeClr val="accent5">
                    <a:lumMod val="10000"/>
                  </a:schemeClr>
                </a:solidFill>
              </a:rPr>
              <a:t> </a:t>
            </a:r>
            <a:r>
              <a:rPr lang="en-US" altLang="zh-CN" sz="1600" dirty="0" err="1">
                <a:solidFill>
                  <a:schemeClr val="accent5">
                    <a:lumMod val="10000"/>
                  </a:schemeClr>
                </a:solidFill>
              </a:rPr>
              <a:t>glyphicon</a:t>
            </a:r>
            <a:r>
              <a:rPr lang="en-US" altLang="zh-CN" sz="1600" dirty="0">
                <a:solidFill>
                  <a:schemeClr val="accent5">
                    <a:lumMod val="10000"/>
                  </a:schemeClr>
                </a:solidFill>
              </a:rPr>
              <a:t>-headphones"&gt;Support&lt;/span&gt;&lt;/a&gt;&lt;/li&gt;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p:txBody>
      </p:sp>
    </p:spTree>
    <p:extLst>
      <p:ext uri="{BB962C8B-B14F-4D97-AF65-F5344CB8AC3E}">
        <p14:creationId xmlns:p14="http://schemas.microsoft.com/office/powerpoint/2010/main" val="265194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定制字体图标</a:t>
            </a:r>
          </a:p>
        </p:txBody>
      </p:sp>
      <p:sp>
        <p:nvSpPr>
          <p:cNvPr id="3" name="内容占位符 2"/>
          <p:cNvSpPr>
            <a:spLocks noGrp="1"/>
          </p:cNvSpPr>
          <p:nvPr>
            <p:ph idx="1"/>
          </p:nvPr>
        </p:nvSpPr>
        <p:spPr/>
        <p:txBody>
          <a:bodyPr/>
          <a:lstStyle/>
          <a:p>
            <a:r>
              <a:rPr lang="zh-CN" altLang="en-US" sz="2400" dirty="0"/>
              <a:t>我们已经看到如何使用字体图标，接下来我们看看如何定制字体图标。</a:t>
            </a:r>
          </a:p>
          <a:p>
            <a:r>
              <a:rPr lang="zh-CN" altLang="en-US" sz="2400" dirty="0"/>
              <a:t>我们将以上面的实例开始，并通过改变字体尺寸、颜色和应用文本阴影来进行定制图标。</a:t>
            </a:r>
          </a:p>
          <a:p>
            <a:r>
              <a:rPr lang="zh-CN" altLang="en-US" sz="2400" dirty="0"/>
              <a:t>下面是开始的代码：</a:t>
            </a:r>
          </a:p>
        </p:txBody>
      </p:sp>
      <p:pic>
        <p:nvPicPr>
          <p:cNvPr id="4" name="图片 3"/>
          <p:cNvPicPr>
            <a:picLocks noChangeAspect="1"/>
          </p:cNvPicPr>
          <p:nvPr/>
        </p:nvPicPr>
        <p:blipFill>
          <a:blip r:embed="rId2"/>
          <a:stretch>
            <a:fillRect/>
          </a:stretch>
        </p:blipFill>
        <p:spPr>
          <a:xfrm>
            <a:off x="5880847" y="3031752"/>
            <a:ext cx="1390302" cy="719978"/>
          </a:xfrm>
          <a:prstGeom prst="rect">
            <a:avLst/>
          </a:prstGeom>
          <a:ln>
            <a:noFill/>
          </a:ln>
          <a:effectLst>
            <a:outerShdw blurRad="292100" dist="139700" dir="2700000" algn="tl" rotWithShape="0">
              <a:srgbClr val="333333">
                <a:alpha val="65000"/>
              </a:srgbClr>
            </a:outerShdw>
          </a:effectLst>
        </p:spPr>
      </p:pic>
      <p:sp>
        <p:nvSpPr>
          <p:cNvPr id="5" name="AutoShape 10"/>
          <p:cNvSpPr>
            <a:spLocks noChangeArrowheads="1"/>
          </p:cNvSpPr>
          <p:nvPr/>
        </p:nvSpPr>
        <p:spPr bwMode="auto">
          <a:xfrm>
            <a:off x="1141366" y="4264623"/>
            <a:ext cx="6448705" cy="88383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-primary </a:t>
            </a:r>
            <a:r>
              <a:rPr lang="en-US" altLang="zh-CN" sz="1600" dirty="0" err="1">
                <a:solidFill>
                  <a:schemeClr val="accent5">
                    <a:lumMod val="10000"/>
                  </a:schemeClr>
                </a:solidFill>
              </a:rPr>
              <a:t>btn-lg</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a:t>
            </a:r>
            <a:r>
              <a:rPr lang="en-US" altLang="zh-CN" sz="1600" dirty="0" err="1">
                <a:solidFill>
                  <a:schemeClr val="accent5">
                    <a:lumMod val="10000"/>
                  </a:schemeClr>
                </a:solidFill>
              </a:rPr>
              <a:t>glyphicon</a:t>
            </a:r>
            <a:r>
              <a:rPr lang="en-US" altLang="zh-CN" sz="1600" dirty="0">
                <a:solidFill>
                  <a:schemeClr val="accent5">
                    <a:lumMod val="10000"/>
                  </a:schemeClr>
                </a:solidFill>
              </a:rPr>
              <a:t> </a:t>
            </a:r>
            <a:r>
              <a:rPr lang="en-US" altLang="zh-CN" sz="1600" dirty="0" err="1">
                <a:solidFill>
                  <a:schemeClr val="accent5">
                    <a:lumMod val="10000"/>
                  </a:schemeClr>
                </a:solidFill>
              </a:rPr>
              <a:t>glyphicon</a:t>
            </a:r>
            <a:r>
              <a:rPr lang="en-US" altLang="zh-CN" sz="1600" dirty="0">
                <a:solidFill>
                  <a:schemeClr val="accent5">
                    <a:lumMod val="10000"/>
                  </a:schemeClr>
                </a:solidFill>
              </a:rPr>
              <a:t>-user"&gt;&lt;/span&gt; User</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&lt;/button&gt;</a:t>
            </a:r>
          </a:p>
        </p:txBody>
      </p:sp>
    </p:spTree>
    <p:extLst>
      <p:ext uri="{BB962C8B-B14F-4D97-AF65-F5344CB8AC3E}">
        <p14:creationId xmlns:p14="http://schemas.microsoft.com/office/powerpoint/2010/main" val="153106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定制字体尺寸</a:t>
            </a:r>
          </a:p>
        </p:txBody>
      </p:sp>
      <p:sp>
        <p:nvSpPr>
          <p:cNvPr id="3" name="内容占位符 2"/>
          <p:cNvSpPr>
            <a:spLocks noGrp="1"/>
          </p:cNvSpPr>
          <p:nvPr>
            <p:ph idx="1"/>
          </p:nvPr>
        </p:nvSpPr>
        <p:spPr/>
        <p:txBody>
          <a:bodyPr/>
          <a:lstStyle/>
          <a:p>
            <a:r>
              <a:rPr lang="zh-CN" altLang="en-US" sz="2400" dirty="0"/>
              <a:t>通过增加或减少图标的字体尺寸，您可以让图标看起来更大或更小。</a:t>
            </a:r>
          </a:p>
        </p:txBody>
      </p:sp>
      <p:pic>
        <p:nvPicPr>
          <p:cNvPr id="4" name="图片 3"/>
          <p:cNvPicPr>
            <a:picLocks noChangeAspect="1"/>
          </p:cNvPicPr>
          <p:nvPr/>
        </p:nvPicPr>
        <p:blipFill>
          <a:blip r:embed="rId2"/>
          <a:stretch>
            <a:fillRect/>
          </a:stretch>
        </p:blipFill>
        <p:spPr>
          <a:xfrm>
            <a:off x="3097306" y="2132199"/>
            <a:ext cx="2438400" cy="1114425"/>
          </a:xfrm>
          <a:prstGeom prst="rect">
            <a:avLst/>
          </a:prstGeom>
        </p:spPr>
      </p:pic>
      <p:sp>
        <p:nvSpPr>
          <p:cNvPr id="5" name="AutoShape 10"/>
          <p:cNvSpPr>
            <a:spLocks noChangeArrowheads="1"/>
          </p:cNvSpPr>
          <p:nvPr/>
        </p:nvSpPr>
        <p:spPr bwMode="auto">
          <a:xfrm>
            <a:off x="782395" y="3701256"/>
            <a:ext cx="7639563" cy="904863"/>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-primary </a:t>
            </a:r>
            <a:r>
              <a:rPr lang="en-US" altLang="zh-CN" sz="1600" dirty="0" err="1">
                <a:solidFill>
                  <a:schemeClr val="accent5">
                    <a:lumMod val="10000"/>
                  </a:schemeClr>
                </a:solidFill>
              </a:rPr>
              <a:t>btn-lg</a:t>
            </a:r>
            <a:r>
              <a:rPr lang="en-US" altLang="zh-CN" sz="1600" dirty="0">
                <a:solidFill>
                  <a:schemeClr val="accent5">
                    <a:lumMod val="10000"/>
                  </a:schemeClr>
                </a:solidFill>
              </a:rPr>
              <a:t>" style="font-size: 60px"&gt;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a:t>
            </a:r>
            <a:r>
              <a:rPr lang="en-US" altLang="zh-CN" sz="1600" dirty="0" err="1">
                <a:solidFill>
                  <a:schemeClr val="accent5">
                    <a:lumMod val="10000"/>
                  </a:schemeClr>
                </a:solidFill>
              </a:rPr>
              <a:t>glyphicon</a:t>
            </a:r>
            <a:r>
              <a:rPr lang="en-US" altLang="zh-CN" sz="1600" dirty="0">
                <a:solidFill>
                  <a:schemeClr val="accent5">
                    <a:lumMod val="10000"/>
                  </a:schemeClr>
                </a:solidFill>
              </a:rPr>
              <a:t> </a:t>
            </a:r>
            <a:r>
              <a:rPr lang="en-US" altLang="zh-CN" sz="1600" dirty="0" err="1">
                <a:solidFill>
                  <a:schemeClr val="accent5">
                    <a:lumMod val="10000"/>
                  </a:schemeClr>
                </a:solidFill>
              </a:rPr>
              <a:t>glyphicon</a:t>
            </a:r>
            <a:r>
              <a:rPr lang="en-US" altLang="zh-CN" sz="1600" dirty="0">
                <a:solidFill>
                  <a:schemeClr val="accent5">
                    <a:lumMod val="10000"/>
                  </a:schemeClr>
                </a:solidFill>
              </a:rPr>
              <a:t>-user"&gt;&lt;/span&gt; User</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&lt;/button&gt;</a:t>
            </a:r>
          </a:p>
        </p:txBody>
      </p:sp>
    </p:spTree>
    <p:extLst>
      <p:ext uri="{BB962C8B-B14F-4D97-AF65-F5344CB8AC3E}">
        <p14:creationId xmlns:p14="http://schemas.microsoft.com/office/powerpoint/2010/main" val="100679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定制字体颜色</a:t>
            </a:r>
          </a:p>
        </p:txBody>
      </p:sp>
      <p:sp>
        <p:nvSpPr>
          <p:cNvPr id="5" name="AutoShape 10"/>
          <p:cNvSpPr>
            <a:spLocks noChangeArrowheads="1"/>
          </p:cNvSpPr>
          <p:nvPr/>
        </p:nvSpPr>
        <p:spPr bwMode="auto">
          <a:xfrm>
            <a:off x="311748" y="3123033"/>
            <a:ext cx="8509523" cy="904863"/>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-primary </a:t>
            </a:r>
            <a:r>
              <a:rPr lang="en-US" altLang="zh-CN" sz="1600" dirty="0" err="1">
                <a:solidFill>
                  <a:schemeClr val="accent5">
                    <a:lumMod val="10000"/>
                  </a:schemeClr>
                </a:solidFill>
              </a:rPr>
              <a:t>btn-lg</a:t>
            </a:r>
            <a:r>
              <a:rPr lang="en-US" altLang="zh-CN" sz="1600" dirty="0">
                <a:solidFill>
                  <a:schemeClr val="accent5">
                    <a:lumMod val="10000"/>
                  </a:schemeClr>
                </a:solidFill>
              </a:rPr>
              <a:t>" style="color: </a:t>
            </a:r>
            <a:r>
              <a:rPr lang="en-US" altLang="zh-CN" sz="1600" dirty="0" err="1">
                <a:solidFill>
                  <a:schemeClr val="accent5">
                    <a:lumMod val="10000"/>
                  </a:schemeClr>
                </a:solidFill>
              </a:rPr>
              <a:t>rgb</a:t>
            </a:r>
            <a:r>
              <a:rPr lang="en-US" altLang="zh-CN" sz="1600" dirty="0">
                <a:solidFill>
                  <a:schemeClr val="accent5">
                    <a:lumMod val="10000"/>
                  </a:schemeClr>
                </a:solidFill>
              </a:rPr>
              <a:t>(212, 106, 64);"&gt;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a:t>
            </a:r>
            <a:r>
              <a:rPr lang="en-US" altLang="zh-CN" sz="1600" dirty="0" err="1">
                <a:solidFill>
                  <a:schemeClr val="accent5">
                    <a:lumMod val="10000"/>
                  </a:schemeClr>
                </a:solidFill>
              </a:rPr>
              <a:t>glyphicon</a:t>
            </a:r>
            <a:r>
              <a:rPr lang="en-US" altLang="zh-CN" sz="1600" dirty="0">
                <a:solidFill>
                  <a:schemeClr val="accent5">
                    <a:lumMod val="10000"/>
                  </a:schemeClr>
                </a:solidFill>
              </a:rPr>
              <a:t> </a:t>
            </a:r>
            <a:r>
              <a:rPr lang="en-US" altLang="zh-CN" sz="1600" dirty="0" err="1">
                <a:solidFill>
                  <a:schemeClr val="accent5">
                    <a:lumMod val="10000"/>
                  </a:schemeClr>
                </a:solidFill>
              </a:rPr>
              <a:t>glyphicon</a:t>
            </a:r>
            <a:r>
              <a:rPr lang="en-US" altLang="zh-CN" sz="1600" dirty="0">
                <a:solidFill>
                  <a:schemeClr val="accent5">
                    <a:lumMod val="10000"/>
                  </a:schemeClr>
                </a:solidFill>
              </a:rPr>
              <a:t>-user"&gt;&lt;/span&gt; User</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&lt;/button&gt;</a:t>
            </a:r>
          </a:p>
        </p:txBody>
      </p:sp>
      <p:pic>
        <p:nvPicPr>
          <p:cNvPr id="6" name="图片 5"/>
          <p:cNvPicPr>
            <a:picLocks noChangeAspect="1"/>
          </p:cNvPicPr>
          <p:nvPr/>
        </p:nvPicPr>
        <p:blipFill>
          <a:blip r:embed="rId2"/>
          <a:stretch>
            <a:fillRect/>
          </a:stretch>
        </p:blipFill>
        <p:spPr>
          <a:xfrm>
            <a:off x="3209589" y="1506328"/>
            <a:ext cx="1749170" cy="9275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353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应用文本阴影</a:t>
            </a:r>
          </a:p>
        </p:txBody>
      </p:sp>
      <p:pic>
        <p:nvPicPr>
          <p:cNvPr id="5" name="内容占位符 4"/>
          <p:cNvPicPr>
            <a:picLocks noGrp="1" noChangeAspect="1"/>
          </p:cNvPicPr>
          <p:nvPr>
            <p:ph idx="1"/>
          </p:nvPr>
        </p:nvPicPr>
        <p:blipFill>
          <a:blip r:embed="rId2"/>
          <a:stretch>
            <a:fillRect/>
          </a:stretch>
        </p:blipFill>
        <p:spPr>
          <a:xfrm>
            <a:off x="3119624" y="1508849"/>
            <a:ext cx="2161995" cy="1180563"/>
          </a:xfrm>
          <a:prstGeom prst="rect">
            <a:avLst/>
          </a:prstGeom>
        </p:spPr>
      </p:pic>
      <p:sp>
        <p:nvSpPr>
          <p:cNvPr id="4" name="AutoShape 10"/>
          <p:cNvSpPr>
            <a:spLocks noChangeArrowheads="1"/>
          </p:cNvSpPr>
          <p:nvPr/>
        </p:nvSpPr>
        <p:spPr bwMode="auto">
          <a:xfrm>
            <a:off x="311748" y="3123033"/>
            <a:ext cx="8652865" cy="904863"/>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-primary </a:t>
            </a:r>
            <a:r>
              <a:rPr lang="en-US" altLang="zh-CN" sz="1600" dirty="0" err="1">
                <a:solidFill>
                  <a:schemeClr val="accent5">
                    <a:lumMod val="10000"/>
                  </a:schemeClr>
                </a:solidFill>
              </a:rPr>
              <a:t>btn-lg</a:t>
            </a:r>
            <a:r>
              <a:rPr lang="en-US" altLang="zh-CN" sz="1600" dirty="0">
                <a:solidFill>
                  <a:schemeClr val="accent5">
                    <a:lumMod val="10000"/>
                  </a:schemeClr>
                </a:solidFill>
              </a:rPr>
              <a:t>" style="text-shadow: black 5px 3px 3px;"&gt;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a:t>
            </a:r>
            <a:r>
              <a:rPr lang="en-US" altLang="zh-CN" sz="1600" dirty="0" err="1">
                <a:solidFill>
                  <a:schemeClr val="accent5">
                    <a:lumMod val="10000"/>
                  </a:schemeClr>
                </a:solidFill>
              </a:rPr>
              <a:t>glyphicon</a:t>
            </a:r>
            <a:r>
              <a:rPr lang="en-US" altLang="zh-CN" sz="1600" dirty="0">
                <a:solidFill>
                  <a:schemeClr val="accent5">
                    <a:lumMod val="10000"/>
                  </a:schemeClr>
                </a:solidFill>
              </a:rPr>
              <a:t> </a:t>
            </a:r>
            <a:r>
              <a:rPr lang="en-US" altLang="zh-CN" sz="1600" dirty="0" err="1">
                <a:solidFill>
                  <a:schemeClr val="accent5">
                    <a:lumMod val="10000"/>
                  </a:schemeClr>
                </a:solidFill>
              </a:rPr>
              <a:t>glyphicon</a:t>
            </a:r>
            <a:r>
              <a:rPr lang="en-US" altLang="zh-CN" sz="1600" dirty="0">
                <a:solidFill>
                  <a:schemeClr val="accent5">
                    <a:lumMod val="10000"/>
                  </a:schemeClr>
                </a:solidFill>
              </a:rPr>
              <a:t>-user"&gt;&lt;/span&gt; User</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&lt;/button&gt;</a:t>
            </a:r>
          </a:p>
        </p:txBody>
      </p:sp>
    </p:spTree>
    <p:extLst>
      <p:ext uri="{BB962C8B-B14F-4D97-AF65-F5344CB8AC3E}">
        <p14:creationId xmlns:p14="http://schemas.microsoft.com/office/powerpoint/2010/main" val="144859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987899"/>
            <a:ext cx="7772400" cy="1107583"/>
          </a:xfrm>
        </p:spPr>
        <p:txBody>
          <a:bodyPr>
            <a:normAutofit/>
          </a:bodyPr>
          <a:lstStyle/>
          <a:p>
            <a:pPr algn="ctr"/>
            <a:r>
              <a:rPr lang="zh-CN" altLang="en-US" dirty="0"/>
              <a:t>第四章    </a:t>
            </a:r>
            <a:r>
              <a:rPr lang="en-US" altLang="zh-CN" dirty="0"/>
              <a:t>CSS</a:t>
            </a:r>
            <a:r>
              <a:rPr lang="zh-CN" altLang="en-US" dirty="0"/>
              <a:t>组件</a:t>
            </a:r>
          </a:p>
        </p:txBody>
      </p:sp>
      <p:pic>
        <p:nvPicPr>
          <p:cNvPr id="4" name="图片 3"/>
          <p:cNvPicPr>
            <a:picLocks noChangeAspect="1"/>
          </p:cNvPicPr>
          <p:nvPr/>
        </p:nvPicPr>
        <p:blipFill>
          <a:blip r:embed="rId2"/>
          <a:stretch>
            <a:fillRect/>
          </a:stretch>
        </p:blipFill>
        <p:spPr>
          <a:xfrm>
            <a:off x="0" y="663801"/>
            <a:ext cx="9144000" cy="1931481"/>
          </a:xfrm>
          <a:prstGeom prst="rect">
            <a:avLst/>
          </a:prstGeom>
        </p:spPr>
      </p:pic>
      <p:sp>
        <p:nvSpPr>
          <p:cNvPr id="6" name="矩形 5"/>
          <p:cNvSpPr/>
          <p:nvPr/>
        </p:nvSpPr>
        <p:spPr>
          <a:xfrm>
            <a:off x="2930726" y="4662910"/>
            <a:ext cx="5939446" cy="646331"/>
          </a:xfrm>
          <a:prstGeom prst="rect">
            <a:avLst/>
          </a:prstGeom>
        </p:spPr>
        <p:txBody>
          <a:bodyPr wrap="none">
            <a:spAutoFit/>
          </a:bodyPr>
          <a:lstStyle/>
          <a:p>
            <a:pPr algn="ctr" fontAlgn="base">
              <a:spcBef>
                <a:spcPct val="0"/>
              </a:spcBef>
              <a:spcAft>
                <a:spcPct val="0"/>
              </a:spcAft>
            </a:pPr>
            <a:r>
              <a:rPr lang="en-US" altLang="zh-CN" sz="3600" b="1" dirty="0">
                <a:solidFill>
                  <a:srgbClr val="002060"/>
                </a:solidFill>
                <a:effectLst>
                  <a:outerShdw blurRad="31750" dist="25400" dir="5400000" algn="tl" rotWithShape="0">
                    <a:srgbClr val="000000">
                      <a:alpha val="25000"/>
                    </a:srgbClr>
                  </a:outerShdw>
                </a:effectLst>
                <a:latin typeface="+mj-lt"/>
                <a:ea typeface="+mj-ea"/>
                <a:cs typeface="+mj-cs"/>
              </a:rPr>
              <a:t>-- </a:t>
            </a:r>
            <a:r>
              <a:rPr lang="zh-CN" altLang="en-US" sz="3600" b="1" dirty="0">
                <a:solidFill>
                  <a:srgbClr val="002060"/>
                </a:solidFill>
                <a:effectLst>
                  <a:outerShdw blurRad="31750" dist="25400" dir="5400000" algn="tl" rotWithShape="0">
                    <a:srgbClr val="000000">
                      <a:alpha val="25000"/>
                    </a:srgbClr>
                  </a:outerShdw>
                </a:effectLst>
                <a:latin typeface="+mj-lt"/>
                <a:ea typeface="+mj-ea"/>
                <a:cs typeface="+mj-cs"/>
              </a:rPr>
              <a:t>下拉菜单（</a:t>
            </a:r>
            <a:r>
              <a:rPr lang="en-US" altLang="zh-CN" sz="3600" b="1" dirty="0">
                <a:solidFill>
                  <a:srgbClr val="002060"/>
                </a:solidFill>
                <a:effectLst>
                  <a:outerShdw blurRad="31750" dist="25400" dir="5400000" algn="tl" rotWithShape="0">
                    <a:srgbClr val="000000">
                      <a:alpha val="25000"/>
                    </a:srgbClr>
                  </a:outerShdw>
                </a:effectLst>
                <a:latin typeface="+mj-lt"/>
                <a:ea typeface="+mj-ea"/>
                <a:cs typeface="+mj-cs"/>
              </a:rPr>
              <a:t>Dropdowns</a:t>
            </a:r>
            <a:r>
              <a:rPr lang="zh-CN" altLang="en-US" sz="3600" b="1" dirty="0">
                <a:solidFill>
                  <a:srgbClr val="002060"/>
                </a:solidFill>
                <a:effectLst>
                  <a:outerShdw blurRad="31750" dist="25400" dir="5400000" algn="tl" rotWithShape="0">
                    <a:srgbClr val="000000">
                      <a:alpha val="25000"/>
                    </a:srgbClr>
                  </a:outerShdw>
                </a:effectLst>
                <a:latin typeface="+mj-lt"/>
                <a:ea typeface="+mj-ea"/>
                <a:cs typeface="+mj-cs"/>
              </a:rPr>
              <a:t>）</a:t>
            </a:r>
          </a:p>
        </p:txBody>
      </p:sp>
    </p:spTree>
    <p:extLst>
      <p:ext uri="{BB962C8B-B14F-4D97-AF65-F5344CB8AC3E}">
        <p14:creationId xmlns:p14="http://schemas.microsoft.com/office/powerpoint/2010/main" val="3632686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下拉菜单</a:t>
            </a:r>
          </a:p>
        </p:txBody>
      </p:sp>
      <p:sp>
        <p:nvSpPr>
          <p:cNvPr id="3" name="内容占位符 2"/>
          <p:cNvSpPr>
            <a:spLocks noGrp="1"/>
          </p:cNvSpPr>
          <p:nvPr>
            <p:ph idx="1"/>
          </p:nvPr>
        </p:nvSpPr>
        <p:spPr/>
        <p:txBody>
          <a:bodyPr/>
          <a:lstStyle/>
          <a:p>
            <a:r>
              <a:rPr lang="zh-CN" altLang="en-US" sz="2400" dirty="0"/>
              <a:t>本章将重点介绍 </a:t>
            </a:r>
            <a:r>
              <a:rPr lang="en-US" altLang="zh-CN" sz="2400" dirty="0"/>
              <a:t>Bootstrap </a:t>
            </a:r>
            <a:r>
              <a:rPr lang="zh-CN" altLang="en-US" sz="2400" dirty="0"/>
              <a:t>下拉菜单。下拉菜单是可切换的，是以列表格式显示链接的上下文菜单。这可以通过与 下拉菜单（</a:t>
            </a:r>
            <a:r>
              <a:rPr lang="en-US" altLang="zh-CN" sz="2400" dirty="0"/>
              <a:t>Dropdown</a:t>
            </a:r>
            <a:r>
              <a:rPr lang="zh-CN" altLang="en-US" sz="2400" dirty="0"/>
              <a:t>） </a:t>
            </a:r>
            <a:r>
              <a:rPr lang="en-US" altLang="zh-CN" sz="2400" dirty="0"/>
              <a:t>JavaScript </a:t>
            </a:r>
            <a:r>
              <a:rPr lang="zh-CN" altLang="en-US" sz="2400" dirty="0"/>
              <a:t>插件 的互动来实现。</a:t>
            </a:r>
          </a:p>
          <a:p>
            <a:r>
              <a:rPr lang="zh-CN" altLang="en-US" sz="2400" dirty="0"/>
              <a:t>如需使用下列菜单，只需要在 </a:t>
            </a:r>
            <a:r>
              <a:rPr lang="en-US" altLang="zh-CN" sz="2400" dirty="0"/>
              <a:t>class .dropdown </a:t>
            </a:r>
            <a:r>
              <a:rPr lang="zh-CN" altLang="en-US" sz="2400" dirty="0"/>
              <a:t>内加上下拉菜单即可。下面的实例演示了基本的下拉菜单：</a:t>
            </a:r>
          </a:p>
        </p:txBody>
      </p:sp>
      <p:pic>
        <p:nvPicPr>
          <p:cNvPr id="7" name="图片 6"/>
          <p:cNvPicPr>
            <a:picLocks noChangeAspect="1"/>
          </p:cNvPicPr>
          <p:nvPr/>
        </p:nvPicPr>
        <p:blipFill>
          <a:blip r:embed="rId2"/>
          <a:stretch>
            <a:fillRect/>
          </a:stretch>
        </p:blipFill>
        <p:spPr>
          <a:xfrm>
            <a:off x="2528047" y="3907817"/>
            <a:ext cx="2487706" cy="25136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73912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下拉菜单 案例</a:t>
            </a:r>
          </a:p>
        </p:txBody>
      </p:sp>
      <p:sp>
        <p:nvSpPr>
          <p:cNvPr id="4" name="AutoShape 10"/>
          <p:cNvSpPr>
            <a:spLocks noChangeArrowheads="1"/>
          </p:cNvSpPr>
          <p:nvPr/>
        </p:nvSpPr>
        <p:spPr bwMode="auto">
          <a:xfrm>
            <a:off x="334066" y="80963"/>
            <a:ext cx="8509523" cy="6571543"/>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dropdown-toggle" id="dropdownMenu1"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data-toggle="dropdown"&gt;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主题</a:t>
            </a:r>
          </a:p>
          <a:p>
            <a:pPr defTabSz="723900">
              <a:lnSpc>
                <a:spcPct val="110000"/>
              </a:lnSpc>
              <a:buClr>
                <a:schemeClr val="folHlink"/>
              </a:buClr>
              <a:buSzPct val="60000"/>
              <a:tabLst>
                <a:tab pos="444500" algn="l"/>
              </a:tabLst>
              <a:defRPr/>
            </a:pPr>
            <a:r>
              <a:rPr lang="zh-CN" altLang="en-US" sz="1600" dirty="0">
                <a:solidFill>
                  <a:schemeClr val="accent5">
                    <a:lumMod val="10000"/>
                  </a:schemeClr>
                </a:solidFill>
              </a:rPr>
              <a:t>      </a:t>
            </a:r>
            <a:r>
              <a:rPr lang="en-US" altLang="zh-CN" sz="1600" dirty="0">
                <a:solidFill>
                  <a:schemeClr val="accent5">
                    <a:lumMod val="10000"/>
                  </a:schemeClr>
                </a:solidFill>
              </a:rPr>
              <a:t>&lt;span class="caret"&gt;&lt;/span&gt;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class="dropdown-menu" role="menu" aria-</a:t>
            </a:r>
            <a:r>
              <a:rPr lang="en-US" altLang="zh-CN" sz="1600" dirty="0" err="1">
                <a:solidFill>
                  <a:schemeClr val="accent5">
                    <a:lumMod val="10000"/>
                  </a:schemeClr>
                </a:solidFill>
              </a:rPr>
              <a:t>labelledby</a:t>
            </a:r>
            <a:r>
              <a:rPr lang="en-US" altLang="zh-CN" sz="1600" dirty="0">
                <a:solidFill>
                  <a:schemeClr val="accent5">
                    <a:lumMod val="10000"/>
                  </a:schemeClr>
                </a:solidFill>
              </a:rPr>
              <a:t>="dropdownMenu1"&gt;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role="presentation"&gt;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role="</a:t>
            </a:r>
            <a:r>
              <a:rPr lang="en-US" altLang="zh-CN" sz="1600" dirty="0" err="1">
                <a:solidFill>
                  <a:schemeClr val="accent5">
                    <a:lumMod val="10000"/>
                  </a:schemeClr>
                </a:solidFill>
              </a:rPr>
              <a:t>menuitem</a:t>
            </a:r>
            <a:r>
              <a:rPr lang="en-US" altLang="zh-CN" sz="1600" dirty="0">
                <a:solidFill>
                  <a:schemeClr val="accent5">
                    <a:lumMod val="10000"/>
                  </a:schemeClr>
                </a:solidFill>
              </a:rPr>
              <a:t>" </a:t>
            </a:r>
            <a:r>
              <a:rPr lang="en-US" altLang="zh-CN" sz="1600" dirty="0" err="1">
                <a:solidFill>
                  <a:schemeClr val="accent5">
                    <a:lumMod val="10000"/>
                  </a:schemeClr>
                </a:solidFill>
              </a:rPr>
              <a:t>tabindex</a:t>
            </a:r>
            <a:r>
              <a:rPr lang="en-US" altLang="zh-CN" sz="1600" dirty="0">
                <a:solidFill>
                  <a:schemeClr val="accent5">
                    <a:lumMod val="10000"/>
                  </a:schemeClr>
                </a:solidFill>
              </a:rPr>
              <a:t>="-1" </a:t>
            </a:r>
            <a:r>
              <a:rPr lang="en-US" altLang="zh-CN" sz="1600" dirty="0" err="1">
                <a:solidFill>
                  <a:schemeClr val="accent5">
                    <a:lumMod val="10000"/>
                  </a:schemeClr>
                </a:solidFill>
              </a:rPr>
              <a:t>href</a:t>
            </a:r>
            <a:r>
              <a:rPr lang="en-US" altLang="zh-CN" sz="1600" dirty="0">
                <a:solidFill>
                  <a:schemeClr val="accent5">
                    <a:lumMod val="10000"/>
                  </a:schemeClr>
                </a:solidFill>
              </a:rPr>
              <a:t>="#"&gt;Java&lt;/a&gt;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role="presentation"&gt;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role="</a:t>
            </a:r>
            <a:r>
              <a:rPr lang="en-US" altLang="zh-CN" sz="1600" dirty="0" err="1">
                <a:solidFill>
                  <a:schemeClr val="accent5">
                    <a:lumMod val="10000"/>
                  </a:schemeClr>
                </a:solidFill>
              </a:rPr>
              <a:t>menuitem</a:t>
            </a:r>
            <a:r>
              <a:rPr lang="en-US" altLang="zh-CN" sz="1600" dirty="0">
                <a:solidFill>
                  <a:schemeClr val="accent5">
                    <a:lumMod val="10000"/>
                  </a:schemeClr>
                </a:solidFill>
              </a:rPr>
              <a:t>" </a:t>
            </a:r>
            <a:r>
              <a:rPr lang="en-US" altLang="zh-CN" sz="1600" dirty="0" err="1">
                <a:solidFill>
                  <a:schemeClr val="accent5">
                    <a:lumMod val="10000"/>
                  </a:schemeClr>
                </a:solidFill>
              </a:rPr>
              <a:t>tabindex</a:t>
            </a:r>
            <a:r>
              <a:rPr lang="en-US" altLang="zh-CN" sz="1600" dirty="0">
                <a:solidFill>
                  <a:schemeClr val="accent5">
                    <a:lumMod val="10000"/>
                  </a:schemeClr>
                </a:solidFill>
              </a:rPr>
              <a:t>="-1"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数据挖掘</a:t>
            </a:r>
            <a:r>
              <a:rPr lang="en-US" altLang="zh-CN" sz="1600" dirty="0">
                <a:solidFill>
                  <a:schemeClr val="accent5">
                    <a:lumMod val="10000"/>
                  </a:schemeClr>
                </a:solidFill>
              </a:rPr>
              <a:t>&lt;/a&gt;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role="presentation"&gt;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role="</a:t>
            </a:r>
            <a:r>
              <a:rPr lang="en-US" altLang="zh-CN" sz="1600" dirty="0" err="1">
                <a:solidFill>
                  <a:schemeClr val="accent5">
                    <a:lumMod val="10000"/>
                  </a:schemeClr>
                </a:solidFill>
              </a:rPr>
              <a:t>menuitem</a:t>
            </a:r>
            <a:r>
              <a:rPr lang="en-US" altLang="zh-CN" sz="1600" dirty="0">
                <a:solidFill>
                  <a:schemeClr val="accent5">
                    <a:lumMod val="10000"/>
                  </a:schemeClr>
                </a:solidFill>
              </a:rPr>
              <a:t>" </a:t>
            </a:r>
            <a:r>
              <a:rPr lang="en-US" altLang="zh-CN" sz="1600" dirty="0" err="1">
                <a:solidFill>
                  <a:schemeClr val="accent5">
                    <a:lumMod val="10000"/>
                  </a:schemeClr>
                </a:solidFill>
              </a:rPr>
              <a:t>tabindex</a:t>
            </a:r>
            <a:r>
              <a:rPr lang="en-US" altLang="zh-CN" sz="1600" dirty="0">
                <a:solidFill>
                  <a:schemeClr val="accent5">
                    <a:lumMod val="10000"/>
                  </a:schemeClr>
                </a:solidFill>
              </a:rPr>
              <a:t>="-1" </a:t>
            </a:r>
            <a:r>
              <a:rPr lang="en-US" altLang="zh-CN" sz="1600" dirty="0" err="1">
                <a:solidFill>
                  <a:schemeClr val="accent5">
                    <a:lumMod val="10000"/>
                  </a:schemeClr>
                </a:solidFill>
              </a:rPr>
              <a:t>href</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数据通信</a:t>
            </a:r>
            <a:r>
              <a:rPr lang="en-US" altLang="zh-CN" sz="1600" dirty="0">
                <a:solidFill>
                  <a:schemeClr val="accent5">
                    <a:lumMod val="10000"/>
                  </a:schemeClr>
                </a:solidFill>
              </a:rPr>
              <a:t>/</a:t>
            </a:r>
            <a:r>
              <a:rPr lang="zh-CN" altLang="en-US" sz="1600" dirty="0">
                <a:solidFill>
                  <a:schemeClr val="accent5">
                    <a:lumMod val="10000"/>
                  </a:schemeClr>
                </a:solidFill>
              </a:rPr>
              <a:t>网络</a:t>
            </a:r>
          </a:p>
          <a:p>
            <a:pPr defTabSz="723900">
              <a:lnSpc>
                <a:spcPct val="110000"/>
              </a:lnSpc>
              <a:buClr>
                <a:schemeClr val="folHlink"/>
              </a:buClr>
              <a:buSzPct val="60000"/>
              <a:tabLst>
                <a:tab pos="444500" algn="l"/>
              </a:tabLst>
              <a:defRPr/>
            </a:pPr>
            <a:r>
              <a:rPr lang="zh-CN" altLang="en-US" sz="1600" dirty="0">
                <a:solidFill>
                  <a:schemeClr val="accent5">
                    <a:lumMod val="10000"/>
                  </a:schemeClr>
                </a:solidFill>
              </a:rPr>
              <a:t>         </a:t>
            </a:r>
            <a:r>
              <a:rPr lang="en-US" altLang="zh-CN" sz="1600" dirty="0">
                <a:solidFill>
                  <a:schemeClr val="accent5">
                    <a:lumMod val="10000"/>
                  </a:schemeClr>
                </a:solidFill>
              </a:rPr>
              <a:t>&lt;/a&gt;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role="presentation"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role="presentation"&gt;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role="</a:t>
            </a:r>
            <a:r>
              <a:rPr lang="en-US" altLang="zh-CN" sz="1600" dirty="0" err="1">
                <a:solidFill>
                  <a:schemeClr val="accent5">
                    <a:lumMod val="10000"/>
                  </a:schemeClr>
                </a:solidFill>
              </a:rPr>
              <a:t>menuitem</a:t>
            </a:r>
            <a:r>
              <a:rPr lang="en-US" altLang="zh-CN" sz="1600" dirty="0">
                <a:solidFill>
                  <a:schemeClr val="accent5">
                    <a:lumMod val="10000"/>
                  </a:schemeClr>
                </a:solidFill>
              </a:rPr>
              <a:t>" </a:t>
            </a:r>
            <a:r>
              <a:rPr lang="en-US" altLang="zh-CN" sz="1600" dirty="0" err="1">
                <a:solidFill>
                  <a:schemeClr val="accent5">
                    <a:lumMod val="10000"/>
                  </a:schemeClr>
                </a:solidFill>
              </a:rPr>
              <a:t>tabindex</a:t>
            </a:r>
            <a:r>
              <a:rPr lang="en-US" altLang="zh-CN" sz="1600" dirty="0">
                <a:solidFill>
                  <a:schemeClr val="accent5">
                    <a:lumMod val="10000"/>
                  </a:schemeClr>
                </a:solidFill>
              </a:rPr>
              <a:t>="-1"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分离的链接</a:t>
            </a:r>
            <a:r>
              <a:rPr lang="en-US" altLang="zh-CN" sz="1600" dirty="0">
                <a:solidFill>
                  <a:schemeClr val="accent5">
                    <a:lumMod val="10000"/>
                  </a:schemeClr>
                </a:solidFill>
              </a:rPr>
              <a:t>&lt;/a&gt;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spTree>
    <p:extLst>
      <p:ext uri="{BB962C8B-B14F-4D97-AF65-F5344CB8AC3E}">
        <p14:creationId xmlns:p14="http://schemas.microsoft.com/office/powerpoint/2010/main" val="190919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选项</a:t>
            </a:r>
          </a:p>
        </p:txBody>
      </p:sp>
      <p:sp>
        <p:nvSpPr>
          <p:cNvPr id="3" name="内容占位符 2"/>
          <p:cNvSpPr>
            <a:spLocks noGrp="1"/>
          </p:cNvSpPr>
          <p:nvPr>
            <p:ph idx="1"/>
          </p:nvPr>
        </p:nvSpPr>
        <p:spPr/>
        <p:txBody>
          <a:bodyPr/>
          <a:lstStyle/>
          <a:p>
            <a:r>
              <a:rPr lang="zh-CN" altLang="en-US" dirty="0"/>
              <a:t>对齐</a:t>
            </a:r>
            <a:endParaRPr lang="en-US" altLang="zh-CN" dirty="0"/>
          </a:p>
          <a:p>
            <a:pPr lvl="1"/>
            <a:r>
              <a:rPr lang="zh-CN" altLang="en-US" dirty="0"/>
              <a:t>通过向 </a:t>
            </a:r>
            <a:r>
              <a:rPr lang="en-US" altLang="zh-CN" dirty="0"/>
              <a:t>.dropdown-menu </a:t>
            </a:r>
            <a:r>
              <a:rPr lang="zh-CN" altLang="en-US" dirty="0"/>
              <a:t>添加 </a:t>
            </a:r>
            <a:r>
              <a:rPr lang="en-US" altLang="zh-CN" dirty="0"/>
              <a:t>class .pull-right </a:t>
            </a:r>
            <a:r>
              <a:rPr lang="zh-CN" altLang="en-US" dirty="0"/>
              <a:t>来向右对齐下拉菜单。</a:t>
            </a:r>
            <a:endParaRPr lang="en-US" altLang="zh-CN" dirty="0"/>
          </a:p>
          <a:p>
            <a:pPr marL="342900" lvl="1" indent="-342900">
              <a:buSzPct val="80000"/>
              <a:buBlip>
                <a:blip r:embed="rId2"/>
              </a:buBlip>
            </a:pPr>
            <a:r>
              <a:rPr lang="zh-CN" altLang="en-US" sz="2800" dirty="0">
                <a:cs typeface="+mn-cs"/>
              </a:rPr>
              <a:t>标题</a:t>
            </a:r>
            <a:endParaRPr lang="en-US" altLang="zh-CN" sz="2800" dirty="0">
              <a:cs typeface="+mn-cs"/>
            </a:endParaRPr>
          </a:p>
          <a:p>
            <a:pPr lvl="1"/>
            <a:r>
              <a:rPr lang="zh-CN" altLang="en-US" dirty="0"/>
              <a:t>您可以使用 </a:t>
            </a:r>
            <a:r>
              <a:rPr lang="en-US" altLang="zh-CN" dirty="0"/>
              <a:t>class dropdown-header </a:t>
            </a:r>
            <a:r>
              <a:rPr lang="zh-CN" altLang="en-US" dirty="0"/>
              <a:t>向下拉菜单的标签区域添加标题。</a:t>
            </a:r>
          </a:p>
        </p:txBody>
      </p:sp>
    </p:spTree>
    <p:extLst>
      <p:ext uri="{BB962C8B-B14F-4D97-AF65-F5344CB8AC3E}">
        <p14:creationId xmlns:p14="http://schemas.microsoft.com/office/powerpoint/2010/main" val="72765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本章目标</a:t>
            </a:r>
          </a:p>
        </p:txBody>
      </p:sp>
      <p:sp>
        <p:nvSpPr>
          <p:cNvPr id="3" name="内容占位符 2"/>
          <p:cNvSpPr>
            <a:spLocks noGrp="1"/>
          </p:cNvSpPr>
          <p:nvPr>
            <p:ph idx="1"/>
          </p:nvPr>
        </p:nvSpPr>
        <p:spPr>
          <a:xfrm>
            <a:off x="402705" y="1175630"/>
            <a:ext cx="2819238" cy="3892541"/>
          </a:xfrm>
        </p:spPr>
        <p:txBody>
          <a:bodyPr/>
          <a:lstStyle/>
          <a:p>
            <a:r>
              <a:rPr lang="zh-CN" altLang="en-US" dirty="0"/>
              <a:t>小图标</a:t>
            </a:r>
            <a:endParaRPr lang="en-US" altLang="zh-CN" dirty="0"/>
          </a:p>
          <a:p>
            <a:r>
              <a:rPr lang="zh-CN" altLang="en-US" dirty="0"/>
              <a:t>下拉菜单 </a:t>
            </a:r>
            <a:endParaRPr lang="en-US" altLang="zh-CN" dirty="0"/>
          </a:p>
          <a:p>
            <a:r>
              <a:rPr lang="zh-CN" altLang="en-US" dirty="0"/>
              <a:t>按钮组 </a:t>
            </a:r>
            <a:endParaRPr lang="en-US" altLang="zh-CN" dirty="0"/>
          </a:p>
          <a:p>
            <a:r>
              <a:rPr lang="zh-CN" altLang="en-US" dirty="0"/>
              <a:t>按钮下拉菜单 </a:t>
            </a:r>
            <a:endParaRPr lang="en-US" altLang="zh-CN" dirty="0"/>
          </a:p>
          <a:p>
            <a:r>
              <a:rPr lang="zh-CN" altLang="en-US" dirty="0"/>
              <a:t>输入框组 </a:t>
            </a:r>
            <a:endParaRPr lang="en-US" altLang="zh-CN" dirty="0"/>
          </a:p>
          <a:p>
            <a:r>
              <a:rPr lang="zh-CN" altLang="en-US" dirty="0"/>
              <a:t>导航 </a:t>
            </a:r>
            <a:endParaRPr lang="en-US" altLang="zh-CN" dirty="0"/>
          </a:p>
          <a:p>
            <a:r>
              <a:rPr lang="zh-CN" altLang="en-US" dirty="0"/>
              <a:t>导航条 </a:t>
            </a:r>
            <a:endParaRPr lang="en-US" altLang="zh-CN" dirty="0"/>
          </a:p>
        </p:txBody>
      </p:sp>
      <p:pic>
        <p:nvPicPr>
          <p:cNvPr id="4" name="Picture 3" descr="C:\Users\meng.zhang\Desktop\ACCP7.0模版图标规范\是.png"/>
          <p:cNvPicPr>
            <a:picLocks noChangeAspect="1" noChangeArrowheads="1"/>
          </p:cNvPicPr>
          <p:nvPr/>
        </p:nvPicPr>
        <p:blipFill>
          <a:blip r:embed="rId2" cstate="print"/>
          <a:srcRect/>
          <a:stretch>
            <a:fillRect/>
          </a:stretch>
        </p:blipFill>
        <p:spPr bwMode="auto">
          <a:xfrm>
            <a:off x="2713368" y="1055149"/>
            <a:ext cx="714380" cy="719772"/>
          </a:xfrm>
          <a:prstGeom prst="rect">
            <a:avLst/>
          </a:prstGeom>
          <a:noFill/>
        </p:spPr>
      </p:pic>
      <p:pic>
        <p:nvPicPr>
          <p:cNvPr id="5" name="Picture 3" descr="C:\Users\meng.zhang\Desktop\ACCP7.0模版图标规范\是.png"/>
          <p:cNvPicPr>
            <a:picLocks noChangeAspect="1" noChangeArrowheads="1"/>
          </p:cNvPicPr>
          <p:nvPr/>
        </p:nvPicPr>
        <p:blipFill>
          <a:blip r:embed="rId2" cstate="print"/>
          <a:srcRect/>
          <a:stretch>
            <a:fillRect/>
          </a:stretch>
        </p:blipFill>
        <p:spPr bwMode="auto">
          <a:xfrm>
            <a:off x="2719468" y="1542688"/>
            <a:ext cx="714380" cy="719772"/>
          </a:xfrm>
          <a:prstGeom prst="rect">
            <a:avLst/>
          </a:prstGeom>
          <a:noFill/>
        </p:spPr>
      </p:pic>
      <p:pic>
        <p:nvPicPr>
          <p:cNvPr id="6" name="Picture 3" descr="C:\Users\meng.zhang\Desktop\ACCP7.0模版图标规范\是.png"/>
          <p:cNvPicPr>
            <a:picLocks noChangeAspect="1" noChangeArrowheads="1"/>
          </p:cNvPicPr>
          <p:nvPr/>
        </p:nvPicPr>
        <p:blipFill>
          <a:blip r:embed="rId2" cstate="print"/>
          <a:srcRect/>
          <a:stretch>
            <a:fillRect/>
          </a:stretch>
        </p:blipFill>
        <p:spPr bwMode="auto">
          <a:xfrm>
            <a:off x="2722816" y="2081397"/>
            <a:ext cx="714380" cy="719772"/>
          </a:xfrm>
          <a:prstGeom prst="rect">
            <a:avLst/>
          </a:prstGeom>
          <a:noFill/>
        </p:spPr>
      </p:pic>
      <p:pic>
        <p:nvPicPr>
          <p:cNvPr id="7" name="Picture 3" descr="C:\Users\meng.zhang\Desktop\ACCP7.0模版图标规范\是.png"/>
          <p:cNvPicPr>
            <a:picLocks noChangeAspect="1" noChangeArrowheads="1"/>
          </p:cNvPicPr>
          <p:nvPr/>
        </p:nvPicPr>
        <p:blipFill>
          <a:blip r:embed="rId2" cstate="print"/>
          <a:srcRect/>
          <a:stretch>
            <a:fillRect/>
          </a:stretch>
        </p:blipFill>
        <p:spPr bwMode="auto">
          <a:xfrm>
            <a:off x="2610466" y="3590139"/>
            <a:ext cx="714380" cy="719772"/>
          </a:xfrm>
          <a:prstGeom prst="rect">
            <a:avLst/>
          </a:prstGeom>
          <a:noFill/>
        </p:spPr>
      </p:pic>
      <p:pic>
        <p:nvPicPr>
          <p:cNvPr id="8" name="Picture 2" descr="C:\Users\meng.zhang\Desktop\ACCP7.0模版图标规范\啊-1.png"/>
          <p:cNvPicPr>
            <a:picLocks noChangeAspect="1" noChangeArrowheads="1"/>
          </p:cNvPicPr>
          <p:nvPr/>
        </p:nvPicPr>
        <p:blipFill>
          <a:blip r:embed="rId3" cstate="print"/>
          <a:srcRect/>
          <a:stretch>
            <a:fillRect/>
          </a:stretch>
        </p:blipFill>
        <p:spPr bwMode="auto">
          <a:xfrm>
            <a:off x="2900204" y="2691544"/>
            <a:ext cx="643477" cy="648334"/>
          </a:xfrm>
          <a:prstGeom prst="rect">
            <a:avLst/>
          </a:prstGeom>
          <a:noFill/>
        </p:spPr>
      </p:pic>
      <p:pic>
        <p:nvPicPr>
          <p:cNvPr id="9" name="Picture 2" descr="C:\Users\meng.zhang\Desktop\ACCP7.0模版图标规范\啊-1.png"/>
          <p:cNvPicPr>
            <a:picLocks noChangeAspect="1" noChangeArrowheads="1"/>
          </p:cNvPicPr>
          <p:nvPr/>
        </p:nvPicPr>
        <p:blipFill>
          <a:blip r:embed="rId3" cstate="print"/>
          <a:srcRect/>
          <a:stretch>
            <a:fillRect/>
          </a:stretch>
        </p:blipFill>
        <p:spPr bwMode="auto">
          <a:xfrm>
            <a:off x="2687755" y="4187471"/>
            <a:ext cx="643477" cy="648334"/>
          </a:xfrm>
          <a:prstGeom prst="rect">
            <a:avLst/>
          </a:prstGeom>
          <a:noFill/>
        </p:spPr>
      </p:pic>
      <p:sp>
        <p:nvSpPr>
          <p:cNvPr id="10" name="内容占位符 2"/>
          <p:cNvSpPr txBox="1">
            <a:spLocks/>
          </p:cNvSpPr>
          <p:nvPr/>
        </p:nvSpPr>
        <p:spPr bwMode="auto">
          <a:xfrm>
            <a:off x="6262429" y="2103585"/>
            <a:ext cx="2293556" cy="40870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80000"/>
              <a:buFontTx/>
              <a:buBlip>
                <a:blip r:embed="rId4"/>
              </a:buBlip>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100000"/>
              <a:buFontTx/>
              <a:buBlip>
                <a:blip r:embed="rId5"/>
              </a:buBlip>
              <a:defRPr sz="2400" b="1">
                <a:solidFill>
                  <a:schemeClr val="tx1"/>
                </a:solidFill>
                <a:latin typeface="+mn-lt"/>
                <a:ea typeface="+mn-ea"/>
              </a:defRPr>
            </a:lvl2pPr>
            <a:lvl3pPr marL="1143000" indent="-228600" algn="l" rtl="0" eaLnBrk="1" fontAlgn="base" hangingPunct="1">
              <a:spcBef>
                <a:spcPct val="20000"/>
              </a:spcBef>
              <a:spcAft>
                <a:spcPct val="0"/>
              </a:spcAft>
              <a:buClr>
                <a:schemeClr val="tx2"/>
              </a:buClr>
              <a:buSzPct val="85000"/>
              <a:buFontTx/>
              <a:buBlip>
                <a:blip r:embed="rId6"/>
              </a:buBlip>
              <a:defRPr sz="2000" b="1">
                <a:solidFill>
                  <a:schemeClr val="tx1"/>
                </a:solidFill>
                <a:latin typeface="+mn-lt"/>
                <a:ea typeface="+mn-ea"/>
                <a:cs typeface="Arial" panose="020B0604020202020204" pitchFamily="34" charset="0"/>
              </a:defRPr>
            </a:lvl3pPr>
            <a:lvl4pPr marL="1600200" indent="-228600" algn="l" rtl="0" eaLnBrk="1" fontAlgn="base" hangingPunct="1">
              <a:spcBef>
                <a:spcPct val="20000"/>
              </a:spcBef>
              <a:spcAft>
                <a:spcPct val="0"/>
              </a:spcAft>
              <a:buClr>
                <a:schemeClr val="tx2"/>
              </a:buClr>
              <a:buFont typeface="Wingdings" pitchFamily="2" charset="2"/>
              <a:buChar char="Ø"/>
              <a:defRPr sz="1800" b="1">
                <a:solidFill>
                  <a:schemeClr val="tx1"/>
                </a:solidFill>
                <a:latin typeface="+mn-lt"/>
                <a:ea typeface="+mn-ea"/>
              </a:defRPr>
            </a:lvl4pPr>
            <a:lvl5pPr marL="2057400" indent="-228600" algn="l" rtl="0" eaLnBrk="1" fontAlgn="base" hangingPunct="1">
              <a:spcBef>
                <a:spcPct val="20000"/>
              </a:spcBef>
              <a:spcAft>
                <a:spcPct val="0"/>
              </a:spcAft>
              <a:buChar char="»"/>
              <a:defRPr sz="1600" b="1">
                <a:solidFill>
                  <a:schemeClr val="tx1"/>
                </a:solidFill>
                <a:latin typeface="+mn-lt"/>
                <a:ea typeface="+mn-ea"/>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r>
              <a:rPr lang="zh-CN" altLang="en-US" kern="0" dirty="0"/>
              <a:t>警告框 </a:t>
            </a:r>
            <a:endParaRPr lang="en-US" altLang="zh-CN" kern="0" dirty="0"/>
          </a:p>
          <a:p>
            <a:r>
              <a:rPr lang="zh-CN" altLang="en-US" kern="0" dirty="0"/>
              <a:t>进度条 </a:t>
            </a:r>
            <a:endParaRPr lang="en-US" altLang="zh-CN" kern="0" dirty="0"/>
          </a:p>
          <a:p>
            <a:r>
              <a:rPr lang="zh-CN" altLang="en-US" kern="0" dirty="0"/>
              <a:t>媒体对象 </a:t>
            </a:r>
            <a:endParaRPr lang="en-US" altLang="zh-CN" kern="0" dirty="0"/>
          </a:p>
          <a:p>
            <a:r>
              <a:rPr lang="zh-CN" altLang="en-US" kern="0" dirty="0"/>
              <a:t>列表组 </a:t>
            </a:r>
            <a:endParaRPr lang="en-US" altLang="zh-CN" kern="0" dirty="0"/>
          </a:p>
          <a:p>
            <a:r>
              <a:rPr lang="zh-CN" altLang="en-US" kern="0" dirty="0"/>
              <a:t>面板 </a:t>
            </a:r>
            <a:endParaRPr lang="en-US" altLang="zh-CN" kern="0" dirty="0"/>
          </a:p>
          <a:p>
            <a:r>
              <a:rPr lang="zh-CN" altLang="en-US" kern="0" dirty="0"/>
              <a:t>洼地 </a:t>
            </a:r>
            <a:endParaRPr lang="en-US" altLang="zh-CN" kern="0" dirty="0"/>
          </a:p>
          <a:p>
            <a:r>
              <a:rPr lang="zh-CN" altLang="en-US" kern="0" dirty="0"/>
              <a:t>主题 </a:t>
            </a:r>
            <a:endParaRPr lang="en-US" altLang="zh-CN" kern="0" dirty="0"/>
          </a:p>
          <a:p>
            <a:pPr marL="0" indent="0">
              <a:buNone/>
            </a:pPr>
            <a:endParaRPr lang="en-US" altLang="zh-CN" kern="0" dirty="0"/>
          </a:p>
        </p:txBody>
      </p:sp>
      <p:sp>
        <p:nvSpPr>
          <p:cNvPr id="11" name="内容占位符 2"/>
          <p:cNvSpPr txBox="1">
            <a:spLocks/>
          </p:cNvSpPr>
          <p:nvPr/>
        </p:nvSpPr>
        <p:spPr bwMode="auto">
          <a:xfrm>
            <a:off x="3550067" y="1610656"/>
            <a:ext cx="2599491" cy="42066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80000"/>
              <a:buFontTx/>
              <a:buBlip>
                <a:blip r:embed="rId4"/>
              </a:buBlip>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100000"/>
              <a:buFontTx/>
              <a:buBlip>
                <a:blip r:embed="rId5"/>
              </a:buBlip>
              <a:defRPr sz="2400" b="1">
                <a:solidFill>
                  <a:schemeClr val="tx1"/>
                </a:solidFill>
                <a:latin typeface="+mn-lt"/>
                <a:ea typeface="+mn-ea"/>
              </a:defRPr>
            </a:lvl2pPr>
            <a:lvl3pPr marL="1143000" indent="-228600" algn="l" rtl="0" eaLnBrk="1" fontAlgn="base" hangingPunct="1">
              <a:spcBef>
                <a:spcPct val="20000"/>
              </a:spcBef>
              <a:spcAft>
                <a:spcPct val="0"/>
              </a:spcAft>
              <a:buClr>
                <a:schemeClr val="tx2"/>
              </a:buClr>
              <a:buSzPct val="85000"/>
              <a:buFontTx/>
              <a:buBlip>
                <a:blip r:embed="rId6"/>
              </a:buBlip>
              <a:defRPr sz="2000" b="1">
                <a:solidFill>
                  <a:schemeClr val="tx1"/>
                </a:solidFill>
                <a:latin typeface="+mn-lt"/>
                <a:ea typeface="+mn-ea"/>
                <a:cs typeface="Arial" panose="020B0604020202020204" pitchFamily="34" charset="0"/>
              </a:defRPr>
            </a:lvl3pPr>
            <a:lvl4pPr marL="1600200" indent="-228600" algn="l" rtl="0" eaLnBrk="1" fontAlgn="base" hangingPunct="1">
              <a:spcBef>
                <a:spcPct val="20000"/>
              </a:spcBef>
              <a:spcAft>
                <a:spcPct val="0"/>
              </a:spcAft>
              <a:buClr>
                <a:schemeClr val="tx2"/>
              </a:buClr>
              <a:buFont typeface="Wingdings" pitchFamily="2" charset="2"/>
              <a:buChar char="Ø"/>
              <a:defRPr sz="1800" b="1">
                <a:solidFill>
                  <a:schemeClr val="tx1"/>
                </a:solidFill>
                <a:latin typeface="+mn-lt"/>
                <a:ea typeface="+mn-ea"/>
              </a:defRPr>
            </a:lvl4pPr>
            <a:lvl5pPr marL="2057400" indent="-228600" algn="l" rtl="0" eaLnBrk="1" fontAlgn="base" hangingPunct="1">
              <a:spcBef>
                <a:spcPct val="20000"/>
              </a:spcBef>
              <a:spcAft>
                <a:spcPct val="0"/>
              </a:spcAft>
              <a:buChar char="»"/>
              <a:defRPr sz="1600" b="1">
                <a:solidFill>
                  <a:schemeClr val="tx1"/>
                </a:solidFill>
                <a:latin typeface="+mn-lt"/>
                <a:ea typeface="+mn-ea"/>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r>
              <a:rPr lang="zh-CN" altLang="en-US" kern="0" dirty="0"/>
              <a:t>面包屑导航</a:t>
            </a:r>
            <a:endParaRPr lang="en-US" altLang="zh-CN" kern="0" dirty="0"/>
          </a:p>
          <a:p>
            <a:r>
              <a:rPr lang="zh-CN" altLang="en-US" kern="0" dirty="0"/>
              <a:t>分页导航 </a:t>
            </a:r>
            <a:endParaRPr lang="en-US" altLang="zh-CN" kern="0" dirty="0"/>
          </a:p>
          <a:p>
            <a:r>
              <a:rPr lang="zh-CN" altLang="en-US" kern="0" dirty="0"/>
              <a:t>标签</a:t>
            </a:r>
            <a:endParaRPr lang="en-US" altLang="zh-CN" kern="0" dirty="0"/>
          </a:p>
          <a:p>
            <a:r>
              <a:rPr lang="zh-CN" altLang="en-US" kern="0" dirty="0"/>
              <a:t>徽章</a:t>
            </a:r>
            <a:endParaRPr lang="en-US" altLang="zh-CN" kern="0" dirty="0"/>
          </a:p>
          <a:p>
            <a:r>
              <a:rPr lang="zh-CN" altLang="en-US" kern="0" dirty="0"/>
              <a:t>大屏幕展播</a:t>
            </a:r>
            <a:endParaRPr lang="en-US" altLang="zh-CN" kern="0" dirty="0"/>
          </a:p>
          <a:p>
            <a:r>
              <a:rPr lang="zh-CN" altLang="en-US" kern="0" dirty="0"/>
              <a:t>页面</a:t>
            </a:r>
            <a:endParaRPr lang="en-US" altLang="zh-CN" kern="0" dirty="0"/>
          </a:p>
          <a:p>
            <a:r>
              <a:rPr lang="zh-CN" altLang="en-US" kern="0" dirty="0"/>
              <a:t>缩略图</a:t>
            </a:r>
            <a:endParaRPr lang="en-US" altLang="zh-CN" kern="0" dirty="0"/>
          </a:p>
        </p:txBody>
      </p:sp>
    </p:spTree>
    <p:extLst>
      <p:ext uri="{BB962C8B-B14F-4D97-AF65-F5344CB8AC3E}">
        <p14:creationId xmlns:p14="http://schemas.microsoft.com/office/powerpoint/2010/main" val="369749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ntr" presetSubtype="8"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par>
                                <p:cTn id="14" presetID="22" presetClass="entr" presetSubtype="8"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par>
                                <p:cTn id="20" presetID="22" presetClass="entr" presetSubtype="8"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对齐</a:t>
            </a:r>
            <a:endParaRPr lang="en-US" altLang="zh-CN" dirty="0"/>
          </a:p>
        </p:txBody>
      </p:sp>
      <p:sp>
        <p:nvSpPr>
          <p:cNvPr id="3" name="内容占位符 2"/>
          <p:cNvSpPr>
            <a:spLocks noGrp="1"/>
          </p:cNvSpPr>
          <p:nvPr>
            <p:ph idx="1"/>
          </p:nvPr>
        </p:nvSpPr>
        <p:spPr/>
        <p:txBody>
          <a:bodyPr/>
          <a:lstStyle/>
          <a:p>
            <a:r>
              <a:rPr lang="zh-CN" altLang="en-US" sz="2400" dirty="0"/>
              <a:t>通过向 </a:t>
            </a:r>
            <a:r>
              <a:rPr lang="en-US" altLang="zh-CN" sz="2400" dirty="0"/>
              <a:t>.dropdown-menu </a:t>
            </a:r>
            <a:r>
              <a:rPr lang="zh-CN" altLang="en-US" sz="2400" dirty="0"/>
              <a:t>添加 </a:t>
            </a:r>
            <a:r>
              <a:rPr lang="en-US" altLang="zh-CN" sz="2400" dirty="0"/>
              <a:t>class .pull-right </a:t>
            </a:r>
            <a:r>
              <a:rPr lang="zh-CN" altLang="en-US" sz="2400" dirty="0"/>
              <a:t>来向右对齐下拉菜单。下面的实例演示了这点：</a:t>
            </a:r>
          </a:p>
        </p:txBody>
      </p:sp>
      <p:pic>
        <p:nvPicPr>
          <p:cNvPr id="5" name="图片 4"/>
          <p:cNvPicPr>
            <a:picLocks noChangeAspect="1"/>
          </p:cNvPicPr>
          <p:nvPr/>
        </p:nvPicPr>
        <p:blipFill>
          <a:blip r:embed="rId2"/>
          <a:stretch>
            <a:fillRect/>
          </a:stretch>
        </p:blipFill>
        <p:spPr>
          <a:xfrm>
            <a:off x="1140199" y="2436159"/>
            <a:ext cx="6648450" cy="1905000"/>
          </a:xfrm>
          <a:prstGeom prst="rect">
            <a:avLst/>
          </a:prstGeom>
          <a:ln>
            <a:noFill/>
          </a:ln>
          <a:effectLst>
            <a:outerShdw blurRad="292100" dist="139700" dir="2700000" algn="tl" rotWithShape="0">
              <a:srgbClr val="333333">
                <a:alpha val="65000"/>
              </a:srgbClr>
            </a:outerShdw>
          </a:effectLst>
        </p:spPr>
      </p:pic>
      <p:sp>
        <p:nvSpPr>
          <p:cNvPr id="6" name="AutoShape 10"/>
          <p:cNvSpPr>
            <a:spLocks noChangeArrowheads="1"/>
          </p:cNvSpPr>
          <p:nvPr/>
        </p:nvSpPr>
        <p:spPr bwMode="auto">
          <a:xfrm>
            <a:off x="347415" y="286457"/>
            <a:ext cx="8509523" cy="6571543"/>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dropdown-toggle" id="dropdownMenu1"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data-toggle="dropdown"&gt;</a:t>
            </a:r>
            <a:r>
              <a:rPr lang="zh-CN" altLang="en-US" sz="1600" dirty="0">
                <a:solidFill>
                  <a:schemeClr val="accent5">
                    <a:lumMod val="10000"/>
                  </a:schemeClr>
                </a:solidFill>
              </a:rPr>
              <a:t>主题</a:t>
            </a:r>
          </a:p>
          <a:p>
            <a:pPr defTabSz="723900">
              <a:lnSpc>
                <a:spcPct val="110000"/>
              </a:lnSpc>
              <a:buClr>
                <a:schemeClr val="folHlink"/>
              </a:buClr>
              <a:buSzPct val="60000"/>
              <a:tabLst>
                <a:tab pos="444500" algn="l"/>
              </a:tabLst>
              <a:defRPr/>
            </a:pPr>
            <a:r>
              <a:rPr lang="zh-CN" altLang="en-US" sz="1600" dirty="0">
                <a:solidFill>
                  <a:schemeClr val="accent5">
                    <a:lumMod val="10000"/>
                  </a:schemeClr>
                </a:solidFill>
              </a:rPr>
              <a:t>      </a:t>
            </a:r>
            <a:r>
              <a:rPr lang="en-US" altLang="zh-CN" sz="1600" dirty="0">
                <a:solidFill>
                  <a:schemeClr val="accent5">
                    <a:lumMod val="10000"/>
                  </a:schemeClr>
                </a:solidFill>
              </a:rPr>
              <a:t>&lt;span class="caret"&gt;&lt;/span&gt;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class="dropdown-menu pull-right" role="menu"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aria-</a:t>
            </a:r>
            <a:r>
              <a:rPr lang="en-US" altLang="zh-CN" sz="1600" dirty="0" err="1">
                <a:solidFill>
                  <a:schemeClr val="accent5">
                    <a:lumMod val="10000"/>
                  </a:schemeClr>
                </a:solidFill>
              </a:rPr>
              <a:t>labelledby</a:t>
            </a:r>
            <a:r>
              <a:rPr lang="en-US" altLang="zh-CN" sz="1600" dirty="0">
                <a:solidFill>
                  <a:schemeClr val="accent5">
                    <a:lumMod val="10000"/>
                  </a:schemeClr>
                </a:solidFill>
              </a:rPr>
              <a:t>="dropdownMenu1"&gt;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role="presentation"&gt;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role="</a:t>
            </a:r>
            <a:r>
              <a:rPr lang="en-US" altLang="zh-CN" sz="1600" dirty="0" err="1">
                <a:solidFill>
                  <a:schemeClr val="accent5">
                    <a:lumMod val="10000"/>
                  </a:schemeClr>
                </a:solidFill>
              </a:rPr>
              <a:t>menuitem</a:t>
            </a:r>
            <a:r>
              <a:rPr lang="en-US" altLang="zh-CN" sz="1600" dirty="0">
                <a:solidFill>
                  <a:schemeClr val="accent5">
                    <a:lumMod val="10000"/>
                  </a:schemeClr>
                </a:solidFill>
              </a:rPr>
              <a:t>" </a:t>
            </a:r>
            <a:r>
              <a:rPr lang="en-US" altLang="zh-CN" sz="1600" dirty="0" err="1">
                <a:solidFill>
                  <a:schemeClr val="accent5">
                    <a:lumMod val="10000"/>
                  </a:schemeClr>
                </a:solidFill>
              </a:rPr>
              <a:t>tabindex</a:t>
            </a:r>
            <a:r>
              <a:rPr lang="en-US" altLang="zh-CN" sz="1600" dirty="0">
                <a:solidFill>
                  <a:schemeClr val="accent5">
                    <a:lumMod val="10000"/>
                  </a:schemeClr>
                </a:solidFill>
              </a:rPr>
              <a:t>="-1" </a:t>
            </a:r>
            <a:r>
              <a:rPr lang="en-US" altLang="zh-CN" sz="1600" dirty="0" err="1">
                <a:solidFill>
                  <a:schemeClr val="accent5">
                    <a:lumMod val="10000"/>
                  </a:schemeClr>
                </a:solidFill>
              </a:rPr>
              <a:t>href</a:t>
            </a:r>
            <a:r>
              <a:rPr lang="en-US" altLang="zh-CN" sz="1600" dirty="0">
                <a:solidFill>
                  <a:schemeClr val="accent5">
                    <a:lumMod val="10000"/>
                  </a:schemeClr>
                </a:solidFill>
              </a:rPr>
              <a:t>="#"&gt;Java&lt;/a&gt;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role="presentation"&gt;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role="</a:t>
            </a:r>
            <a:r>
              <a:rPr lang="en-US" altLang="zh-CN" sz="1600" dirty="0" err="1">
                <a:solidFill>
                  <a:schemeClr val="accent5">
                    <a:lumMod val="10000"/>
                  </a:schemeClr>
                </a:solidFill>
              </a:rPr>
              <a:t>menuitem</a:t>
            </a:r>
            <a:r>
              <a:rPr lang="en-US" altLang="zh-CN" sz="1600" dirty="0">
                <a:solidFill>
                  <a:schemeClr val="accent5">
                    <a:lumMod val="10000"/>
                  </a:schemeClr>
                </a:solidFill>
              </a:rPr>
              <a:t>" </a:t>
            </a:r>
            <a:r>
              <a:rPr lang="en-US" altLang="zh-CN" sz="1600" dirty="0" err="1">
                <a:solidFill>
                  <a:schemeClr val="accent5">
                    <a:lumMod val="10000"/>
                  </a:schemeClr>
                </a:solidFill>
              </a:rPr>
              <a:t>tabindex</a:t>
            </a:r>
            <a:r>
              <a:rPr lang="en-US" altLang="zh-CN" sz="1600" dirty="0">
                <a:solidFill>
                  <a:schemeClr val="accent5">
                    <a:lumMod val="10000"/>
                  </a:schemeClr>
                </a:solidFill>
              </a:rPr>
              <a:t>="-1"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数据挖掘</a:t>
            </a:r>
            <a:r>
              <a:rPr lang="en-US" altLang="zh-CN" sz="1600" dirty="0">
                <a:solidFill>
                  <a:schemeClr val="accent5">
                    <a:lumMod val="10000"/>
                  </a:schemeClr>
                </a:solidFill>
              </a:rPr>
              <a:t>&lt;/a&gt;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role="presentation"&gt;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role="</a:t>
            </a:r>
            <a:r>
              <a:rPr lang="en-US" altLang="zh-CN" sz="1600" dirty="0" err="1">
                <a:solidFill>
                  <a:schemeClr val="accent5">
                    <a:lumMod val="10000"/>
                  </a:schemeClr>
                </a:solidFill>
              </a:rPr>
              <a:t>menuitem</a:t>
            </a:r>
            <a:r>
              <a:rPr lang="en-US" altLang="zh-CN" sz="1600" dirty="0">
                <a:solidFill>
                  <a:schemeClr val="accent5">
                    <a:lumMod val="10000"/>
                  </a:schemeClr>
                </a:solidFill>
              </a:rPr>
              <a:t>" </a:t>
            </a:r>
            <a:r>
              <a:rPr lang="en-US" altLang="zh-CN" sz="1600" dirty="0" err="1">
                <a:solidFill>
                  <a:schemeClr val="accent5">
                    <a:lumMod val="10000"/>
                  </a:schemeClr>
                </a:solidFill>
              </a:rPr>
              <a:t>tabindex</a:t>
            </a:r>
            <a:r>
              <a:rPr lang="en-US" altLang="zh-CN" sz="1600" dirty="0">
                <a:solidFill>
                  <a:schemeClr val="accent5">
                    <a:lumMod val="10000"/>
                  </a:schemeClr>
                </a:solidFill>
              </a:rPr>
              <a:t>="-1" </a:t>
            </a:r>
            <a:r>
              <a:rPr lang="en-US" altLang="zh-CN" sz="1600" dirty="0" err="1">
                <a:solidFill>
                  <a:schemeClr val="accent5">
                    <a:lumMod val="10000"/>
                  </a:schemeClr>
                </a:solidFill>
              </a:rPr>
              <a:t>href</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数据通信</a:t>
            </a:r>
            <a:r>
              <a:rPr lang="en-US" altLang="zh-CN" sz="1600" dirty="0">
                <a:solidFill>
                  <a:schemeClr val="accent5">
                    <a:lumMod val="10000"/>
                  </a:schemeClr>
                </a:solidFill>
              </a:rPr>
              <a:t>/</a:t>
            </a:r>
            <a:r>
              <a:rPr lang="zh-CN" altLang="en-US" sz="1600" dirty="0">
                <a:solidFill>
                  <a:schemeClr val="accent5">
                    <a:lumMod val="10000"/>
                  </a:schemeClr>
                </a:solidFill>
              </a:rPr>
              <a:t>网络</a:t>
            </a:r>
          </a:p>
          <a:p>
            <a:pPr defTabSz="723900">
              <a:lnSpc>
                <a:spcPct val="110000"/>
              </a:lnSpc>
              <a:buClr>
                <a:schemeClr val="folHlink"/>
              </a:buClr>
              <a:buSzPct val="60000"/>
              <a:tabLst>
                <a:tab pos="444500" algn="l"/>
              </a:tabLst>
              <a:defRPr/>
            </a:pPr>
            <a:r>
              <a:rPr lang="zh-CN" altLang="en-US" sz="1600" dirty="0">
                <a:solidFill>
                  <a:schemeClr val="accent5">
                    <a:lumMod val="10000"/>
                  </a:schemeClr>
                </a:solidFill>
              </a:rPr>
              <a:t>         </a:t>
            </a:r>
            <a:r>
              <a:rPr lang="en-US" altLang="zh-CN" sz="1600" dirty="0">
                <a:solidFill>
                  <a:schemeClr val="accent5">
                    <a:lumMod val="10000"/>
                  </a:schemeClr>
                </a:solidFill>
              </a:rPr>
              <a:t>&lt;/a&gt;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role="presentation"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role="presentation"&gt;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role="</a:t>
            </a:r>
            <a:r>
              <a:rPr lang="en-US" altLang="zh-CN" sz="1600" dirty="0" err="1">
                <a:solidFill>
                  <a:schemeClr val="accent5">
                    <a:lumMod val="10000"/>
                  </a:schemeClr>
                </a:solidFill>
              </a:rPr>
              <a:t>menuitem</a:t>
            </a:r>
            <a:r>
              <a:rPr lang="en-US" altLang="zh-CN" sz="1600" dirty="0">
                <a:solidFill>
                  <a:schemeClr val="accent5">
                    <a:lumMod val="10000"/>
                  </a:schemeClr>
                </a:solidFill>
              </a:rPr>
              <a:t>" </a:t>
            </a:r>
            <a:r>
              <a:rPr lang="en-US" altLang="zh-CN" sz="1600" dirty="0" err="1">
                <a:solidFill>
                  <a:schemeClr val="accent5">
                    <a:lumMod val="10000"/>
                  </a:schemeClr>
                </a:solidFill>
              </a:rPr>
              <a:t>tabindex</a:t>
            </a:r>
            <a:r>
              <a:rPr lang="en-US" altLang="zh-CN" sz="1600" dirty="0">
                <a:solidFill>
                  <a:schemeClr val="accent5">
                    <a:lumMod val="10000"/>
                  </a:schemeClr>
                </a:solidFill>
              </a:rPr>
              <a:t>="-1"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分离的链接</a:t>
            </a:r>
            <a:r>
              <a:rPr lang="en-US" altLang="zh-CN" sz="1600" dirty="0">
                <a:solidFill>
                  <a:schemeClr val="accent5">
                    <a:lumMod val="10000"/>
                  </a:schemeClr>
                </a:solidFill>
              </a:rPr>
              <a:t>&lt;/a&gt;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spTree>
    <p:extLst>
      <p:ext uri="{BB962C8B-B14F-4D97-AF65-F5344CB8AC3E}">
        <p14:creationId xmlns:p14="http://schemas.microsoft.com/office/powerpoint/2010/main" val="38574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zh-CN" altLang="en-US" dirty="0"/>
              <a:t>标题</a:t>
            </a:r>
          </a:p>
        </p:txBody>
      </p:sp>
      <p:sp>
        <p:nvSpPr>
          <p:cNvPr id="11" name="内容占位符 10"/>
          <p:cNvSpPr>
            <a:spLocks noGrp="1"/>
          </p:cNvSpPr>
          <p:nvPr>
            <p:ph idx="1"/>
          </p:nvPr>
        </p:nvSpPr>
        <p:spPr/>
        <p:txBody>
          <a:bodyPr/>
          <a:lstStyle/>
          <a:p>
            <a:r>
              <a:rPr lang="zh-CN" altLang="en-US" dirty="0"/>
              <a:t>您可以使用 </a:t>
            </a:r>
            <a:r>
              <a:rPr lang="en-US" altLang="zh-CN" dirty="0"/>
              <a:t>class dropdown-header </a:t>
            </a:r>
            <a:r>
              <a:rPr lang="zh-CN" altLang="en-US" dirty="0"/>
              <a:t>向下拉菜单的标签区域添加标题。</a:t>
            </a:r>
          </a:p>
          <a:p>
            <a:endParaRPr lang="zh-CN" altLang="en-US" dirty="0"/>
          </a:p>
        </p:txBody>
      </p:sp>
      <p:pic>
        <p:nvPicPr>
          <p:cNvPr id="13" name="图片 12"/>
          <p:cNvPicPr>
            <a:picLocks noChangeAspect="1"/>
          </p:cNvPicPr>
          <p:nvPr/>
        </p:nvPicPr>
        <p:blipFill>
          <a:blip r:embed="rId2"/>
          <a:stretch>
            <a:fillRect/>
          </a:stretch>
        </p:blipFill>
        <p:spPr>
          <a:xfrm>
            <a:off x="735013" y="2370551"/>
            <a:ext cx="2466280" cy="3088955"/>
          </a:xfrm>
          <a:prstGeom prst="rect">
            <a:avLst/>
          </a:prstGeom>
          <a:ln>
            <a:noFill/>
          </a:ln>
          <a:effectLst>
            <a:outerShdw blurRad="292100" dist="139700" dir="2700000" algn="tl" rotWithShape="0">
              <a:srgbClr val="333333">
                <a:alpha val="65000"/>
              </a:srgbClr>
            </a:outerShdw>
          </a:effectLst>
        </p:spPr>
      </p:pic>
      <p:sp>
        <p:nvSpPr>
          <p:cNvPr id="14" name="AutoShape 10"/>
          <p:cNvSpPr>
            <a:spLocks noChangeArrowheads="1"/>
          </p:cNvSpPr>
          <p:nvPr/>
        </p:nvSpPr>
        <p:spPr bwMode="auto">
          <a:xfrm>
            <a:off x="311748" y="2571716"/>
            <a:ext cx="8349652" cy="225908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dropdown-toggle" id="dropdownMenu1"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data-toggle="dropdown"&gt;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主题</a:t>
            </a:r>
          </a:p>
          <a:p>
            <a:pPr defTabSz="723900">
              <a:lnSpc>
                <a:spcPct val="110000"/>
              </a:lnSpc>
              <a:buClr>
                <a:schemeClr val="folHlink"/>
              </a:buClr>
              <a:buSzPct val="60000"/>
              <a:tabLst>
                <a:tab pos="444500" algn="l"/>
              </a:tabLst>
              <a:defRPr/>
            </a:pPr>
            <a:r>
              <a:rPr lang="zh-CN" altLang="en-US" sz="1600" dirty="0">
                <a:solidFill>
                  <a:schemeClr val="accent5">
                    <a:lumMod val="10000"/>
                  </a:schemeClr>
                </a:solidFill>
              </a:rPr>
              <a:t>      </a:t>
            </a:r>
            <a:r>
              <a:rPr lang="en-US" altLang="zh-CN" sz="1600" dirty="0">
                <a:solidFill>
                  <a:schemeClr val="accent5">
                    <a:lumMod val="10000"/>
                  </a:schemeClr>
                </a:solidFill>
              </a:rPr>
              <a:t>&lt;span class="caret"&gt;&lt;/span&gt;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sp>
        <p:nvSpPr>
          <p:cNvPr id="15" name="AutoShape 10"/>
          <p:cNvSpPr>
            <a:spLocks noChangeArrowheads="1"/>
          </p:cNvSpPr>
          <p:nvPr/>
        </p:nvSpPr>
        <p:spPr bwMode="auto">
          <a:xfrm>
            <a:off x="614961" y="1295849"/>
            <a:ext cx="8349652" cy="5238357"/>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ul</a:t>
            </a:r>
            <a:r>
              <a:rPr lang="en-US" altLang="zh-CN" sz="1600" dirty="0">
                <a:solidFill>
                  <a:schemeClr val="accent5">
                    <a:lumMod val="10000"/>
                  </a:schemeClr>
                </a:solidFill>
              </a:rPr>
              <a:t> class="dropdown-menu" role="menu" aria-</a:t>
            </a:r>
            <a:r>
              <a:rPr lang="en-US" altLang="zh-CN" sz="1600" dirty="0" err="1">
                <a:solidFill>
                  <a:schemeClr val="accent5">
                    <a:lumMod val="10000"/>
                  </a:schemeClr>
                </a:solidFill>
              </a:rPr>
              <a:t>labelledby</a:t>
            </a:r>
            <a:r>
              <a:rPr lang="en-US" altLang="zh-CN" sz="1600" dirty="0">
                <a:solidFill>
                  <a:schemeClr val="accent5">
                    <a:lumMod val="10000"/>
                  </a:schemeClr>
                </a:solidFill>
              </a:rPr>
              <a:t>="dropdownMenu1"&gt;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role="presentation" class="dropdown-header"&gt;</a:t>
            </a:r>
            <a:r>
              <a:rPr lang="zh-CN" altLang="en-US" sz="1600" dirty="0">
                <a:solidFill>
                  <a:schemeClr val="accent5">
                    <a:lumMod val="10000"/>
                  </a:schemeClr>
                </a:solidFill>
              </a:rPr>
              <a:t>下拉菜单标题</a:t>
            </a:r>
            <a:r>
              <a:rPr lang="en-US" altLang="zh-CN" sz="1600" dirty="0">
                <a:solidFill>
                  <a:schemeClr val="accent5">
                    <a:lumMod val="10000"/>
                  </a:schemeClr>
                </a:solidFill>
              </a:rPr>
              <a: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role="presentation" &gt;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role="</a:t>
            </a:r>
            <a:r>
              <a:rPr lang="en-US" altLang="zh-CN" sz="1600" dirty="0" err="1">
                <a:solidFill>
                  <a:schemeClr val="accent5">
                    <a:lumMod val="10000"/>
                  </a:schemeClr>
                </a:solidFill>
              </a:rPr>
              <a:t>menuitem</a:t>
            </a:r>
            <a:r>
              <a:rPr lang="en-US" altLang="zh-CN" sz="1600" dirty="0">
                <a:solidFill>
                  <a:schemeClr val="accent5">
                    <a:lumMod val="10000"/>
                  </a:schemeClr>
                </a:solidFill>
              </a:rPr>
              <a:t>" </a:t>
            </a:r>
            <a:r>
              <a:rPr lang="en-US" altLang="zh-CN" sz="1600" dirty="0" err="1">
                <a:solidFill>
                  <a:schemeClr val="accent5">
                    <a:lumMod val="10000"/>
                  </a:schemeClr>
                </a:solidFill>
              </a:rPr>
              <a:t>tabindex</a:t>
            </a:r>
            <a:r>
              <a:rPr lang="en-US" altLang="zh-CN" sz="1600" dirty="0">
                <a:solidFill>
                  <a:schemeClr val="accent5">
                    <a:lumMod val="10000"/>
                  </a:schemeClr>
                </a:solidFill>
              </a:rPr>
              <a:t>="-1" </a:t>
            </a:r>
            <a:r>
              <a:rPr lang="en-US" altLang="zh-CN" sz="1600" dirty="0" err="1">
                <a:solidFill>
                  <a:schemeClr val="accent5">
                    <a:lumMod val="10000"/>
                  </a:schemeClr>
                </a:solidFill>
              </a:rPr>
              <a:t>href</a:t>
            </a:r>
            <a:r>
              <a:rPr lang="en-US" altLang="zh-CN" sz="1600" dirty="0">
                <a:solidFill>
                  <a:schemeClr val="accent5">
                    <a:lumMod val="10000"/>
                  </a:schemeClr>
                </a:solidFill>
              </a:rPr>
              <a:t>="#"&gt;Java&lt;/a&gt;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role="presentation"&gt;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role="</a:t>
            </a:r>
            <a:r>
              <a:rPr lang="en-US" altLang="zh-CN" sz="1600" dirty="0" err="1">
                <a:solidFill>
                  <a:schemeClr val="accent5">
                    <a:lumMod val="10000"/>
                  </a:schemeClr>
                </a:solidFill>
              </a:rPr>
              <a:t>menuitem</a:t>
            </a:r>
            <a:r>
              <a:rPr lang="en-US" altLang="zh-CN" sz="1600" dirty="0">
                <a:solidFill>
                  <a:schemeClr val="accent5">
                    <a:lumMod val="10000"/>
                  </a:schemeClr>
                </a:solidFill>
              </a:rPr>
              <a:t>" </a:t>
            </a:r>
            <a:r>
              <a:rPr lang="en-US" altLang="zh-CN" sz="1600" dirty="0" err="1">
                <a:solidFill>
                  <a:schemeClr val="accent5">
                    <a:lumMod val="10000"/>
                  </a:schemeClr>
                </a:solidFill>
              </a:rPr>
              <a:t>tabindex</a:t>
            </a:r>
            <a:r>
              <a:rPr lang="en-US" altLang="zh-CN" sz="1600" dirty="0">
                <a:solidFill>
                  <a:schemeClr val="accent5">
                    <a:lumMod val="10000"/>
                  </a:schemeClr>
                </a:solidFill>
              </a:rPr>
              <a:t>="-1"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数据挖掘</a:t>
            </a:r>
            <a:r>
              <a:rPr lang="en-US" altLang="zh-CN" sz="1600" dirty="0">
                <a:solidFill>
                  <a:schemeClr val="accent5">
                    <a:lumMod val="10000"/>
                  </a:schemeClr>
                </a:solidFill>
              </a:rPr>
              <a:t>&lt;/a&gt;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role="presentation"&gt;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role="</a:t>
            </a:r>
            <a:r>
              <a:rPr lang="en-US" altLang="zh-CN" sz="1600" dirty="0" err="1">
                <a:solidFill>
                  <a:schemeClr val="accent5">
                    <a:lumMod val="10000"/>
                  </a:schemeClr>
                </a:solidFill>
              </a:rPr>
              <a:t>menuitem</a:t>
            </a:r>
            <a:r>
              <a:rPr lang="en-US" altLang="zh-CN" sz="1600" dirty="0">
                <a:solidFill>
                  <a:schemeClr val="accent5">
                    <a:lumMod val="10000"/>
                  </a:schemeClr>
                </a:solidFill>
              </a:rPr>
              <a:t>" </a:t>
            </a:r>
            <a:r>
              <a:rPr lang="en-US" altLang="zh-CN" sz="1600" dirty="0" err="1">
                <a:solidFill>
                  <a:schemeClr val="accent5">
                    <a:lumMod val="10000"/>
                  </a:schemeClr>
                </a:solidFill>
              </a:rPr>
              <a:t>tabindex</a:t>
            </a:r>
            <a:r>
              <a:rPr lang="en-US" altLang="zh-CN" sz="1600" dirty="0">
                <a:solidFill>
                  <a:schemeClr val="accent5">
                    <a:lumMod val="10000"/>
                  </a:schemeClr>
                </a:solidFill>
              </a:rPr>
              <a:t>="-1" </a:t>
            </a:r>
            <a:r>
              <a:rPr lang="en-US" altLang="zh-CN" sz="1600" dirty="0" err="1">
                <a:solidFill>
                  <a:schemeClr val="accent5">
                    <a:lumMod val="10000"/>
                  </a:schemeClr>
                </a:solidFill>
              </a:rPr>
              <a:t>href</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数据通信</a:t>
            </a:r>
            <a:r>
              <a:rPr lang="en-US" altLang="zh-CN" sz="1600" dirty="0">
                <a:solidFill>
                  <a:schemeClr val="accent5">
                    <a:lumMod val="10000"/>
                  </a:schemeClr>
                </a:solidFill>
              </a:rPr>
              <a:t>/</a:t>
            </a:r>
            <a:r>
              <a:rPr lang="zh-CN" altLang="en-US" sz="1600" dirty="0">
                <a:solidFill>
                  <a:schemeClr val="accent5">
                    <a:lumMod val="10000"/>
                  </a:schemeClr>
                </a:solidFill>
              </a:rPr>
              <a:t>网络</a:t>
            </a:r>
          </a:p>
          <a:p>
            <a:pPr defTabSz="723900">
              <a:lnSpc>
                <a:spcPct val="110000"/>
              </a:lnSpc>
              <a:buClr>
                <a:schemeClr val="folHlink"/>
              </a:buClr>
              <a:buSzPct val="60000"/>
              <a:tabLst>
                <a:tab pos="444500" algn="l"/>
              </a:tabLst>
              <a:defRPr/>
            </a:pPr>
            <a:r>
              <a:rPr lang="zh-CN" altLang="en-US" sz="1600" dirty="0">
                <a:solidFill>
                  <a:schemeClr val="accent5">
                    <a:lumMod val="10000"/>
                  </a:schemeClr>
                </a:solidFill>
              </a:rPr>
              <a:t>         </a:t>
            </a:r>
            <a:r>
              <a:rPr lang="en-US" altLang="zh-CN" sz="1600" dirty="0">
                <a:solidFill>
                  <a:schemeClr val="accent5">
                    <a:lumMod val="10000"/>
                  </a:schemeClr>
                </a:solidFill>
              </a:rPr>
              <a:t>&lt;/a&gt;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role="presentation"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role="presentation" class="dropdown-header"&gt;</a:t>
            </a:r>
            <a:r>
              <a:rPr lang="zh-CN" altLang="en-US" sz="1600" dirty="0">
                <a:solidFill>
                  <a:schemeClr val="accent5">
                    <a:lumMod val="10000"/>
                  </a:schemeClr>
                </a:solidFill>
              </a:rPr>
              <a:t>下拉菜单标题</a:t>
            </a:r>
            <a:r>
              <a:rPr lang="en-US" altLang="zh-CN" sz="1600" dirty="0">
                <a:solidFill>
                  <a:schemeClr val="accent5">
                    <a:lumMod val="10000"/>
                  </a:schemeClr>
                </a:solidFill>
              </a:rPr>
              <a: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role="presentation"&gt;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role="</a:t>
            </a:r>
            <a:r>
              <a:rPr lang="en-US" altLang="zh-CN" sz="1600" dirty="0" err="1">
                <a:solidFill>
                  <a:schemeClr val="accent5">
                    <a:lumMod val="10000"/>
                  </a:schemeClr>
                </a:solidFill>
              </a:rPr>
              <a:t>menuitem</a:t>
            </a:r>
            <a:r>
              <a:rPr lang="en-US" altLang="zh-CN" sz="1600" dirty="0">
                <a:solidFill>
                  <a:schemeClr val="accent5">
                    <a:lumMod val="10000"/>
                  </a:schemeClr>
                </a:solidFill>
              </a:rPr>
              <a:t>" </a:t>
            </a:r>
            <a:r>
              <a:rPr lang="en-US" altLang="zh-CN" sz="1600" dirty="0" err="1">
                <a:solidFill>
                  <a:schemeClr val="accent5">
                    <a:lumMod val="10000"/>
                  </a:schemeClr>
                </a:solidFill>
              </a:rPr>
              <a:t>tabindex</a:t>
            </a:r>
            <a:r>
              <a:rPr lang="en-US" altLang="zh-CN" sz="1600" dirty="0">
                <a:solidFill>
                  <a:schemeClr val="accent5">
                    <a:lumMod val="10000"/>
                  </a:schemeClr>
                </a:solidFill>
              </a:rPr>
              <a:t>="-1"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分离的链接</a:t>
            </a:r>
            <a:r>
              <a:rPr lang="en-US" altLang="zh-CN" sz="1600" dirty="0">
                <a:solidFill>
                  <a:schemeClr val="accent5">
                    <a:lumMod val="10000"/>
                  </a:schemeClr>
                </a:solidFill>
              </a:rPr>
              <a:t>&lt;/a&gt;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p:txBody>
      </p:sp>
    </p:spTree>
    <p:extLst>
      <p:ext uri="{BB962C8B-B14F-4D97-AF65-F5344CB8AC3E}">
        <p14:creationId xmlns:p14="http://schemas.microsoft.com/office/powerpoint/2010/main" val="255139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987899"/>
            <a:ext cx="7772400" cy="1107583"/>
          </a:xfrm>
        </p:spPr>
        <p:txBody>
          <a:bodyPr>
            <a:normAutofit/>
          </a:bodyPr>
          <a:lstStyle/>
          <a:p>
            <a:pPr algn="ctr"/>
            <a:r>
              <a:rPr lang="zh-CN" altLang="en-US" dirty="0"/>
              <a:t>第四章    </a:t>
            </a:r>
            <a:r>
              <a:rPr lang="en-US" altLang="zh-CN" dirty="0"/>
              <a:t>CSS</a:t>
            </a:r>
            <a:r>
              <a:rPr lang="zh-CN" altLang="en-US" dirty="0"/>
              <a:t>组件</a:t>
            </a:r>
          </a:p>
        </p:txBody>
      </p:sp>
      <p:pic>
        <p:nvPicPr>
          <p:cNvPr id="4" name="图片 3"/>
          <p:cNvPicPr>
            <a:picLocks noChangeAspect="1"/>
          </p:cNvPicPr>
          <p:nvPr/>
        </p:nvPicPr>
        <p:blipFill>
          <a:blip r:embed="rId2"/>
          <a:stretch>
            <a:fillRect/>
          </a:stretch>
        </p:blipFill>
        <p:spPr>
          <a:xfrm>
            <a:off x="0" y="663801"/>
            <a:ext cx="9144000" cy="1931481"/>
          </a:xfrm>
          <a:prstGeom prst="rect">
            <a:avLst/>
          </a:prstGeom>
        </p:spPr>
      </p:pic>
      <p:sp>
        <p:nvSpPr>
          <p:cNvPr id="6" name="矩形 5"/>
          <p:cNvSpPr/>
          <p:nvPr/>
        </p:nvSpPr>
        <p:spPr>
          <a:xfrm>
            <a:off x="4895206" y="4662910"/>
            <a:ext cx="2010487" cy="646331"/>
          </a:xfrm>
          <a:prstGeom prst="rect">
            <a:avLst/>
          </a:prstGeom>
        </p:spPr>
        <p:txBody>
          <a:bodyPr wrap="none">
            <a:spAutoFit/>
          </a:bodyPr>
          <a:lstStyle/>
          <a:p>
            <a:pPr algn="ctr" fontAlgn="base">
              <a:spcBef>
                <a:spcPct val="0"/>
              </a:spcBef>
              <a:spcAft>
                <a:spcPct val="0"/>
              </a:spcAft>
            </a:pPr>
            <a:r>
              <a:rPr lang="en-US" altLang="zh-CN" sz="3600" b="1" dirty="0">
                <a:solidFill>
                  <a:srgbClr val="002060"/>
                </a:solidFill>
                <a:effectLst>
                  <a:outerShdw blurRad="31750" dist="25400" dir="5400000" algn="tl" rotWithShape="0">
                    <a:srgbClr val="000000">
                      <a:alpha val="25000"/>
                    </a:srgbClr>
                  </a:outerShdw>
                </a:effectLst>
                <a:latin typeface="+mj-lt"/>
                <a:ea typeface="+mj-ea"/>
                <a:cs typeface="+mj-cs"/>
              </a:rPr>
              <a:t>-- </a:t>
            </a:r>
            <a:r>
              <a:rPr lang="zh-CN" altLang="en-US" sz="3600" b="1" dirty="0">
                <a:solidFill>
                  <a:srgbClr val="002060"/>
                </a:solidFill>
                <a:effectLst>
                  <a:outerShdw blurRad="31750" dist="25400" dir="5400000" algn="tl" rotWithShape="0">
                    <a:srgbClr val="000000">
                      <a:alpha val="25000"/>
                    </a:srgbClr>
                  </a:outerShdw>
                </a:effectLst>
                <a:latin typeface="+mj-lt"/>
                <a:ea typeface="+mj-ea"/>
                <a:cs typeface="+mj-cs"/>
              </a:rPr>
              <a:t>按钮组</a:t>
            </a:r>
          </a:p>
        </p:txBody>
      </p:sp>
    </p:spTree>
    <p:extLst>
      <p:ext uri="{BB962C8B-B14F-4D97-AF65-F5344CB8AC3E}">
        <p14:creationId xmlns:p14="http://schemas.microsoft.com/office/powerpoint/2010/main" val="2572873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按钮组</a:t>
            </a:r>
          </a:p>
        </p:txBody>
      </p:sp>
      <p:sp>
        <p:nvSpPr>
          <p:cNvPr id="3" name="内容占位符 2"/>
          <p:cNvSpPr>
            <a:spLocks noGrp="1"/>
          </p:cNvSpPr>
          <p:nvPr>
            <p:ph idx="1"/>
          </p:nvPr>
        </p:nvSpPr>
        <p:spPr/>
        <p:txBody>
          <a:bodyPr/>
          <a:lstStyle/>
          <a:p>
            <a:r>
              <a:rPr lang="zh-CN" altLang="en-US" sz="2400" dirty="0"/>
              <a:t>按钮组允许多个按钮被堆叠在同一行上。当你想要把按钮对齐在一起时，这就显得非常有用。您可以通过 </a:t>
            </a:r>
            <a:r>
              <a:rPr lang="en-US" altLang="zh-CN" sz="2400" dirty="0"/>
              <a:t>Bootstrap </a:t>
            </a:r>
            <a:r>
              <a:rPr lang="zh-CN" altLang="en-US" sz="2400" dirty="0"/>
              <a:t>按钮（</a:t>
            </a:r>
            <a:r>
              <a:rPr lang="en-US" altLang="zh-CN" sz="2400" dirty="0"/>
              <a:t>Button</a:t>
            </a:r>
            <a:r>
              <a:rPr lang="zh-CN" altLang="en-US" sz="2400" dirty="0"/>
              <a:t>） 插件 添加可选的 </a:t>
            </a:r>
            <a:r>
              <a:rPr lang="en-US" altLang="zh-CN" sz="2400" dirty="0"/>
              <a:t>JavaScript </a:t>
            </a:r>
            <a:r>
              <a:rPr lang="zh-CN" altLang="en-US" sz="2400" dirty="0"/>
              <a:t>单选框和复选框样式行为。</a:t>
            </a:r>
          </a:p>
          <a:p>
            <a:r>
              <a:rPr lang="zh-CN" altLang="en-US" sz="2400" dirty="0"/>
              <a:t>下面的表格总结了 </a:t>
            </a:r>
            <a:r>
              <a:rPr lang="en-US" altLang="zh-CN" sz="2400" dirty="0"/>
              <a:t>Bootstrap </a:t>
            </a:r>
            <a:r>
              <a:rPr lang="zh-CN" altLang="en-US" sz="2400" dirty="0"/>
              <a:t>提供的使用按钮组的一些重要的 </a:t>
            </a:r>
            <a:r>
              <a:rPr lang="en-US" altLang="zh-CN" sz="2400" dirty="0"/>
              <a:t>class</a:t>
            </a:r>
            <a:r>
              <a:rPr lang="zh-CN" altLang="en-US" sz="2400" dirty="0"/>
              <a:t>：</a:t>
            </a:r>
          </a:p>
        </p:txBody>
      </p:sp>
      <p:graphicFrame>
        <p:nvGraphicFramePr>
          <p:cNvPr id="5" name="表格 4"/>
          <p:cNvGraphicFramePr>
            <a:graphicFrameLocks noGrp="1"/>
          </p:cNvGraphicFramePr>
          <p:nvPr>
            <p:extLst>
              <p:ext uri="{D42A27DB-BD31-4B8C-83A1-F6EECF244321}">
                <p14:modId xmlns:p14="http://schemas.microsoft.com/office/powerpoint/2010/main" val="2951066673"/>
              </p:ext>
            </p:extLst>
          </p:nvPr>
        </p:nvGraphicFramePr>
        <p:xfrm>
          <a:off x="339203" y="3755044"/>
          <a:ext cx="8625410" cy="1973403"/>
        </p:xfrm>
        <a:graphic>
          <a:graphicData uri="http://schemas.openxmlformats.org/drawingml/2006/table">
            <a:tbl>
              <a:tblPr/>
              <a:tblGrid>
                <a:gridCol w="1288311">
                  <a:extLst>
                    <a:ext uri="{9D8B030D-6E8A-4147-A177-3AD203B41FA5}">
                      <a16:colId xmlns:a16="http://schemas.microsoft.com/office/drawing/2014/main" val="20000"/>
                    </a:ext>
                  </a:extLst>
                </a:gridCol>
                <a:gridCol w="2276330">
                  <a:extLst>
                    <a:ext uri="{9D8B030D-6E8A-4147-A177-3AD203B41FA5}">
                      <a16:colId xmlns:a16="http://schemas.microsoft.com/office/drawing/2014/main" val="20001"/>
                    </a:ext>
                  </a:extLst>
                </a:gridCol>
                <a:gridCol w="5060769">
                  <a:extLst>
                    <a:ext uri="{9D8B030D-6E8A-4147-A177-3AD203B41FA5}">
                      <a16:colId xmlns:a16="http://schemas.microsoft.com/office/drawing/2014/main" val="20002"/>
                    </a:ext>
                  </a:extLst>
                </a:gridCol>
              </a:tblGrid>
              <a:tr h="612916">
                <a:tc>
                  <a:txBody>
                    <a:bodyPr/>
                    <a:lstStyle/>
                    <a:p>
                      <a:r>
                        <a:rPr lang="en-US" sz="2000" dirty="0">
                          <a:solidFill>
                            <a:schemeClr val="bg1"/>
                          </a:solidFill>
                          <a:effectLst/>
                        </a:rPr>
                        <a:t>Class</a:t>
                      </a:r>
                    </a:p>
                  </a:txBody>
                  <a:tcPr marL="62686" marR="62686" marT="31343" marB="313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51841"/>
                    </a:solidFill>
                  </a:tcPr>
                </a:tc>
                <a:tc>
                  <a:txBody>
                    <a:bodyPr/>
                    <a:lstStyle/>
                    <a:p>
                      <a:r>
                        <a:rPr lang="zh-CN" altLang="en-US" sz="2000" dirty="0">
                          <a:solidFill>
                            <a:schemeClr val="bg1"/>
                          </a:solidFill>
                        </a:rPr>
                        <a:t>描述</a:t>
                      </a:r>
                    </a:p>
                  </a:txBody>
                  <a:tcPr marL="62686" marR="62686" marT="31343" marB="313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51841"/>
                    </a:solidFill>
                  </a:tcPr>
                </a:tc>
                <a:tc>
                  <a:txBody>
                    <a:bodyPr/>
                    <a:lstStyle/>
                    <a:p>
                      <a:r>
                        <a:rPr lang="zh-CN" altLang="en-US" sz="2000" dirty="0">
                          <a:solidFill>
                            <a:schemeClr val="bg1"/>
                          </a:solidFill>
                        </a:rPr>
                        <a:t>代码示例</a:t>
                      </a:r>
                    </a:p>
                  </a:txBody>
                  <a:tcPr marL="62686" marR="62686" marT="31343" marB="313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51841"/>
                    </a:solidFill>
                  </a:tcPr>
                </a:tc>
                <a:extLst>
                  <a:ext uri="{0D108BD9-81ED-4DB2-BD59-A6C34878D82A}">
                    <a16:rowId xmlns:a16="http://schemas.microsoft.com/office/drawing/2014/main" val="10000"/>
                  </a:ext>
                </a:extLst>
              </a:tr>
              <a:tr h="1360487">
                <a:tc>
                  <a:txBody>
                    <a:bodyPr/>
                    <a:lstStyle/>
                    <a:p>
                      <a:r>
                        <a:rPr lang="en-US" sz="1600"/>
                        <a:t>.btn-group</a:t>
                      </a:r>
                    </a:p>
                  </a:txBody>
                  <a:tcPr marL="62686" marR="62686" marT="31343" marB="313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600" dirty="0"/>
                        <a:t>该 </a:t>
                      </a:r>
                      <a:r>
                        <a:rPr lang="en-US" sz="1600" dirty="0"/>
                        <a:t>class </a:t>
                      </a:r>
                      <a:r>
                        <a:rPr lang="zh-CN" altLang="en-US" sz="1600" dirty="0"/>
                        <a:t>用于形成基本的按钮组。在 </a:t>
                      </a:r>
                      <a:r>
                        <a:rPr lang="en-US" altLang="zh-CN" sz="1600" b="1" dirty="0"/>
                        <a:t>.</a:t>
                      </a:r>
                      <a:r>
                        <a:rPr lang="en-US" sz="1600" b="1" dirty="0" err="1"/>
                        <a:t>btn</a:t>
                      </a:r>
                      <a:r>
                        <a:rPr lang="en-US" sz="1600" b="1" dirty="0"/>
                        <a:t>-group</a:t>
                      </a:r>
                      <a:r>
                        <a:rPr lang="en-US" sz="1600" dirty="0"/>
                        <a:t> </a:t>
                      </a:r>
                      <a:r>
                        <a:rPr lang="zh-CN" altLang="en-US" sz="1600" dirty="0"/>
                        <a:t>中放置一系列带有 </a:t>
                      </a:r>
                      <a:r>
                        <a:rPr lang="en-US" sz="1600" dirty="0"/>
                        <a:t>class </a:t>
                      </a:r>
                      <a:r>
                        <a:rPr lang="en-US" sz="1600" b="1" dirty="0"/>
                        <a:t>.</a:t>
                      </a:r>
                      <a:r>
                        <a:rPr lang="en-US" sz="1600" b="1" dirty="0" err="1"/>
                        <a:t>btn</a:t>
                      </a:r>
                      <a:r>
                        <a:rPr lang="en-US" sz="1600" dirty="0"/>
                        <a:t> </a:t>
                      </a:r>
                      <a:r>
                        <a:rPr lang="zh-CN" altLang="en-US" sz="1600" dirty="0"/>
                        <a:t>的按钮。</a:t>
                      </a:r>
                    </a:p>
                  </a:txBody>
                  <a:tcPr marL="62686" marR="62686" marT="31343" marB="313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&lt;div class="</a:t>
                      </a:r>
                      <a:r>
                        <a:rPr lang="en-US" sz="1600" dirty="0" err="1"/>
                        <a:t>btn</a:t>
                      </a:r>
                      <a:r>
                        <a:rPr lang="en-US" sz="1600" dirty="0"/>
                        <a:t>-group"&gt; </a:t>
                      </a:r>
                    </a:p>
                    <a:p>
                      <a:r>
                        <a:rPr lang="en-US" sz="1600" dirty="0"/>
                        <a:t>&lt;button type="button" class="</a:t>
                      </a:r>
                      <a:r>
                        <a:rPr lang="en-US" sz="1600" dirty="0" err="1"/>
                        <a:t>btn</a:t>
                      </a:r>
                      <a:r>
                        <a:rPr lang="en-US" sz="1600" dirty="0"/>
                        <a:t> </a:t>
                      </a:r>
                      <a:r>
                        <a:rPr lang="en-US" sz="1600" dirty="0" err="1"/>
                        <a:t>btn</a:t>
                      </a:r>
                      <a:r>
                        <a:rPr lang="en-US" sz="1600" dirty="0"/>
                        <a:t>-default"&gt;Button1&lt;/button&gt; </a:t>
                      </a:r>
                    </a:p>
                    <a:p>
                      <a:r>
                        <a:rPr lang="en-US" sz="1600" dirty="0"/>
                        <a:t>&lt;button type="button" class="</a:t>
                      </a:r>
                      <a:r>
                        <a:rPr lang="en-US" sz="1600" dirty="0" err="1"/>
                        <a:t>btn</a:t>
                      </a:r>
                      <a:r>
                        <a:rPr lang="en-US" sz="1600" dirty="0"/>
                        <a:t> </a:t>
                      </a:r>
                      <a:r>
                        <a:rPr lang="en-US" sz="1600" dirty="0" err="1"/>
                        <a:t>btn</a:t>
                      </a:r>
                      <a:r>
                        <a:rPr lang="en-US" sz="1600" dirty="0"/>
                        <a:t>-default"&gt;Button2&lt;/button&gt; &lt;/div&gt;</a:t>
                      </a:r>
                    </a:p>
                  </a:txBody>
                  <a:tcPr marL="62686" marR="62686" marT="31343" marB="313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04792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按钮组</a:t>
            </a:r>
          </a:p>
        </p:txBody>
      </p:sp>
      <p:graphicFrame>
        <p:nvGraphicFramePr>
          <p:cNvPr id="5" name="表格 4"/>
          <p:cNvGraphicFramePr>
            <a:graphicFrameLocks noGrp="1"/>
          </p:cNvGraphicFramePr>
          <p:nvPr>
            <p:extLst>
              <p:ext uri="{D42A27DB-BD31-4B8C-83A1-F6EECF244321}">
                <p14:modId xmlns:p14="http://schemas.microsoft.com/office/powerpoint/2010/main" val="2036011111"/>
              </p:ext>
            </p:extLst>
          </p:nvPr>
        </p:nvGraphicFramePr>
        <p:xfrm>
          <a:off x="455651" y="1334575"/>
          <a:ext cx="8508962" cy="3855989"/>
        </p:xfrm>
        <a:graphic>
          <a:graphicData uri="http://schemas.openxmlformats.org/drawingml/2006/table">
            <a:tbl>
              <a:tblPr/>
              <a:tblGrid>
                <a:gridCol w="1489597">
                  <a:extLst>
                    <a:ext uri="{9D8B030D-6E8A-4147-A177-3AD203B41FA5}">
                      <a16:colId xmlns:a16="http://schemas.microsoft.com/office/drawing/2014/main" val="20000"/>
                    </a:ext>
                  </a:extLst>
                </a:gridCol>
                <a:gridCol w="2944906">
                  <a:extLst>
                    <a:ext uri="{9D8B030D-6E8A-4147-A177-3AD203B41FA5}">
                      <a16:colId xmlns:a16="http://schemas.microsoft.com/office/drawing/2014/main" val="20001"/>
                    </a:ext>
                  </a:extLst>
                </a:gridCol>
                <a:gridCol w="4074459">
                  <a:extLst>
                    <a:ext uri="{9D8B030D-6E8A-4147-A177-3AD203B41FA5}">
                      <a16:colId xmlns:a16="http://schemas.microsoft.com/office/drawing/2014/main" val="20002"/>
                    </a:ext>
                  </a:extLst>
                </a:gridCol>
              </a:tblGrid>
              <a:tr h="488550">
                <a:tc>
                  <a:txBody>
                    <a:bodyPr/>
                    <a:lstStyle/>
                    <a:p>
                      <a:r>
                        <a:rPr lang="en-US" sz="2000" dirty="0">
                          <a:solidFill>
                            <a:schemeClr val="bg1"/>
                          </a:solidFill>
                          <a:effectLst/>
                        </a:rPr>
                        <a:t>Class</a:t>
                      </a:r>
                    </a:p>
                  </a:txBody>
                  <a:tcPr marL="62686" marR="62686" marT="31343" marB="313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51841"/>
                    </a:solidFill>
                  </a:tcPr>
                </a:tc>
                <a:tc>
                  <a:txBody>
                    <a:bodyPr/>
                    <a:lstStyle/>
                    <a:p>
                      <a:r>
                        <a:rPr lang="zh-CN" altLang="en-US" sz="2000">
                          <a:solidFill>
                            <a:schemeClr val="bg1"/>
                          </a:solidFill>
                        </a:rPr>
                        <a:t>描述</a:t>
                      </a:r>
                    </a:p>
                  </a:txBody>
                  <a:tcPr marL="62686" marR="62686" marT="31343" marB="313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51841"/>
                    </a:solidFill>
                  </a:tcPr>
                </a:tc>
                <a:tc>
                  <a:txBody>
                    <a:bodyPr/>
                    <a:lstStyle/>
                    <a:p>
                      <a:r>
                        <a:rPr lang="zh-CN" altLang="en-US" sz="2000" dirty="0">
                          <a:solidFill>
                            <a:schemeClr val="bg1"/>
                          </a:solidFill>
                        </a:rPr>
                        <a:t>代码示例</a:t>
                      </a:r>
                    </a:p>
                  </a:txBody>
                  <a:tcPr marL="62686" marR="62686" marT="31343" marB="313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51841"/>
                    </a:solidFill>
                  </a:tcPr>
                </a:tc>
                <a:extLst>
                  <a:ext uri="{0D108BD9-81ED-4DB2-BD59-A6C34878D82A}">
                    <a16:rowId xmlns:a16="http://schemas.microsoft.com/office/drawing/2014/main" val="10000"/>
                  </a:ext>
                </a:extLst>
              </a:tr>
              <a:tr h="1380019">
                <a:tc>
                  <a:txBody>
                    <a:bodyPr/>
                    <a:lstStyle/>
                    <a:p>
                      <a:r>
                        <a:rPr lang="en-US" sz="1600" dirty="0"/>
                        <a:t>.</a:t>
                      </a:r>
                      <a:r>
                        <a:rPr lang="en-US" sz="1600" dirty="0" err="1"/>
                        <a:t>btn</a:t>
                      </a:r>
                      <a:r>
                        <a:rPr lang="en-US" sz="1600" dirty="0"/>
                        <a:t>-toolbar</a:t>
                      </a:r>
                    </a:p>
                  </a:txBody>
                  <a:tcPr marL="62686" marR="62686" marT="31343" marB="313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600"/>
                        <a:t>该 </a:t>
                      </a:r>
                      <a:r>
                        <a:rPr lang="en-US" sz="1600"/>
                        <a:t>class </a:t>
                      </a:r>
                      <a:r>
                        <a:rPr lang="zh-CN" altLang="en-US" sz="1600"/>
                        <a:t>有助于把几组 </a:t>
                      </a:r>
                      <a:r>
                        <a:rPr lang="en-US" altLang="zh-CN" sz="1600"/>
                        <a:t>&lt;</a:t>
                      </a:r>
                      <a:r>
                        <a:rPr lang="en-US" sz="1600"/>
                        <a:t>div class="btn-group"&gt; </a:t>
                      </a:r>
                      <a:r>
                        <a:rPr lang="zh-CN" altLang="en-US" sz="1600"/>
                        <a:t>结合到一个 </a:t>
                      </a:r>
                      <a:r>
                        <a:rPr lang="en-US" altLang="zh-CN" sz="1600"/>
                        <a:t>&lt;</a:t>
                      </a:r>
                      <a:r>
                        <a:rPr lang="en-US" sz="1600"/>
                        <a:t>div class="btn-toolbar"&gt; </a:t>
                      </a:r>
                      <a:r>
                        <a:rPr lang="zh-CN" altLang="en-US" sz="1600"/>
                        <a:t>中，一般获得更复杂的组件。</a:t>
                      </a:r>
                    </a:p>
                  </a:txBody>
                  <a:tcPr marL="62686" marR="62686" marT="31343" marB="313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a:t>&lt;div class="btn-toolbar" role="toolbar"&gt; &lt;div class="btn-group"&gt;...&lt;/div&gt; &lt;div class="btn-group"&gt;...&lt;/div&gt; &lt;/div&gt;</a:t>
                      </a:r>
                    </a:p>
                  </a:txBody>
                  <a:tcPr marL="62686" marR="62686" marT="31343" marB="313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255742">
                <a:tc>
                  <a:txBody>
                    <a:bodyPr/>
                    <a:lstStyle/>
                    <a:p>
                      <a:r>
                        <a:rPr lang="en-US" sz="1600"/>
                        <a:t>.btn-group-lg, .btn-group-sm, .btn-group-xs</a:t>
                      </a:r>
                    </a:p>
                  </a:txBody>
                  <a:tcPr marL="62686" marR="62686" marT="31343" marB="313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600"/>
                        <a:t>这些 </a:t>
                      </a:r>
                      <a:r>
                        <a:rPr lang="en-US" altLang="zh-CN" sz="1600"/>
                        <a:t>class </a:t>
                      </a:r>
                      <a:r>
                        <a:rPr lang="zh-CN" altLang="en-US" sz="1600"/>
                        <a:t>可应用到整个按钮组的大小调整，而不需要对每个按钮进行大小调整。</a:t>
                      </a:r>
                    </a:p>
                  </a:txBody>
                  <a:tcPr marL="62686" marR="62686" marT="31343" marB="313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a:t>&lt;div class="btn-group btn-group-lg"&gt;...&lt;/div&gt; &lt;div class="btn-group btn-group-sm"&gt;...&lt;/div&gt; &lt;div class="btn-group btn-group-xs"&gt;...&lt;/div&gt;</a:t>
                      </a:r>
                    </a:p>
                  </a:txBody>
                  <a:tcPr marL="62686" marR="62686" marT="31343" marB="313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731678">
                <a:tc>
                  <a:txBody>
                    <a:bodyPr/>
                    <a:lstStyle/>
                    <a:p>
                      <a:r>
                        <a:rPr lang="en-US" sz="1600"/>
                        <a:t>.btn-group-vertical</a:t>
                      </a:r>
                    </a:p>
                  </a:txBody>
                  <a:tcPr marL="62686" marR="62686" marT="31343" marB="313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600"/>
                        <a:t>该 </a:t>
                      </a:r>
                      <a:r>
                        <a:rPr lang="en-US" altLang="zh-CN" sz="1600"/>
                        <a:t>class </a:t>
                      </a:r>
                      <a:r>
                        <a:rPr lang="zh-CN" altLang="en-US" sz="1600"/>
                        <a:t>让一组按钮垂直堆叠显示，而不是水平堆叠显示。</a:t>
                      </a:r>
                    </a:p>
                  </a:txBody>
                  <a:tcPr marL="62686" marR="62686" marT="31343" marB="313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&lt;div class="</a:t>
                      </a:r>
                      <a:r>
                        <a:rPr lang="en-US" sz="1600" dirty="0" err="1"/>
                        <a:t>btn</a:t>
                      </a:r>
                      <a:r>
                        <a:rPr lang="en-US" sz="1600" dirty="0"/>
                        <a:t>-group-vertical"&gt; ... &lt;/div&gt;</a:t>
                      </a:r>
                    </a:p>
                  </a:txBody>
                  <a:tcPr marL="62686" marR="62686" marT="31343" marB="313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58880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基本的按钮组</a:t>
            </a:r>
            <a:endParaRPr lang="zh-CN" altLang="en-US" dirty="0"/>
          </a:p>
        </p:txBody>
      </p:sp>
      <p:sp>
        <p:nvSpPr>
          <p:cNvPr id="3" name="内容占位符 2"/>
          <p:cNvSpPr>
            <a:spLocks noGrp="1"/>
          </p:cNvSpPr>
          <p:nvPr>
            <p:ph idx="1"/>
          </p:nvPr>
        </p:nvSpPr>
        <p:spPr/>
        <p:txBody>
          <a:bodyPr/>
          <a:lstStyle/>
          <a:p>
            <a:r>
              <a:rPr lang="zh-CN" altLang="en-US" sz="2400" dirty="0"/>
              <a:t>下面的实例演示了上面表格中讨论到的 </a:t>
            </a:r>
            <a:r>
              <a:rPr lang="en-US" altLang="zh-CN" sz="2400" dirty="0"/>
              <a:t>class .</a:t>
            </a:r>
            <a:r>
              <a:rPr lang="en-US" altLang="zh-CN" sz="2400" dirty="0" err="1"/>
              <a:t>btn</a:t>
            </a:r>
            <a:r>
              <a:rPr lang="en-US" altLang="zh-CN" sz="2400" dirty="0"/>
              <a:t>-group </a:t>
            </a:r>
            <a:r>
              <a:rPr lang="zh-CN" altLang="en-US" sz="2400" dirty="0"/>
              <a:t>的使用：</a:t>
            </a:r>
          </a:p>
        </p:txBody>
      </p:sp>
      <p:sp>
        <p:nvSpPr>
          <p:cNvPr id="4" name="AutoShape 10"/>
          <p:cNvSpPr>
            <a:spLocks noChangeArrowheads="1"/>
          </p:cNvSpPr>
          <p:nvPr/>
        </p:nvSpPr>
        <p:spPr bwMode="auto">
          <a:xfrm>
            <a:off x="735013" y="3163374"/>
            <a:ext cx="7151370" cy="144655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a:t>
            </a:r>
            <a:r>
              <a:rPr lang="en-US" altLang="zh-CN" sz="1600" dirty="0" err="1">
                <a:solidFill>
                  <a:schemeClr val="accent5">
                    <a:lumMod val="10000"/>
                  </a:schemeClr>
                </a:solidFill>
              </a:rPr>
              <a:t>btn</a:t>
            </a:r>
            <a:r>
              <a:rPr lang="en-US" altLang="zh-CN" sz="1600" dirty="0">
                <a:solidFill>
                  <a:schemeClr val="accent5">
                    <a:lumMod val="10000"/>
                  </a:schemeClr>
                </a:solidFill>
              </a:rPr>
              <a:t>-group"&gt;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r>
              <a:rPr lang="zh-CN" altLang="en-US" sz="1600" dirty="0">
                <a:solidFill>
                  <a:schemeClr val="accent5">
                    <a:lumMod val="10000"/>
                  </a:schemeClr>
                </a:solidFill>
              </a:rPr>
              <a:t>按钮 </a:t>
            </a:r>
            <a:r>
              <a:rPr lang="en-US" altLang="zh-CN" sz="1600" dirty="0">
                <a:solidFill>
                  <a:schemeClr val="accent5">
                    <a:lumMod val="10000"/>
                  </a:schemeClr>
                </a:solidFill>
              </a:rPr>
              <a:t>1&lt;/button&gt;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r>
              <a:rPr lang="zh-CN" altLang="en-US" sz="1600" dirty="0">
                <a:solidFill>
                  <a:schemeClr val="accent5">
                    <a:lumMod val="10000"/>
                  </a:schemeClr>
                </a:solidFill>
              </a:rPr>
              <a:t>按钮 </a:t>
            </a:r>
            <a:r>
              <a:rPr lang="en-US" altLang="zh-CN" sz="1600" dirty="0">
                <a:solidFill>
                  <a:schemeClr val="accent5">
                    <a:lumMod val="10000"/>
                  </a:schemeClr>
                </a:solidFill>
              </a:rPr>
              <a:t>2&lt;/button&gt;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r>
              <a:rPr lang="zh-CN" altLang="en-US" sz="1600" dirty="0">
                <a:solidFill>
                  <a:schemeClr val="accent5">
                    <a:lumMod val="10000"/>
                  </a:schemeClr>
                </a:solidFill>
              </a:rPr>
              <a:t>按钮 </a:t>
            </a:r>
            <a:r>
              <a:rPr lang="en-US" altLang="zh-CN" sz="1600" dirty="0">
                <a:solidFill>
                  <a:schemeClr val="accent5">
                    <a:lumMod val="10000"/>
                  </a:schemeClr>
                </a:solidFill>
              </a:rPr>
              <a:t>3&lt;/button&gt;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pic>
        <p:nvPicPr>
          <p:cNvPr id="8" name="图片 7"/>
          <p:cNvPicPr>
            <a:picLocks noChangeAspect="1"/>
          </p:cNvPicPr>
          <p:nvPr/>
        </p:nvPicPr>
        <p:blipFill>
          <a:blip r:embed="rId2"/>
          <a:stretch>
            <a:fillRect/>
          </a:stretch>
        </p:blipFill>
        <p:spPr>
          <a:xfrm>
            <a:off x="2335586" y="2127156"/>
            <a:ext cx="3483890" cy="656385"/>
          </a:xfrm>
          <a:prstGeom prst="rect">
            <a:avLst/>
          </a:prstGeom>
        </p:spPr>
      </p:pic>
    </p:spTree>
    <p:extLst>
      <p:ext uri="{BB962C8B-B14F-4D97-AF65-F5344CB8AC3E}">
        <p14:creationId xmlns:p14="http://schemas.microsoft.com/office/powerpoint/2010/main" val="301347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按钮工具栏</a:t>
            </a:r>
          </a:p>
        </p:txBody>
      </p:sp>
      <p:sp>
        <p:nvSpPr>
          <p:cNvPr id="3" name="内容占位符 2"/>
          <p:cNvSpPr>
            <a:spLocks noGrp="1"/>
          </p:cNvSpPr>
          <p:nvPr>
            <p:ph idx="1"/>
          </p:nvPr>
        </p:nvSpPr>
        <p:spPr/>
        <p:txBody>
          <a:bodyPr/>
          <a:lstStyle/>
          <a:p>
            <a:r>
              <a:rPr lang="zh-CN" altLang="en-US" sz="2400" dirty="0"/>
              <a:t>下面的实例演示了上面表格中讨论到的 </a:t>
            </a:r>
            <a:r>
              <a:rPr lang="en-US" altLang="zh-CN" sz="2400" dirty="0"/>
              <a:t>class .</a:t>
            </a:r>
            <a:r>
              <a:rPr lang="en-US" altLang="zh-CN" sz="2400" dirty="0" err="1"/>
              <a:t>btn</a:t>
            </a:r>
            <a:r>
              <a:rPr lang="en-US" altLang="zh-CN" sz="2400" dirty="0"/>
              <a:t>-toolbar </a:t>
            </a:r>
            <a:r>
              <a:rPr lang="zh-CN" altLang="en-US" sz="2400" dirty="0"/>
              <a:t>的使用：</a:t>
            </a:r>
          </a:p>
        </p:txBody>
      </p:sp>
      <p:sp>
        <p:nvSpPr>
          <p:cNvPr id="4" name="AutoShape 10"/>
          <p:cNvSpPr>
            <a:spLocks noChangeArrowheads="1"/>
          </p:cNvSpPr>
          <p:nvPr/>
        </p:nvSpPr>
        <p:spPr bwMode="auto">
          <a:xfrm>
            <a:off x="347415" y="2044775"/>
            <a:ext cx="8509523" cy="467563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a:t>
            </a:r>
            <a:r>
              <a:rPr lang="en-US" altLang="zh-CN" sz="1600" dirty="0" err="1">
                <a:solidFill>
                  <a:schemeClr val="accent5">
                    <a:lumMod val="10000"/>
                  </a:schemeClr>
                </a:solidFill>
              </a:rPr>
              <a:t>btn</a:t>
            </a:r>
            <a:r>
              <a:rPr lang="en-US" altLang="zh-CN" sz="1600" dirty="0">
                <a:solidFill>
                  <a:schemeClr val="accent5">
                    <a:lumMod val="10000"/>
                  </a:schemeClr>
                </a:solidFill>
              </a:rPr>
              <a:t>-toolbar" role="toolbar"&gt;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a:t>
            </a:r>
            <a:r>
              <a:rPr lang="en-US" altLang="zh-CN" sz="1600" dirty="0" err="1">
                <a:solidFill>
                  <a:schemeClr val="accent5">
                    <a:lumMod val="10000"/>
                  </a:schemeClr>
                </a:solidFill>
              </a:rPr>
              <a:t>btn</a:t>
            </a:r>
            <a:r>
              <a:rPr lang="en-US" altLang="zh-CN" sz="1600" dirty="0">
                <a:solidFill>
                  <a:schemeClr val="accent5">
                    <a:lumMod val="10000"/>
                  </a:schemeClr>
                </a:solidFill>
              </a:rPr>
              <a:t>-group"&gt;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r>
              <a:rPr lang="zh-CN" altLang="en-US" sz="1600" dirty="0">
                <a:solidFill>
                  <a:schemeClr val="accent5">
                    <a:lumMod val="10000"/>
                  </a:schemeClr>
                </a:solidFill>
              </a:rPr>
              <a:t>按钮 </a:t>
            </a:r>
            <a:r>
              <a:rPr lang="en-US" altLang="zh-CN" sz="1600" dirty="0">
                <a:solidFill>
                  <a:schemeClr val="accent5">
                    <a:lumMod val="10000"/>
                  </a:schemeClr>
                </a:solidFill>
              </a:rPr>
              <a:t>1&lt;/button&gt;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r>
              <a:rPr lang="zh-CN" altLang="en-US" sz="1600" dirty="0">
                <a:solidFill>
                  <a:schemeClr val="accent5">
                    <a:lumMod val="10000"/>
                  </a:schemeClr>
                </a:solidFill>
              </a:rPr>
              <a:t>按钮 </a:t>
            </a:r>
            <a:r>
              <a:rPr lang="en-US" altLang="zh-CN" sz="1600" dirty="0">
                <a:solidFill>
                  <a:schemeClr val="accent5">
                    <a:lumMod val="10000"/>
                  </a:schemeClr>
                </a:solidFill>
              </a:rPr>
              <a:t>2&lt;/button&gt;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r>
              <a:rPr lang="zh-CN" altLang="en-US" sz="1600" dirty="0">
                <a:solidFill>
                  <a:schemeClr val="accent5">
                    <a:lumMod val="10000"/>
                  </a:schemeClr>
                </a:solidFill>
              </a:rPr>
              <a:t>按钮 </a:t>
            </a:r>
            <a:r>
              <a:rPr lang="en-US" altLang="zh-CN" sz="1600" dirty="0">
                <a:solidFill>
                  <a:schemeClr val="accent5">
                    <a:lumMod val="10000"/>
                  </a:schemeClr>
                </a:solidFill>
              </a:rPr>
              <a:t>3&lt;/button&gt;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a:t>
            </a:r>
            <a:r>
              <a:rPr lang="en-US" altLang="zh-CN" sz="1600" dirty="0" err="1">
                <a:solidFill>
                  <a:schemeClr val="accent5">
                    <a:lumMod val="10000"/>
                  </a:schemeClr>
                </a:solidFill>
              </a:rPr>
              <a:t>btn</a:t>
            </a:r>
            <a:r>
              <a:rPr lang="en-US" altLang="zh-CN" sz="1600" dirty="0">
                <a:solidFill>
                  <a:schemeClr val="accent5">
                    <a:lumMod val="10000"/>
                  </a:schemeClr>
                </a:solidFill>
              </a:rPr>
              <a:t>-group"&gt;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r>
              <a:rPr lang="zh-CN" altLang="en-US" sz="1600" dirty="0">
                <a:solidFill>
                  <a:schemeClr val="accent5">
                    <a:lumMod val="10000"/>
                  </a:schemeClr>
                </a:solidFill>
              </a:rPr>
              <a:t>按钮 </a:t>
            </a:r>
            <a:r>
              <a:rPr lang="en-US" altLang="zh-CN" sz="1600" dirty="0">
                <a:solidFill>
                  <a:schemeClr val="accent5">
                    <a:lumMod val="10000"/>
                  </a:schemeClr>
                </a:solidFill>
              </a:rPr>
              <a:t>4&lt;/button&gt;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r>
              <a:rPr lang="zh-CN" altLang="en-US" sz="1600" dirty="0">
                <a:solidFill>
                  <a:schemeClr val="accent5">
                    <a:lumMod val="10000"/>
                  </a:schemeClr>
                </a:solidFill>
              </a:rPr>
              <a:t>按钮 </a:t>
            </a:r>
            <a:r>
              <a:rPr lang="en-US" altLang="zh-CN" sz="1600" dirty="0">
                <a:solidFill>
                  <a:schemeClr val="accent5">
                    <a:lumMod val="10000"/>
                  </a:schemeClr>
                </a:solidFill>
              </a:rPr>
              <a:t>5&lt;/button&gt;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r>
              <a:rPr lang="zh-CN" altLang="en-US" sz="1600" dirty="0">
                <a:solidFill>
                  <a:schemeClr val="accent5">
                    <a:lumMod val="10000"/>
                  </a:schemeClr>
                </a:solidFill>
              </a:rPr>
              <a:t>按钮 </a:t>
            </a:r>
            <a:r>
              <a:rPr lang="en-US" altLang="zh-CN" sz="1600" dirty="0">
                <a:solidFill>
                  <a:schemeClr val="accent5">
                    <a:lumMod val="10000"/>
                  </a:schemeClr>
                </a:solidFill>
              </a:rPr>
              <a:t>6&lt;/button&gt;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a:t>
            </a:r>
            <a:r>
              <a:rPr lang="en-US" altLang="zh-CN" sz="1600" dirty="0" err="1">
                <a:solidFill>
                  <a:schemeClr val="accent5">
                    <a:lumMod val="10000"/>
                  </a:schemeClr>
                </a:solidFill>
              </a:rPr>
              <a:t>btn</a:t>
            </a:r>
            <a:r>
              <a:rPr lang="en-US" altLang="zh-CN" sz="1600" dirty="0">
                <a:solidFill>
                  <a:schemeClr val="accent5">
                    <a:lumMod val="10000"/>
                  </a:schemeClr>
                </a:solidFill>
              </a:rPr>
              <a:t>-group"&gt;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r>
              <a:rPr lang="zh-CN" altLang="en-US" sz="1600" dirty="0">
                <a:solidFill>
                  <a:schemeClr val="accent5">
                    <a:lumMod val="10000"/>
                  </a:schemeClr>
                </a:solidFill>
              </a:rPr>
              <a:t>按钮 </a:t>
            </a:r>
            <a:r>
              <a:rPr lang="en-US" altLang="zh-CN" sz="1600" dirty="0">
                <a:solidFill>
                  <a:schemeClr val="accent5">
                    <a:lumMod val="10000"/>
                  </a:schemeClr>
                </a:solidFill>
              </a:rPr>
              <a:t>7&lt;/button&gt;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r>
              <a:rPr lang="zh-CN" altLang="en-US" sz="1600" dirty="0">
                <a:solidFill>
                  <a:schemeClr val="accent5">
                    <a:lumMod val="10000"/>
                  </a:schemeClr>
                </a:solidFill>
              </a:rPr>
              <a:t>按钮 </a:t>
            </a:r>
            <a:r>
              <a:rPr lang="en-US" altLang="zh-CN" sz="1600" dirty="0">
                <a:solidFill>
                  <a:schemeClr val="accent5">
                    <a:lumMod val="10000"/>
                  </a:schemeClr>
                </a:solidFill>
              </a:rPr>
              <a:t>8&lt;/button&gt;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r>
              <a:rPr lang="zh-CN" altLang="en-US" sz="1600" dirty="0">
                <a:solidFill>
                  <a:schemeClr val="accent5">
                    <a:lumMod val="10000"/>
                  </a:schemeClr>
                </a:solidFill>
              </a:rPr>
              <a:t>按钮 </a:t>
            </a:r>
            <a:r>
              <a:rPr lang="en-US" altLang="zh-CN" sz="1600" dirty="0">
                <a:solidFill>
                  <a:schemeClr val="accent5">
                    <a:lumMod val="10000"/>
                  </a:schemeClr>
                </a:solidFill>
              </a:rPr>
              <a:t>9&lt;/button&gt;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pic>
        <p:nvPicPr>
          <p:cNvPr id="5" name="图片 4"/>
          <p:cNvPicPr>
            <a:picLocks noChangeAspect="1"/>
          </p:cNvPicPr>
          <p:nvPr/>
        </p:nvPicPr>
        <p:blipFill>
          <a:blip r:embed="rId2"/>
          <a:stretch>
            <a:fillRect/>
          </a:stretch>
        </p:blipFill>
        <p:spPr>
          <a:xfrm>
            <a:off x="3446086" y="1590558"/>
            <a:ext cx="5508621" cy="478241"/>
          </a:xfrm>
          <a:prstGeom prst="rect">
            <a:avLst/>
          </a:prstGeom>
        </p:spPr>
      </p:pic>
    </p:spTree>
    <p:extLst>
      <p:ext uri="{BB962C8B-B14F-4D97-AF65-F5344CB8AC3E}">
        <p14:creationId xmlns:p14="http://schemas.microsoft.com/office/powerpoint/2010/main" val="291814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按钮的大小</a:t>
            </a:r>
          </a:p>
        </p:txBody>
      </p:sp>
      <p:sp>
        <p:nvSpPr>
          <p:cNvPr id="3" name="内容占位符 2"/>
          <p:cNvSpPr>
            <a:spLocks noGrp="1"/>
          </p:cNvSpPr>
          <p:nvPr>
            <p:ph idx="1"/>
          </p:nvPr>
        </p:nvSpPr>
        <p:spPr/>
        <p:txBody>
          <a:bodyPr/>
          <a:lstStyle/>
          <a:p>
            <a:r>
              <a:rPr lang="zh-CN" altLang="en-US" sz="2400" dirty="0"/>
              <a:t>下面的实例演示了上面表格中讨论到的 </a:t>
            </a:r>
            <a:r>
              <a:rPr lang="en-US" altLang="zh-CN" sz="2400" dirty="0"/>
              <a:t>class .</a:t>
            </a:r>
            <a:r>
              <a:rPr lang="en-US" altLang="zh-CN" sz="2400" dirty="0" err="1"/>
              <a:t>btn</a:t>
            </a:r>
            <a:r>
              <a:rPr lang="en-US" altLang="zh-CN" sz="2400" dirty="0"/>
              <a:t>-group-* </a:t>
            </a:r>
            <a:r>
              <a:rPr lang="zh-CN" altLang="en-US" sz="2400" dirty="0"/>
              <a:t>的使用：</a:t>
            </a:r>
          </a:p>
        </p:txBody>
      </p:sp>
      <p:pic>
        <p:nvPicPr>
          <p:cNvPr id="4" name="图片 3"/>
          <p:cNvPicPr>
            <a:picLocks noChangeAspect="1"/>
          </p:cNvPicPr>
          <p:nvPr/>
        </p:nvPicPr>
        <p:blipFill>
          <a:blip r:embed="rId2"/>
          <a:stretch>
            <a:fillRect/>
          </a:stretch>
        </p:blipFill>
        <p:spPr>
          <a:xfrm>
            <a:off x="1389529" y="1982167"/>
            <a:ext cx="5638800" cy="600075"/>
          </a:xfrm>
          <a:prstGeom prst="rect">
            <a:avLst/>
          </a:prstGeom>
        </p:spPr>
      </p:pic>
      <p:sp>
        <p:nvSpPr>
          <p:cNvPr id="5" name="AutoShape 10"/>
          <p:cNvSpPr>
            <a:spLocks noChangeArrowheads="1"/>
          </p:cNvSpPr>
          <p:nvPr/>
        </p:nvSpPr>
        <p:spPr bwMode="auto">
          <a:xfrm>
            <a:off x="929537" y="2596096"/>
            <a:ext cx="6558784" cy="413395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a:t>
            </a:r>
            <a:r>
              <a:rPr lang="en-US" altLang="zh-CN" sz="1600" dirty="0" err="1">
                <a:solidFill>
                  <a:schemeClr val="accent5">
                    <a:lumMod val="10000"/>
                  </a:schemeClr>
                </a:solidFill>
              </a:rPr>
              <a:t>btn</a:t>
            </a:r>
            <a:r>
              <a:rPr lang="en-US" altLang="zh-CN" sz="1600" dirty="0">
                <a:solidFill>
                  <a:schemeClr val="accent5">
                    <a:lumMod val="10000"/>
                  </a:schemeClr>
                </a:solidFill>
              </a:rPr>
              <a:t>-group </a:t>
            </a:r>
            <a:r>
              <a:rPr lang="en-US" altLang="zh-CN" sz="1600" dirty="0" err="1">
                <a:solidFill>
                  <a:schemeClr val="accent5">
                    <a:lumMod val="10000"/>
                  </a:schemeClr>
                </a:solidFill>
              </a:rPr>
              <a:t>btn</a:t>
            </a:r>
            <a:r>
              <a:rPr lang="en-US" altLang="zh-CN" sz="1600" dirty="0">
                <a:solidFill>
                  <a:schemeClr val="accent5">
                    <a:lumMod val="10000"/>
                  </a:schemeClr>
                </a:solidFill>
              </a:rPr>
              <a:t>-group-</a:t>
            </a:r>
            <a:r>
              <a:rPr lang="en-US" altLang="zh-CN" sz="1600" dirty="0" err="1">
                <a:solidFill>
                  <a:schemeClr val="accent5">
                    <a:lumMod val="10000"/>
                  </a:schemeClr>
                </a:solidFill>
              </a:rPr>
              <a:t>lg</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r>
              <a:rPr lang="zh-CN" altLang="en-US" sz="1600" dirty="0">
                <a:solidFill>
                  <a:schemeClr val="accent5">
                    <a:lumMod val="10000"/>
                  </a:schemeClr>
                </a:solidFill>
              </a:rPr>
              <a:t>按钮 </a:t>
            </a:r>
            <a:r>
              <a:rPr lang="en-US" altLang="zh-CN" sz="1600" dirty="0">
                <a:solidFill>
                  <a:schemeClr val="accent5">
                    <a:lumMod val="10000"/>
                  </a:schemeClr>
                </a:solidFill>
              </a:rPr>
              <a:t>1&lt;/button&gt;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r>
              <a:rPr lang="zh-CN" altLang="en-US" sz="1600" dirty="0">
                <a:solidFill>
                  <a:schemeClr val="accent5">
                    <a:lumMod val="10000"/>
                  </a:schemeClr>
                </a:solidFill>
              </a:rPr>
              <a:t>按钮 </a:t>
            </a:r>
            <a:r>
              <a:rPr lang="en-US" altLang="zh-CN" sz="1600" dirty="0">
                <a:solidFill>
                  <a:schemeClr val="accent5">
                    <a:lumMod val="10000"/>
                  </a:schemeClr>
                </a:solidFill>
              </a:rPr>
              <a:t>2&lt;/button&gt;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r>
              <a:rPr lang="zh-CN" altLang="en-US" sz="1600" dirty="0">
                <a:solidFill>
                  <a:schemeClr val="accent5">
                    <a:lumMod val="10000"/>
                  </a:schemeClr>
                </a:solidFill>
              </a:rPr>
              <a:t>按钮 </a:t>
            </a:r>
            <a:r>
              <a:rPr lang="en-US" altLang="zh-CN" sz="1600" dirty="0">
                <a:solidFill>
                  <a:schemeClr val="accent5">
                    <a:lumMod val="10000"/>
                  </a:schemeClr>
                </a:solidFill>
              </a:rPr>
              <a:t>3&lt;/button&gt;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a:t>
            </a:r>
            <a:r>
              <a:rPr lang="en-US" altLang="zh-CN" sz="1600" dirty="0" err="1">
                <a:solidFill>
                  <a:schemeClr val="accent5">
                    <a:lumMod val="10000"/>
                  </a:schemeClr>
                </a:solidFill>
              </a:rPr>
              <a:t>btn</a:t>
            </a:r>
            <a:r>
              <a:rPr lang="en-US" altLang="zh-CN" sz="1600" dirty="0">
                <a:solidFill>
                  <a:schemeClr val="accent5">
                    <a:lumMod val="10000"/>
                  </a:schemeClr>
                </a:solidFill>
              </a:rPr>
              <a:t>-group </a:t>
            </a:r>
            <a:r>
              <a:rPr lang="en-US" altLang="zh-CN" sz="1600" dirty="0" err="1">
                <a:solidFill>
                  <a:schemeClr val="accent5">
                    <a:lumMod val="10000"/>
                  </a:schemeClr>
                </a:solidFill>
              </a:rPr>
              <a:t>btn</a:t>
            </a:r>
            <a:r>
              <a:rPr lang="en-US" altLang="zh-CN" sz="1600" dirty="0">
                <a:solidFill>
                  <a:schemeClr val="accent5">
                    <a:lumMod val="10000"/>
                  </a:schemeClr>
                </a:solidFill>
              </a:rPr>
              <a:t>-group-</a:t>
            </a:r>
            <a:r>
              <a:rPr lang="en-US" altLang="zh-CN" sz="1600" dirty="0" err="1">
                <a:solidFill>
                  <a:schemeClr val="accent5">
                    <a:lumMod val="10000"/>
                  </a:schemeClr>
                </a:solidFill>
              </a:rPr>
              <a:t>sm</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r>
              <a:rPr lang="zh-CN" altLang="en-US" sz="1600" dirty="0">
                <a:solidFill>
                  <a:schemeClr val="accent5">
                    <a:lumMod val="10000"/>
                  </a:schemeClr>
                </a:solidFill>
              </a:rPr>
              <a:t>按钮 </a:t>
            </a:r>
            <a:r>
              <a:rPr lang="en-US" altLang="zh-CN" sz="1600" dirty="0">
                <a:solidFill>
                  <a:schemeClr val="accent5">
                    <a:lumMod val="10000"/>
                  </a:schemeClr>
                </a:solidFill>
              </a:rPr>
              <a:t>4&lt;/button&gt;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r>
              <a:rPr lang="zh-CN" altLang="en-US" sz="1600" dirty="0">
                <a:solidFill>
                  <a:schemeClr val="accent5">
                    <a:lumMod val="10000"/>
                  </a:schemeClr>
                </a:solidFill>
              </a:rPr>
              <a:t>按钮 </a:t>
            </a:r>
            <a:r>
              <a:rPr lang="en-US" altLang="zh-CN" sz="1600" dirty="0">
                <a:solidFill>
                  <a:schemeClr val="accent5">
                    <a:lumMod val="10000"/>
                  </a:schemeClr>
                </a:solidFill>
              </a:rPr>
              <a:t>5&lt;/button&gt;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r>
              <a:rPr lang="zh-CN" altLang="en-US" sz="1600" dirty="0">
                <a:solidFill>
                  <a:schemeClr val="accent5">
                    <a:lumMod val="10000"/>
                  </a:schemeClr>
                </a:solidFill>
              </a:rPr>
              <a:t>按钮 </a:t>
            </a:r>
            <a:r>
              <a:rPr lang="en-US" altLang="zh-CN" sz="1600" dirty="0">
                <a:solidFill>
                  <a:schemeClr val="accent5">
                    <a:lumMod val="10000"/>
                  </a:schemeClr>
                </a:solidFill>
              </a:rPr>
              <a:t>6&lt;/button&gt;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a:t>
            </a:r>
            <a:r>
              <a:rPr lang="en-US" altLang="zh-CN" sz="1600" dirty="0" err="1">
                <a:solidFill>
                  <a:schemeClr val="accent5">
                    <a:lumMod val="10000"/>
                  </a:schemeClr>
                </a:solidFill>
              </a:rPr>
              <a:t>btn</a:t>
            </a:r>
            <a:r>
              <a:rPr lang="en-US" altLang="zh-CN" sz="1600" dirty="0">
                <a:solidFill>
                  <a:schemeClr val="accent5">
                    <a:lumMod val="10000"/>
                  </a:schemeClr>
                </a:solidFill>
              </a:rPr>
              <a:t>-group </a:t>
            </a:r>
            <a:r>
              <a:rPr lang="en-US" altLang="zh-CN" sz="1600" dirty="0" err="1">
                <a:solidFill>
                  <a:schemeClr val="accent5">
                    <a:lumMod val="10000"/>
                  </a:schemeClr>
                </a:solidFill>
              </a:rPr>
              <a:t>btn</a:t>
            </a:r>
            <a:r>
              <a:rPr lang="en-US" altLang="zh-CN" sz="1600" dirty="0">
                <a:solidFill>
                  <a:schemeClr val="accent5">
                    <a:lumMod val="10000"/>
                  </a:schemeClr>
                </a:solidFill>
              </a:rPr>
              <a:t>-group-</a:t>
            </a:r>
            <a:r>
              <a:rPr lang="en-US" altLang="zh-CN" sz="1600" dirty="0" err="1">
                <a:solidFill>
                  <a:schemeClr val="accent5">
                    <a:lumMod val="10000"/>
                  </a:schemeClr>
                </a:solidFill>
              </a:rPr>
              <a:t>xs</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r>
              <a:rPr lang="zh-CN" altLang="en-US" sz="1600" dirty="0">
                <a:solidFill>
                  <a:schemeClr val="accent5">
                    <a:lumMod val="10000"/>
                  </a:schemeClr>
                </a:solidFill>
              </a:rPr>
              <a:t>按钮 </a:t>
            </a:r>
            <a:r>
              <a:rPr lang="en-US" altLang="zh-CN" sz="1600" dirty="0">
                <a:solidFill>
                  <a:schemeClr val="accent5">
                    <a:lumMod val="10000"/>
                  </a:schemeClr>
                </a:solidFill>
              </a:rPr>
              <a:t>7&lt;/button&gt;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r>
              <a:rPr lang="zh-CN" altLang="en-US" sz="1600" dirty="0">
                <a:solidFill>
                  <a:schemeClr val="accent5">
                    <a:lumMod val="10000"/>
                  </a:schemeClr>
                </a:solidFill>
              </a:rPr>
              <a:t>按钮 </a:t>
            </a:r>
            <a:r>
              <a:rPr lang="en-US" altLang="zh-CN" sz="1600" dirty="0">
                <a:solidFill>
                  <a:schemeClr val="accent5">
                    <a:lumMod val="10000"/>
                  </a:schemeClr>
                </a:solidFill>
              </a:rPr>
              <a:t>8&lt;/button&gt;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r>
              <a:rPr lang="zh-CN" altLang="en-US" sz="1600" dirty="0">
                <a:solidFill>
                  <a:schemeClr val="accent5">
                    <a:lumMod val="10000"/>
                  </a:schemeClr>
                </a:solidFill>
              </a:rPr>
              <a:t>按钮 </a:t>
            </a:r>
            <a:r>
              <a:rPr lang="en-US" altLang="zh-CN" sz="1600" dirty="0">
                <a:solidFill>
                  <a:schemeClr val="accent5">
                    <a:lumMod val="10000"/>
                  </a:schemeClr>
                </a:solidFill>
              </a:rPr>
              <a:t>9&lt;/button&gt;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spTree>
    <p:extLst>
      <p:ext uri="{BB962C8B-B14F-4D97-AF65-F5344CB8AC3E}">
        <p14:creationId xmlns:p14="http://schemas.microsoft.com/office/powerpoint/2010/main" val="397323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嵌套</a:t>
            </a:r>
          </a:p>
        </p:txBody>
      </p:sp>
      <p:sp>
        <p:nvSpPr>
          <p:cNvPr id="3" name="内容占位符 2"/>
          <p:cNvSpPr>
            <a:spLocks noGrp="1"/>
          </p:cNvSpPr>
          <p:nvPr>
            <p:ph idx="1"/>
          </p:nvPr>
        </p:nvSpPr>
        <p:spPr/>
        <p:txBody>
          <a:bodyPr/>
          <a:lstStyle/>
          <a:p>
            <a:r>
              <a:rPr lang="zh-CN" altLang="en-US" sz="2400" dirty="0"/>
              <a:t>您可以在一个按钮组内嵌套另一个按钮组，即，在一个 </a:t>
            </a:r>
            <a:r>
              <a:rPr lang="en-US" altLang="zh-CN" sz="2400" dirty="0"/>
              <a:t>.</a:t>
            </a:r>
            <a:r>
              <a:rPr lang="en-US" altLang="zh-CN" sz="2400" dirty="0" err="1"/>
              <a:t>btn</a:t>
            </a:r>
            <a:r>
              <a:rPr lang="en-US" altLang="zh-CN" sz="2400" dirty="0"/>
              <a:t>-group </a:t>
            </a:r>
            <a:r>
              <a:rPr lang="zh-CN" altLang="en-US" sz="2400" dirty="0"/>
              <a:t>内嵌套另一个 </a:t>
            </a:r>
            <a:r>
              <a:rPr lang="en-US" altLang="zh-CN" sz="2400" dirty="0"/>
              <a:t>.</a:t>
            </a:r>
            <a:r>
              <a:rPr lang="en-US" altLang="zh-CN" sz="2400" dirty="0" err="1"/>
              <a:t>btn</a:t>
            </a:r>
            <a:r>
              <a:rPr lang="en-US" altLang="zh-CN" sz="2400" dirty="0"/>
              <a:t>-group </a:t>
            </a:r>
            <a:r>
              <a:rPr lang="zh-CN" altLang="en-US" sz="2400" dirty="0"/>
              <a:t>。当您向让下拉菜单与一系列按钮组合使用时，就会用到这个。</a:t>
            </a:r>
          </a:p>
        </p:txBody>
      </p:sp>
      <p:pic>
        <p:nvPicPr>
          <p:cNvPr id="4" name="图片 3"/>
          <p:cNvPicPr>
            <a:picLocks noChangeAspect="1"/>
          </p:cNvPicPr>
          <p:nvPr/>
        </p:nvPicPr>
        <p:blipFill>
          <a:blip r:embed="rId2"/>
          <a:stretch>
            <a:fillRect/>
          </a:stretch>
        </p:blipFill>
        <p:spPr>
          <a:xfrm>
            <a:off x="5710138" y="2651493"/>
            <a:ext cx="3254475" cy="1235495"/>
          </a:xfrm>
          <a:prstGeom prst="rect">
            <a:avLst/>
          </a:prstGeom>
        </p:spPr>
      </p:pic>
      <p:sp>
        <p:nvSpPr>
          <p:cNvPr id="5" name="AutoShape 10"/>
          <p:cNvSpPr>
            <a:spLocks noChangeArrowheads="1"/>
          </p:cNvSpPr>
          <p:nvPr/>
        </p:nvSpPr>
        <p:spPr bwMode="auto">
          <a:xfrm>
            <a:off x="396673" y="2453204"/>
            <a:ext cx="6558784" cy="440479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a:t>
            </a:r>
            <a:r>
              <a:rPr lang="en-US" altLang="zh-CN" sz="1600" dirty="0" err="1">
                <a:solidFill>
                  <a:schemeClr val="accent5">
                    <a:lumMod val="10000"/>
                  </a:schemeClr>
                </a:solidFill>
              </a:rPr>
              <a:t>btn</a:t>
            </a:r>
            <a:r>
              <a:rPr lang="en-US" altLang="zh-CN" sz="1600" dirty="0">
                <a:solidFill>
                  <a:schemeClr val="accent5">
                    <a:lumMod val="10000"/>
                  </a:schemeClr>
                </a:solidFill>
              </a:rPr>
              <a:t>-group"&gt;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r>
              <a:rPr lang="zh-CN" altLang="en-US" sz="1600" dirty="0">
                <a:solidFill>
                  <a:schemeClr val="accent5">
                    <a:lumMod val="10000"/>
                  </a:schemeClr>
                </a:solidFill>
              </a:rPr>
              <a:t>按钮 </a:t>
            </a:r>
            <a:r>
              <a:rPr lang="en-US" altLang="zh-CN" sz="1600" dirty="0">
                <a:solidFill>
                  <a:schemeClr val="accent5">
                    <a:lumMod val="10000"/>
                  </a:schemeClr>
                </a:solidFill>
              </a:rPr>
              <a:t>1&lt;/button&gt;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r>
              <a:rPr lang="zh-CN" altLang="en-US" sz="1600" dirty="0">
                <a:solidFill>
                  <a:schemeClr val="accent5">
                    <a:lumMod val="10000"/>
                  </a:schemeClr>
                </a:solidFill>
              </a:rPr>
              <a:t>按钮 </a:t>
            </a:r>
            <a:r>
              <a:rPr lang="en-US" altLang="zh-CN" sz="1600" dirty="0">
                <a:solidFill>
                  <a:schemeClr val="accent5">
                    <a:lumMod val="10000"/>
                  </a:schemeClr>
                </a:solidFill>
              </a:rPr>
              <a:t>2&lt;/button&gt;</a:t>
            </a:r>
          </a:p>
          <a:p>
            <a:pPr defTabSz="723900">
              <a:lnSpc>
                <a:spcPct val="110000"/>
              </a:lnSpc>
              <a:buClr>
                <a:schemeClr val="folHlink"/>
              </a:buClr>
              <a:buSzPct val="60000"/>
              <a:tabLst>
                <a:tab pos="444500" algn="l"/>
              </a:tabLst>
              <a:defRPr/>
            </a:pPr>
            <a:endParaRPr lang="en-US" altLang="zh-CN" sz="1600" dirty="0">
              <a:solidFill>
                <a:schemeClr val="accent5">
                  <a:lumMod val="10000"/>
                </a:schemeClr>
              </a:solidFill>
            </a:endParaRP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a:t>
            </a:r>
            <a:r>
              <a:rPr lang="en-US" altLang="zh-CN" sz="1600" dirty="0" err="1">
                <a:solidFill>
                  <a:schemeClr val="accent5">
                    <a:lumMod val="10000"/>
                  </a:schemeClr>
                </a:solidFill>
              </a:rPr>
              <a:t>btn</a:t>
            </a:r>
            <a:r>
              <a:rPr lang="en-US" altLang="zh-CN" sz="1600" dirty="0">
                <a:solidFill>
                  <a:schemeClr val="accent5">
                    <a:lumMod val="10000"/>
                  </a:schemeClr>
                </a:solidFill>
              </a:rPr>
              <a:t>-group"&gt;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 dropdown-toggle"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data-toggle="dropdown"&gt;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下列</a:t>
            </a:r>
          </a:p>
          <a:p>
            <a:pPr defTabSz="723900">
              <a:lnSpc>
                <a:spcPct val="110000"/>
              </a:lnSpc>
              <a:buClr>
                <a:schemeClr val="folHlink"/>
              </a:buClr>
              <a:buSzPct val="60000"/>
              <a:tabLst>
                <a:tab pos="444500" algn="l"/>
              </a:tabLst>
              <a:defRPr/>
            </a:pPr>
            <a:r>
              <a:rPr lang="zh-CN" altLang="en-US" sz="1600" dirty="0">
                <a:solidFill>
                  <a:schemeClr val="accent5">
                    <a:lumMod val="10000"/>
                  </a:schemeClr>
                </a:solidFill>
              </a:rPr>
              <a:t>      </a:t>
            </a:r>
            <a:r>
              <a:rPr lang="en-US" altLang="zh-CN" sz="1600" dirty="0">
                <a:solidFill>
                  <a:schemeClr val="accent5">
                    <a:lumMod val="10000"/>
                  </a:schemeClr>
                </a:solidFill>
              </a:rPr>
              <a:t>&lt;span class="caret"&gt;&lt;/span&gt;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class="dropdown-menu"&gt;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下拉链接 </a:t>
            </a:r>
            <a:r>
              <a:rPr lang="en-US" altLang="zh-CN" sz="1600" dirty="0">
                <a:solidFill>
                  <a:schemeClr val="accent5">
                    <a:lumMod val="10000"/>
                  </a:schemeClr>
                </a:solidFill>
              </a:rPr>
              <a:t>1&lt;/a&gt;&lt;/li&gt;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下拉链接 </a:t>
            </a:r>
            <a:r>
              <a:rPr lang="en-US" altLang="zh-CN" sz="1600" dirty="0">
                <a:solidFill>
                  <a:schemeClr val="accent5">
                    <a:lumMod val="10000"/>
                  </a:schemeClr>
                </a:solidFill>
              </a:rPr>
              <a:t>2&lt;/a&gt;&lt;/li&gt;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spTree>
    <p:extLst>
      <p:ext uri="{BB962C8B-B14F-4D97-AF65-F5344CB8AC3E}">
        <p14:creationId xmlns:p14="http://schemas.microsoft.com/office/powerpoint/2010/main" val="375699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垂直的按钮组</a:t>
            </a:r>
          </a:p>
        </p:txBody>
      </p:sp>
      <p:sp>
        <p:nvSpPr>
          <p:cNvPr id="5" name="内容占位符 4"/>
          <p:cNvSpPr>
            <a:spLocks noGrp="1"/>
          </p:cNvSpPr>
          <p:nvPr>
            <p:ph idx="1"/>
          </p:nvPr>
        </p:nvSpPr>
        <p:spPr/>
        <p:txBody>
          <a:bodyPr/>
          <a:lstStyle/>
          <a:p>
            <a:r>
              <a:rPr lang="zh-CN" altLang="en-US" sz="2400" dirty="0"/>
              <a:t>下面的实例演示了上面表格中讨论到的 </a:t>
            </a:r>
            <a:r>
              <a:rPr lang="en-US" altLang="zh-CN" sz="2400" dirty="0"/>
              <a:t>class .</a:t>
            </a:r>
            <a:r>
              <a:rPr lang="en-US" altLang="zh-CN" sz="2400" dirty="0" err="1"/>
              <a:t>btn</a:t>
            </a:r>
            <a:r>
              <a:rPr lang="en-US" altLang="zh-CN" sz="2400" dirty="0"/>
              <a:t>-group-vertical </a:t>
            </a:r>
            <a:r>
              <a:rPr lang="zh-CN" altLang="en-US" sz="2400" dirty="0"/>
              <a:t>的使用：</a:t>
            </a:r>
          </a:p>
        </p:txBody>
      </p:sp>
      <p:pic>
        <p:nvPicPr>
          <p:cNvPr id="6" name="图片 5"/>
          <p:cNvPicPr>
            <a:picLocks noChangeAspect="1"/>
          </p:cNvPicPr>
          <p:nvPr/>
        </p:nvPicPr>
        <p:blipFill>
          <a:blip r:embed="rId2"/>
          <a:stretch>
            <a:fillRect/>
          </a:stretch>
        </p:blipFill>
        <p:spPr>
          <a:xfrm>
            <a:off x="735013" y="2150688"/>
            <a:ext cx="2305891" cy="2259541"/>
          </a:xfrm>
          <a:prstGeom prst="rect">
            <a:avLst/>
          </a:prstGeom>
        </p:spPr>
      </p:pic>
      <p:sp>
        <p:nvSpPr>
          <p:cNvPr id="7" name="AutoShape 10"/>
          <p:cNvSpPr>
            <a:spLocks noChangeArrowheads="1"/>
          </p:cNvSpPr>
          <p:nvPr/>
        </p:nvSpPr>
        <p:spPr bwMode="auto">
          <a:xfrm>
            <a:off x="2102616" y="2016641"/>
            <a:ext cx="6558784" cy="440479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a:t>
            </a:r>
            <a:r>
              <a:rPr lang="en-US" altLang="zh-CN" sz="1600" dirty="0" err="1">
                <a:solidFill>
                  <a:schemeClr val="accent5">
                    <a:lumMod val="10000"/>
                  </a:schemeClr>
                </a:solidFill>
              </a:rPr>
              <a:t>btn</a:t>
            </a:r>
            <a:r>
              <a:rPr lang="en-US" altLang="zh-CN" sz="1600" dirty="0">
                <a:solidFill>
                  <a:schemeClr val="accent5">
                    <a:lumMod val="10000"/>
                  </a:schemeClr>
                </a:solidFill>
              </a:rPr>
              <a:t>-group-vertical"&gt;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r>
              <a:rPr lang="zh-CN" altLang="en-US" sz="1600" dirty="0">
                <a:solidFill>
                  <a:schemeClr val="accent5">
                    <a:lumMod val="10000"/>
                  </a:schemeClr>
                </a:solidFill>
              </a:rPr>
              <a:t>按钮 </a:t>
            </a:r>
            <a:r>
              <a:rPr lang="en-US" altLang="zh-CN" sz="1600" dirty="0">
                <a:solidFill>
                  <a:schemeClr val="accent5">
                    <a:lumMod val="10000"/>
                  </a:schemeClr>
                </a:solidFill>
              </a:rPr>
              <a:t>1&lt;/button&gt;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r>
              <a:rPr lang="zh-CN" altLang="en-US" sz="1600" dirty="0">
                <a:solidFill>
                  <a:schemeClr val="accent5">
                    <a:lumMod val="10000"/>
                  </a:schemeClr>
                </a:solidFill>
              </a:rPr>
              <a:t>按钮 </a:t>
            </a:r>
            <a:r>
              <a:rPr lang="en-US" altLang="zh-CN" sz="1600" dirty="0">
                <a:solidFill>
                  <a:schemeClr val="accent5">
                    <a:lumMod val="10000"/>
                  </a:schemeClr>
                </a:solidFill>
              </a:rPr>
              <a:t>2&lt;/button&gt;</a:t>
            </a:r>
          </a:p>
          <a:p>
            <a:pPr defTabSz="723900">
              <a:lnSpc>
                <a:spcPct val="110000"/>
              </a:lnSpc>
              <a:buClr>
                <a:schemeClr val="folHlink"/>
              </a:buClr>
              <a:buSzPct val="60000"/>
              <a:tabLst>
                <a:tab pos="444500" algn="l"/>
              </a:tabLst>
              <a:defRPr/>
            </a:pPr>
            <a:endParaRPr lang="en-US" altLang="zh-CN" sz="1600" dirty="0">
              <a:solidFill>
                <a:schemeClr val="accent5">
                  <a:lumMod val="10000"/>
                </a:schemeClr>
              </a:solidFill>
            </a:endParaRP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a:t>
            </a:r>
            <a:r>
              <a:rPr lang="en-US" altLang="zh-CN" sz="1600" dirty="0" err="1">
                <a:solidFill>
                  <a:schemeClr val="accent5">
                    <a:lumMod val="10000"/>
                  </a:schemeClr>
                </a:solidFill>
              </a:rPr>
              <a:t>btn</a:t>
            </a:r>
            <a:r>
              <a:rPr lang="en-US" altLang="zh-CN" sz="1600" dirty="0">
                <a:solidFill>
                  <a:schemeClr val="accent5">
                    <a:lumMod val="10000"/>
                  </a:schemeClr>
                </a:solidFill>
              </a:rPr>
              <a:t>-group-vertical"&gt;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 dropdown-toggle"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data-toggle="dropdown"&gt;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下拉</a:t>
            </a:r>
          </a:p>
          <a:p>
            <a:pPr defTabSz="723900">
              <a:lnSpc>
                <a:spcPct val="110000"/>
              </a:lnSpc>
              <a:buClr>
                <a:schemeClr val="folHlink"/>
              </a:buClr>
              <a:buSzPct val="60000"/>
              <a:tabLst>
                <a:tab pos="444500" algn="l"/>
              </a:tabLst>
              <a:defRPr/>
            </a:pPr>
            <a:r>
              <a:rPr lang="zh-CN" altLang="en-US" sz="1600" dirty="0">
                <a:solidFill>
                  <a:schemeClr val="accent5">
                    <a:lumMod val="10000"/>
                  </a:schemeClr>
                </a:solidFill>
              </a:rPr>
              <a:t>      </a:t>
            </a:r>
            <a:r>
              <a:rPr lang="en-US" altLang="zh-CN" sz="1600" dirty="0">
                <a:solidFill>
                  <a:schemeClr val="accent5">
                    <a:lumMod val="10000"/>
                  </a:schemeClr>
                </a:solidFill>
              </a:rPr>
              <a:t>&lt;span class="caret"&gt;&lt;/span&gt;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class="dropdown-menu"&gt;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下拉链接 </a:t>
            </a:r>
            <a:r>
              <a:rPr lang="en-US" altLang="zh-CN" sz="1600" dirty="0">
                <a:solidFill>
                  <a:schemeClr val="accent5">
                    <a:lumMod val="10000"/>
                  </a:schemeClr>
                </a:solidFill>
              </a:rPr>
              <a:t>1&lt;/a&gt;&lt;/li&gt;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下拉链接 </a:t>
            </a:r>
            <a:r>
              <a:rPr lang="en-US" altLang="zh-CN" sz="1600" dirty="0">
                <a:solidFill>
                  <a:schemeClr val="accent5">
                    <a:lumMod val="10000"/>
                  </a:schemeClr>
                </a:solidFill>
              </a:rPr>
              <a:t>2&lt;/a&gt;&lt;/li&gt;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spTree>
    <p:extLst>
      <p:ext uri="{BB962C8B-B14F-4D97-AF65-F5344CB8AC3E}">
        <p14:creationId xmlns:p14="http://schemas.microsoft.com/office/powerpoint/2010/main" val="178128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987899"/>
            <a:ext cx="7772400" cy="1107583"/>
          </a:xfrm>
        </p:spPr>
        <p:txBody>
          <a:bodyPr>
            <a:normAutofit/>
          </a:bodyPr>
          <a:lstStyle/>
          <a:p>
            <a:pPr algn="ctr"/>
            <a:r>
              <a:rPr lang="zh-CN" altLang="en-US" dirty="0"/>
              <a:t>第四章    </a:t>
            </a:r>
            <a:r>
              <a:rPr lang="en-US" altLang="zh-CN" dirty="0"/>
              <a:t>CSS</a:t>
            </a:r>
            <a:r>
              <a:rPr lang="zh-CN" altLang="en-US" dirty="0"/>
              <a:t>组件</a:t>
            </a:r>
          </a:p>
        </p:txBody>
      </p:sp>
      <p:pic>
        <p:nvPicPr>
          <p:cNvPr id="4" name="图片 3"/>
          <p:cNvPicPr>
            <a:picLocks noChangeAspect="1"/>
          </p:cNvPicPr>
          <p:nvPr/>
        </p:nvPicPr>
        <p:blipFill>
          <a:blip r:embed="rId2"/>
          <a:stretch>
            <a:fillRect/>
          </a:stretch>
        </p:blipFill>
        <p:spPr>
          <a:xfrm>
            <a:off x="0" y="663801"/>
            <a:ext cx="9144000" cy="1931481"/>
          </a:xfrm>
          <a:prstGeom prst="rect">
            <a:avLst/>
          </a:prstGeom>
        </p:spPr>
      </p:pic>
      <p:sp>
        <p:nvSpPr>
          <p:cNvPr id="6" name="矩形 5"/>
          <p:cNvSpPr/>
          <p:nvPr/>
        </p:nvSpPr>
        <p:spPr>
          <a:xfrm>
            <a:off x="3342696" y="4662910"/>
            <a:ext cx="5115504" cy="646331"/>
          </a:xfrm>
          <a:prstGeom prst="rect">
            <a:avLst/>
          </a:prstGeom>
        </p:spPr>
        <p:txBody>
          <a:bodyPr wrap="none">
            <a:spAutoFit/>
          </a:bodyPr>
          <a:lstStyle/>
          <a:p>
            <a:pPr algn="ctr" fontAlgn="base">
              <a:spcBef>
                <a:spcPct val="0"/>
              </a:spcBef>
              <a:spcAft>
                <a:spcPct val="0"/>
              </a:spcAft>
            </a:pPr>
            <a:r>
              <a:rPr lang="en-US" altLang="zh-CN" sz="3600" b="1" dirty="0">
                <a:solidFill>
                  <a:srgbClr val="002060"/>
                </a:solidFill>
                <a:effectLst>
                  <a:outerShdw blurRad="31750" dist="25400" dir="5400000" algn="tl" rotWithShape="0">
                    <a:srgbClr val="000000">
                      <a:alpha val="25000"/>
                    </a:srgbClr>
                  </a:outerShdw>
                </a:effectLst>
                <a:latin typeface="+mj-lt"/>
                <a:ea typeface="+mj-ea"/>
                <a:cs typeface="+mj-cs"/>
              </a:rPr>
              <a:t>-- </a:t>
            </a:r>
            <a:r>
              <a:rPr lang="en-US" altLang="zh-CN" sz="3600" b="1" dirty="0" err="1">
                <a:solidFill>
                  <a:srgbClr val="002060"/>
                </a:solidFill>
                <a:effectLst>
                  <a:outerShdw blurRad="31750" dist="25400" dir="5400000" algn="tl" rotWithShape="0">
                    <a:srgbClr val="000000">
                      <a:alpha val="25000"/>
                    </a:srgbClr>
                  </a:outerShdw>
                </a:effectLst>
                <a:latin typeface="+mj-lt"/>
                <a:ea typeface="+mj-ea"/>
                <a:cs typeface="+mj-cs"/>
              </a:rPr>
              <a:t>Glyphicons</a:t>
            </a:r>
            <a:r>
              <a:rPr lang="en-US" altLang="zh-CN" sz="3600" b="1" dirty="0">
                <a:solidFill>
                  <a:srgbClr val="002060"/>
                </a:solidFill>
                <a:effectLst>
                  <a:outerShdw blurRad="31750" dist="25400" dir="5400000" algn="tl" rotWithShape="0">
                    <a:srgbClr val="000000">
                      <a:alpha val="25000"/>
                    </a:srgbClr>
                  </a:outerShdw>
                </a:effectLst>
                <a:latin typeface="+mj-lt"/>
                <a:ea typeface="+mj-ea"/>
                <a:cs typeface="+mj-cs"/>
              </a:rPr>
              <a:t> </a:t>
            </a:r>
            <a:r>
              <a:rPr lang="zh-CN" altLang="en-US" sz="3600" b="1" dirty="0">
                <a:solidFill>
                  <a:srgbClr val="002060"/>
                </a:solidFill>
                <a:effectLst>
                  <a:outerShdw blurRad="31750" dist="25400" dir="5400000" algn="tl" rotWithShape="0">
                    <a:srgbClr val="000000">
                      <a:alpha val="25000"/>
                    </a:srgbClr>
                  </a:outerShdw>
                </a:effectLst>
                <a:latin typeface="+mj-lt"/>
                <a:ea typeface="+mj-ea"/>
                <a:cs typeface="+mj-cs"/>
              </a:rPr>
              <a:t>字体图标</a:t>
            </a:r>
          </a:p>
        </p:txBody>
      </p:sp>
    </p:spTree>
    <p:extLst>
      <p:ext uri="{BB962C8B-B14F-4D97-AF65-F5344CB8AC3E}">
        <p14:creationId xmlns:p14="http://schemas.microsoft.com/office/powerpoint/2010/main" val="2267251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987899"/>
            <a:ext cx="7772400" cy="1107583"/>
          </a:xfrm>
        </p:spPr>
        <p:txBody>
          <a:bodyPr>
            <a:normAutofit/>
          </a:bodyPr>
          <a:lstStyle/>
          <a:p>
            <a:pPr algn="ctr"/>
            <a:r>
              <a:rPr lang="zh-CN" altLang="en-US" dirty="0"/>
              <a:t>第四章    </a:t>
            </a:r>
            <a:r>
              <a:rPr lang="en-US" altLang="zh-CN" dirty="0"/>
              <a:t>CSS</a:t>
            </a:r>
            <a:r>
              <a:rPr lang="zh-CN" altLang="en-US" dirty="0"/>
              <a:t>组件</a:t>
            </a:r>
          </a:p>
        </p:txBody>
      </p:sp>
      <p:pic>
        <p:nvPicPr>
          <p:cNvPr id="4" name="图片 3"/>
          <p:cNvPicPr>
            <a:picLocks noChangeAspect="1"/>
          </p:cNvPicPr>
          <p:nvPr/>
        </p:nvPicPr>
        <p:blipFill>
          <a:blip r:embed="rId2"/>
          <a:stretch>
            <a:fillRect/>
          </a:stretch>
        </p:blipFill>
        <p:spPr>
          <a:xfrm>
            <a:off x="0" y="663801"/>
            <a:ext cx="9144000" cy="1931481"/>
          </a:xfrm>
          <a:prstGeom prst="rect">
            <a:avLst/>
          </a:prstGeom>
        </p:spPr>
      </p:pic>
      <p:sp>
        <p:nvSpPr>
          <p:cNvPr id="6" name="矩形 5"/>
          <p:cNvSpPr/>
          <p:nvPr/>
        </p:nvSpPr>
        <p:spPr>
          <a:xfrm>
            <a:off x="4200305" y="4662910"/>
            <a:ext cx="3400290" cy="646331"/>
          </a:xfrm>
          <a:prstGeom prst="rect">
            <a:avLst/>
          </a:prstGeom>
        </p:spPr>
        <p:txBody>
          <a:bodyPr wrap="none">
            <a:spAutoFit/>
          </a:bodyPr>
          <a:lstStyle/>
          <a:p>
            <a:pPr algn="ctr" fontAlgn="base">
              <a:spcBef>
                <a:spcPct val="0"/>
              </a:spcBef>
              <a:spcAft>
                <a:spcPct val="0"/>
              </a:spcAft>
            </a:pPr>
            <a:r>
              <a:rPr lang="en-US" altLang="zh-CN" sz="3600" b="1" dirty="0">
                <a:solidFill>
                  <a:srgbClr val="002060"/>
                </a:solidFill>
                <a:effectLst>
                  <a:outerShdw blurRad="31750" dist="25400" dir="5400000" algn="tl" rotWithShape="0">
                    <a:srgbClr val="000000">
                      <a:alpha val="25000"/>
                    </a:srgbClr>
                  </a:outerShdw>
                </a:effectLst>
                <a:latin typeface="+mj-lt"/>
                <a:ea typeface="+mj-ea"/>
                <a:cs typeface="+mj-cs"/>
              </a:rPr>
              <a:t>-- </a:t>
            </a:r>
            <a:r>
              <a:rPr lang="zh-CN" altLang="en-US" sz="3600" b="1" dirty="0">
                <a:solidFill>
                  <a:srgbClr val="002060"/>
                </a:solidFill>
                <a:effectLst>
                  <a:outerShdw blurRad="31750" dist="25400" dir="5400000" algn="tl" rotWithShape="0">
                    <a:srgbClr val="000000">
                      <a:alpha val="25000"/>
                    </a:srgbClr>
                  </a:outerShdw>
                </a:effectLst>
                <a:latin typeface="+mj-lt"/>
                <a:ea typeface="+mj-ea"/>
                <a:cs typeface="+mj-cs"/>
              </a:rPr>
              <a:t>按钮下拉菜单</a:t>
            </a:r>
          </a:p>
        </p:txBody>
      </p:sp>
    </p:spTree>
    <p:extLst>
      <p:ext uri="{BB962C8B-B14F-4D97-AF65-F5344CB8AC3E}">
        <p14:creationId xmlns:p14="http://schemas.microsoft.com/office/powerpoint/2010/main" val="1991233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按钮下拉菜单</a:t>
            </a:r>
          </a:p>
        </p:txBody>
      </p:sp>
      <p:sp>
        <p:nvSpPr>
          <p:cNvPr id="3" name="内容占位符 2"/>
          <p:cNvSpPr>
            <a:spLocks noGrp="1"/>
          </p:cNvSpPr>
          <p:nvPr>
            <p:ph idx="1"/>
          </p:nvPr>
        </p:nvSpPr>
        <p:spPr/>
        <p:txBody>
          <a:bodyPr/>
          <a:lstStyle/>
          <a:p>
            <a:r>
              <a:rPr lang="zh-CN" altLang="en-US" sz="2400" dirty="0"/>
              <a:t>使用 </a:t>
            </a:r>
            <a:r>
              <a:rPr lang="en-US" altLang="zh-CN" sz="2400" dirty="0"/>
              <a:t>Bootstrap class </a:t>
            </a:r>
            <a:r>
              <a:rPr lang="zh-CN" altLang="en-US" sz="2400" dirty="0"/>
              <a:t>向按钮添加下拉菜单。如需向按钮添加下拉菜单，只需要简单地在在一个 </a:t>
            </a:r>
            <a:r>
              <a:rPr lang="en-US" altLang="zh-CN" sz="2400" dirty="0"/>
              <a:t>.</a:t>
            </a:r>
            <a:r>
              <a:rPr lang="en-US" altLang="zh-CN" sz="2400" dirty="0" err="1"/>
              <a:t>btn</a:t>
            </a:r>
            <a:r>
              <a:rPr lang="en-US" altLang="zh-CN" sz="2400" dirty="0"/>
              <a:t>-group </a:t>
            </a:r>
            <a:r>
              <a:rPr lang="zh-CN" altLang="en-US" sz="2400" dirty="0"/>
              <a:t>中放置按钮和下拉菜单即可。您也可以使用 </a:t>
            </a:r>
            <a:r>
              <a:rPr lang="en-US" altLang="zh-CN" sz="2400" dirty="0"/>
              <a:t>&lt;span class="caret"&gt;&lt;/span&gt; </a:t>
            </a:r>
            <a:r>
              <a:rPr lang="zh-CN" altLang="en-US" sz="2400" dirty="0"/>
              <a:t>来指示按钮作为下拉菜单。</a:t>
            </a:r>
          </a:p>
          <a:p>
            <a:endParaRPr lang="zh-CN" altLang="en-US" sz="2400" dirty="0"/>
          </a:p>
          <a:p>
            <a:r>
              <a:rPr lang="zh-CN" altLang="en-US" sz="2400" dirty="0"/>
              <a:t>下面的实例演示了一个基本的简单的按钮下拉菜单：</a:t>
            </a:r>
          </a:p>
        </p:txBody>
      </p:sp>
      <p:pic>
        <p:nvPicPr>
          <p:cNvPr id="4" name="图片 3"/>
          <p:cNvPicPr>
            <a:picLocks noChangeAspect="1"/>
          </p:cNvPicPr>
          <p:nvPr/>
        </p:nvPicPr>
        <p:blipFill>
          <a:blip r:embed="rId2"/>
          <a:stretch>
            <a:fillRect/>
          </a:stretch>
        </p:blipFill>
        <p:spPr>
          <a:xfrm>
            <a:off x="3098988" y="3934385"/>
            <a:ext cx="2087440" cy="704850"/>
          </a:xfrm>
          <a:prstGeom prst="rect">
            <a:avLst/>
          </a:prstGeom>
        </p:spPr>
      </p:pic>
      <p:sp>
        <p:nvSpPr>
          <p:cNvPr id="5" name="AutoShape 10"/>
          <p:cNvSpPr>
            <a:spLocks noChangeArrowheads="1"/>
          </p:cNvSpPr>
          <p:nvPr/>
        </p:nvSpPr>
        <p:spPr bwMode="auto">
          <a:xfrm>
            <a:off x="999958" y="2829172"/>
            <a:ext cx="6558784" cy="359226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a:t>
            </a:r>
            <a:r>
              <a:rPr lang="en-US" altLang="zh-CN" sz="1600" dirty="0" err="1">
                <a:solidFill>
                  <a:schemeClr val="accent5">
                    <a:lumMod val="10000"/>
                  </a:schemeClr>
                </a:solidFill>
              </a:rPr>
              <a:t>btn</a:t>
            </a:r>
            <a:r>
              <a:rPr lang="en-US" altLang="zh-CN" sz="1600" dirty="0">
                <a:solidFill>
                  <a:schemeClr val="accent5">
                    <a:lumMod val="10000"/>
                  </a:schemeClr>
                </a:solidFill>
              </a:rPr>
              <a:t>-group"&gt;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 dropdown-toggle"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data-toggle="dropdown"&gt;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默认 </a:t>
            </a:r>
            <a:r>
              <a:rPr lang="en-US" altLang="zh-CN" sz="1600" dirty="0">
                <a:solidFill>
                  <a:schemeClr val="accent5">
                    <a:lumMod val="10000"/>
                  </a:schemeClr>
                </a:solidFill>
              </a:rPr>
              <a:t>&lt;span class="caret"&gt;&lt;/span&gt;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class="dropdown-menu" role="menu"&gt;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功能</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另一个功能</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其他</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分离的链接</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sp>
        <p:nvSpPr>
          <p:cNvPr id="6" name="AutoShape 10"/>
          <p:cNvSpPr>
            <a:spLocks noChangeArrowheads="1"/>
          </p:cNvSpPr>
          <p:nvPr/>
        </p:nvSpPr>
        <p:spPr bwMode="auto">
          <a:xfrm>
            <a:off x="1717134" y="3119356"/>
            <a:ext cx="6558784" cy="3613297"/>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a:t>
            </a:r>
            <a:r>
              <a:rPr lang="en-US" altLang="zh-CN" sz="1600" dirty="0" err="1">
                <a:solidFill>
                  <a:schemeClr val="accent5">
                    <a:lumMod val="10000"/>
                  </a:schemeClr>
                </a:solidFill>
              </a:rPr>
              <a:t>btn</a:t>
            </a:r>
            <a:r>
              <a:rPr lang="en-US" altLang="zh-CN" sz="1600" dirty="0">
                <a:solidFill>
                  <a:schemeClr val="accent5">
                    <a:lumMod val="10000"/>
                  </a:schemeClr>
                </a:solidFill>
              </a:rPr>
              <a:t>-group"&gt;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-primary dropdown-toggle"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data-toggle="dropdown"&gt;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原始 </a:t>
            </a:r>
            <a:r>
              <a:rPr lang="en-US" altLang="zh-CN" sz="1600" dirty="0">
                <a:solidFill>
                  <a:schemeClr val="accent5">
                    <a:lumMod val="10000"/>
                  </a:schemeClr>
                </a:solidFill>
              </a:rPr>
              <a:t>&lt;span class="caret"&gt;&lt;/span&gt;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class="dropdown-menu" role="menu"&gt;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功能</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另一个功能</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其他</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分离的链接</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pic>
        <p:nvPicPr>
          <p:cNvPr id="7" name="图片 6"/>
          <p:cNvPicPr>
            <a:picLocks noChangeAspect="1"/>
          </p:cNvPicPr>
          <p:nvPr/>
        </p:nvPicPr>
        <p:blipFill>
          <a:blip r:embed="rId3"/>
          <a:stretch>
            <a:fillRect/>
          </a:stretch>
        </p:blipFill>
        <p:spPr>
          <a:xfrm>
            <a:off x="6116343" y="4817128"/>
            <a:ext cx="2545057" cy="7577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70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分割的按钮下拉菜单</a:t>
            </a:r>
          </a:p>
        </p:txBody>
      </p:sp>
      <p:sp>
        <p:nvSpPr>
          <p:cNvPr id="3" name="内容占位符 2"/>
          <p:cNvSpPr>
            <a:spLocks noGrp="1"/>
          </p:cNvSpPr>
          <p:nvPr>
            <p:ph idx="1"/>
          </p:nvPr>
        </p:nvSpPr>
        <p:spPr/>
        <p:txBody>
          <a:bodyPr/>
          <a:lstStyle/>
          <a:p>
            <a:r>
              <a:rPr lang="zh-CN" altLang="en-US" sz="2400" dirty="0"/>
              <a:t>分割的按钮下拉菜单使用与下拉菜单按钮大致相同的样式，但是对下拉菜单添加了原始的功能。分割按钮的左边是原始的功能，右边是显示下拉菜单的切换。</a:t>
            </a:r>
          </a:p>
        </p:txBody>
      </p:sp>
      <p:pic>
        <p:nvPicPr>
          <p:cNvPr id="4" name="图片 3"/>
          <p:cNvPicPr>
            <a:picLocks noChangeAspect="1"/>
          </p:cNvPicPr>
          <p:nvPr/>
        </p:nvPicPr>
        <p:blipFill>
          <a:blip r:embed="rId2"/>
          <a:stretch>
            <a:fillRect/>
          </a:stretch>
        </p:blipFill>
        <p:spPr>
          <a:xfrm>
            <a:off x="2511238" y="2579314"/>
            <a:ext cx="3230656" cy="902683"/>
          </a:xfrm>
          <a:prstGeom prst="rect">
            <a:avLst/>
          </a:prstGeom>
        </p:spPr>
      </p:pic>
      <p:sp>
        <p:nvSpPr>
          <p:cNvPr id="5" name="AutoShape 10"/>
          <p:cNvSpPr>
            <a:spLocks noChangeArrowheads="1"/>
          </p:cNvSpPr>
          <p:nvPr/>
        </p:nvSpPr>
        <p:spPr bwMode="auto">
          <a:xfrm>
            <a:off x="735013" y="2377948"/>
            <a:ext cx="6558784" cy="413395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a:t>
            </a:r>
            <a:r>
              <a:rPr lang="en-US" altLang="zh-CN" sz="1600" dirty="0" err="1">
                <a:solidFill>
                  <a:schemeClr val="accent5">
                    <a:lumMod val="10000"/>
                  </a:schemeClr>
                </a:solidFill>
              </a:rPr>
              <a:t>btn</a:t>
            </a:r>
            <a:r>
              <a:rPr lang="en-US" altLang="zh-CN" sz="1600" dirty="0">
                <a:solidFill>
                  <a:schemeClr val="accent5">
                    <a:lumMod val="10000"/>
                  </a:schemeClr>
                </a:solidFill>
              </a:rPr>
              <a:t>-group"&gt;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r>
              <a:rPr lang="zh-CN" altLang="en-US" sz="1600" dirty="0">
                <a:solidFill>
                  <a:schemeClr val="accent5">
                    <a:lumMod val="10000"/>
                  </a:schemeClr>
                </a:solidFill>
              </a:rPr>
              <a:t>默认</a:t>
            </a:r>
            <a:r>
              <a:rPr lang="en-US" altLang="zh-CN" sz="1600" dirty="0">
                <a:solidFill>
                  <a:schemeClr val="accent5">
                    <a:lumMod val="10000"/>
                  </a:schemeClr>
                </a:solidFill>
              </a:rPr>
              <a:t>&lt;/button&gt;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 dropdown-toggle"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data-toggle="dropdown"&gt;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class="caret"&gt;&lt;/span&gt;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a:t>
            </a:r>
            <a:r>
              <a:rPr lang="en-US" altLang="zh-CN" sz="1600" dirty="0" err="1">
                <a:solidFill>
                  <a:schemeClr val="accent5">
                    <a:lumMod val="10000"/>
                  </a:schemeClr>
                </a:solidFill>
              </a:rPr>
              <a:t>sr</a:t>
            </a:r>
            <a:r>
              <a:rPr lang="en-US" altLang="zh-CN" sz="1600" dirty="0">
                <a:solidFill>
                  <a:schemeClr val="accent5">
                    <a:lumMod val="10000"/>
                  </a:schemeClr>
                </a:solidFill>
              </a:rPr>
              <a:t>-only"&gt;</a:t>
            </a:r>
            <a:r>
              <a:rPr lang="zh-CN" altLang="en-US" sz="1600" dirty="0">
                <a:solidFill>
                  <a:schemeClr val="accent5">
                    <a:lumMod val="10000"/>
                  </a:schemeClr>
                </a:solidFill>
              </a:rPr>
              <a:t>切换下拉菜单</a:t>
            </a:r>
            <a:r>
              <a:rPr lang="en-US" altLang="zh-CN" sz="1600" dirty="0">
                <a:solidFill>
                  <a:schemeClr val="accent5">
                    <a:lumMod val="10000"/>
                  </a:schemeClr>
                </a:solidFill>
              </a:rPr>
              <a: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class="dropdown-menu" role="menu"&gt;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功能</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另一个功能</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其他</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分离的链接</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sp>
        <p:nvSpPr>
          <p:cNvPr id="6" name="AutoShape 10"/>
          <p:cNvSpPr>
            <a:spLocks noChangeArrowheads="1"/>
          </p:cNvSpPr>
          <p:nvPr/>
        </p:nvSpPr>
        <p:spPr bwMode="auto">
          <a:xfrm>
            <a:off x="1987280" y="2593044"/>
            <a:ext cx="6558784" cy="415498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a:t>
            </a:r>
            <a:r>
              <a:rPr lang="en-US" altLang="zh-CN" sz="1600" dirty="0" err="1">
                <a:solidFill>
                  <a:schemeClr val="accent5">
                    <a:lumMod val="10000"/>
                  </a:schemeClr>
                </a:solidFill>
              </a:rPr>
              <a:t>btn</a:t>
            </a:r>
            <a:r>
              <a:rPr lang="en-US" altLang="zh-CN" sz="1600" dirty="0">
                <a:solidFill>
                  <a:schemeClr val="accent5">
                    <a:lumMod val="10000"/>
                  </a:schemeClr>
                </a:solidFill>
              </a:rPr>
              <a:t>-group"&gt;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-primary"&gt;</a:t>
            </a:r>
            <a:r>
              <a:rPr lang="zh-CN" altLang="en-US" sz="1600" dirty="0">
                <a:solidFill>
                  <a:schemeClr val="accent5">
                    <a:lumMod val="10000"/>
                  </a:schemeClr>
                </a:solidFill>
              </a:rPr>
              <a:t>原始</a:t>
            </a:r>
            <a:r>
              <a:rPr lang="en-US" altLang="zh-CN" sz="1600" dirty="0">
                <a:solidFill>
                  <a:schemeClr val="accent5">
                    <a:lumMod val="10000"/>
                  </a:schemeClr>
                </a:solidFill>
              </a:rPr>
              <a:t>&lt;/button&gt;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-primary dropdown-toggle"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data-toggle="dropdown"&gt;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class="caret"&gt;&lt;/span&gt;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a:t>
            </a:r>
            <a:r>
              <a:rPr lang="en-US" altLang="zh-CN" sz="1600" dirty="0" err="1">
                <a:solidFill>
                  <a:schemeClr val="accent5">
                    <a:lumMod val="10000"/>
                  </a:schemeClr>
                </a:solidFill>
              </a:rPr>
              <a:t>sr</a:t>
            </a:r>
            <a:r>
              <a:rPr lang="en-US" altLang="zh-CN" sz="1600" dirty="0">
                <a:solidFill>
                  <a:schemeClr val="accent5">
                    <a:lumMod val="10000"/>
                  </a:schemeClr>
                </a:solidFill>
              </a:rPr>
              <a:t>-only"&gt;</a:t>
            </a:r>
            <a:r>
              <a:rPr lang="zh-CN" altLang="en-US" sz="1600" dirty="0">
                <a:solidFill>
                  <a:schemeClr val="accent5">
                    <a:lumMod val="10000"/>
                  </a:schemeClr>
                </a:solidFill>
              </a:rPr>
              <a:t>切换下拉菜单</a:t>
            </a:r>
            <a:r>
              <a:rPr lang="en-US" altLang="zh-CN" sz="1600" dirty="0">
                <a:solidFill>
                  <a:schemeClr val="accent5">
                    <a:lumMod val="10000"/>
                  </a:schemeClr>
                </a:solidFill>
              </a:rPr>
              <a: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class="dropdown-menu" role="menu"&gt;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功能</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另一个功能</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其他</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分离的链接</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pic>
        <p:nvPicPr>
          <p:cNvPr id="7" name="图片 6"/>
          <p:cNvPicPr>
            <a:picLocks noChangeAspect="1"/>
          </p:cNvPicPr>
          <p:nvPr/>
        </p:nvPicPr>
        <p:blipFill>
          <a:blip r:embed="rId3"/>
          <a:stretch>
            <a:fillRect/>
          </a:stretch>
        </p:blipFill>
        <p:spPr>
          <a:xfrm>
            <a:off x="6144467" y="5034522"/>
            <a:ext cx="2682777" cy="7611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181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按钮下拉菜单的大小</a:t>
            </a:r>
            <a:endParaRPr lang="zh-CN" altLang="en-US" dirty="0"/>
          </a:p>
        </p:txBody>
      </p:sp>
      <p:sp>
        <p:nvSpPr>
          <p:cNvPr id="3" name="内容占位符 2"/>
          <p:cNvSpPr>
            <a:spLocks noGrp="1"/>
          </p:cNvSpPr>
          <p:nvPr>
            <p:ph idx="1"/>
          </p:nvPr>
        </p:nvSpPr>
        <p:spPr/>
        <p:txBody>
          <a:bodyPr/>
          <a:lstStyle/>
          <a:p>
            <a:r>
              <a:rPr lang="zh-CN" altLang="en-US" sz="2400" dirty="0"/>
              <a:t>可以使用带有各种大小按钮的下拉菜单：</a:t>
            </a:r>
            <a:r>
              <a:rPr lang="en-US" altLang="zh-CN" sz="2400" dirty="0"/>
              <a:t>.</a:t>
            </a:r>
            <a:r>
              <a:rPr lang="en-US" altLang="zh-CN" sz="2400" dirty="0" err="1"/>
              <a:t>btn</a:t>
            </a:r>
            <a:r>
              <a:rPr lang="en-US" altLang="zh-CN" sz="2400" dirty="0"/>
              <a:t>-large</a:t>
            </a:r>
            <a:r>
              <a:rPr lang="zh-CN" altLang="en-US" sz="2400" dirty="0"/>
              <a:t>、 </a:t>
            </a:r>
            <a:endParaRPr lang="en-US" altLang="zh-CN" sz="2400" dirty="0"/>
          </a:p>
          <a:p>
            <a:pPr marL="0" indent="0">
              <a:buNone/>
            </a:pPr>
            <a:r>
              <a:rPr lang="en-US" altLang="zh-CN" sz="2400" dirty="0"/>
              <a:t>     .</a:t>
            </a:r>
            <a:r>
              <a:rPr lang="en-US" altLang="zh-CN" sz="2400" dirty="0" err="1"/>
              <a:t>btn-sm</a:t>
            </a:r>
            <a:r>
              <a:rPr lang="en-US" altLang="zh-CN" sz="2400" dirty="0"/>
              <a:t>  </a:t>
            </a:r>
            <a:r>
              <a:rPr lang="zh-CN" altLang="en-US" sz="2400" dirty="0"/>
              <a:t>或  </a:t>
            </a:r>
            <a:r>
              <a:rPr lang="en-US" altLang="zh-CN" sz="2400" dirty="0"/>
              <a:t>.</a:t>
            </a:r>
            <a:r>
              <a:rPr lang="en-US" altLang="zh-CN" sz="2400" dirty="0" err="1"/>
              <a:t>btn-xs</a:t>
            </a:r>
            <a:r>
              <a:rPr lang="zh-CN" altLang="en-US" sz="2400" dirty="0"/>
              <a:t>。</a:t>
            </a:r>
          </a:p>
        </p:txBody>
      </p:sp>
      <p:pic>
        <p:nvPicPr>
          <p:cNvPr id="8" name="图片 7"/>
          <p:cNvPicPr>
            <a:picLocks noChangeAspect="1"/>
          </p:cNvPicPr>
          <p:nvPr/>
        </p:nvPicPr>
        <p:blipFill>
          <a:blip r:embed="rId2"/>
          <a:stretch>
            <a:fillRect/>
          </a:stretch>
        </p:blipFill>
        <p:spPr>
          <a:xfrm>
            <a:off x="2083172" y="2364161"/>
            <a:ext cx="3210253" cy="863134"/>
          </a:xfrm>
          <a:prstGeom prst="rect">
            <a:avLst/>
          </a:prstGeom>
        </p:spPr>
      </p:pic>
      <p:sp>
        <p:nvSpPr>
          <p:cNvPr id="9" name="AutoShape 10"/>
          <p:cNvSpPr>
            <a:spLocks noChangeArrowheads="1"/>
          </p:cNvSpPr>
          <p:nvPr/>
        </p:nvSpPr>
        <p:spPr bwMode="auto">
          <a:xfrm>
            <a:off x="735013" y="2266453"/>
            <a:ext cx="6558784" cy="359226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a:t>
            </a:r>
            <a:r>
              <a:rPr lang="en-US" altLang="zh-CN" sz="1600" dirty="0" err="1">
                <a:solidFill>
                  <a:schemeClr val="accent5">
                    <a:lumMod val="10000"/>
                  </a:schemeClr>
                </a:solidFill>
              </a:rPr>
              <a:t>btn</a:t>
            </a:r>
            <a:r>
              <a:rPr lang="en-US" altLang="zh-CN" sz="1600" dirty="0">
                <a:solidFill>
                  <a:schemeClr val="accent5">
                    <a:lumMod val="10000"/>
                  </a:schemeClr>
                </a:solidFill>
              </a:rPr>
              <a:t>-group"&gt;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 dropdown-toggle </a:t>
            </a:r>
            <a:r>
              <a:rPr lang="en-US" altLang="zh-CN" sz="1600" dirty="0" err="1">
                <a:solidFill>
                  <a:schemeClr val="accent5">
                    <a:lumMod val="10000"/>
                  </a:schemeClr>
                </a:solidFill>
              </a:rPr>
              <a:t>btn-lg</a:t>
            </a:r>
            <a:r>
              <a:rPr lang="en-US" altLang="zh-CN" sz="1600" dirty="0">
                <a:solidFill>
                  <a:schemeClr val="accent5">
                    <a:lumMod val="10000"/>
                  </a:schemeClr>
                </a:solidFill>
              </a:rPr>
              <a:t>"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data-toggle="dropdown"&gt;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默认 </a:t>
            </a:r>
            <a:r>
              <a:rPr lang="en-US" altLang="zh-CN" sz="1600" dirty="0">
                <a:solidFill>
                  <a:schemeClr val="accent5">
                    <a:lumMod val="10000"/>
                  </a:schemeClr>
                </a:solidFill>
              </a:rPr>
              <a:t>&lt;span class="caret"&gt;&lt;/span&gt;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class="dropdown-menu" role="menu"&gt;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功能</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另一个功能</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其他</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分离的链接</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sp>
        <p:nvSpPr>
          <p:cNvPr id="10" name="AutoShape 10"/>
          <p:cNvSpPr>
            <a:spLocks noChangeArrowheads="1"/>
          </p:cNvSpPr>
          <p:nvPr/>
        </p:nvSpPr>
        <p:spPr bwMode="auto">
          <a:xfrm>
            <a:off x="1418815" y="2583463"/>
            <a:ext cx="6558784" cy="388414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a:t>
            </a:r>
            <a:r>
              <a:rPr lang="en-US" altLang="zh-CN" sz="1600" dirty="0" err="1">
                <a:solidFill>
                  <a:schemeClr val="accent5">
                    <a:lumMod val="10000"/>
                  </a:schemeClr>
                </a:solidFill>
              </a:rPr>
              <a:t>btn</a:t>
            </a:r>
            <a:r>
              <a:rPr lang="en-US" altLang="zh-CN" sz="1600" dirty="0">
                <a:solidFill>
                  <a:schemeClr val="accent5">
                    <a:lumMod val="10000"/>
                  </a:schemeClr>
                </a:solidFill>
              </a:rPr>
              <a:t>-group"&gt;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-primary dropdown-toggle </a:t>
            </a:r>
            <a:r>
              <a:rPr lang="en-US" altLang="zh-CN" sz="1600" dirty="0" err="1">
                <a:solidFill>
                  <a:schemeClr val="accent5">
                    <a:lumMod val="10000"/>
                  </a:schemeClr>
                </a:solidFill>
              </a:rPr>
              <a:t>btn-sm</a:t>
            </a:r>
            <a:r>
              <a:rPr lang="en-US" altLang="zh-CN" sz="1600" dirty="0">
                <a:solidFill>
                  <a:schemeClr val="accent5">
                    <a:lumMod val="10000"/>
                  </a:schemeClr>
                </a:solidFill>
              </a:rPr>
              <a:t>"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data-toggle="dropdown"&gt;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原始 </a:t>
            </a:r>
            <a:r>
              <a:rPr lang="en-US" altLang="zh-CN" sz="1600" dirty="0">
                <a:solidFill>
                  <a:schemeClr val="accent5">
                    <a:lumMod val="10000"/>
                  </a:schemeClr>
                </a:solidFill>
              </a:rPr>
              <a:t>&lt;span class="caret"&gt;&lt;/span&gt;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class="dropdown-menu" role="menu"&gt;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功能</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另一个功能</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其他</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分离的链接</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sp>
        <p:nvSpPr>
          <p:cNvPr id="11" name="AutoShape 10"/>
          <p:cNvSpPr>
            <a:spLocks noChangeArrowheads="1"/>
          </p:cNvSpPr>
          <p:nvPr/>
        </p:nvSpPr>
        <p:spPr bwMode="auto">
          <a:xfrm>
            <a:off x="1898221" y="2892681"/>
            <a:ext cx="6558784" cy="388414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a:t>
            </a:r>
            <a:r>
              <a:rPr lang="en-US" altLang="zh-CN" sz="1600" dirty="0" err="1">
                <a:solidFill>
                  <a:schemeClr val="accent5">
                    <a:lumMod val="10000"/>
                  </a:schemeClr>
                </a:solidFill>
              </a:rPr>
              <a:t>btn</a:t>
            </a:r>
            <a:r>
              <a:rPr lang="en-US" altLang="zh-CN" sz="1600" dirty="0">
                <a:solidFill>
                  <a:schemeClr val="accent5">
                    <a:lumMod val="10000"/>
                  </a:schemeClr>
                </a:solidFill>
              </a:rPr>
              <a:t>-group"&gt;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-success dropdown-toggle </a:t>
            </a:r>
            <a:r>
              <a:rPr lang="en-US" altLang="zh-CN" sz="1600" dirty="0" err="1">
                <a:solidFill>
                  <a:schemeClr val="accent5">
                    <a:lumMod val="10000"/>
                  </a:schemeClr>
                </a:solidFill>
              </a:rPr>
              <a:t>btn-xs</a:t>
            </a:r>
            <a:r>
              <a:rPr lang="en-US" altLang="zh-CN" sz="1600" dirty="0">
                <a:solidFill>
                  <a:schemeClr val="accent5">
                    <a:lumMod val="10000"/>
                  </a:schemeClr>
                </a:solidFill>
              </a:rPr>
              <a:t>"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data-toggle="dropdown"&gt;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成功 </a:t>
            </a:r>
            <a:r>
              <a:rPr lang="en-US" altLang="zh-CN" sz="1600" dirty="0">
                <a:solidFill>
                  <a:schemeClr val="accent5">
                    <a:lumMod val="10000"/>
                  </a:schemeClr>
                </a:solidFill>
              </a:rPr>
              <a:t>&lt;span class="caret"&gt;&lt;/span&gt;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class="dropdown-menu" role="menu"&gt;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功能</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另一个功能</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其他</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分离的链接</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pic>
        <p:nvPicPr>
          <p:cNvPr id="12" name="图片 11"/>
          <p:cNvPicPr>
            <a:picLocks noChangeAspect="1"/>
          </p:cNvPicPr>
          <p:nvPr/>
        </p:nvPicPr>
        <p:blipFill>
          <a:blip r:embed="rId3"/>
          <a:stretch>
            <a:fillRect/>
          </a:stretch>
        </p:blipFill>
        <p:spPr>
          <a:xfrm>
            <a:off x="5640794" y="2005191"/>
            <a:ext cx="2521756" cy="6304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11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按钮上拉菜单</a:t>
            </a:r>
          </a:p>
        </p:txBody>
      </p:sp>
      <p:sp>
        <p:nvSpPr>
          <p:cNvPr id="3" name="内容占位符 2"/>
          <p:cNvSpPr>
            <a:spLocks noGrp="1"/>
          </p:cNvSpPr>
          <p:nvPr>
            <p:ph idx="1"/>
          </p:nvPr>
        </p:nvSpPr>
        <p:spPr/>
        <p:txBody>
          <a:bodyPr/>
          <a:lstStyle/>
          <a:p>
            <a:r>
              <a:rPr lang="zh-CN" altLang="en-US" sz="2400" dirty="0"/>
              <a:t>菜单也可以往上拉伸的，只需要简单地向父 </a:t>
            </a:r>
            <a:r>
              <a:rPr lang="en-US" altLang="zh-CN" sz="2400" dirty="0"/>
              <a:t>.</a:t>
            </a:r>
            <a:r>
              <a:rPr lang="en-US" altLang="zh-CN" sz="2400" dirty="0" err="1"/>
              <a:t>btn</a:t>
            </a:r>
            <a:r>
              <a:rPr lang="en-US" altLang="zh-CN" sz="2400" dirty="0"/>
              <a:t>-group </a:t>
            </a:r>
            <a:r>
              <a:rPr lang="zh-CN" altLang="en-US" sz="2400" dirty="0"/>
              <a:t>容器添加 </a:t>
            </a:r>
            <a:r>
              <a:rPr lang="en-US" altLang="zh-CN" sz="2400" dirty="0"/>
              <a:t>.</a:t>
            </a:r>
            <a:r>
              <a:rPr lang="en-US" altLang="zh-CN" sz="2400" dirty="0" err="1"/>
              <a:t>dropup</a:t>
            </a:r>
            <a:r>
              <a:rPr lang="en-US" altLang="zh-CN" sz="2400" dirty="0"/>
              <a:t> </a:t>
            </a:r>
            <a:r>
              <a:rPr lang="zh-CN" altLang="en-US" sz="2400" dirty="0"/>
              <a:t>即可。</a:t>
            </a:r>
          </a:p>
        </p:txBody>
      </p:sp>
      <p:sp>
        <p:nvSpPr>
          <p:cNvPr id="4" name="AutoShape 10"/>
          <p:cNvSpPr>
            <a:spLocks noChangeArrowheads="1"/>
          </p:cNvSpPr>
          <p:nvPr/>
        </p:nvSpPr>
        <p:spPr bwMode="auto">
          <a:xfrm>
            <a:off x="735013" y="1894607"/>
            <a:ext cx="7121870" cy="3613297"/>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a:t>
            </a:r>
            <a:r>
              <a:rPr lang="en-US" altLang="zh-CN" sz="1600" dirty="0" err="1">
                <a:solidFill>
                  <a:schemeClr val="accent5">
                    <a:lumMod val="10000"/>
                  </a:schemeClr>
                </a:solidFill>
              </a:rPr>
              <a:t>btn</a:t>
            </a:r>
            <a:r>
              <a:rPr lang="en-US" altLang="zh-CN" sz="1600" dirty="0">
                <a:solidFill>
                  <a:schemeClr val="accent5">
                    <a:lumMod val="10000"/>
                  </a:schemeClr>
                </a:solidFill>
              </a:rPr>
              <a:t>-group </a:t>
            </a:r>
            <a:r>
              <a:rPr lang="en-US" altLang="zh-CN" sz="1600" dirty="0" err="1">
                <a:solidFill>
                  <a:schemeClr val="accent5">
                    <a:lumMod val="10000"/>
                  </a:schemeClr>
                </a:solidFill>
              </a:rPr>
              <a:t>dropup</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 dropdown-toggle"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data-toggle="dropdown"&gt;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默认 </a:t>
            </a:r>
            <a:r>
              <a:rPr lang="en-US" altLang="zh-CN" sz="1600" dirty="0">
                <a:solidFill>
                  <a:schemeClr val="accent5">
                    <a:lumMod val="10000"/>
                  </a:schemeClr>
                </a:solidFill>
              </a:rPr>
              <a:t>&lt;span class="caret"&gt;&lt;/span&gt;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class="dropdown-menu" role="menu"&gt;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功能</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另一个功能</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其他</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分离的链接</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p:txBody>
      </p:sp>
      <p:sp>
        <p:nvSpPr>
          <p:cNvPr id="5" name="AutoShape 10"/>
          <p:cNvSpPr>
            <a:spLocks noChangeArrowheads="1"/>
          </p:cNvSpPr>
          <p:nvPr/>
        </p:nvSpPr>
        <p:spPr bwMode="auto">
          <a:xfrm>
            <a:off x="1387583" y="2322201"/>
            <a:ext cx="7121870" cy="388414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a:t>
            </a:r>
            <a:r>
              <a:rPr lang="en-US" altLang="zh-CN" sz="1600" dirty="0" err="1">
                <a:solidFill>
                  <a:schemeClr val="accent5">
                    <a:lumMod val="10000"/>
                  </a:schemeClr>
                </a:solidFill>
              </a:rPr>
              <a:t>btn</a:t>
            </a:r>
            <a:r>
              <a:rPr lang="en-US" altLang="zh-CN" sz="1600" dirty="0">
                <a:solidFill>
                  <a:schemeClr val="accent5">
                    <a:lumMod val="10000"/>
                  </a:schemeClr>
                </a:solidFill>
              </a:rPr>
              <a:t>-group </a:t>
            </a:r>
            <a:r>
              <a:rPr lang="en-US" altLang="zh-CN" sz="1600" dirty="0" err="1">
                <a:solidFill>
                  <a:schemeClr val="accent5">
                    <a:lumMod val="10000"/>
                  </a:schemeClr>
                </a:solidFill>
              </a:rPr>
              <a:t>dropup</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-primary dropdown-toggle"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data-toggle="dropdown"&gt;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原始 </a:t>
            </a:r>
            <a:r>
              <a:rPr lang="en-US" altLang="zh-CN" sz="1600" dirty="0">
                <a:solidFill>
                  <a:schemeClr val="accent5">
                    <a:lumMod val="10000"/>
                  </a:schemeClr>
                </a:solidFill>
              </a:rPr>
              <a:t>&lt;span class="caret"&gt;&lt;/span&gt;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class="dropdown-menu" role="menu"&gt;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功能</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另一个功能</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其他</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分离的链接</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pic>
        <p:nvPicPr>
          <p:cNvPr id="6" name="图片 5"/>
          <p:cNvPicPr>
            <a:picLocks noChangeAspect="1"/>
          </p:cNvPicPr>
          <p:nvPr/>
        </p:nvPicPr>
        <p:blipFill>
          <a:blip r:embed="rId2"/>
          <a:stretch>
            <a:fillRect/>
          </a:stretch>
        </p:blipFill>
        <p:spPr>
          <a:xfrm>
            <a:off x="6060407" y="3903725"/>
            <a:ext cx="2314575" cy="18192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0765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987899"/>
            <a:ext cx="7772400" cy="1107583"/>
          </a:xfrm>
        </p:spPr>
        <p:txBody>
          <a:bodyPr>
            <a:normAutofit/>
          </a:bodyPr>
          <a:lstStyle/>
          <a:p>
            <a:pPr algn="ctr"/>
            <a:r>
              <a:rPr lang="zh-CN" altLang="en-US" dirty="0"/>
              <a:t>第四章    </a:t>
            </a:r>
            <a:r>
              <a:rPr lang="en-US" altLang="zh-CN" dirty="0"/>
              <a:t>CSS</a:t>
            </a:r>
            <a:r>
              <a:rPr lang="zh-CN" altLang="en-US" dirty="0"/>
              <a:t>组件</a:t>
            </a:r>
          </a:p>
        </p:txBody>
      </p:sp>
      <p:pic>
        <p:nvPicPr>
          <p:cNvPr id="4" name="图片 3"/>
          <p:cNvPicPr>
            <a:picLocks noChangeAspect="1"/>
          </p:cNvPicPr>
          <p:nvPr/>
        </p:nvPicPr>
        <p:blipFill>
          <a:blip r:embed="rId2"/>
          <a:stretch>
            <a:fillRect/>
          </a:stretch>
        </p:blipFill>
        <p:spPr>
          <a:xfrm>
            <a:off x="0" y="663801"/>
            <a:ext cx="9144000" cy="1931481"/>
          </a:xfrm>
          <a:prstGeom prst="rect">
            <a:avLst/>
          </a:prstGeom>
        </p:spPr>
      </p:pic>
      <p:sp>
        <p:nvSpPr>
          <p:cNvPr id="6" name="矩形 5"/>
          <p:cNvSpPr/>
          <p:nvPr/>
        </p:nvSpPr>
        <p:spPr>
          <a:xfrm>
            <a:off x="4200305" y="4662910"/>
            <a:ext cx="3383836" cy="646331"/>
          </a:xfrm>
          <a:prstGeom prst="rect">
            <a:avLst/>
          </a:prstGeom>
        </p:spPr>
        <p:txBody>
          <a:bodyPr wrap="square">
            <a:spAutoFit/>
          </a:bodyPr>
          <a:lstStyle/>
          <a:p>
            <a:pPr algn="ctr" fontAlgn="base">
              <a:spcBef>
                <a:spcPct val="0"/>
              </a:spcBef>
              <a:spcAft>
                <a:spcPct val="0"/>
              </a:spcAft>
            </a:pPr>
            <a:r>
              <a:rPr lang="en-US" altLang="zh-CN" sz="3600" b="1" dirty="0">
                <a:solidFill>
                  <a:srgbClr val="002060"/>
                </a:solidFill>
                <a:effectLst>
                  <a:outerShdw blurRad="31750" dist="25400" dir="5400000" algn="tl" rotWithShape="0">
                    <a:srgbClr val="000000">
                      <a:alpha val="25000"/>
                    </a:srgbClr>
                  </a:outerShdw>
                </a:effectLst>
                <a:latin typeface="+mj-lt"/>
                <a:ea typeface="+mj-ea"/>
                <a:cs typeface="+mj-cs"/>
              </a:rPr>
              <a:t>-- </a:t>
            </a:r>
            <a:r>
              <a:rPr lang="zh-CN" altLang="en-US" sz="3600" b="1" dirty="0">
                <a:solidFill>
                  <a:srgbClr val="002060"/>
                </a:solidFill>
                <a:effectLst>
                  <a:outerShdw blurRad="31750" dist="25400" dir="5400000" algn="tl" rotWithShape="0">
                    <a:srgbClr val="000000">
                      <a:alpha val="25000"/>
                    </a:srgbClr>
                  </a:outerShdw>
                </a:effectLst>
                <a:latin typeface="+mj-lt"/>
                <a:ea typeface="+mj-ea"/>
                <a:cs typeface="+mj-cs"/>
              </a:rPr>
              <a:t>输入框组</a:t>
            </a:r>
          </a:p>
        </p:txBody>
      </p:sp>
    </p:spTree>
    <p:extLst>
      <p:ext uri="{BB962C8B-B14F-4D97-AF65-F5344CB8AC3E}">
        <p14:creationId xmlns:p14="http://schemas.microsoft.com/office/powerpoint/2010/main" val="20366547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输入框组</a:t>
            </a:r>
          </a:p>
        </p:txBody>
      </p:sp>
      <p:sp>
        <p:nvSpPr>
          <p:cNvPr id="3" name="内容占位符 2"/>
          <p:cNvSpPr>
            <a:spLocks noGrp="1"/>
          </p:cNvSpPr>
          <p:nvPr>
            <p:ph idx="1"/>
          </p:nvPr>
        </p:nvSpPr>
        <p:spPr/>
        <p:txBody>
          <a:bodyPr/>
          <a:lstStyle/>
          <a:p>
            <a:r>
              <a:rPr lang="zh-CN" altLang="en-US" sz="2400" dirty="0"/>
              <a:t>输入框组扩展自 表单控件。使用输入框组，您可以很容易地向基于文本的输入框添加作为前缀和后缀的文本或按钮。</a:t>
            </a:r>
          </a:p>
          <a:p>
            <a:r>
              <a:rPr lang="zh-CN" altLang="en-US" sz="2400" dirty="0"/>
              <a:t>通过向输入域添加前缀和后缀的内容，您可以向用户输入添加公共的元素。例如，您可以添加美元符号，或者在 </a:t>
            </a:r>
            <a:r>
              <a:rPr lang="en-US" altLang="zh-CN" sz="2400" dirty="0"/>
              <a:t>Twitter </a:t>
            </a:r>
            <a:r>
              <a:rPr lang="zh-CN" altLang="en-US" sz="2400" dirty="0"/>
              <a:t>用户名前添加 </a:t>
            </a:r>
            <a:r>
              <a:rPr lang="en-US" altLang="zh-CN" sz="2400" dirty="0"/>
              <a:t>@</a:t>
            </a:r>
            <a:r>
              <a:rPr lang="zh-CN" altLang="en-US" sz="2400" dirty="0"/>
              <a:t>，或者应用程序接口所需要的其他公共的元素。</a:t>
            </a:r>
          </a:p>
          <a:p>
            <a:r>
              <a:rPr lang="zh-CN" altLang="en-US" sz="2400" dirty="0"/>
              <a:t>向 </a:t>
            </a:r>
            <a:r>
              <a:rPr lang="en-US" altLang="zh-CN" sz="2400" dirty="0"/>
              <a:t>.form-control </a:t>
            </a:r>
            <a:r>
              <a:rPr lang="zh-CN" altLang="en-US" sz="2400" dirty="0"/>
              <a:t>添加前缀或后缀元素的步骤如下：</a:t>
            </a:r>
          </a:p>
          <a:p>
            <a:pPr lvl="1"/>
            <a:r>
              <a:rPr lang="zh-CN" altLang="en-US" sz="2000" dirty="0"/>
              <a:t>把前缀或后缀元素放在一个带有 </a:t>
            </a:r>
            <a:r>
              <a:rPr lang="en-US" altLang="zh-CN" sz="2000" dirty="0"/>
              <a:t>class .input-group </a:t>
            </a:r>
            <a:r>
              <a:rPr lang="zh-CN" altLang="en-US" sz="2000" dirty="0"/>
              <a:t>的 </a:t>
            </a:r>
            <a:r>
              <a:rPr lang="en-US" altLang="zh-CN" sz="2000" dirty="0"/>
              <a:t>&lt;div&gt; </a:t>
            </a:r>
            <a:r>
              <a:rPr lang="zh-CN" altLang="en-US" sz="2000" dirty="0"/>
              <a:t>中。</a:t>
            </a:r>
          </a:p>
          <a:p>
            <a:pPr lvl="1"/>
            <a:r>
              <a:rPr lang="zh-CN" altLang="en-US" sz="2000" dirty="0"/>
              <a:t>接着，在相同的 </a:t>
            </a:r>
            <a:r>
              <a:rPr lang="en-US" altLang="zh-CN" sz="2000" dirty="0"/>
              <a:t>&lt;div&gt; </a:t>
            </a:r>
            <a:r>
              <a:rPr lang="zh-CN" altLang="en-US" sz="2000" dirty="0"/>
              <a:t>内，在 </a:t>
            </a:r>
            <a:r>
              <a:rPr lang="en-US" altLang="zh-CN" sz="2000" dirty="0"/>
              <a:t>class </a:t>
            </a:r>
            <a:r>
              <a:rPr lang="zh-CN" altLang="en-US" sz="2000" dirty="0"/>
              <a:t>为 </a:t>
            </a:r>
            <a:r>
              <a:rPr lang="en-US" altLang="zh-CN" sz="2000" dirty="0"/>
              <a:t>.input-group-</a:t>
            </a:r>
            <a:r>
              <a:rPr lang="en-US" altLang="zh-CN" sz="2000" dirty="0" err="1"/>
              <a:t>addon</a:t>
            </a:r>
            <a:r>
              <a:rPr lang="en-US" altLang="zh-CN" sz="2000" dirty="0"/>
              <a:t> </a:t>
            </a:r>
            <a:r>
              <a:rPr lang="zh-CN" altLang="en-US" sz="2000" dirty="0"/>
              <a:t>的 </a:t>
            </a:r>
            <a:r>
              <a:rPr lang="en-US" altLang="zh-CN" sz="2000" dirty="0"/>
              <a:t>&lt;span&gt; </a:t>
            </a:r>
            <a:r>
              <a:rPr lang="zh-CN" altLang="en-US" sz="2000" dirty="0"/>
              <a:t>内放置额外的内容。</a:t>
            </a:r>
          </a:p>
          <a:p>
            <a:pPr lvl="1"/>
            <a:r>
              <a:rPr lang="zh-CN" altLang="en-US" sz="2000" dirty="0"/>
              <a:t>把该 </a:t>
            </a:r>
            <a:r>
              <a:rPr lang="en-US" altLang="zh-CN" sz="2000" dirty="0"/>
              <a:t>&lt;span&gt; </a:t>
            </a:r>
            <a:r>
              <a:rPr lang="zh-CN" altLang="en-US" sz="2000" dirty="0"/>
              <a:t>放置在 </a:t>
            </a:r>
            <a:r>
              <a:rPr lang="en-US" altLang="zh-CN" sz="2000" dirty="0"/>
              <a:t>&lt;input&gt; </a:t>
            </a:r>
            <a:r>
              <a:rPr lang="zh-CN" altLang="en-US" sz="2000" dirty="0"/>
              <a:t>元素的前面或者后面。</a:t>
            </a:r>
          </a:p>
          <a:p>
            <a:endParaRPr lang="zh-CN" altLang="en-US" sz="2400" dirty="0"/>
          </a:p>
        </p:txBody>
      </p:sp>
      <p:pic>
        <p:nvPicPr>
          <p:cNvPr id="4" name="图片 3"/>
          <p:cNvPicPr>
            <a:picLocks noChangeAspect="1"/>
          </p:cNvPicPr>
          <p:nvPr/>
        </p:nvPicPr>
        <p:blipFill>
          <a:blip r:embed="rId2"/>
          <a:stretch>
            <a:fillRect/>
          </a:stretch>
        </p:blipFill>
        <p:spPr>
          <a:xfrm>
            <a:off x="170329" y="6125181"/>
            <a:ext cx="8178989" cy="592512"/>
          </a:xfrm>
          <a:prstGeom prst="rect">
            <a:avLst/>
          </a:prstGeom>
        </p:spPr>
      </p:pic>
    </p:spTree>
    <p:extLst>
      <p:ext uri="{BB962C8B-B14F-4D97-AF65-F5344CB8AC3E}">
        <p14:creationId xmlns:p14="http://schemas.microsoft.com/office/powerpoint/2010/main" val="3793597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基本的输入框组</a:t>
            </a:r>
          </a:p>
        </p:txBody>
      </p:sp>
      <p:pic>
        <p:nvPicPr>
          <p:cNvPr id="4" name="内容占位符 3"/>
          <p:cNvPicPr>
            <a:picLocks noGrp="1" noChangeAspect="1"/>
          </p:cNvPicPr>
          <p:nvPr>
            <p:ph idx="1"/>
          </p:nvPr>
        </p:nvPicPr>
        <p:blipFill>
          <a:blip r:embed="rId2"/>
          <a:stretch>
            <a:fillRect/>
          </a:stretch>
        </p:blipFill>
        <p:spPr>
          <a:xfrm>
            <a:off x="2678953" y="1414977"/>
            <a:ext cx="3662540" cy="1933341"/>
          </a:xfrm>
          <a:prstGeom prst="rect">
            <a:avLst/>
          </a:prstGeom>
        </p:spPr>
      </p:pic>
      <p:sp>
        <p:nvSpPr>
          <p:cNvPr id="5" name="AutoShape 10"/>
          <p:cNvSpPr>
            <a:spLocks noChangeArrowheads="1"/>
          </p:cNvSpPr>
          <p:nvPr/>
        </p:nvSpPr>
        <p:spPr bwMode="auto">
          <a:xfrm>
            <a:off x="949288" y="1165754"/>
            <a:ext cx="7121870" cy="548816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style="padding: 100px </a:t>
            </a:r>
            <a:r>
              <a:rPr lang="en-US" altLang="zh-CN" sz="1600" dirty="0" err="1">
                <a:solidFill>
                  <a:schemeClr val="accent5">
                    <a:lumMod val="10000"/>
                  </a:schemeClr>
                </a:solidFill>
              </a:rPr>
              <a:t>100px</a:t>
            </a:r>
            <a:r>
              <a:rPr lang="en-US" altLang="zh-CN" sz="1600" dirty="0">
                <a:solidFill>
                  <a:schemeClr val="accent5">
                    <a:lumMod val="10000"/>
                  </a:schemeClr>
                </a:solidFill>
              </a:rPr>
              <a:t> 10px;"&gt;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&lt;form class="</a:t>
            </a:r>
            <a:r>
              <a:rPr lang="en-US" altLang="zh-CN" sz="1600" dirty="0" err="1">
                <a:solidFill>
                  <a:schemeClr val="accent5">
                    <a:lumMod val="10000"/>
                  </a:schemeClr>
                </a:solidFill>
              </a:rPr>
              <a:t>bs</a:t>
            </a:r>
            <a:r>
              <a:rPr lang="en-US" altLang="zh-CN" sz="1600" dirty="0">
                <a:solidFill>
                  <a:schemeClr val="accent5">
                    <a:lumMod val="10000"/>
                  </a:schemeClr>
                </a:solidFill>
              </a:rPr>
              <a:t>-example </a:t>
            </a:r>
            <a:r>
              <a:rPr lang="en-US" altLang="zh-CN" sz="1600" dirty="0" err="1">
                <a:solidFill>
                  <a:schemeClr val="accent5">
                    <a:lumMod val="10000"/>
                  </a:schemeClr>
                </a:solidFill>
              </a:rPr>
              <a:t>bs</a:t>
            </a:r>
            <a:r>
              <a:rPr lang="en-US" altLang="zh-CN" sz="1600" dirty="0">
                <a:solidFill>
                  <a:schemeClr val="accent5">
                    <a:lumMod val="10000"/>
                  </a:schemeClr>
                </a:solidFill>
              </a:rPr>
              <a:t>-example-form" role="form"&gt;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class="input-group"&gt;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class="input-group-</a:t>
            </a:r>
            <a:r>
              <a:rPr lang="en-US" altLang="zh-CN" sz="1600" dirty="0" err="1">
                <a:solidFill>
                  <a:schemeClr val="accent5">
                    <a:lumMod val="10000"/>
                  </a:schemeClr>
                </a:solidFill>
              </a:rPr>
              <a:t>addon</a:t>
            </a:r>
            <a:r>
              <a:rPr lang="en-US" altLang="zh-CN" sz="1600" dirty="0">
                <a:solidFill>
                  <a:schemeClr val="accent5">
                    <a:lumMod val="10000"/>
                  </a:schemeClr>
                </a:solidFill>
              </a:rPr>
              <a:t>"&gt;@&lt;/span&gt;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&lt;input type="text" class="form-control" placeholder="</a:t>
            </a:r>
            <a:r>
              <a:rPr lang="en-US" altLang="zh-CN" sz="1600" dirty="0" err="1">
                <a:solidFill>
                  <a:schemeClr val="accent5">
                    <a:lumMod val="10000"/>
                  </a:schemeClr>
                </a:solidFill>
              </a:rPr>
              <a:t>twitterhandle</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br</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endParaRPr lang="en-US" altLang="zh-CN" sz="1600" dirty="0">
              <a:solidFill>
                <a:schemeClr val="accent5">
                  <a:lumMod val="10000"/>
                </a:schemeClr>
              </a:solidFill>
            </a:endParaRP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class="input-group"&gt;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&lt;input type="text" class="form-control"&gt;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class="input-group-</a:t>
            </a:r>
            <a:r>
              <a:rPr lang="en-US" altLang="zh-CN" sz="1600" dirty="0" err="1">
                <a:solidFill>
                  <a:schemeClr val="accent5">
                    <a:lumMod val="10000"/>
                  </a:schemeClr>
                </a:solidFill>
              </a:rPr>
              <a:t>addon</a:t>
            </a:r>
            <a:r>
              <a:rPr lang="en-US" altLang="zh-CN" sz="1600" dirty="0">
                <a:solidFill>
                  <a:schemeClr val="accent5">
                    <a:lumMod val="10000"/>
                  </a:schemeClr>
                </a:solidFill>
              </a:rPr>
              <a:t>"&gt;.00&lt;/span&gt;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br</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class="input-group"&gt;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class="input-group-</a:t>
            </a:r>
            <a:r>
              <a:rPr lang="en-US" altLang="zh-CN" sz="1600" dirty="0" err="1">
                <a:solidFill>
                  <a:schemeClr val="accent5">
                    <a:lumMod val="10000"/>
                  </a:schemeClr>
                </a:solidFill>
              </a:rPr>
              <a:t>addon</a:t>
            </a:r>
            <a:r>
              <a:rPr lang="en-US" altLang="zh-CN" sz="1600" dirty="0">
                <a:solidFill>
                  <a:schemeClr val="accent5">
                    <a:lumMod val="10000"/>
                  </a:schemeClr>
                </a:solidFill>
              </a:rPr>
              <a:t>"&gt;$&lt;/span&gt;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&lt;input type="text" class="form-control"&gt;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class="input-group-</a:t>
            </a:r>
            <a:r>
              <a:rPr lang="en-US" altLang="zh-CN" sz="1600" dirty="0" err="1">
                <a:solidFill>
                  <a:schemeClr val="accent5">
                    <a:lumMod val="10000"/>
                  </a:schemeClr>
                </a:solidFill>
              </a:rPr>
              <a:t>addon</a:t>
            </a:r>
            <a:r>
              <a:rPr lang="en-US" altLang="zh-CN" sz="1600" dirty="0">
                <a:solidFill>
                  <a:schemeClr val="accent5">
                    <a:lumMod val="10000"/>
                  </a:schemeClr>
                </a:solidFill>
              </a:rPr>
              <a:t>"&gt;.00&lt;/span&gt;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&lt;/form&gt;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spTree>
    <p:extLst>
      <p:ext uri="{BB962C8B-B14F-4D97-AF65-F5344CB8AC3E}">
        <p14:creationId xmlns:p14="http://schemas.microsoft.com/office/powerpoint/2010/main" val="229952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输入框组的大小</a:t>
            </a:r>
          </a:p>
        </p:txBody>
      </p:sp>
      <p:sp>
        <p:nvSpPr>
          <p:cNvPr id="3" name="内容占位符 2"/>
          <p:cNvSpPr>
            <a:spLocks noGrp="1"/>
          </p:cNvSpPr>
          <p:nvPr>
            <p:ph idx="1"/>
          </p:nvPr>
        </p:nvSpPr>
        <p:spPr/>
        <p:txBody>
          <a:bodyPr/>
          <a:lstStyle/>
          <a:p>
            <a:r>
              <a:rPr lang="zh-CN" altLang="en-US" sz="2400" dirty="0"/>
              <a:t>可以通过向 </a:t>
            </a:r>
            <a:r>
              <a:rPr lang="en-US" altLang="zh-CN" sz="2400" dirty="0"/>
              <a:t>.input-group </a:t>
            </a:r>
            <a:r>
              <a:rPr lang="zh-CN" altLang="en-US" sz="2400" dirty="0"/>
              <a:t>添加相对表单大小的 </a:t>
            </a:r>
            <a:r>
              <a:rPr lang="en-US" altLang="zh-CN" sz="2400" dirty="0"/>
              <a:t>class</a:t>
            </a:r>
            <a:r>
              <a:rPr lang="zh-CN" altLang="en-US" sz="2400" dirty="0"/>
              <a:t>（比如 </a:t>
            </a:r>
            <a:r>
              <a:rPr lang="en-US" altLang="zh-CN" sz="2400" dirty="0"/>
              <a:t>.input-group-</a:t>
            </a:r>
            <a:r>
              <a:rPr lang="en-US" altLang="zh-CN" sz="2400" dirty="0" err="1"/>
              <a:t>lg</a:t>
            </a:r>
            <a:r>
              <a:rPr lang="zh-CN" altLang="en-US" sz="2400" dirty="0"/>
              <a:t>、</a:t>
            </a:r>
            <a:r>
              <a:rPr lang="en-US" altLang="zh-CN" sz="2400" dirty="0"/>
              <a:t>input-group-</a:t>
            </a:r>
            <a:r>
              <a:rPr lang="en-US" altLang="zh-CN" sz="2400" dirty="0" err="1"/>
              <a:t>sm</a:t>
            </a:r>
            <a:r>
              <a:rPr lang="zh-CN" altLang="en-US" sz="2400" dirty="0"/>
              <a:t>、</a:t>
            </a:r>
            <a:r>
              <a:rPr lang="en-US" altLang="zh-CN" sz="2400" dirty="0"/>
              <a:t>input-group-</a:t>
            </a:r>
            <a:r>
              <a:rPr lang="en-US" altLang="zh-CN" sz="2400" dirty="0" err="1"/>
              <a:t>xs</a:t>
            </a:r>
            <a:r>
              <a:rPr lang="zh-CN" altLang="en-US" sz="2400" dirty="0"/>
              <a:t>）来改变输入框组的大小。输入框中的内容会自动调整大小。</a:t>
            </a:r>
          </a:p>
          <a:p>
            <a:endParaRPr lang="zh-CN" altLang="en-US" sz="2400" dirty="0"/>
          </a:p>
          <a:p>
            <a:r>
              <a:rPr lang="zh-CN" altLang="en-US" sz="2400" dirty="0"/>
              <a:t>下面的实例演示了这点：</a:t>
            </a:r>
          </a:p>
        </p:txBody>
      </p:sp>
      <p:pic>
        <p:nvPicPr>
          <p:cNvPr id="4" name="图片 3"/>
          <p:cNvPicPr>
            <a:picLocks noChangeAspect="1"/>
          </p:cNvPicPr>
          <p:nvPr/>
        </p:nvPicPr>
        <p:blipFill>
          <a:blip r:embed="rId2"/>
          <a:stretch>
            <a:fillRect/>
          </a:stretch>
        </p:blipFill>
        <p:spPr>
          <a:xfrm>
            <a:off x="2420190" y="3936589"/>
            <a:ext cx="4170327" cy="2269752"/>
          </a:xfrm>
          <a:prstGeom prst="rect">
            <a:avLst/>
          </a:prstGeom>
        </p:spPr>
      </p:pic>
      <p:sp>
        <p:nvSpPr>
          <p:cNvPr id="5" name="AutoShape 10"/>
          <p:cNvSpPr>
            <a:spLocks noChangeArrowheads="1"/>
          </p:cNvSpPr>
          <p:nvPr/>
        </p:nvSpPr>
        <p:spPr bwMode="auto">
          <a:xfrm>
            <a:off x="944418" y="1636401"/>
            <a:ext cx="7121870" cy="494648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style="padding: 100px </a:t>
            </a:r>
            <a:r>
              <a:rPr lang="en-US" altLang="zh-CN" sz="1600" dirty="0" err="1">
                <a:solidFill>
                  <a:schemeClr val="accent5">
                    <a:lumMod val="10000"/>
                  </a:schemeClr>
                </a:solidFill>
              </a:rPr>
              <a:t>100px</a:t>
            </a:r>
            <a:r>
              <a:rPr lang="en-US" altLang="zh-CN" sz="1600" dirty="0">
                <a:solidFill>
                  <a:schemeClr val="accent5">
                    <a:lumMod val="10000"/>
                  </a:schemeClr>
                </a:solidFill>
              </a:rPr>
              <a:t> 10px;"&gt;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&lt;form class="</a:t>
            </a:r>
            <a:r>
              <a:rPr lang="en-US" altLang="zh-CN" sz="1600" dirty="0" err="1">
                <a:solidFill>
                  <a:schemeClr val="accent5">
                    <a:lumMod val="10000"/>
                  </a:schemeClr>
                </a:solidFill>
              </a:rPr>
              <a:t>bs</a:t>
            </a:r>
            <a:r>
              <a:rPr lang="en-US" altLang="zh-CN" sz="1600" dirty="0">
                <a:solidFill>
                  <a:schemeClr val="accent5">
                    <a:lumMod val="10000"/>
                  </a:schemeClr>
                </a:solidFill>
              </a:rPr>
              <a:t>-example </a:t>
            </a:r>
            <a:r>
              <a:rPr lang="en-US" altLang="zh-CN" sz="1600" dirty="0" err="1">
                <a:solidFill>
                  <a:schemeClr val="accent5">
                    <a:lumMod val="10000"/>
                  </a:schemeClr>
                </a:solidFill>
              </a:rPr>
              <a:t>bs</a:t>
            </a:r>
            <a:r>
              <a:rPr lang="en-US" altLang="zh-CN" sz="1600" dirty="0">
                <a:solidFill>
                  <a:schemeClr val="accent5">
                    <a:lumMod val="10000"/>
                  </a:schemeClr>
                </a:solidFill>
              </a:rPr>
              <a:t>-example-form" role="form"&gt;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class="input-group input-group-</a:t>
            </a:r>
            <a:r>
              <a:rPr lang="en-US" altLang="zh-CN" sz="1600" dirty="0" err="1">
                <a:solidFill>
                  <a:schemeClr val="accent5">
                    <a:lumMod val="10000"/>
                  </a:schemeClr>
                </a:solidFill>
              </a:rPr>
              <a:t>lg</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class="input-group-</a:t>
            </a:r>
            <a:r>
              <a:rPr lang="en-US" altLang="zh-CN" sz="1600" dirty="0" err="1">
                <a:solidFill>
                  <a:schemeClr val="accent5">
                    <a:lumMod val="10000"/>
                  </a:schemeClr>
                </a:solidFill>
              </a:rPr>
              <a:t>addon</a:t>
            </a:r>
            <a:r>
              <a:rPr lang="en-US" altLang="zh-CN" sz="1600" dirty="0">
                <a:solidFill>
                  <a:schemeClr val="accent5">
                    <a:lumMod val="10000"/>
                  </a:schemeClr>
                </a:solidFill>
              </a:rPr>
              <a:t>"&gt;@&lt;/span&gt;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&lt;input type="text" class="form-control" placeholder="</a:t>
            </a:r>
            <a:r>
              <a:rPr lang="en-US" altLang="zh-CN" sz="1600" dirty="0" err="1">
                <a:solidFill>
                  <a:schemeClr val="accent5">
                    <a:lumMod val="10000"/>
                  </a:schemeClr>
                </a:solidFill>
              </a:rPr>
              <a:t>Twitterhandle</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&lt;/div&gt;&lt;</a:t>
            </a:r>
            <a:r>
              <a:rPr lang="en-US" altLang="zh-CN" sz="1600" dirty="0" err="1">
                <a:solidFill>
                  <a:schemeClr val="accent5">
                    <a:lumMod val="10000"/>
                  </a:schemeClr>
                </a:solidFill>
              </a:rPr>
              <a:t>br</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endParaRPr lang="en-US" altLang="zh-CN" sz="1600" dirty="0">
              <a:solidFill>
                <a:schemeClr val="accent5">
                  <a:lumMod val="10000"/>
                </a:schemeClr>
              </a:solidFill>
            </a:endParaRP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class="input-group"&gt;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class="input-group-</a:t>
            </a:r>
            <a:r>
              <a:rPr lang="en-US" altLang="zh-CN" sz="1600" dirty="0" err="1">
                <a:solidFill>
                  <a:schemeClr val="accent5">
                    <a:lumMod val="10000"/>
                  </a:schemeClr>
                </a:solidFill>
              </a:rPr>
              <a:t>addon</a:t>
            </a:r>
            <a:r>
              <a:rPr lang="en-US" altLang="zh-CN" sz="1600" dirty="0">
                <a:solidFill>
                  <a:schemeClr val="accent5">
                    <a:lumMod val="10000"/>
                  </a:schemeClr>
                </a:solidFill>
              </a:rPr>
              <a:t>"&gt;@&lt;/span&gt;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&lt;input type="text" class="form-control" placeholder="</a:t>
            </a:r>
            <a:r>
              <a:rPr lang="en-US" altLang="zh-CN" sz="1600" dirty="0" err="1">
                <a:solidFill>
                  <a:schemeClr val="accent5">
                    <a:lumMod val="10000"/>
                  </a:schemeClr>
                </a:solidFill>
              </a:rPr>
              <a:t>Twitterhandle</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&lt;/div&gt;&lt;</a:t>
            </a:r>
            <a:r>
              <a:rPr lang="en-US" altLang="zh-CN" sz="1600" dirty="0" err="1">
                <a:solidFill>
                  <a:schemeClr val="accent5">
                    <a:lumMod val="10000"/>
                  </a:schemeClr>
                </a:solidFill>
              </a:rPr>
              <a:t>br</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endParaRPr lang="en-US" altLang="zh-CN" sz="1600" dirty="0">
              <a:solidFill>
                <a:schemeClr val="accent5">
                  <a:lumMod val="10000"/>
                </a:schemeClr>
              </a:solidFill>
            </a:endParaRP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class="input-group input-group-</a:t>
            </a:r>
            <a:r>
              <a:rPr lang="en-US" altLang="zh-CN" sz="1600" dirty="0" err="1">
                <a:solidFill>
                  <a:schemeClr val="accent5">
                    <a:lumMod val="10000"/>
                  </a:schemeClr>
                </a:solidFill>
              </a:rPr>
              <a:t>sm</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class="input-group-</a:t>
            </a:r>
            <a:r>
              <a:rPr lang="en-US" altLang="zh-CN" sz="1600" dirty="0" err="1">
                <a:solidFill>
                  <a:schemeClr val="accent5">
                    <a:lumMod val="10000"/>
                  </a:schemeClr>
                </a:solidFill>
              </a:rPr>
              <a:t>addon</a:t>
            </a:r>
            <a:r>
              <a:rPr lang="en-US" altLang="zh-CN" sz="1600" dirty="0">
                <a:solidFill>
                  <a:schemeClr val="accent5">
                    <a:lumMod val="10000"/>
                  </a:schemeClr>
                </a:solidFill>
              </a:rPr>
              <a:t>"&gt;@&lt;/span&gt;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&lt;input type="text" class="form-control" placeholder="</a:t>
            </a:r>
            <a:r>
              <a:rPr lang="en-US" altLang="zh-CN" sz="1600" dirty="0" err="1">
                <a:solidFill>
                  <a:schemeClr val="accent5">
                    <a:lumMod val="10000"/>
                  </a:schemeClr>
                </a:solidFill>
              </a:rPr>
              <a:t>Twitterhandle</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&lt;/form&gt;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spTree>
    <p:extLst>
      <p:ext uri="{BB962C8B-B14F-4D97-AF65-F5344CB8AC3E}">
        <p14:creationId xmlns:p14="http://schemas.microsoft.com/office/powerpoint/2010/main" val="76680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复选框和单选插件</a:t>
            </a:r>
          </a:p>
        </p:txBody>
      </p:sp>
      <p:sp>
        <p:nvSpPr>
          <p:cNvPr id="3" name="内容占位符 2"/>
          <p:cNvSpPr>
            <a:spLocks noGrp="1"/>
          </p:cNvSpPr>
          <p:nvPr>
            <p:ph idx="1"/>
          </p:nvPr>
        </p:nvSpPr>
        <p:spPr/>
        <p:txBody>
          <a:bodyPr/>
          <a:lstStyle/>
          <a:p>
            <a:r>
              <a:rPr lang="zh-CN" altLang="en-US" sz="2400" dirty="0"/>
              <a:t>可以把复选框和单选插件作为输入框组的前缀或者后缀元素，如下面的实例所示：</a:t>
            </a:r>
          </a:p>
        </p:txBody>
      </p:sp>
      <p:pic>
        <p:nvPicPr>
          <p:cNvPr id="4" name="图片 3"/>
          <p:cNvPicPr>
            <a:picLocks noChangeAspect="1"/>
          </p:cNvPicPr>
          <p:nvPr/>
        </p:nvPicPr>
        <p:blipFill>
          <a:blip r:embed="rId2"/>
          <a:stretch>
            <a:fillRect/>
          </a:stretch>
        </p:blipFill>
        <p:spPr>
          <a:xfrm>
            <a:off x="1822916" y="2485185"/>
            <a:ext cx="5310174" cy="1804428"/>
          </a:xfrm>
          <a:prstGeom prst="rect">
            <a:avLst/>
          </a:prstGeom>
        </p:spPr>
      </p:pic>
      <p:sp>
        <p:nvSpPr>
          <p:cNvPr id="5" name="AutoShape 10"/>
          <p:cNvSpPr>
            <a:spLocks noChangeArrowheads="1"/>
          </p:cNvSpPr>
          <p:nvPr/>
        </p:nvSpPr>
        <p:spPr bwMode="auto">
          <a:xfrm>
            <a:off x="1041242" y="828144"/>
            <a:ext cx="7121870" cy="602985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style="padding: 100px </a:t>
            </a:r>
            <a:r>
              <a:rPr lang="en-US" altLang="zh-CN" sz="1600" dirty="0" err="1">
                <a:solidFill>
                  <a:schemeClr val="accent5">
                    <a:lumMod val="10000"/>
                  </a:schemeClr>
                </a:solidFill>
              </a:rPr>
              <a:t>100px</a:t>
            </a:r>
            <a:r>
              <a:rPr lang="en-US" altLang="zh-CN" sz="1600" dirty="0">
                <a:solidFill>
                  <a:schemeClr val="accent5">
                    <a:lumMod val="10000"/>
                  </a:schemeClr>
                </a:solidFill>
              </a:rPr>
              <a:t> 10px;"&gt;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&lt;form class="</a:t>
            </a:r>
            <a:r>
              <a:rPr lang="en-US" altLang="zh-CN" sz="1600" dirty="0" err="1">
                <a:solidFill>
                  <a:schemeClr val="accent5">
                    <a:lumMod val="10000"/>
                  </a:schemeClr>
                </a:solidFill>
              </a:rPr>
              <a:t>bs</a:t>
            </a:r>
            <a:r>
              <a:rPr lang="en-US" altLang="zh-CN" sz="1600" dirty="0">
                <a:solidFill>
                  <a:schemeClr val="accent5">
                    <a:lumMod val="10000"/>
                  </a:schemeClr>
                </a:solidFill>
              </a:rPr>
              <a:t>-example </a:t>
            </a:r>
            <a:r>
              <a:rPr lang="en-US" altLang="zh-CN" sz="1600" dirty="0" err="1">
                <a:solidFill>
                  <a:schemeClr val="accent5">
                    <a:lumMod val="10000"/>
                  </a:schemeClr>
                </a:solidFill>
              </a:rPr>
              <a:t>bs</a:t>
            </a:r>
            <a:r>
              <a:rPr lang="en-US" altLang="zh-CN" sz="1600" dirty="0">
                <a:solidFill>
                  <a:schemeClr val="accent5">
                    <a:lumMod val="10000"/>
                  </a:schemeClr>
                </a:solidFill>
              </a:rPr>
              <a:t>-example-form" role="form"&gt;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class="row"&gt;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class="col-lg-6"&gt;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class="input-group"&gt;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class="input-group-</a:t>
            </a:r>
            <a:r>
              <a:rPr lang="en-US" altLang="zh-CN" sz="1600" dirty="0" err="1">
                <a:solidFill>
                  <a:schemeClr val="accent5">
                    <a:lumMod val="10000"/>
                  </a:schemeClr>
                </a:solidFill>
              </a:rPr>
              <a:t>addon</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&lt;input type="checkbox"&gt;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&lt;input type="text" class="form-control"&gt;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&lt;/div&gt;&lt;!-- /input-group --&gt;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&lt;/div&gt;&lt;!-- /.col-lg-6 --&gt;&lt;</a:t>
            </a:r>
            <a:r>
              <a:rPr lang="en-US" altLang="zh-CN" sz="1600" dirty="0" err="1">
                <a:solidFill>
                  <a:schemeClr val="accent5">
                    <a:lumMod val="10000"/>
                  </a:schemeClr>
                </a:solidFill>
              </a:rPr>
              <a:t>br</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class="col-lg-6"&gt;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class="input-group"&gt;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class="input-group-</a:t>
            </a:r>
            <a:r>
              <a:rPr lang="en-US" altLang="zh-CN" sz="1600" dirty="0" err="1">
                <a:solidFill>
                  <a:schemeClr val="accent5">
                    <a:lumMod val="10000"/>
                  </a:schemeClr>
                </a:solidFill>
              </a:rPr>
              <a:t>addon</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&lt;input type="radio"&gt;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&lt;input type="text" class="form-control"&gt;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&lt;/div&gt;&lt;!-- /input-group --&gt;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&lt;/div&gt;&lt;!-- /.col-lg-6 --&gt;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&lt;/div&gt;&lt;!-- /.row --&gt;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&lt;/form&gt;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spTree>
    <p:extLst>
      <p:ext uri="{BB962C8B-B14F-4D97-AF65-F5344CB8AC3E}">
        <p14:creationId xmlns:p14="http://schemas.microsoft.com/office/powerpoint/2010/main" val="118446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什么是字体图标？</a:t>
            </a:r>
          </a:p>
        </p:txBody>
      </p:sp>
      <p:sp>
        <p:nvSpPr>
          <p:cNvPr id="3" name="内容占位符 2"/>
          <p:cNvSpPr>
            <a:spLocks noGrp="1"/>
          </p:cNvSpPr>
          <p:nvPr>
            <p:ph idx="1"/>
          </p:nvPr>
        </p:nvSpPr>
        <p:spPr/>
        <p:txBody>
          <a:bodyPr/>
          <a:lstStyle/>
          <a:p>
            <a:r>
              <a:rPr lang="zh-CN" altLang="en-US" dirty="0"/>
              <a:t>字体图标是在 </a:t>
            </a:r>
            <a:r>
              <a:rPr lang="en-US" altLang="zh-CN" dirty="0"/>
              <a:t>Web </a:t>
            </a:r>
            <a:r>
              <a:rPr lang="zh-CN" altLang="en-US" dirty="0"/>
              <a:t>项目中使用的图标字体。虽然，</a:t>
            </a:r>
            <a:r>
              <a:rPr lang="en-US" altLang="zh-CN" dirty="0" err="1"/>
              <a:t>Glyphicons</a:t>
            </a:r>
            <a:r>
              <a:rPr lang="en-US" altLang="zh-CN" dirty="0"/>
              <a:t> Halflings </a:t>
            </a:r>
            <a:r>
              <a:rPr lang="zh-CN" altLang="en-US" dirty="0"/>
              <a:t>需要商业许可，但是您可以通过基于项目的 </a:t>
            </a:r>
            <a:r>
              <a:rPr lang="en-US" altLang="zh-CN" dirty="0"/>
              <a:t>Bootstrap </a:t>
            </a:r>
            <a:r>
              <a:rPr lang="zh-CN" altLang="en-US" dirty="0"/>
              <a:t>来免费使用这些图标。</a:t>
            </a:r>
          </a:p>
          <a:p>
            <a:endParaRPr lang="zh-CN" altLang="en-US" dirty="0"/>
          </a:p>
          <a:p>
            <a:r>
              <a:rPr lang="zh-CN" altLang="en-US" dirty="0"/>
              <a:t>为了表示对图标作者的感谢，希望您在使用时加上 </a:t>
            </a:r>
            <a:r>
              <a:rPr lang="en-US" altLang="zh-CN" dirty="0"/>
              <a:t>GLYPHICONS </a:t>
            </a:r>
            <a:r>
              <a:rPr lang="zh-CN" altLang="en-US" dirty="0"/>
              <a:t>网站的链接。 </a:t>
            </a:r>
          </a:p>
        </p:txBody>
      </p:sp>
    </p:spTree>
    <p:extLst>
      <p:ext uri="{BB962C8B-B14F-4D97-AF65-F5344CB8AC3E}">
        <p14:creationId xmlns:p14="http://schemas.microsoft.com/office/powerpoint/2010/main" val="18892283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按钮插件</a:t>
            </a:r>
          </a:p>
        </p:txBody>
      </p:sp>
      <p:sp>
        <p:nvSpPr>
          <p:cNvPr id="3" name="内容占位符 2"/>
          <p:cNvSpPr>
            <a:spLocks noGrp="1"/>
          </p:cNvSpPr>
          <p:nvPr>
            <p:ph idx="1"/>
          </p:nvPr>
        </p:nvSpPr>
        <p:spPr/>
        <p:txBody>
          <a:bodyPr/>
          <a:lstStyle/>
          <a:p>
            <a:r>
              <a:rPr lang="zh-CN" altLang="en-US" sz="2400" dirty="0"/>
              <a:t>可以把按钮作为输入框组的前缀或者后缀元素，这个时候您就不是添加 </a:t>
            </a:r>
            <a:r>
              <a:rPr lang="en-US" altLang="zh-CN" sz="2400" dirty="0"/>
              <a:t>.input-group-</a:t>
            </a:r>
            <a:r>
              <a:rPr lang="en-US" altLang="zh-CN" sz="2400" dirty="0" err="1"/>
              <a:t>addon</a:t>
            </a:r>
            <a:r>
              <a:rPr lang="en-US" altLang="zh-CN" sz="2400" dirty="0"/>
              <a:t> class</a:t>
            </a:r>
            <a:r>
              <a:rPr lang="zh-CN" altLang="en-US" sz="2400" dirty="0"/>
              <a:t>，您需要使用 </a:t>
            </a:r>
            <a:r>
              <a:rPr lang="en-US" altLang="zh-CN" sz="2400" dirty="0"/>
              <a:t>class .input-group-</a:t>
            </a:r>
            <a:r>
              <a:rPr lang="en-US" altLang="zh-CN" sz="2400" dirty="0" err="1"/>
              <a:t>btn</a:t>
            </a:r>
            <a:r>
              <a:rPr lang="en-US" altLang="zh-CN" sz="2400" dirty="0"/>
              <a:t> </a:t>
            </a:r>
            <a:r>
              <a:rPr lang="zh-CN" altLang="en-US" sz="2400" dirty="0"/>
              <a:t>来包裹按钮。这是必需的，因为默认的浏览器样式不会被重写。下面的实例演示了这点：</a:t>
            </a:r>
          </a:p>
        </p:txBody>
      </p:sp>
      <p:pic>
        <p:nvPicPr>
          <p:cNvPr id="4" name="图片 3"/>
          <p:cNvPicPr>
            <a:picLocks noChangeAspect="1"/>
          </p:cNvPicPr>
          <p:nvPr/>
        </p:nvPicPr>
        <p:blipFill>
          <a:blip r:embed="rId2"/>
          <a:stretch>
            <a:fillRect/>
          </a:stretch>
        </p:blipFill>
        <p:spPr>
          <a:xfrm>
            <a:off x="2382090" y="3431240"/>
            <a:ext cx="4364066" cy="1450041"/>
          </a:xfrm>
          <a:prstGeom prst="rect">
            <a:avLst/>
          </a:prstGeom>
        </p:spPr>
      </p:pic>
      <p:sp>
        <p:nvSpPr>
          <p:cNvPr id="5" name="AutoShape 10"/>
          <p:cNvSpPr>
            <a:spLocks noChangeArrowheads="1"/>
          </p:cNvSpPr>
          <p:nvPr/>
        </p:nvSpPr>
        <p:spPr bwMode="auto">
          <a:xfrm>
            <a:off x="735013" y="1905123"/>
            <a:ext cx="7121870" cy="359226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style="padding: 100px </a:t>
            </a:r>
            <a:r>
              <a:rPr lang="en-US" altLang="zh-CN" sz="1600" dirty="0" err="1">
                <a:solidFill>
                  <a:schemeClr val="accent5">
                    <a:lumMod val="10000"/>
                  </a:schemeClr>
                </a:solidFill>
              </a:rPr>
              <a:t>100px</a:t>
            </a:r>
            <a:r>
              <a:rPr lang="en-US" altLang="zh-CN" sz="1600" dirty="0">
                <a:solidFill>
                  <a:schemeClr val="accent5">
                    <a:lumMod val="10000"/>
                  </a:schemeClr>
                </a:solidFill>
              </a:rPr>
              <a:t> 10px;"&gt;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&lt;form class="</a:t>
            </a:r>
            <a:r>
              <a:rPr lang="en-US" altLang="zh-CN" sz="1600" dirty="0" err="1">
                <a:solidFill>
                  <a:schemeClr val="accent5">
                    <a:lumMod val="10000"/>
                  </a:schemeClr>
                </a:solidFill>
              </a:rPr>
              <a:t>bs</a:t>
            </a:r>
            <a:r>
              <a:rPr lang="en-US" altLang="zh-CN" sz="1600" dirty="0">
                <a:solidFill>
                  <a:schemeClr val="accent5">
                    <a:lumMod val="10000"/>
                  </a:schemeClr>
                </a:solidFill>
              </a:rPr>
              <a:t>-example </a:t>
            </a:r>
            <a:r>
              <a:rPr lang="en-US" altLang="zh-CN" sz="1600" dirty="0" err="1">
                <a:solidFill>
                  <a:schemeClr val="accent5">
                    <a:lumMod val="10000"/>
                  </a:schemeClr>
                </a:solidFill>
              </a:rPr>
              <a:t>bs</a:t>
            </a:r>
            <a:r>
              <a:rPr lang="en-US" altLang="zh-CN" sz="1600" dirty="0">
                <a:solidFill>
                  <a:schemeClr val="accent5">
                    <a:lumMod val="10000"/>
                  </a:schemeClr>
                </a:solidFill>
              </a:rPr>
              <a:t>-example-form" role="form"&gt;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class="row"&gt;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class="col-lg-6"&gt;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class="input-group"&gt;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class="input-group-</a:t>
            </a:r>
            <a:r>
              <a:rPr lang="en-US" altLang="zh-CN" sz="1600" dirty="0" err="1">
                <a:solidFill>
                  <a:schemeClr val="accent5">
                    <a:lumMod val="10000"/>
                  </a:schemeClr>
                </a:solidFill>
              </a:rPr>
              <a:t>btn</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 type="button"&gt;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Go!</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&lt;input type="text" class="form-control"&gt;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&lt;/div&gt;&lt;!-- /input-group --&gt;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&lt;/div&gt;&lt;!-- /.col-lg-6 --&gt;&lt;</a:t>
            </a:r>
            <a:r>
              <a:rPr lang="en-US" altLang="zh-CN" sz="1600" dirty="0" err="1">
                <a:solidFill>
                  <a:schemeClr val="accent5">
                    <a:lumMod val="10000"/>
                  </a:schemeClr>
                </a:solidFill>
              </a:rPr>
              <a:t>br</a:t>
            </a:r>
            <a:r>
              <a:rPr lang="en-US" altLang="zh-CN" sz="1600" dirty="0">
                <a:solidFill>
                  <a:schemeClr val="accent5">
                    <a:lumMod val="10000"/>
                  </a:schemeClr>
                </a:solidFill>
              </a:rPr>
              <a:t>&gt;</a:t>
            </a:r>
          </a:p>
        </p:txBody>
      </p:sp>
      <p:sp>
        <p:nvSpPr>
          <p:cNvPr id="6" name="AutoShape 10"/>
          <p:cNvSpPr>
            <a:spLocks noChangeArrowheads="1"/>
          </p:cNvSpPr>
          <p:nvPr/>
        </p:nvSpPr>
        <p:spPr bwMode="auto">
          <a:xfrm>
            <a:off x="1553149" y="2593044"/>
            <a:ext cx="7121870" cy="3613297"/>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class="col-lg-6"&gt;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class="input-group"&gt;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&lt;input type="text" class="form-control"&gt;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class="input-group-</a:t>
            </a:r>
            <a:r>
              <a:rPr lang="en-US" altLang="zh-CN" sz="1600" dirty="0" err="1">
                <a:solidFill>
                  <a:schemeClr val="accent5">
                    <a:lumMod val="10000"/>
                  </a:schemeClr>
                </a:solidFill>
              </a:rPr>
              <a:t>btn</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 type="button"&gt;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Go!</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&lt;/div&gt;&lt;!-- /input-group --&gt;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&lt;/div&gt;&lt;!-- /.col-lg-6 --&gt;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&lt;/div&gt;&lt;!-- /.row --&gt;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&lt;/form&gt;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spTree>
    <p:extLst>
      <p:ext uri="{BB962C8B-B14F-4D97-AF65-F5344CB8AC3E}">
        <p14:creationId xmlns:p14="http://schemas.microsoft.com/office/powerpoint/2010/main" val="113887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带有下拉菜单的按钮</a:t>
            </a:r>
          </a:p>
        </p:txBody>
      </p:sp>
      <p:sp>
        <p:nvSpPr>
          <p:cNvPr id="3" name="内容占位符 2"/>
          <p:cNvSpPr>
            <a:spLocks noGrp="1"/>
          </p:cNvSpPr>
          <p:nvPr>
            <p:ph idx="1"/>
          </p:nvPr>
        </p:nvSpPr>
        <p:spPr/>
        <p:txBody>
          <a:bodyPr/>
          <a:lstStyle/>
          <a:p>
            <a:r>
              <a:rPr lang="zh-CN" altLang="en-US" sz="2400" dirty="0"/>
              <a:t>在输入框组中添加带有下拉菜单的按钮，只需要简单地在一个 </a:t>
            </a:r>
            <a:r>
              <a:rPr lang="en-US" altLang="zh-CN" sz="2400" dirty="0"/>
              <a:t>.input-group-</a:t>
            </a:r>
            <a:r>
              <a:rPr lang="en-US" altLang="zh-CN" sz="2400" dirty="0" err="1"/>
              <a:t>btn</a:t>
            </a:r>
            <a:r>
              <a:rPr lang="en-US" altLang="zh-CN" sz="2400" dirty="0"/>
              <a:t> class </a:t>
            </a:r>
            <a:r>
              <a:rPr lang="zh-CN" altLang="en-US" sz="2400" dirty="0"/>
              <a:t>中包裹按钮和下拉菜单即可，如下面的实例所示：</a:t>
            </a:r>
          </a:p>
        </p:txBody>
      </p:sp>
      <p:pic>
        <p:nvPicPr>
          <p:cNvPr id="4" name="图片 3"/>
          <p:cNvPicPr>
            <a:picLocks noChangeAspect="1"/>
          </p:cNvPicPr>
          <p:nvPr/>
        </p:nvPicPr>
        <p:blipFill>
          <a:blip r:embed="rId2"/>
          <a:stretch>
            <a:fillRect/>
          </a:stretch>
        </p:blipFill>
        <p:spPr>
          <a:xfrm>
            <a:off x="1866339" y="2690812"/>
            <a:ext cx="5283728" cy="1800506"/>
          </a:xfrm>
          <a:prstGeom prst="rect">
            <a:avLst/>
          </a:prstGeom>
        </p:spPr>
      </p:pic>
      <p:sp>
        <p:nvSpPr>
          <p:cNvPr id="5" name="AutoShape 10"/>
          <p:cNvSpPr>
            <a:spLocks noChangeArrowheads="1"/>
          </p:cNvSpPr>
          <p:nvPr/>
        </p:nvSpPr>
        <p:spPr bwMode="auto">
          <a:xfrm>
            <a:off x="435377" y="587918"/>
            <a:ext cx="6140235" cy="6050887"/>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style="padding: 100px </a:t>
            </a:r>
            <a:r>
              <a:rPr lang="en-US" altLang="zh-CN" sz="1600" dirty="0" err="1">
                <a:solidFill>
                  <a:schemeClr val="accent5">
                    <a:lumMod val="10000"/>
                  </a:schemeClr>
                </a:solidFill>
              </a:rPr>
              <a:t>100px</a:t>
            </a:r>
            <a:r>
              <a:rPr lang="en-US" altLang="zh-CN" sz="1600" dirty="0">
                <a:solidFill>
                  <a:schemeClr val="accent5">
                    <a:lumMod val="10000"/>
                  </a:schemeClr>
                </a:solidFill>
              </a:rPr>
              <a:t> 10px;"&gt;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&lt;form class="</a:t>
            </a:r>
            <a:r>
              <a:rPr lang="en-US" altLang="zh-CN" sz="1600" dirty="0" err="1">
                <a:solidFill>
                  <a:schemeClr val="accent5">
                    <a:lumMod val="10000"/>
                  </a:schemeClr>
                </a:solidFill>
              </a:rPr>
              <a:t>bs</a:t>
            </a:r>
            <a:r>
              <a:rPr lang="en-US" altLang="zh-CN" sz="1600" dirty="0">
                <a:solidFill>
                  <a:schemeClr val="accent5">
                    <a:lumMod val="10000"/>
                  </a:schemeClr>
                </a:solidFill>
              </a:rPr>
              <a:t>-example </a:t>
            </a:r>
            <a:r>
              <a:rPr lang="en-US" altLang="zh-CN" sz="1600" dirty="0" err="1">
                <a:solidFill>
                  <a:schemeClr val="accent5">
                    <a:lumMod val="10000"/>
                  </a:schemeClr>
                </a:solidFill>
              </a:rPr>
              <a:t>bs</a:t>
            </a:r>
            <a:r>
              <a:rPr lang="en-US" altLang="zh-CN" sz="1600" dirty="0">
                <a:solidFill>
                  <a:schemeClr val="accent5">
                    <a:lumMod val="10000"/>
                  </a:schemeClr>
                </a:solidFill>
              </a:rPr>
              <a:t>-example-form" role="form"&gt;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class="row"&gt;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class="col-lg-6"&gt;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class="input-group"&gt;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class="input-group-</a:t>
            </a:r>
            <a:r>
              <a:rPr lang="en-US" altLang="zh-CN" sz="1600" dirty="0" err="1">
                <a:solidFill>
                  <a:schemeClr val="accent5">
                    <a:lumMod val="10000"/>
                  </a:schemeClr>
                </a:solidFill>
              </a:rPr>
              <a:t>btn</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dropdown-toggle" data-toggle="dropdown"&gt;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下拉菜单 </a:t>
            </a:r>
          </a:p>
          <a:p>
            <a:pPr defTabSz="723900">
              <a:lnSpc>
                <a:spcPct val="110000"/>
              </a:lnSpc>
              <a:buClr>
                <a:schemeClr val="folHlink"/>
              </a:buClr>
              <a:buSzPct val="60000"/>
              <a:tabLst>
                <a:tab pos="444500" algn="l"/>
              </a:tabLst>
              <a:defRPr/>
            </a:pPr>
            <a:r>
              <a:rPr lang="zh-CN" altLang="en-US" sz="1600" dirty="0">
                <a:solidFill>
                  <a:schemeClr val="accent5">
                    <a:lumMod val="10000"/>
                  </a:schemeClr>
                </a:solidFill>
              </a:rPr>
              <a:t>                     </a:t>
            </a:r>
            <a:r>
              <a:rPr lang="en-US" altLang="zh-CN" sz="1600" dirty="0">
                <a:solidFill>
                  <a:schemeClr val="accent5">
                    <a:lumMod val="10000"/>
                  </a:schemeClr>
                </a:solidFill>
              </a:rPr>
              <a:t>&lt;span class="caret"&gt;&lt;/span&gt;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class="dropdown-menu"&gt;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功能</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另一个功能</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其他</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分离的链接</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&lt;/div&gt;&lt;!-- /</a:t>
            </a:r>
            <a:r>
              <a:rPr lang="en-US" altLang="zh-CN" sz="1600" dirty="0" err="1">
                <a:solidFill>
                  <a:schemeClr val="accent5">
                    <a:lumMod val="10000"/>
                  </a:schemeClr>
                </a:solidFill>
              </a:rPr>
              <a:t>btn</a:t>
            </a:r>
            <a:r>
              <a:rPr lang="en-US" altLang="zh-CN" sz="1600" dirty="0">
                <a:solidFill>
                  <a:schemeClr val="accent5">
                    <a:lumMod val="10000"/>
                  </a:schemeClr>
                </a:solidFill>
              </a:rPr>
              <a:t>-group --&gt;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&lt;input type="text" class="form-control"&gt;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&lt;/div&gt;&lt;!-- /input-group --&gt;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&lt;/div&gt;&lt;!-- /.col-lg-6 --&gt;&lt;</a:t>
            </a:r>
            <a:r>
              <a:rPr lang="en-US" altLang="zh-CN" sz="1600" dirty="0" err="1">
                <a:solidFill>
                  <a:schemeClr val="accent5">
                    <a:lumMod val="10000"/>
                  </a:schemeClr>
                </a:solidFill>
              </a:rPr>
              <a:t>br</a:t>
            </a:r>
            <a:r>
              <a:rPr lang="en-US" altLang="zh-CN" sz="1600" dirty="0">
                <a:solidFill>
                  <a:schemeClr val="accent5">
                    <a:lumMod val="10000"/>
                  </a:schemeClr>
                </a:solidFill>
              </a:rPr>
              <a:t>&gt;</a:t>
            </a:r>
          </a:p>
        </p:txBody>
      </p:sp>
      <p:sp>
        <p:nvSpPr>
          <p:cNvPr id="6" name="AutoShape 10"/>
          <p:cNvSpPr>
            <a:spLocks noChangeArrowheads="1"/>
          </p:cNvSpPr>
          <p:nvPr/>
        </p:nvSpPr>
        <p:spPr bwMode="auto">
          <a:xfrm>
            <a:off x="3402105" y="675812"/>
            <a:ext cx="5531115" cy="6050887"/>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class="col-lg-6"&gt;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class="input-group"&gt;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&lt;input type="text" class="form-control"&gt;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class="input-group-</a:t>
            </a:r>
            <a:r>
              <a:rPr lang="en-US" altLang="zh-CN" sz="1600" dirty="0" err="1">
                <a:solidFill>
                  <a:schemeClr val="accent5">
                    <a:lumMod val="10000"/>
                  </a:schemeClr>
                </a:solidFill>
              </a:rPr>
              <a:t>btn</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dropdown-toggle" data-toggle="dropdown"&gt;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下拉菜单 </a:t>
            </a:r>
          </a:p>
          <a:p>
            <a:pPr defTabSz="723900">
              <a:lnSpc>
                <a:spcPct val="110000"/>
              </a:lnSpc>
              <a:buClr>
                <a:schemeClr val="folHlink"/>
              </a:buClr>
              <a:buSzPct val="60000"/>
              <a:tabLst>
                <a:tab pos="444500" algn="l"/>
              </a:tabLst>
              <a:defRPr/>
            </a:pPr>
            <a:r>
              <a:rPr lang="zh-CN" altLang="en-US" sz="1600" dirty="0">
                <a:solidFill>
                  <a:schemeClr val="accent5">
                    <a:lumMod val="10000"/>
                  </a:schemeClr>
                </a:solidFill>
              </a:rPr>
              <a:t>                     </a:t>
            </a:r>
            <a:r>
              <a:rPr lang="en-US" altLang="zh-CN" sz="1600" dirty="0">
                <a:solidFill>
                  <a:schemeClr val="accent5">
                    <a:lumMod val="10000"/>
                  </a:schemeClr>
                </a:solidFill>
              </a:rPr>
              <a:t>&lt;span class="caret"&gt;&lt;/span&gt;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class="dropdown-menu pull-right"&gt;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功能</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另一个功能</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其他</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分离的链接</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&lt;/div&gt;&lt;!-- /</a:t>
            </a:r>
            <a:r>
              <a:rPr lang="en-US" altLang="zh-CN" sz="1600" dirty="0" err="1">
                <a:solidFill>
                  <a:schemeClr val="accent5">
                    <a:lumMod val="10000"/>
                  </a:schemeClr>
                </a:solidFill>
              </a:rPr>
              <a:t>btn</a:t>
            </a:r>
            <a:r>
              <a:rPr lang="en-US" altLang="zh-CN" sz="1600" dirty="0">
                <a:solidFill>
                  <a:schemeClr val="accent5">
                    <a:lumMod val="10000"/>
                  </a:schemeClr>
                </a:solidFill>
              </a:rPr>
              <a:t>-group --&gt;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&lt;/div&gt;&lt;!-- /input-group --&gt;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&lt;/div&gt;&lt;!-- /.col-lg-6 --&gt;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&lt;/div&gt;&lt;!-- /.row --&gt;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&lt;/form&gt;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spTree>
    <p:extLst>
      <p:ext uri="{BB962C8B-B14F-4D97-AF65-F5344CB8AC3E}">
        <p14:creationId xmlns:p14="http://schemas.microsoft.com/office/powerpoint/2010/main" val="3611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分割的下拉菜单按钮</a:t>
            </a:r>
          </a:p>
        </p:txBody>
      </p:sp>
      <p:sp>
        <p:nvSpPr>
          <p:cNvPr id="3" name="内容占位符 2"/>
          <p:cNvSpPr>
            <a:spLocks noGrp="1"/>
          </p:cNvSpPr>
          <p:nvPr>
            <p:ph idx="1"/>
          </p:nvPr>
        </p:nvSpPr>
        <p:spPr/>
        <p:txBody>
          <a:bodyPr/>
          <a:lstStyle/>
          <a:p>
            <a:r>
              <a:rPr lang="zh-CN" altLang="en-US" sz="2400" dirty="0"/>
              <a:t>在输入框组中添加带有下拉菜单的分割按钮，使用与下拉菜单按钮大致相同的样式，但是对下拉菜单添加了主要的功能，如下面的实例所示：</a:t>
            </a:r>
          </a:p>
        </p:txBody>
      </p:sp>
      <p:pic>
        <p:nvPicPr>
          <p:cNvPr id="4" name="图片 3"/>
          <p:cNvPicPr>
            <a:picLocks noChangeAspect="1"/>
          </p:cNvPicPr>
          <p:nvPr/>
        </p:nvPicPr>
        <p:blipFill>
          <a:blip r:embed="rId2"/>
          <a:stretch>
            <a:fillRect/>
          </a:stretch>
        </p:blipFill>
        <p:spPr>
          <a:xfrm>
            <a:off x="2131359" y="2726391"/>
            <a:ext cx="4321734" cy="1495985"/>
          </a:xfrm>
          <a:prstGeom prst="rect">
            <a:avLst/>
          </a:prstGeom>
        </p:spPr>
      </p:pic>
      <p:sp>
        <p:nvSpPr>
          <p:cNvPr id="5" name="AutoShape 10"/>
          <p:cNvSpPr>
            <a:spLocks noChangeArrowheads="1"/>
          </p:cNvSpPr>
          <p:nvPr/>
        </p:nvSpPr>
        <p:spPr bwMode="auto">
          <a:xfrm>
            <a:off x="0" y="15614"/>
            <a:ext cx="7121870" cy="684238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style="padding: 100px </a:t>
            </a:r>
            <a:r>
              <a:rPr lang="en-US" altLang="zh-CN" sz="1600" dirty="0" err="1">
                <a:solidFill>
                  <a:schemeClr val="accent5">
                    <a:lumMod val="10000"/>
                  </a:schemeClr>
                </a:solidFill>
              </a:rPr>
              <a:t>100px</a:t>
            </a:r>
            <a:r>
              <a:rPr lang="en-US" altLang="zh-CN" sz="1600" dirty="0">
                <a:solidFill>
                  <a:schemeClr val="accent5">
                    <a:lumMod val="10000"/>
                  </a:schemeClr>
                </a:solidFill>
              </a:rPr>
              <a:t> 10px;"&gt;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&lt;form class="</a:t>
            </a:r>
            <a:r>
              <a:rPr lang="en-US" altLang="zh-CN" sz="1600" dirty="0" err="1">
                <a:solidFill>
                  <a:schemeClr val="accent5">
                    <a:lumMod val="10000"/>
                  </a:schemeClr>
                </a:solidFill>
              </a:rPr>
              <a:t>bs</a:t>
            </a:r>
            <a:r>
              <a:rPr lang="en-US" altLang="zh-CN" sz="1600" dirty="0">
                <a:solidFill>
                  <a:schemeClr val="accent5">
                    <a:lumMod val="10000"/>
                  </a:schemeClr>
                </a:solidFill>
              </a:rPr>
              <a:t>-example </a:t>
            </a:r>
            <a:r>
              <a:rPr lang="en-US" altLang="zh-CN" sz="1600" dirty="0" err="1">
                <a:solidFill>
                  <a:schemeClr val="accent5">
                    <a:lumMod val="10000"/>
                  </a:schemeClr>
                </a:solidFill>
              </a:rPr>
              <a:t>bs</a:t>
            </a:r>
            <a:r>
              <a:rPr lang="en-US" altLang="zh-CN" sz="1600" dirty="0">
                <a:solidFill>
                  <a:schemeClr val="accent5">
                    <a:lumMod val="10000"/>
                  </a:schemeClr>
                </a:solidFill>
              </a:rPr>
              <a:t>-example-form" role="form"&gt;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class="row"&gt;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class="col-lg-6"&gt;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class="input-group"&gt;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class="input-group-</a:t>
            </a:r>
            <a:r>
              <a:rPr lang="en-US" altLang="zh-CN" sz="1600" dirty="0" err="1">
                <a:solidFill>
                  <a:schemeClr val="accent5">
                    <a:lumMod val="10000"/>
                  </a:schemeClr>
                </a:solidFill>
              </a:rPr>
              <a:t>btn</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en-US" altLang="zh-CN" sz="1600" dirty="0" err="1">
                <a:solidFill>
                  <a:schemeClr val="accent5">
                    <a:lumMod val="10000"/>
                  </a:schemeClr>
                </a:solidFill>
              </a:rPr>
              <a:t>tabindex</a:t>
            </a:r>
            <a:r>
              <a:rPr lang="en-US" altLang="zh-CN" sz="1600" dirty="0">
                <a:solidFill>
                  <a:schemeClr val="accent5">
                    <a:lumMod val="10000"/>
                  </a:schemeClr>
                </a:solidFill>
              </a:rPr>
              <a:t>="-1"&gt;</a:t>
            </a:r>
            <a:r>
              <a:rPr lang="zh-CN" altLang="en-US" sz="1600" dirty="0">
                <a:solidFill>
                  <a:schemeClr val="accent5">
                    <a:lumMod val="10000"/>
                  </a:schemeClr>
                </a:solidFill>
              </a:rPr>
              <a:t>下拉菜单</a:t>
            </a:r>
          </a:p>
          <a:p>
            <a:pPr defTabSz="723900">
              <a:lnSpc>
                <a:spcPct val="110000"/>
              </a:lnSpc>
              <a:buClr>
                <a:schemeClr val="folHlink"/>
              </a:buClr>
              <a:buSzPct val="60000"/>
              <a:tabLst>
                <a:tab pos="444500" algn="l"/>
              </a:tabLst>
              <a:defRPr/>
            </a:pPr>
            <a:r>
              <a:rPr lang="zh-CN" altLang="en-US" sz="1600" dirty="0">
                <a:solidFill>
                  <a:schemeClr val="accent5">
                    <a:lumMod val="10000"/>
                  </a:schemeClr>
                </a:solidFill>
              </a:rPr>
              <a:t>                  </a:t>
            </a:r>
            <a:r>
              <a:rPr lang="en-US" altLang="zh-CN" sz="1600" dirty="0">
                <a:solidFill>
                  <a:schemeClr val="accent5">
                    <a:lumMod val="10000"/>
                  </a:schemeClr>
                </a:solidFill>
              </a:rPr>
              <a:t>&lt;/button&gt;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dropdown-toggle" data-toggle="dropdown" </a:t>
            </a:r>
            <a:r>
              <a:rPr lang="en-US" altLang="zh-CN" sz="1600" dirty="0" err="1">
                <a:solidFill>
                  <a:schemeClr val="accent5">
                    <a:lumMod val="10000"/>
                  </a:schemeClr>
                </a:solidFill>
              </a:rPr>
              <a:t>tabindex</a:t>
            </a:r>
            <a:r>
              <a:rPr lang="en-US" altLang="zh-CN" sz="1600" dirty="0">
                <a:solidFill>
                  <a:schemeClr val="accent5">
                    <a:lumMod val="10000"/>
                  </a:schemeClr>
                </a:solidFill>
              </a:rPr>
              <a:t>="-1"&gt;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class="caret"&gt;&lt;/span&gt;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a:t>
            </a:r>
            <a:r>
              <a:rPr lang="en-US" altLang="zh-CN" sz="1600" dirty="0" err="1">
                <a:solidFill>
                  <a:schemeClr val="accent5">
                    <a:lumMod val="10000"/>
                  </a:schemeClr>
                </a:solidFill>
              </a:rPr>
              <a:t>sr</a:t>
            </a:r>
            <a:r>
              <a:rPr lang="en-US" altLang="zh-CN" sz="1600" dirty="0">
                <a:solidFill>
                  <a:schemeClr val="accent5">
                    <a:lumMod val="10000"/>
                  </a:schemeClr>
                </a:solidFill>
              </a:rPr>
              <a:t>-only"&gt;</a:t>
            </a:r>
            <a:r>
              <a:rPr lang="zh-CN" altLang="en-US" sz="1600" dirty="0">
                <a:solidFill>
                  <a:schemeClr val="accent5">
                    <a:lumMod val="10000"/>
                  </a:schemeClr>
                </a:solidFill>
              </a:rPr>
              <a:t>切换下拉菜单</a:t>
            </a:r>
            <a:r>
              <a:rPr lang="en-US" altLang="zh-CN" sz="1600" dirty="0">
                <a:solidFill>
                  <a:schemeClr val="accent5">
                    <a:lumMod val="10000"/>
                  </a:schemeClr>
                </a:solidFill>
              </a:rPr>
              <a: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class="dropdown-menu"&gt;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功能</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另一个功能</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其他</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分离的链接</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&lt;/div&gt;&lt;!-- /</a:t>
            </a:r>
            <a:r>
              <a:rPr lang="en-US" altLang="zh-CN" sz="1600" dirty="0" err="1">
                <a:solidFill>
                  <a:schemeClr val="accent5">
                    <a:lumMod val="10000"/>
                  </a:schemeClr>
                </a:solidFill>
              </a:rPr>
              <a:t>btn</a:t>
            </a:r>
            <a:r>
              <a:rPr lang="en-US" altLang="zh-CN" sz="1600" dirty="0">
                <a:solidFill>
                  <a:schemeClr val="accent5">
                    <a:lumMod val="10000"/>
                  </a:schemeClr>
                </a:solidFill>
              </a:rPr>
              <a:t>-group --&gt;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&lt;input type="text" class="form-control"&gt;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&lt;/div&gt;&lt;!-- /input-group --&gt;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&lt;/div&gt;&lt;!-- /.col-lg-6 --&gt;&lt;</a:t>
            </a:r>
            <a:r>
              <a:rPr lang="en-US" altLang="zh-CN" sz="1600" dirty="0" err="1">
                <a:solidFill>
                  <a:schemeClr val="accent5">
                    <a:lumMod val="10000"/>
                  </a:schemeClr>
                </a:solidFill>
              </a:rPr>
              <a:t>br</a:t>
            </a:r>
            <a:r>
              <a:rPr lang="en-US" altLang="zh-CN" sz="1600" dirty="0">
                <a:solidFill>
                  <a:schemeClr val="accent5">
                    <a:lumMod val="10000"/>
                  </a:schemeClr>
                </a:solidFill>
              </a:rPr>
              <a:t>&gt;</a:t>
            </a:r>
          </a:p>
        </p:txBody>
      </p:sp>
      <p:sp>
        <p:nvSpPr>
          <p:cNvPr id="6" name="AutoShape 10"/>
          <p:cNvSpPr>
            <a:spLocks noChangeArrowheads="1"/>
          </p:cNvSpPr>
          <p:nvPr/>
        </p:nvSpPr>
        <p:spPr bwMode="auto">
          <a:xfrm>
            <a:off x="2022130" y="-11897"/>
            <a:ext cx="7121870" cy="6863417"/>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class="col-lg-6"&gt;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class="input-group"&gt;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&lt;input type="text" class="form-control"&gt;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class="input-group-</a:t>
            </a:r>
            <a:r>
              <a:rPr lang="en-US" altLang="zh-CN" sz="1600" dirty="0" err="1">
                <a:solidFill>
                  <a:schemeClr val="accent5">
                    <a:lumMod val="10000"/>
                  </a:schemeClr>
                </a:solidFill>
              </a:rPr>
              <a:t>btn</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en-US" altLang="zh-CN" sz="1600" dirty="0" err="1">
                <a:solidFill>
                  <a:schemeClr val="accent5">
                    <a:lumMod val="10000"/>
                  </a:schemeClr>
                </a:solidFill>
              </a:rPr>
              <a:t>tabindex</a:t>
            </a:r>
            <a:r>
              <a:rPr lang="en-US" altLang="zh-CN" sz="1600" dirty="0">
                <a:solidFill>
                  <a:schemeClr val="accent5">
                    <a:lumMod val="10000"/>
                  </a:schemeClr>
                </a:solidFill>
              </a:rPr>
              <a:t>="-1"&gt;</a:t>
            </a:r>
            <a:r>
              <a:rPr lang="zh-CN" altLang="en-US" sz="1600" dirty="0">
                <a:solidFill>
                  <a:schemeClr val="accent5">
                    <a:lumMod val="10000"/>
                  </a:schemeClr>
                </a:solidFill>
              </a:rPr>
              <a:t>下拉菜单</a:t>
            </a:r>
          </a:p>
          <a:p>
            <a:pPr defTabSz="723900">
              <a:lnSpc>
                <a:spcPct val="110000"/>
              </a:lnSpc>
              <a:buClr>
                <a:schemeClr val="folHlink"/>
              </a:buClr>
              <a:buSzPct val="60000"/>
              <a:tabLst>
                <a:tab pos="444500" algn="l"/>
              </a:tabLst>
              <a:defRPr/>
            </a:pPr>
            <a:r>
              <a:rPr lang="zh-CN" altLang="en-US" sz="1600" dirty="0">
                <a:solidFill>
                  <a:schemeClr val="accent5">
                    <a:lumMod val="10000"/>
                  </a:schemeClr>
                </a:solidFill>
              </a:rPr>
              <a:t>                  </a:t>
            </a:r>
            <a:r>
              <a:rPr lang="en-US" altLang="zh-CN" sz="1600" dirty="0">
                <a:solidFill>
                  <a:schemeClr val="accent5">
                    <a:lumMod val="10000"/>
                  </a:schemeClr>
                </a:solidFill>
              </a:rPr>
              <a:t>&lt;/button&gt;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dropdown-toggle" data-toggle="dropdown" </a:t>
            </a:r>
            <a:r>
              <a:rPr lang="en-US" altLang="zh-CN" sz="1600" dirty="0" err="1">
                <a:solidFill>
                  <a:schemeClr val="accent5">
                    <a:lumMod val="10000"/>
                  </a:schemeClr>
                </a:solidFill>
              </a:rPr>
              <a:t>tabindex</a:t>
            </a:r>
            <a:r>
              <a:rPr lang="en-US" altLang="zh-CN" sz="1600" dirty="0">
                <a:solidFill>
                  <a:schemeClr val="accent5">
                    <a:lumMod val="10000"/>
                  </a:schemeClr>
                </a:solidFill>
              </a:rPr>
              <a:t>="-1"&gt;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class="caret"&gt;&lt;/span&gt;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a:t>
            </a:r>
            <a:r>
              <a:rPr lang="en-US" altLang="zh-CN" sz="1600" dirty="0" err="1">
                <a:solidFill>
                  <a:schemeClr val="accent5">
                    <a:lumMod val="10000"/>
                  </a:schemeClr>
                </a:solidFill>
              </a:rPr>
              <a:t>sr</a:t>
            </a:r>
            <a:r>
              <a:rPr lang="en-US" altLang="zh-CN" sz="1600" dirty="0">
                <a:solidFill>
                  <a:schemeClr val="accent5">
                    <a:lumMod val="10000"/>
                  </a:schemeClr>
                </a:solidFill>
              </a:rPr>
              <a:t>-only"&gt;</a:t>
            </a:r>
            <a:r>
              <a:rPr lang="zh-CN" altLang="en-US" sz="1600" dirty="0">
                <a:solidFill>
                  <a:schemeClr val="accent5">
                    <a:lumMod val="10000"/>
                  </a:schemeClr>
                </a:solidFill>
              </a:rPr>
              <a:t>切换下拉菜单</a:t>
            </a:r>
            <a:r>
              <a:rPr lang="en-US" altLang="zh-CN" sz="1600" dirty="0">
                <a:solidFill>
                  <a:schemeClr val="accent5">
                    <a:lumMod val="10000"/>
                  </a:schemeClr>
                </a:solidFill>
              </a:rPr>
              <a: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class="dropdown-menu pull-right"&gt;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功能</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另一个功能</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其他</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分离的链接</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&lt;/div&gt;&lt;!-- /</a:t>
            </a:r>
            <a:r>
              <a:rPr lang="en-US" altLang="zh-CN" sz="1600" dirty="0" err="1">
                <a:solidFill>
                  <a:schemeClr val="accent5">
                    <a:lumMod val="10000"/>
                  </a:schemeClr>
                </a:solidFill>
              </a:rPr>
              <a:t>btn</a:t>
            </a:r>
            <a:r>
              <a:rPr lang="en-US" altLang="zh-CN" sz="1600" dirty="0">
                <a:solidFill>
                  <a:schemeClr val="accent5">
                    <a:lumMod val="10000"/>
                  </a:schemeClr>
                </a:solidFill>
              </a:rPr>
              <a:t>-group --&gt;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&lt;/div&gt;&lt;!-- /input-group --&gt;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&lt;/div&gt;&lt;!-- /.col-lg-6 --&gt;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&lt;/div&gt;&lt;!-- /.row --&gt;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&lt;/form&gt;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spTree>
    <p:extLst>
      <p:ext uri="{BB962C8B-B14F-4D97-AF65-F5344CB8AC3E}">
        <p14:creationId xmlns:p14="http://schemas.microsoft.com/office/powerpoint/2010/main" val="408649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导航元素</a:t>
            </a:r>
          </a:p>
        </p:txBody>
      </p:sp>
      <p:sp>
        <p:nvSpPr>
          <p:cNvPr id="3" name="内容占位符 2"/>
          <p:cNvSpPr>
            <a:spLocks noGrp="1"/>
          </p:cNvSpPr>
          <p:nvPr>
            <p:ph idx="1"/>
          </p:nvPr>
        </p:nvSpPr>
        <p:spPr/>
        <p:txBody>
          <a:bodyPr/>
          <a:lstStyle/>
          <a:p>
            <a:r>
              <a:rPr lang="en-US" altLang="zh-CN" sz="2400" dirty="0"/>
              <a:t>Bootstrap </a:t>
            </a:r>
            <a:r>
              <a:rPr lang="zh-CN" altLang="en-US" sz="2400" dirty="0"/>
              <a:t>提供的用于定义导航元素的一些选项。它们使用相同的标记和基类 </a:t>
            </a:r>
            <a:r>
              <a:rPr lang="en-US" altLang="zh-CN" sz="2400" dirty="0"/>
              <a:t>.</a:t>
            </a:r>
            <a:r>
              <a:rPr lang="en-US" altLang="zh-CN" sz="2400" dirty="0" err="1"/>
              <a:t>nav</a:t>
            </a:r>
            <a:r>
              <a:rPr lang="zh-CN" altLang="en-US" sz="2400" dirty="0"/>
              <a:t>。</a:t>
            </a:r>
            <a:r>
              <a:rPr lang="en-US" altLang="zh-CN" sz="2400" dirty="0"/>
              <a:t>Bootstrap </a:t>
            </a:r>
            <a:r>
              <a:rPr lang="zh-CN" altLang="en-US" sz="2400" dirty="0"/>
              <a:t>也提供了一个用于共享标记和状态的帮助器类。改变修饰的 </a:t>
            </a:r>
            <a:r>
              <a:rPr lang="en-US" altLang="zh-CN" sz="2400" dirty="0"/>
              <a:t>class</a:t>
            </a:r>
            <a:r>
              <a:rPr lang="zh-CN" altLang="en-US" sz="2400" dirty="0"/>
              <a:t>，可以在不同的样式间进行切换。</a:t>
            </a:r>
          </a:p>
        </p:txBody>
      </p:sp>
    </p:spTree>
    <p:extLst>
      <p:ext uri="{BB962C8B-B14F-4D97-AF65-F5344CB8AC3E}">
        <p14:creationId xmlns:p14="http://schemas.microsoft.com/office/powerpoint/2010/main" val="25867195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表格导航或标签</a:t>
            </a:r>
          </a:p>
        </p:txBody>
      </p:sp>
      <p:sp>
        <p:nvSpPr>
          <p:cNvPr id="3" name="内容占位符 2"/>
          <p:cNvSpPr>
            <a:spLocks noGrp="1"/>
          </p:cNvSpPr>
          <p:nvPr>
            <p:ph idx="1"/>
          </p:nvPr>
        </p:nvSpPr>
        <p:spPr/>
        <p:txBody>
          <a:bodyPr/>
          <a:lstStyle/>
          <a:p>
            <a:r>
              <a:rPr lang="zh-CN" altLang="en-US" sz="2400" dirty="0"/>
              <a:t>创建一个标签式的导航菜单：</a:t>
            </a:r>
          </a:p>
          <a:p>
            <a:pPr lvl="1"/>
            <a:r>
              <a:rPr lang="zh-CN" altLang="en-US" sz="2000" dirty="0"/>
              <a:t>以一个带有 </a:t>
            </a:r>
            <a:r>
              <a:rPr lang="en-US" altLang="zh-CN" sz="2000" dirty="0"/>
              <a:t>class .</a:t>
            </a:r>
            <a:r>
              <a:rPr lang="en-US" altLang="zh-CN" sz="2000" dirty="0" err="1"/>
              <a:t>nav</a:t>
            </a:r>
            <a:r>
              <a:rPr lang="en-US" altLang="zh-CN" sz="2000" dirty="0"/>
              <a:t> </a:t>
            </a:r>
            <a:r>
              <a:rPr lang="zh-CN" altLang="en-US" sz="2000" dirty="0"/>
              <a:t>的无序列表开始。</a:t>
            </a:r>
          </a:p>
          <a:p>
            <a:pPr lvl="1"/>
            <a:r>
              <a:rPr lang="zh-CN" altLang="en-US" sz="2000" dirty="0"/>
              <a:t>添加 </a:t>
            </a:r>
            <a:r>
              <a:rPr lang="en-US" altLang="zh-CN" sz="2000" dirty="0"/>
              <a:t>class .</a:t>
            </a:r>
            <a:r>
              <a:rPr lang="en-US" altLang="zh-CN" sz="2000" dirty="0" err="1"/>
              <a:t>nav</a:t>
            </a:r>
            <a:r>
              <a:rPr lang="en-US" altLang="zh-CN" sz="2000" dirty="0"/>
              <a:t>-tabs</a:t>
            </a:r>
            <a:r>
              <a:rPr lang="zh-CN" altLang="en-US" sz="2000" dirty="0"/>
              <a:t>。</a:t>
            </a:r>
          </a:p>
          <a:p>
            <a:endParaRPr lang="zh-CN" altLang="en-US" sz="2400" dirty="0"/>
          </a:p>
        </p:txBody>
      </p:sp>
      <p:pic>
        <p:nvPicPr>
          <p:cNvPr id="4" name="图片 3"/>
          <p:cNvPicPr>
            <a:picLocks noChangeAspect="1"/>
          </p:cNvPicPr>
          <p:nvPr/>
        </p:nvPicPr>
        <p:blipFill>
          <a:blip r:embed="rId2"/>
          <a:stretch>
            <a:fillRect/>
          </a:stretch>
        </p:blipFill>
        <p:spPr>
          <a:xfrm>
            <a:off x="391347" y="2506758"/>
            <a:ext cx="8421659" cy="1190691"/>
          </a:xfrm>
          <a:prstGeom prst="rect">
            <a:avLst/>
          </a:prstGeom>
        </p:spPr>
      </p:pic>
      <p:sp>
        <p:nvSpPr>
          <p:cNvPr id="5" name="AutoShape 10"/>
          <p:cNvSpPr>
            <a:spLocks noChangeArrowheads="1"/>
          </p:cNvSpPr>
          <p:nvPr/>
        </p:nvSpPr>
        <p:spPr bwMode="auto">
          <a:xfrm>
            <a:off x="1041242" y="4017376"/>
            <a:ext cx="7121870" cy="250889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&lt;p&gt;</a:t>
            </a:r>
            <a:r>
              <a:rPr lang="zh-CN" altLang="en-US" sz="1600" dirty="0">
                <a:solidFill>
                  <a:schemeClr val="accent5">
                    <a:lumMod val="10000"/>
                  </a:schemeClr>
                </a:solidFill>
              </a:rPr>
              <a:t>标签式的导航菜单</a:t>
            </a:r>
            <a:r>
              <a:rPr lang="en-US" altLang="zh-CN" sz="1600" dirty="0">
                <a:solidFill>
                  <a:schemeClr val="accent5">
                    <a:lumMod val="10000"/>
                  </a:schemeClr>
                </a:solidFill>
              </a:rPr>
              <a:t>&lt;/p&gt;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ul</a:t>
            </a:r>
            <a:r>
              <a:rPr lang="en-US" altLang="zh-CN" sz="1600" dirty="0">
                <a:solidFill>
                  <a:schemeClr val="accent5">
                    <a:lumMod val="10000"/>
                  </a:schemeClr>
                </a:solidFill>
              </a:rPr>
              <a:t> class="</a:t>
            </a:r>
            <a:r>
              <a:rPr lang="en-US" altLang="zh-CN" sz="1600" dirty="0" err="1">
                <a:solidFill>
                  <a:schemeClr val="accent5">
                    <a:lumMod val="10000"/>
                  </a:schemeClr>
                </a:solidFill>
              </a:rPr>
              <a:t>nav</a:t>
            </a:r>
            <a:r>
              <a:rPr lang="en-US" altLang="zh-CN" sz="1600" dirty="0">
                <a:solidFill>
                  <a:schemeClr val="accent5">
                    <a:lumMod val="10000"/>
                  </a:schemeClr>
                </a:solidFill>
              </a:rPr>
              <a:t> </a:t>
            </a:r>
            <a:r>
              <a:rPr lang="en-US" altLang="zh-CN" sz="1600" dirty="0" err="1">
                <a:solidFill>
                  <a:schemeClr val="accent5">
                    <a:lumMod val="10000"/>
                  </a:schemeClr>
                </a:solidFill>
              </a:rPr>
              <a:t>nav</a:t>
            </a:r>
            <a:r>
              <a:rPr lang="en-US" altLang="zh-CN" sz="1600" dirty="0">
                <a:solidFill>
                  <a:schemeClr val="accent5">
                    <a:lumMod val="10000"/>
                  </a:schemeClr>
                </a:solidFill>
              </a:rPr>
              <a:t>-tabs"&gt;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class="active"&gt;&lt;a </a:t>
            </a:r>
            <a:r>
              <a:rPr lang="en-US" altLang="zh-CN" sz="1600" dirty="0" err="1">
                <a:solidFill>
                  <a:schemeClr val="accent5">
                    <a:lumMod val="10000"/>
                  </a:schemeClr>
                </a:solidFill>
              </a:rPr>
              <a:t>href</a:t>
            </a:r>
            <a:r>
              <a:rPr lang="en-US" altLang="zh-CN" sz="1600" dirty="0">
                <a:solidFill>
                  <a:schemeClr val="accent5">
                    <a:lumMod val="10000"/>
                  </a:schemeClr>
                </a:solidFill>
              </a:rPr>
              <a:t>="#"&gt;Home&lt;/a&gt;&lt;/li&gt;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="#"&gt;SVN&lt;/a&gt;&lt;/li&gt;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iOS</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VB.Net</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="#"&gt;Java&lt;/a&gt;&lt;/li&gt;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="#"&gt;PHP&lt;/a&gt;&lt;/li&gt;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ul</a:t>
            </a:r>
            <a:r>
              <a:rPr lang="en-US" altLang="zh-CN" sz="1600" dirty="0">
                <a:solidFill>
                  <a:schemeClr val="accent5">
                    <a:lumMod val="10000"/>
                  </a:schemeClr>
                </a:solidFill>
              </a:rPr>
              <a:t>&gt;</a:t>
            </a:r>
          </a:p>
        </p:txBody>
      </p:sp>
    </p:spTree>
    <p:extLst>
      <p:ext uri="{BB962C8B-B14F-4D97-AF65-F5344CB8AC3E}">
        <p14:creationId xmlns:p14="http://schemas.microsoft.com/office/powerpoint/2010/main" val="1626834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胶囊式的导航菜单</a:t>
            </a:r>
          </a:p>
        </p:txBody>
      </p:sp>
      <p:sp>
        <p:nvSpPr>
          <p:cNvPr id="3" name="内容占位符 2"/>
          <p:cNvSpPr>
            <a:spLocks noGrp="1"/>
          </p:cNvSpPr>
          <p:nvPr>
            <p:ph idx="1"/>
          </p:nvPr>
        </p:nvSpPr>
        <p:spPr/>
        <p:txBody>
          <a:bodyPr/>
          <a:lstStyle/>
          <a:p>
            <a:r>
              <a:rPr lang="zh-CN" altLang="en-US" dirty="0"/>
              <a:t>基本的胶囊式导航菜单</a:t>
            </a:r>
          </a:p>
          <a:p>
            <a:r>
              <a:rPr lang="zh-CN" altLang="en-US" dirty="0"/>
              <a:t>垂直的胶囊式导航菜单</a:t>
            </a:r>
          </a:p>
          <a:p>
            <a:endParaRPr lang="zh-CN" altLang="en-US" dirty="0"/>
          </a:p>
        </p:txBody>
      </p:sp>
    </p:spTree>
    <p:extLst>
      <p:ext uri="{BB962C8B-B14F-4D97-AF65-F5344CB8AC3E}">
        <p14:creationId xmlns:p14="http://schemas.microsoft.com/office/powerpoint/2010/main" val="24843125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基本的胶囊式导航菜单</a:t>
            </a:r>
          </a:p>
        </p:txBody>
      </p:sp>
      <p:sp>
        <p:nvSpPr>
          <p:cNvPr id="3" name="内容占位符 2"/>
          <p:cNvSpPr>
            <a:spLocks noGrp="1"/>
          </p:cNvSpPr>
          <p:nvPr>
            <p:ph idx="1"/>
          </p:nvPr>
        </p:nvSpPr>
        <p:spPr/>
        <p:txBody>
          <a:bodyPr/>
          <a:lstStyle/>
          <a:p>
            <a:r>
              <a:rPr lang="zh-CN" altLang="en-US" dirty="0"/>
              <a:t>如果需要把标签改成胶囊的样式，只需要使用 </a:t>
            </a:r>
            <a:r>
              <a:rPr lang="en-US" altLang="zh-CN" dirty="0"/>
              <a:t>class .</a:t>
            </a:r>
            <a:r>
              <a:rPr lang="en-US" altLang="zh-CN" dirty="0" err="1"/>
              <a:t>nav</a:t>
            </a:r>
            <a:r>
              <a:rPr lang="en-US" altLang="zh-CN" dirty="0"/>
              <a:t>-pills </a:t>
            </a:r>
            <a:r>
              <a:rPr lang="zh-CN" altLang="en-US" dirty="0"/>
              <a:t>代替 </a:t>
            </a:r>
            <a:r>
              <a:rPr lang="en-US" altLang="zh-CN" dirty="0"/>
              <a:t>.</a:t>
            </a:r>
            <a:r>
              <a:rPr lang="en-US" altLang="zh-CN" dirty="0" err="1"/>
              <a:t>nav</a:t>
            </a:r>
            <a:r>
              <a:rPr lang="en-US" altLang="zh-CN" dirty="0"/>
              <a:t>-tabs </a:t>
            </a:r>
            <a:r>
              <a:rPr lang="zh-CN" altLang="en-US" dirty="0"/>
              <a:t>即可，其他的步骤与上面相同。</a:t>
            </a:r>
          </a:p>
          <a:p>
            <a:r>
              <a:rPr lang="zh-CN" altLang="en-US" dirty="0"/>
              <a:t>下面的实例演示了这点：</a:t>
            </a:r>
          </a:p>
        </p:txBody>
      </p:sp>
      <p:pic>
        <p:nvPicPr>
          <p:cNvPr id="4" name="图片 3"/>
          <p:cNvPicPr>
            <a:picLocks noChangeAspect="1"/>
          </p:cNvPicPr>
          <p:nvPr/>
        </p:nvPicPr>
        <p:blipFill>
          <a:blip r:embed="rId2"/>
          <a:stretch>
            <a:fillRect/>
          </a:stretch>
        </p:blipFill>
        <p:spPr>
          <a:xfrm>
            <a:off x="484591" y="3198993"/>
            <a:ext cx="8421659" cy="1004525"/>
          </a:xfrm>
          <a:prstGeom prst="rect">
            <a:avLst/>
          </a:prstGeom>
        </p:spPr>
      </p:pic>
      <p:sp>
        <p:nvSpPr>
          <p:cNvPr id="5" name="AutoShape 10"/>
          <p:cNvSpPr>
            <a:spLocks noChangeArrowheads="1"/>
          </p:cNvSpPr>
          <p:nvPr/>
        </p:nvSpPr>
        <p:spPr bwMode="auto">
          <a:xfrm>
            <a:off x="1134485" y="4203518"/>
            <a:ext cx="5683174" cy="250889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&lt;p&gt;</a:t>
            </a:r>
            <a:r>
              <a:rPr lang="zh-CN" altLang="en-US" sz="1600" dirty="0">
                <a:solidFill>
                  <a:schemeClr val="accent5">
                    <a:lumMod val="10000"/>
                  </a:schemeClr>
                </a:solidFill>
              </a:rPr>
              <a:t>垂直的胶囊式导航菜单</a:t>
            </a:r>
            <a:r>
              <a:rPr lang="en-US" altLang="zh-CN" sz="1600" dirty="0">
                <a:solidFill>
                  <a:schemeClr val="accent5">
                    <a:lumMod val="10000"/>
                  </a:schemeClr>
                </a:solidFill>
              </a:rPr>
              <a:t>&lt;/p&gt;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ul</a:t>
            </a:r>
            <a:r>
              <a:rPr lang="en-US" altLang="zh-CN" sz="1600" dirty="0">
                <a:solidFill>
                  <a:schemeClr val="accent5">
                    <a:lumMod val="10000"/>
                  </a:schemeClr>
                </a:solidFill>
              </a:rPr>
              <a:t> class="</a:t>
            </a:r>
            <a:r>
              <a:rPr lang="en-US" altLang="zh-CN" sz="1600" dirty="0" err="1">
                <a:solidFill>
                  <a:schemeClr val="accent5">
                    <a:lumMod val="10000"/>
                  </a:schemeClr>
                </a:solidFill>
              </a:rPr>
              <a:t>nav</a:t>
            </a:r>
            <a:r>
              <a:rPr lang="en-US" altLang="zh-CN" sz="1600" dirty="0">
                <a:solidFill>
                  <a:schemeClr val="accent5">
                    <a:lumMod val="10000"/>
                  </a:schemeClr>
                </a:solidFill>
              </a:rPr>
              <a:t> </a:t>
            </a:r>
            <a:r>
              <a:rPr lang="en-US" altLang="zh-CN" sz="1600" dirty="0" err="1">
                <a:solidFill>
                  <a:schemeClr val="accent5">
                    <a:lumMod val="10000"/>
                  </a:schemeClr>
                </a:solidFill>
              </a:rPr>
              <a:t>nav</a:t>
            </a:r>
            <a:r>
              <a:rPr lang="en-US" altLang="zh-CN" sz="1600" dirty="0">
                <a:solidFill>
                  <a:schemeClr val="accent5">
                    <a:lumMod val="10000"/>
                  </a:schemeClr>
                </a:solidFill>
              </a:rPr>
              <a:t>-pills </a:t>
            </a:r>
            <a:r>
              <a:rPr lang="en-US" altLang="zh-CN" sz="1600" dirty="0" err="1">
                <a:solidFill>
                  <a:schemeClr val="accent5">
                    <a:lumMod val="10000"/>
                  </a:schemeClr>
                </a:solidFill>
              </a:rPr>
              <a:t>nav</a:t>
            </a:r>
            <a:r>
              <a:rPr lang="en-US" altLang="zh-CN" sz="1600" dirty="0">
                <a:solidFill>
                  <a:schemeClr val="accent5">
                    <a:lumMod val="10000"/>
                  </a:schemeClr>
                </a:solidFill>
              </a:rPr>
              <a:t>-stacked"&gt;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class="active"&gt;&lt;a </a:t>
            </a:r>
            <a:r>
              <a:rPr lang="en-US" altLang="zh-CN" sz="1600" dirty="0" err="1">
                <a:solidFill>
                  <a:schemeClr val="accent5">
                    <a:lumMod val="10000"/>
                  </a:schemeClr>
                </a:solidFill>
              </a:rPr>
              <a:t>href</a:t>
            </a:r>
            <a:r>
              <a:rPr lang="en-US" altLang="zh-CN" sz="1600" dirty="0">
                <a:solidFill>
                  <a:schemeClr val="accent5">
                    <a:lumMod val="10000"/>
                  </a:schemeClr>
                </a:solidFill>
              </a:rPr>
              <a:t>="#"&gt;Home&lt;/a&gt;&lt;/li&gt;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="#"&gt;SVN&lt;/a&gt;&lt;/li&gt;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iOS</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VB.Net</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="#"&gt;Java&lt;/a&gt;&lt;/li&gt;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="#"&gt;PHP&lt;/a&gt;&lt;/li&gt;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ul</a:t>
            </a:r>
            <a:r>
              <a:rPr lang="en-US" altLang="zh-CN" sz="1600" dirty="0">
                <a:solidFill>
                  <a:schemeClr val="accent5">
                    <a:lumMod val="10000"/>
                  </a:schemeClr>
                </a:solidFill>
              </a:rPr>
              <a:t>&gt;</a:t>
            </a:r>
          </a:p>
        </p:txBody>
      </p:sp>
    </p:spTree>
    <p:extLst>
      <p:ext uri="{BB962C8B-B14F-4D97-AF65-F5344CB8AC3E}">
        <p14:creationId xmlns:p14="http://schemas.microsoft.com/office/powerpoint/2010/main" val="84780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垂直的胶囊式导航菜单</a:t>
            </a:r>
          </a:p>
        </p:txBody>
      </p:sp>
      <p:sp>
        <p:nvSpPr>
          <p:cNvPr id="3" name="内容占位符 2"/>
          <p:cNvSpPr>
            <a:spLocks noGrp="1"/>
          </p:cNvSpPr>
          <p:nvPr>
            <p:ph idx="1"/>
          </p:nvPr>
        </p:nvSpPr>
        <p:spPr/>
        <p:txBody>
          <a:bodyPr/>
          <a:lstStyle/>
          <a:p>
            <a:r>
              <a:rPr lang="zh-CN" altLang="en-US" sz="2400" dirty="0"/>
              <a:t>您可以在使用 </a:t>
            </a:r>
            <a:r>
              <a:rPr lang="en-US" altLang="zh-CN" sz="2400" dirty="0"/>
              <a:t>class .</a:t>
            </a:r>
            <a:r>
              <a:rPr lang="en-US" altLang="zh-CN" sz="2400" dirty="0" err="1"/>
              <a:t>nav</a:t>
            </a:r>
            <a:r>
              <a:rPr lang="zh-CN" altLang="en-US" sz="2400" dirty="0"/>
              <a:t>、</a:t>
            </a:r>
            <a:r>
              <a:rPr lang="en-US" altLang="zh-CN" sz="2400" dirty="0"/>
              <a:t>.</a:t>
            </a:r>
            <a:r>
              <a:rPr lang="en-US" altLang="zh-CN" sz="2400" dirty="0" err="1"/>
              <a:t>nav</a:t>
            </a:r>
            <a:r>
              <a:rPr lang="en-US" altLang="zh-CN" sz="2400" dirty="0"/>
              <a:t>-pills </a:t>
            </a:r>
            <a:r>
              <a:rPr lang="zh-CN" altLang="en-US" sz="2400" dirty="0"/>
              <a:t>的同时使用 </a:t>
            </a:r>
            <a:r>
              <a:rPr lang="en-US" altLang="zh-CN" sz="2400" dirty="0"/>
              <a:t>class .</a:t>
            </a:r>
            <a:r>
              <a:rPr lang="en-US" altLang="zh-CN" sz="2400" dirty="0" err="1"/>
              <a:t>nav</a:t>
            </a:r>
            <a:r>
              <a:rPr lang="en-US" altLang="zh-CN" sz="2400" dirty="0"/>
              <a:t>-stacked</a:t>
            </a:r>
            <a:r>
              <a:rPr lang="zh-CN" altLang="en-US" sz="2400" dirty="0"/>
              <a:t>，让胶囊垂直堆叠。</a:t>
            </a:r>
          </a:p>
          <a:p>
            <a:r>
              <a:rPr lang="zh-CN" altLang="en-US" sz="2400" dirty="0"/>
              <a:t>下面的实例演示了这点：</a:t>
            </a:r>
          </a:p>
        </p:txBody>
      </p:sp>
      <p:pic>
        <p:nvPicPr>
          <p:cNvPr id="4" name="图片 3"/>
          <p:cNvPicPr>
            <a:picLocks noChangeAspect="1"/>
          </p:cNvPicPr>
          <p:nvPr/>
        </p:nvPicPr>
        <p:blipFill>
          <a:blip r:embed="rId2"/>
          <a:stretch>
            <a:fillRect/>
          </a:stretch>
        </p:blipFill>
        <p:spPr>
          <a:xfrm>
            <a:off x="865094" y="2610971"/>
            <a:ext cx="6553200" cy="2819400"/>
          </a:xfrm>
          <a:prstGeom prst="rect">
            <a:avLst/>
          </a:prstGeom>
        </p:spPr>
      </p:pic>
      <p:sp>
        <p:nvSpPr>
          <p:cNvPr id="5" name="AutoShape 10"/>
          <p:cNvSpPr>
            <a:spLocks noChangeArrowheads="1"/>
          </p:cNvSpPr>
          <p:nvPr/>
        </p:nvSpPr>
        <p:spPr bwMode="auto">
          <a:xfrm>
            <a:off x="2196803" y="3497723"/>
            <a:ext cx="5683174" cy="250889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&lt;p&gt;</a:t>
            </a:r>
            <a:r>
              <a:rPr lang="zh-CN" altLang="en-US" sz="1600" dirty="0">
                <a:solidFill>
                  <a:schemeClr val="accent5">
                    <a:lumMod val="10000"/>
                  </a:schemeClr>
                </a:solidFill>
              </a:rPr>
              <a:t>垂直的胶囊式导航菜单</a:t>
            </a:r>
            <a:r>
              <a:rPr lang="en-US" altLang="zh-CN" sz="1600" dirty="0">
                <a:solidFill>
                  <a:schemeClr val="accent5">
                    <a:lumMod val="10000"/>
                  </a:schemeClr>
                </a:solidFill>
              </a:rPr>
              <a:t>&lt;/p&gt;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ul</a:t>
            </a:r>
            <a:r>
              <a:rPr lang="en-US" altLang="zh-CN" sz="1600" dirty="0">
                <a:solidFill>
                  <a:schemeClr val="accent5">
                    <a:lumMod val="10000"/>
                  </a:schemeClr>
                </a:solidFill>
              </a:rPr>
              <a:t> class="</a:t>
            </a:r>
            <a:r>
              <a:rPr lang="en-US" altLang="zh-CN" sz="1600" dirty="0" err="1">
                <a:solidFill>
                  <a:schemeClr val="accent5">
                    <a:lumMod val="10000"/>
                  </a:schemeClr>
                </a:solidFill>
              </a:rPr>
              <a:t>nav</a:t>
            </a:r>
            <a:r>
              <a:rPr lang="en-US" altLang="zh-CN" sz="1600" dirty="0">
                <a:solidFill>
                  <a:schemeClr val="accent5">
                    <a:lumMod val="10000"/>
                  </a:schemeClr>
                </a:solidFill>
              </a:rPr>
              <a:t> </a:t>
            </a:r>
            <a:r>
              <a:rPr lang="en-US" altLang="zh-CN" sz="1600" dirty="0" err="1">
                <a:solidFill>
                  <a:schemeClr val="accent5">
                    <a:lumMod val="10000"/>
                  </a:schemeClr>
                </a:solidFill>
              </a:rPr>
              <a:t>nav</a:t>
            </a:r>
            <a:r>
              <a:rPr lang="en-US" altLang="zh-CN" sz="1600" dirty="0">
                <a:solidFill>
                  <a:schemeClr val="accent5">
                    <a:lumMod val="10000"/>
                  </a:schemeClr>
                </a:solidFill>
              </a:rPr>
              <a:t>-pills </a:t>
            </a:r>
            <a:r>
              <a:rPr lang="en-US" altLang="zh-CN" sz="1600" dirty="0" err="1">
                <a:solidFill>
                  <a:schemeClr val="accent5">
                    <a:lumMod val="10000"/>
                  </a:schemeClr>
                </a:solidFill>
              </a:rPr>
              <a:t>nav</a:t>
            </a:r>
            <a:r>
              <a:rPr lang="en-US" altLang="zh-CN" sz="1600" dirty="0">
                <a:solidFill>
                  <a:schemeClr val="accent5">
                    <a:lumMod val="10000"/>
                  </a:schemeClr>
                </a:solidFill>
              </a:rPr>
              <a:t>-stacked"&gt;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class="active"&gt;&lt;a </a:t>
            </a:r>
            <a:r>
              <a:rPr lang="en-US" altLang="zh-CN" sz="1600" dirty="0" err="1">
                <a:solidFill>
                  <a:schemeClr val="accent5">
                    <a:lumMod val="10000"/>
                  </a:schemeClr>
                </a:solidFill>
              </a:rPr>
              <a:t>href</a:t>
            </a:r>
            <a:r>
              <a:rPr lang="en-US" altLang="zh-CN" sz="1600" dirty="0">
                <a:solidFill>
                  <a:schemeClr val="accent5">
                    <a:lumMod val="10000"/>
                  </a:schemeClr>
                </a:solidFill>
              </a:rPr>
              <a:t>="#"&gt;Home&lt;/a&gt;&lt;/li&gt;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="#"&gt;SVN&lt;/a&gt;&lt;/li&gt;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iOS</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VB.Net</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="#"&gt;Java&lt;/a&gt;&lt;/li&gt;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="#"&gt;PHP&lt;/a&gt;&lt;/li&gt;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ul</a:t>
            </a:r>
            <a:r>
              <a:rPr lang="en-US" altLang="zh-CN" sz="1600" dirty="0">
                <a:solidFill>
                  <a:schemeClr val="accent5">
                    <a:lumMod val="10000"/>
                  </a:schemeClr>
                </a:solidFill>
              </a:rPr>
              <a:t>&gt;</a:t>
            </a:r>
          </a:p>
        </p:txBody>
      </p:sp>
    </p:spTree>
    <p:extLst>
      <p:ext uri="{BB962C8B-B14F-4D97-AF65-F5344CB8AC3E}">
        <p14:creationId xmlns:p14="http://schemas.microsoft.com/office/powerpoint/2010/main" val="356560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两端对齐的导航</a:t>
            </a:r>
          </a:p>
        </p:txBody>
      </p:sp>
      <p:sp>
        <p:nvSpPr>
          <p:cNvPr id="3" name="内容占位符 2"/>
          <p:cNvSpPr>
            <a:spLocks noGrp="1"/>
          </p:cNvSpPr>
          <p:nvPr>
            <p:ph idx="1"/>
          </p:nvPr>
        </p:nvSpPr>
        <p:spPr/>
        <p:txBody>
          <a:bodyPr/>
          <a:lstStyle/>
          <a:p>
            <a:r>
              <a:rPr lang="zh-CN" altLang="en-US" sz="2400" dirty="0"/>
              <a:t>您可以在屏幕宽度大于 </a:t>
            </a:r>
            <a:r>
              <a:rPr lang="en-US" altLang="zh-CN" sz="2400" dirty="0"/>
              <a:t>768px </a:t>
            </a:r>
            <a:r>
              <a:rPr lang="zh-CN" altLang="en-US" sz="2400" dirty="0"/>
              <a:t>时，通过在分别使用 </a:t>
            </a:r>
            <a:r>
              <a:rPr lang="en-US" altLang="zh-CN" sz="2400" dirty="0"/>
              <a:t>.</a:t>
            </a:r>
            <a:r>
              <a:rPr lang="en-US" altLang="zh-CN" sz="2400" dirty="0" err="1"/>
              <a:t>nav</a:t>
            </a:r>
            <a:r>
              <a:rPr lang="zh-CN" altLang="en-US" sz="2400" dirty="0"/>
              <a:t>、</a:t>
            </a:r>
            <a:r>
              <a:rPr lang="en-US" altLang="zh-CN" sz="2400" dirty="0"/>
              <a:t>.</a:t>
            </a:r>
            <a:r>
              <a:rPr lang="en-US" altLang="zh-CN" sz="2400" dirty="0" err="1"/>
              <a:t>nav</a:t>
            </a:r>
            <a:r>
              <a:rPr lang="en-US" altLang="zh-CN" sz="2400" dirty="0"/>
              <a:t>-tabs </a:t>
            </a:r>
            <a:r>
              <a:rPr lang="zh-CN" altLang="en-US" sz="2400" dirty="0"/>
              <a:t>或 </a:t>
            </a:r>
            <a:r>
              <a:rPr lang="en-US" altLang="zh-CN" sz="2400" dirty="0"/>
              <a:t>.</a:t>
            </a:r>
            <a:r>
              <a:rPr lang="en-US" altLang="zh-CN" sz="2400" dirty="0" err="1"/>
              <a:t>nav</a:t>
            </a:r>
            <a:r>
              <a:rPr lang="zh-CN" altLang="en-US" sz="2400" dirty="0"/>
              <a:t>、</a:t>
            </a:r>
            <a:r>
              <a:rPr lang="en-US" altLang="zh-CN" sz="2400" dirty="0"/>
              <a:t>.</a:t>
            </a:r>
            <a:r>
              <a:rPr lang="en-US" altLang="zh-CN" sz="2400" dirty="0" err="1"/>
              <a:t>nav</a:t>
            </a:r>
            <a:r>
              <a:rPr lang="en-US" altLang="zh-CN" sz="2400" dirty="0"/>
              <a:t>-pills </a:t>
            </a:r>
            <a:r>
              <a:rPr lang="zh-CN" altLang="en-US" sz="2400" dirty="0"/>
              <a:t>的同时使用 </a:t>
            </a:r>
            <a:r>
              <a:rPr lang="en-US" altLang="zh-CN" sz="2400" dirty="0"/>
              <a:t>class .</a:t>
            </a:r>
            <a:r>
              <a:rPr lang="en-US" altLang="zh-CN" sz="2400" dirty="0" err="1"/>
              <a:t>nav</a:t>
            </a:r>
            <a:r>
              <a:rPr lang="en-US" altLang="zh-CN" sz="2400" dirty="0"/>
              <a:t>-justified</a:t>
            </a:r>
            <a:r>
              <a:rPr lang="zh-CN" altLang="en-US" sz="2400" dirty="0"/>
              <a:t>，让标签式或胶囊式导航菜单与父元素等宽。在更小的屏幕上，导航链接会堆叠。</a:t>
            </a:r>
          </a:p>
          <a:p>
            <a:r>
              <a:rPr lang="zh-CN" altLang="en-US" sz="2400" dirty="0"/>
              <a:t>下面的实例演示了这点：</a:t>
            </a:r>
          </a:p>
        </p:txBody>
      </p:sp>
      <p:pic>
        <p:nvPicPr>
          <p:cNvPr id="4" name="图片 3"/>
          <p:cNvPicPr>
            <a:picLocks noChangeAspect="1"/>
          </p:cNvPicPr>
          <p:nvPr/>
        </p:nvPicPr>
        <p:blipFill>
          <a:blip r:embed="rId2"/>
          <a:stretch>
            <a:fillRect/>
          </a:stretch>
        </p:blipFill>
        <p:spPr>
          <a:xfrm>
            <a:off x="845484" y="3309658"/>
            <a:ext cx="7604038" cy="1948142"/>
          </a:xfrm>
          <a:prstGeom prst="rect">
            <a:avLst/>
          </a:prstGeom>
        </p:spPr>
      </p:pic>
      <p:sp>
        <p:nvSpPr>
          <p:cNvPr id="5" name="AutoShape 10"/>
          <p:cNvSpPr>
            <a:spLocks noChangeArrowheads="1"/>
          </p:cNvSpPr>
          <p:nvPr/>
        </p:nvSpPr>
        <p:spPr bwMode="auto">
          <a:xfrm>
            <a:off x="3068878" y="1588241"/>
            <a:ext cx="5683174" cy="494648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&lt;p&gt;</a:t>
            </a:r>
            <a:r>
              <a:rPr lang="zh-CN" altLang="en-US" sz="1600" dirty="0">
                <a:solidFill>
                  <a:schemeClr val="accent5">
                    <a:lumMod val="10000"/>
                  </a:schemeClr>
                </a:solidFill>
              </a:rPr>
              <a:t>两端对齐的导航元素</a:t>
            </a:r>
            <a:r>
              <a:rPr lang="en-US" altLang="zh-CN" sz="1600" dirty="0">
                <a:solidFill>
                  <a:schemeClr val="accent5">
                    <a:lumMod val="10000"/>
                  </a:schemeClr>
                </a:solidFill>
              </a:rPr>
              <a:t>&lt;/p&gt;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ul</a:t>
            </a:r>
            <a:r>
              <a:rPr lang="en-US" altLang="zh-CN" sz="1600" dirty="0">
                <a:solidFill>
                  <a:schemeClr val="accent5">
                    <a:lumMod val="10000"/>
                  </a:schemeClr>
                </a:solidFill>
              </a:rPr>
              <a:t> class="</a:t>
            </a:r>
            <a:r>
              <a:rPr lang="en-US" altLang="zh-CN" sz="1600" dirty="0" err="1">
                <a:solidFill>
                  <a:schemeClr val="accent5">
                    <a:lumMod val="10000"/>
                  </a:schemeClr>
                </a:solidFill>
              </a:rPr>
              <a:t>nav</a:t>
            </a:r>
            <a:r>
              <a:rPr lang="en-US" altLang="zh-CN" sz="1600" dirty="0">
                <a:solidFill>
                  <a:schemeClr val="accent5">
                    <a:lumMod val="10000"/>
                  </a:schemeClr>
                </a:solidFill>
              </a:rPr>
              <a:t> </a:t>
            </a:r>
            <a:r>
              <a:rPr lang="en-US" altLang="zh-CN" sz="1600" dirty="0" err="1">
                <a:solidFill>
                  <a:schemeClr val="accent5">
                    <a:lumMod val="10000"/>
                  </a:schemeClr>
                </a:solidFill>
              </a:rPr>
              <a:t>nav</a:t>
            </a:r>
            <a:r>
              <a:rPr lang="en-US" altLang="zh-CN" sz="1600" dirty="0">
                <a:solidFill>
                  <a:schemeClr val="accent5">
                    <a:lumMod val="10000"/>
                  </a:schemeClr>
                </a:solidFill>
              </a:rPr>
              <a:t>-pills </a:t>
            </a:r>
            <a:r>
              <a:rPr lang="en-US" altLang="zh-CN" sz="1600" dirty="0" err="1">
                <a:solidFill>
                  <a:schemeClr val="accent5">
                    <a:lumMod val="10000"/>
                  </a:schemeClr>
                </a:solidFill>
              </a:rPr>
              <a:t>nav</a:t>
            </a:r>
            <a:r>
              <a:rPr lang="en-US" altLang="zh-CN" sz="1600" dirty="0">
                <a:solidFill>
                  <a:schemeClr val="accent5">
                    <a:lumMod val="10000"/>
                  </a:schemeClr>
                </a:solidFill>
              </a:rPr>
              <a:t>-justified"&gt;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class="active"&gt;&lt;a </a:t>
            </a:r>
            <a:r>
              <a:rPr lang="en-US" altLang="zh-CN" sz="1600" dirty="0" err="1">
                <a:solidFill>
                  <a:schemeClr val="accent5">
                    <a:lumMod val="10000"/>
                  </a:schemeClr>
                </a:solidFill>
              </a:rPr>
              <a:t>href</a:t>
            </a:r>
            <a:r>
              <a:rPr lang="en-US" altLang="zh-CN" sz="1600" dirty="0">
                <a:solidFill>
                  <a:schemeClr val="accent5">
                    <a:lumMod val="10000"/>
                  </a:schemeClr>
                </a:solidFill>
              </a:rPr>
              <a:t>="#"&gt;Home&lt;/a&gt;&lt;/li&gt;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="#"&gt;SVN&lt;/a&gt;&lt;/li&gt;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iOS</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VB.Net</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="#"&gt;Java&lt;/a&gt;&lt;/li&gt;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="#"&gt;PHP&lt;/a&gt;&lt;/li&gt;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ul</a:t>
            </a:r>
            <a:r>
              <a:rPr lang="en-US" altLang="zh-CN" sz="1600" dirty="0">
                <a:solidFill>
                  <a:schemeClr val="accent5">
                    <a:lumMod val="10000"/>
                  </a:schemeClr>
                </a:solidFill>
              </a:rPr>
              <a:t>&gt;&lt;</a:t>
            </a:r>
            <a:r>
              <a:rPr lang="en-US" altLang="zh-CN" sz="1600" dirty="0" err="1">
                <a:solidFill>
                  <a:schemeClr val="accent5">
                    <a:lumMod val="10000"/>
                  </a:schemeClr>
                </a:solidFill>
              </a:rPr>
              <a:t>br</a:t>
            </a:r>
            <a:r>
              <a:rPr lang="en-US" altLang="zh-CN" sz="1600" dirty="0">
                <a:solidFill>
                  <a:schemeClr val="accent5">
                    <a:lumMod val="10000"/>
                  </a:schemeClr>
                </a:solidFill>
              </a:rPr>
              <a:t>&gt;&lt;</a:t>
            </a:r>
            <a:r>
              <a:rPr lang="en-US" altLang="zh-CN" sz="1600" dirty="0" err="1">
                <a:solidFill>
                  <a:schemeClr val="accent5">
                    <a:lumMod val="10000"/>
                  </a:schemeClr>
                </a:solidFill>
              </a:rPr>
              <a:t>br</a:t>
            </a:r>
            <a:r>
              <a:rPr lang="en-US" altLang="zh-CN" sz="1600" dirty="0">
                <a:solidFill>
                  <a:schemeClr val="accent5">
                    <a:lumMod val="10000"/>
                  </a:schemeClr>
                </a:solidFill>
              </a:rPr>
              <a:t>&gt;&lt;</a:t>
            </a:r>
            <a:r>
              <a:rPr lang="en-US" altLang="zh-CN" sz="1600" dirty="0" err="1">
                <a:solidFill>
                  <a:schemeClr val="accent5">
                    <a:lumMod val="10000"/>
                  </a:schemeClr>
                </a:solidFill>
              </a:rPr>
              <a:t>br</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endParaRPr lang="en-US" altLang="zh-CN" sz="1600" dirty="0">
              <a:solidFill>
                <a:schemeClr val="accent5">
                  <a:lumMod val="10000"/>
                </a:schemeClr>
              </a:solidFill>
            </a:endParaRP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ul</a:t>
            </a:r>
            <a:r>
              <a:rPr lang="en-US" altLang="zh-CN" sz="1600" dirty="0">
                <a:solidFill>
                  <a:schemeClr val="accent5">
                    <a:lumMod val="10000"/>
                  </a:schemeClr>
                </a:solidFill>
              </a:rPr>
              <a:t> class="</a:t>
            </a:r>
            <a:r>
              <a:rPr lang="en-US" altLang="zh-CN" sz="1600" dirty="0" err="1">
                <a:solidFill>
                  <a:schemeClr val="accent5">
                    <a:lumMod val="10000"/>
                  </a:schemeClr>
                </a:solidFill>
              </a:rPr>
              <a:t>nav</a:t>
            </a:r>
            <a:r>
              <a:rPr lang="en-US" altLang="zh-CN" sz="1600" dirty="0">
                <a:solidFill>
                  <a:schemeClr val="accent5">
                    <a:lumMod val="10000"/>
                  </a:schemeClr>
                </a:solidFill>
              </a:rPr>
              <a:t> </a:t>
            </a:r>
            <a:r>
              <a:rPr lang="en-US" altLang="zh-CN" sz="1600" dirty="0" err="1">
                <a:solidFill>
                  <a:schemeClr val="accent5">
                    <a:lumMod val="10000"/>
                  </a:schemeClr>
                </a:solidFill>
              </a:rPr>
              <a:t>nav</a:t>
            </a:r>
            <a:r>
              <a:rPr lang="en-US" altLang="zh-CN" sz="1600" dirty="0">
                <a:solidFill>
                  <a:schemeClr val="accent5">
                    <a:lumMod val="10000"/>
                  </a:schemeClr>
                </a:solidFill>
              </a:rPr>
              <a:t>-tabs </a:t>
            </a:r>
            <a:r>
              <a:rPr lang="en-US" altLang="zh-CN" sz="1600" dirty="0" err="1">
                <a:solidFill>
                  <a:schemeClr val="accent5">
                    <a:lumMod val="10000"/>
                  </a:schemeClr>
                </a:solidFill>
              </a:rPr>
              <a:t>nav</a:t>
            </a:r>
            <a:r>
              <a:rPr lang="en-US" altLang="zh-CN" sz="1600" dirty="0">
                <a:solidFill>
                  <a:schemeClr val="accent5">
                    <a:lumMod val="10000"/>
                  </a:schemeClr>
                </a:solidFill>
              </a:rPr>
              <a:t>-justified"&gt;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class="active"&gt;&lt;a </a:t>
            </a:r>
            <a:r>
              <a:rPr lang="en-US" altLang="zh-CN" sz="1600" dirty="0" err="1">
                <a:solidFill>
                  <a:schemeClr val="accent5">
                    <a:lumMod val="10000"/>
                  </a:schemeClr>
                </a:solidFill>
              </a:rPr>
              <a:t>href</a:t>
            </a:r>
            <a:r>
              <a:rPr lang="en-US" altLang="zh-CN" sz="1600" dirty="0">
                <a:solidFill>
                  <a:schemeClr val="accent5">
                    <a:lumMod val="10000"/>
                  </a:schemeClr>
                </a:solidFill>
              </a:rPr>
              <a:t>="#"&gt;Home&lt;/a&gt;&lt;/li&gt;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="#"&gt;SVN&lt;/a&gt;&lt;/li&gt;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iOS</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VB.Net</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="#"&gt;Java&lt;/a&gt;&lt;/li&gt;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="#"&gt;PHP&lt;/a&gt;&lt;/li&gt;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ul</a:t>
            </a:r>
            <a:r>
              <a:rPr lang="en-US" altLang="zh-CN" sz="1600" dirty="0">
                <a:solidFill>
                  <a:schemeClr val="accent5">
                    <a:lumMod val="10000"/>
                  </a:schemeClr>
                </a:solidFill>
              </a:rPr>
              <a:t>&gt;</a:t>
            </a:r>
          </a:p>
        </p:txBody>
      </p:sp>
    </p:spTree>
    <p:extLst>
      <p:ext uri="{BB962C8B-B14F-4D97-AF65-F5344CB8AC3E}">
        <p14:creationId xmlns:p14="http://schemas.microsoft.com/office/powerpoint/2010/main" val="294878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禁用链接</a:t>
            </a:r>
          </a:p>
        </p:txBody>
      </p:sp>
      <p:sp>
        <p:nvSpPr>
          <p:cNvPr id="3" name="内容占位符 2"/>
          <p:cNvSpPr>
            <a:spLocks noGrp="1"/>
          </p:cNvSpPr>
          <p:nvPr>
            <p:ph idx="1"/>
          </p:nvPr>
        </p:nvSpPr>
        <p:spPr/>
        <p:txBody>
          <a:bodyPr/>
          <a:lstStyle/>
          <a:p>
            <a:r>
              <a:rPr lang="zh-CN" altLang="en-US" sz="2400" dirty="0"/>
              <a:t>对每个 </a:t>
            </a:r>
            <a:r>
              <a:rPr lang="en-US" altLang="zh-CN" sz="2400" dirty="0"/>
              <a:t>.</a:t>
            </a:r>
            <a:r>
              <a:rPr lang="en-US" altLang="zh-CN" sz="2400" dirty="0" err="1"/>
              <a:t>nav</a:t>
            </a:r>
            <a:r>
              <a:rPr lang="en-US" altLang="zh-CN" sz="2400" dirty="0"/>
              <a:t> class</a:t>
            </a:r>
            <a:r>
              <a:rPr lang="zh-CN" altLang="en-US" sz="2400" dirty="0"/>
              <a:t>，如果添加了 </a:t>
            </a:r>
            <a:r>
              <a:rPr lang="en-US" altLang="zh-CN" sz="2400" dirty="0"/>
              <a:t>.disabled class</a:t>
            </a:r>
            <a:r>
              <a:rPr lang="zh-CN" altLang="en-US" sz="2400" dirty="0"/>
              <a:t>，则会创建一个灰色的链接，同时禁用了该链接的 </a:t>
            </a:r>
            <a:r>
              <a:rPr lang="en-US" altLang="zh-CN" sz="2400" dirty="0"/>
              <a:t>:hover </a:t>
            </a:r>
            <a:r>
              <a:rPr lang="zh-CN" altLang="en-US" sz="2400" dirty="0"/>
              <a:t>状态，如下面的实例所示：</a:t>
            </a:r>
          </a:p>
        </p:txBody>
      </p:sp>
      <p:pic>
        <p:nvPicPr>
          <p:cNvPr id="4" name="图片 3"/>
          <p:cNvPicPr>
            <a:picLocks noChangeAspect="1"/>
          </p:cNvPicPr>
          <p:nvPr/>
        </p:nvPicPr>
        <p:blipFill>
          <a:blip r:embed="rId2"/>
          <a:stretch>
            <a:fillRect/>
          </a:stretch>
        </p:blipFill>
        <p:spPr>
          <a:xfrm>
            <a:off x="794482" y="2632822"/>
            <a:ext cx="7615390" cy="1912284"/>
          </a:xfrm>
          <a:prstGeom prst="rect">
            <a:avLst/>
          </a:prstGeom>
        </p:spPr>
      </p:pic>
      <p:sp>
        <p:nvSpPr>
          <p:cNvPr id="5" name="AutoShape 10"/>
          <p:cNvSpPr>
            <a:spLocks noChangeArrowheads="1"/>
          </p:cNvSpPr>
          <p:nvPr/>
        </p:nvSpPr>
        <p:spPr bwMode="auto">
          <a:xfrm>
            <a:off x="2978226" y="1196171"/>
            <a:ext cx="5683174" cy="548816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&lt;p&gt;</a:t>
            </a:r>
            <a:r>
              <a:rPr lang="zh-CN" altLang="en-US" sz="1600" dirty="0">
                <a:solidFill>
                  <a:schemeClr val="accent5">
                    <a:lumMod val="10000"/>
                  </a:schemeClr>
                </a:solidFill>
              </a:rPr>
              <a:t>导航元素中的禁用链接</a:t>
            </a:r>
            <a:r>
              <a:rPr lang="en-US" altLang="zh-CN" sz="1600" dirty="0">
                <a:solidFill>
                  <a:schemeClr val="accent5">
                    <a:lumMod val="10000"/>
                  </a:schemeClr>
                </a:solidFill>
              </a:rPr>
              <a:t>&lt;/p&gt;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ul</a:t>
            </a:r>
            <a:r>
              <a:rPr lang="en-US" altLang="zh-CN" sz="1600" dirty="0">
                <a:solidFill>
                  <a:schemeClr val="accent5">
                    <a:lumMod val="10000"/>
                  </a:schemeClr>
                </a:solidFill>
              </a:rPr>
              <a:t> class="</a:t>
            </a:r>
            <a:r>
              <a:rPr lang="en-US" altLang="zh-CN" sz="1600" dirty="0" err="1">
                <a:solidFill>
                  <a:schemeClr val="accent5">
                    <a:lumMod val="10000"/>
                  </a:schemeClr>
                </a:solidFill>
              </a:rPr>
              <a:t>nav</a:t>
            </a:r>
            <a:r>
              <a:rPr lang="en-US" altLang="zh-CN" sz="1600" dirty="0">
                <a:solidFill>
                  <a:schemeClr val="accent5">
                    <a:lumMod val="10000"/>
                  </a:schemeClr>
                </a:solidFill>
              </a:rPr>
              <a:t> </a:t>
            </a:r>
            <a:r>
              <a:rPr lang="en-US" altLang="zh-CN" sz="1600" dirty="0" err="1">
                <a:solidFill>
                  <a:schemeClr val="accent5">
                    <a:lumMod val="10000"/>
                  </a:schemeClr>
                </a:solidFill>
              </a:rPr>
              <a:t>nav</a:t>
            </a:r>
            <a:r>
              <a:rPr lang="en-US" altLang="zh-CN" sz="1600" dirty="0">
                <a:solidFill>
                  <a:schemeClr val="accent5">
                    <a:lumMod val="10000"/>
                  </a:schemeClr>
                </a:solidFill>
              </a:rPr>
              <a:t>-pills"&gt;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class="active"&gt;&lt;a </a:t>
            </a:r>
            <a:r>
              <a:rPr lang="en-US" altLang="zh-CN" sz="1600" dirty="0" err="1">
                <a:solidFill>
                  <a:schemeClr val="accent5">
                    <a:lumMod val="10000"/>
                  </a:schemeClr>
                </a:solidFill>
              </a:rPr>
              <a:t>href</a:t>
            </a:r>
            <a:r>
              <a:rPr lang="en-US" altLang="zh-CN" sz="1600" dirty="0">
                <a:solidFill>
                  <a:schemeClr val="accent5">
                    <a:lumMod val="10000"/>
                  </a:schemeClr>
                </a:solidFill>
              </a:rPr>
              <a:t>="#"&gt;Home&lt;/a&gt;&lt;/li&gt;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="#"&gt;SVN&lt;/a&gt;&lt;/li&gt;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class="disabled"&gt;&lt;a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iOS</a:t>
            </a:r>
            <a:r>
              <a:rPr lang="zh-CN" altLang="en-US" sz="1600" dirty="0">
                <a:solidFill>
                  <a:schemeClr val="accent5">
                    <a:lumMod val="10000"/>
                  </a:schemeClr>
                </a:solidFill>
              </a:rPr>
              <a:t>（禁用链接）</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VB.Net</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="#"&gt;Java&lt;/a&gt;&lt;/li&gt;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="#"&gt;PHP&lt;/a&gt;&lt;/li&gt;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ul</a:t>
            </a:r>
            <a:r>
              <a:rPr lang="en-US" altLang="zh-CN" sz="1600" dirty="0">
                <a:solidFill>
                  <a:schemeClr val="accent5">
                    <a:lumMod val="10000"/>
                  </a:schemeClr>
                </a:solidFill>
              </a:rPr>
              <a:t>&gt;&lt;</a:t>
            </a:r>
            <a:r>
              <a:rPr lang="en-US" altLang="zh-CN" sz="1600" dirty="0" err="1">
                <a:solidFill>
                  <a:schemeClr val="accent5">
                    <a:lumMod val="10000"/>
                  </a:schemeClr>
                </a:solidFill>
              </a:rPr>
              <a:t>br</a:t>
            </a:r>
            <a:r>
              <a:rPr lang="en-US" altLang="zh-CN" sz="1600" dirty="0">
                <a:solidFill>
                  <a:schemeClr val="accent5">
                    <a:lumMod val="10000"/>
                  </a:schemeClr>
                </a:solidFill>
              </a:rPr>
              <a:t>&gt;&lt;</a:t>
            </a:r>
            <a:r>
              <a:rPr lang="en-US" altLang="zh-CN" sz="1600" dirty="0" err="1">
                <a:solidFill>
                  <a:schemeClr val="accent5">
                    <a:lumMod val="10000"/>
                  </a:schemeClr>
                </a:solidFill>
              </a:rPr>
              <a:t>br</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endParaRPr lang="en-US" altLang="zh-CN" sz="1600" dirty="0">
              <a:solidFill>
                <a:schemeClr val="accent5">
                  <a:lumMod val="10000"/>
                </a:schemeClr>
              </a:solidFill>
            </a:endParaRP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ul</a:t>
            </a:r>
            <a:r>
              <a:rPr lang="en-US" altLang="zh-CN" sz="1600" dirty="0">
                <a:solidFill>
                  <a:schemeClr val="accent5">
                    <a:lumMod val="10000"/>
                  </a:schemeClr>
                </a:solidFill>
              </a:rPr>
              <a:t> class="</a:t>
            </a:r>
            <a:r>
              <a:rPr lang="en-US" altLang="zh-CN" sz="1600" dirty="0" err="1">
                <a:solidFill>
                  <a:schemeClr val="accent5">
                    <a:lumMod val="10000"/>
                  </a:schemeClr>
                </a:solidFill>
              </a:rPr>
              <a:t>nav</a:t>
            </a:r>
            <a:r>
              <a:rPr lang="en-US" altLang="zh-CN" sz="1600" dirty="0">
                <a:solidFill>
                  <a:schemeClr val="accent5">
                    <a:lumMod val="10000"/>
                  </a:schemeClr>
                </a:solidFill>
              </a:rPr>
              <a:t> </a:t>
            </a:r>
            <a:r>
              <a:rPr lang="en-US" altLang="zh-CN" sz="1600" dirty="0" err="1">
                <a:solidFill>
                  <a:schemeClr val="accent5">
                    <a:lumMod val="10000"/>
                  </a:schemeClr>
                </a:solidFill>
              </a:rPr>
              <a:t>nav</a:t>
            </a:r>
            <a:r>
              <a:rPr lang="en-US" altLang="zh-CN" sz="1600" dirty="0">
                <a:solidFill>
                  <a:schemeClr val="accent5">
                    <a:lumMod val="10000"/>
                  </a:schemeClr>
                </a:solidFill>
              </a:rPr>
              <a:t>-tabs"&gt;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class="active"&gt;&lt;a </a:t>
            </a:r>
            <a:r>
              <a:rPr lang="en-US" altLang="zh-CN" sz="1600" dirty="0" err="1">
                <a:solidFill>
                  <a:schemeClr val="accent5">
                    <a:lumMod val="10000"/>
                  </a:schemeClr>
                </a:solidFill>
              </a:rPr>
              <a:t>href</a:t>
            </a:r>
            <a:r>
              <a:rPr lang="en-US" altLang="zh-CN" sz="1600" dirty="0">
                <a:solidFill>
                  <a:schemeClr val="accent5">
                    <a:lumMod val="10000"/>
                  </a:schemeClr>
                </a:solidFill>
              </a:rPr>
              <a:t>="#"&gt;Home&lt;/a&gt;&lt;/li&gt;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="#"&gt;SVN&lt;/a&gt;&lt;/li&gt;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iOS</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class="disabled"&gt;&lt;a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VB.Net</a:t>
            </a:r>
            <a:r>
              <a:rPr lang="zh-CN" altLang="en-US" sz="1600" dirty="0">
                <a:solidFill>
                  <a:schemeClr val="accent5">
                    <a:lumMod val="10000"/>
                  </a:schemeClr>
                </a:solidFill>
              </a:rPr>
              <a:t>（禁用链接）</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="#"&gt;Java&lt;/a&gt;&lt;/li&gt;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="#"&gt;PHP&lt;/a&gt;&lt;/li&gt;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ul</a:t>
            </a:r>
            <a:r>
              <a:rPr lang="en-US" altLang="zh-CN" sz="1600" dirty="0">
                <a:solidFill>
                  <a:schemeClr val="accent5">
                    <a:lumMod val="10000"/>
                  </a:schemeClr>
                </a:solidFill>
              </a:rPr>
              <a:t>&gt;	</a:t>
            </a:r>
          </a:p>
        </p:txBody>
      </p:sp>
    </p:spTree>
    <p:extLst>
      <p:ext uri="{BB962C8B-B14F-4D97-AF65-F5344CB8AC3E}">
        <p14:creationId xmlns:p14="http://schemas.microsoft.com/office/powerpoint/2010/main" val="341987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获取字体图标</a:t>
            </a:r>
          </a:p>
        </p:txBody>
      </p:sp>
      <p:sp>
        <p:nvSpPr>
          <p:cNvPr id="3" name="内容占位符 2"/>
          <p:cNvSpPr>
            <a:spLocks noGrp="1"/>
          </p:cNvSpPr>
          <p:nvPr>
            <p:ph idx="1"/>
          </p:nvPr>
        </p:nvSpPr>
        <p:spPr/>
        <p:txBody>
          <a:bodyPr/>
          <a:lstStyle/>
          <a:p>
            <a:r>
              <a:rPr lang="zh-CN" altLang="en-US" sz="2400" dirty="0"/>
              <a:t>我们已经下载了 </a:t>
            </a:r>
            <a:r>
              <a:rPr lang="en-US" altLang="zh-CN" sz="2400" dirty="0"/>
              <a:t>Bootstrap 3.x </a:t>
            </a:r>
            <a:r>
              <a:rPr lang="zh-CN" altLang="en-US" sz="2400" dirty="0"/>
              <a:t>版本，并理解了它的目录结构。在 </a:t>
            </a:r>
            <a:r>
              <a:rPr lang="en-US" altLang="zh-CN" sz="2400" dirty="0"/>
              <a:t>fonts </a:t>
            </a:r>
            <a:r>
              <a:rPr lang="zh-CN" altLang="en-US" sz="2400" dirty="0"/>
              <a:t>文件夹内可以找到字体图标，它包含了下列这些文件：</a:t>
            </a:r>
          </a:p>
          <a:p>
            <a:pPr lvl="1"/>
            <a:r>
              <a:rPr lang="en-US" altLang="zh-CN" sz="2000" dirty="0" err="1"/>
              <a:t>glyphicons-halflings-regular.eot</a:t>
            </a:r>
            <a:endParaRPr lang="en-US" altLang="zh-CN" sz="2000" dirty="0"/>
          </a:p>
          <a:p>
            <a:pPr lvl="1"/>
            <a:r>
              <a:rPr lang="en-US" altLang="zh-CN" sz="2000" dirty="0" err="1"/>
              <a:t>glyphicons-halflings-regular.svg</a:t>
            </a:r>
            <a:endParaRPr lang="en-US" altLang="zh-CN" sz="2000" dirty="0"/>
          </a:p>
          <a:p>
            <a:pPr lvl="1"/>
            <a:r>
              <a:rPr lang="en-US" altLang="zh-CN" sz="2000" dirty="0"/>
              <a:t>glyphicons-halflings-regular.ttf</a:t>
            </a:r>
          </a:p>
          <a:p>
            <a:pPr lvl="1"/>
            <a:r>
              <a:rPr lang="en-US" altLang="zh-CN" sz="2000" dirty="0" err="1"/>
              <a:t>glyphicons-halflings-regular.woff</a:t>
            </a:r>
            <a:endParaRPr lang="en-US" altLang="zh-CN" sz="2000" dirty="0"/>
          </a:p>
          <a:p>
            <a:endParaRPr lang="en-US" altLang="zh-CN" sz="2400" dirty="0"/>
          </a:p>
          <a:p>
            <a:r>
              <a:rPr lang="zh-CN" altLang="en-US" sz="2400" dirty="0"/>
              <a:t>相关的 </a:t>
            </a:r>
            <a:r>
              <a:rPr lang="en-US" altLang="zh-CN" sz="2400" dirty="0"/>
              <a:t>CSS </a:t>
            </a:r>
            <a:r>
              <a:rPr lang="zh-CN" altLang="en-US" sz="2400" dirty="0"/>
              <a:t>规则写在 </a:t>
            </a:r>
            <a:r>
              <a:rPr lang="en-US" altLang="zh-CN" sz="2400" dirty="0" err="1"/>
              <a:t>dist</a:t>
            </a:r>
            <a:r>
              <a:rPr lang="en-US" altLang="zh-CN" sz="2400" dirty="0"/>
              <a:t> </a:t>
            </a:r>
            <a:r>
              <a:rPr lang="zh-CN" altLang="en-US" sz="2400" dirty="0"/>
              <a:t>文件夹内的 </a:t>
            </a:r>
            <a:r>
              <a:rPr lang="en-US" altLang="zh-CN" sz="2400" dirty="0" err="1"/>
              <a:t>css</a:t>
            </a:r>
            <a:r>
              <a:rPr lang="en-US" altLang="zh-CN" sz="2400" dirty="0"/>
              <a:t> </a:t>
            </a:r>
            <a:r>
              <a:rPr lang="zh-CN" altLang="en-US" sz="2400" dirty="0"/>
              <a:t>文件夹内的 </a:t>
            </a:r>
            <a:r>
              <a:rPr lang="en-US" altLang="zh-CN" sz="2400" dirty="0"/>
              <a:t>bootstrap.css </a:t>
            </a:r>
            <a:r>
              <a:rPr lang="zh-CN" altLang="en-US" sz="2400" dirty="0"/>
              <a:t>和 </a:t>
            </a:r>
            <a:r>
              <a:rPr lang="en-US" altLang="zh-CN" sz="2400" dirty="0"/>
              <a:t>bootstrap-min.css </a:t>
            </a:r>
            <a:r>
              <a:rPr lang="zh-CN" altLang="en-US" sz="2400" dirty="0"/>
              <a:t>文件上。</a:t>
            </a:r>
          </a:p>
        </p:txBody>
      </p:sp>
    </p:spTree>
    <p:extLst>
      <p:ext uri="{BB962C8B-B14F-4D97-AF65-F5344CB8AC3E}">
        <p14:creationId xmlns:p14="http://schemas.microsoft.com/office/powerpoint/2010/main" val="13533172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下拉菜单</a:t>
            </a:r>
          </a:p>
        </p:txBody>
      </p:sp>
      <p:sp>
        <p:nvSpPr>
          <p:cNvPr id="3" name="内容占位符 2"/>
          <p:cNvSpPr>
            <a:spLocks noGrp="1"/>
          </p:cNvSpPr>
          <p:nvPr>
            <p:ph idx="1"/>
          </p:nvPr>
        </p:nvSpPr>
        <p:spPr/>
        <p:txBody>
          <a:bodyPr/>
          <a:lstStyle/>
          <a:p>
            <a:r>
              <a:rPr lang="zh-CN" altLang="en-US" sz="2400" dirty="0"/>
              <a:t>导航菜单与下拉菜单使用相似的语法。默认情况下，列表项的锚与一些数据属性协同合作来触发带有 </a:t>
            </a:r>
            <a:r>
              <a:rPr lang="en-US" altLang="zh-CN" sz="2400" dirty="0"/>
              <a:t>.dropdown-menu class </a:t>
            </a:r>
            <a:r>
              <a:rPr lang="zh-CN" altLang="en-US" sz="2400" dirty="0"/>
              <a:t>的无序列表。</a:t>
            </a:r>
            <a:endParaRPr lang="en-US" altLang="zh-CN" sz="2400" dirty="0"/>
          </a:p>
          <a:p>
            <a:r>
              <a:rPr lang="zh-CN" altLang="en-US" sz="2400" dirty="0"/>
              <a:t>带有下拉菜单的标签</a:t>
            </a:r>
          </a:p>
          <a:p>
            <a:r>
              <a:rPr lang="zh-CN" altLang="en-US" sz="2400" dirty="0"/>
              <a:t>带有下拉菜单的胶囊</a:t>
            </a:r>
          </a:p>
          <a:p>
            <a:endParaRPr lang="zh-CN" altLang="en-US" sz="2400" dirty="0"/>
          </a:p>
        </p:txBody>
      </p:sp>
    </p:spTree>
    <p:extLst>
      <p:ext uri="{BB962C8B-B14F-4D97-AF65-F5344CB8AC3E}">
        <p14:creationId xmlns:p14="http://schemas.microsoft.com/office/powerpoint/2010/main" val="20899313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带有下拉菜单的标签</a:t>
            </a:r>
          </a:p>
        </p:txBody>
      </p:sp>
      <p:sp>
        <p:nvSpPr>
          <p:cNvPr id="3" name="内容占位符 2"/>
          <p:cNvSpPr>
            <a:spLocks noGrp="1"/>
          </p:cNvSpPr>
          <p:nvPr>
            <p:ph idx="1"/>
          </p:nvPr>
        </p:nvSpPr>
        <p:spPr/>
        <p:txBody>
          <a:bodyPr/>
          <a:lstStyle/>
          <a:p>
            <a:r>
              <a:rPr lang="zh-CN" altLang="en-US" sz="2400" dirty="0"/>
              <a:t>向标签添加下拉菜单的步骤如下：</a:t>
            </a:r>
          </a:p>
          <a:p>
            <a:pPr lvl="1"/>
            <a:r>
              <a:rPr lang="zh-CN" altLang="en-US" sz="2000" dirty="0"/>
              <a:t>以一个带有 </a:t>
            </a:r>
            <a:r>
              <a:rPr lang="en-US" altLang="zh-CN" sz="2000" dirty="0"/>
              <a:t>class .</a:t>
            </a:r>
            <a:r>
              <a:rPr lang="en-US" altLang="zh-CN" sz="2000" dirty="0" err="1"/>
              <a:t>nav</a:t>
            </a:r>
            <a:r>
              <a:rPr lang="en-US" altLang="zh-CN" sz="2000" dirty="0"/>
              <a:t> </a:t>
            </a:r>
            <a:r>
              <a:rPr lang="zh-CN" altLang="en-US" sz="2000" dirty="0"/>
              <a:t>的无序列表开始。</a:t>
            </a:r>
          </a:p>
          <a:p>
            <a:pPr lvl="1"/>
            <a:r>
              <a:rPr lang="zh-CN" altLang="en-US" sz="2000" dirty="0"/>
              <a:t>添加 </a:t>
            </a:r>
            <a:r>
              <a:rPr lang="en-US" altLang="zh-CN" sz="2000" dirty="0"/>
              <a:t>class .</a:t>
            </a:r>
            <a:r>
              <a:rPr lang="en-US" altLang="zh-CN" sz="2000" dirty="0" err="1"/>
              <a:t>nav</a:t>
            </a:r>
            <a:r>
              <a:rPr lang="en-US" altLang="zh-CN" sz="2000" dirty="0"/>
              <a:t>-tabs</a:t>
            </a:r>
            <a:r>
              <a:rPr lang="zh-CN" altLang="en-US" sz="2000" dirty="0"/>
              <a:t>。</a:t>
            </a:r>
          </a:p>
          <a:p>
            <a:pPr lvl="1"/>
            <a:r>
              <a:rPr lang="zh-CN" altLang="en-US" sz="2000" dirty="0"/>
              <a:t>添加带有 </a:t>
            </a:r>
            <a:r>
              <a:rPr lang="en-US" altLang="zh-CN" sz="2000" dirty="0"/>
              <a:t>.dropdown-menu class </a:t>
            </a:r>
            <a:r>
              <a:rPr lang="zh-CN" altLang="en-US" sz="2000" dirty="0"/>
              <a:t>的无序列表。</a:t>
            </a:r>
          </a:p>
          <a:p>
            <a:endParaRPr lang="zh-CN" altLang="en-US" sz="2400" dirty="0"/>
          </a:p>
        </p:txBody>
      </p:sp>
      <p:pic>
        <p:nvPicPr>
          <p:cNvPr id="4" name="图片 3"/>
          <p:cNvPicPr>
            <a:picLocks noChangeAspect="1"/>
          </p:cNvPicPr>
          <p:nvPr/>
        </p:nvPicPr>
        <p:blipFill>
          <a:blip r:embed="rId2"/>
          <a:stretch>
            <a:fillRect/>
          </a:stretch>
        </p:blipFill>
        <p:spPr>
          <a:xfrm>
            <a:off x="1058396" y="2957793"/>
            <a:ext cx="6838950" cy="2152650"/>
          </a:xfrm>
          <a:prstGeom prst="rect">
            <a:avLst/>
          </a:prstGeom>
        </p:spPr>
      </p:pic>
      <p:sp>
        <p:nvSpPr>
          <p:cNvPr id="5" name="AutoShape 10"/>
          <p:cNvSpPr>
            <a:spLocks noChangeArrowheads="1"/>
          </p:cNvSpPr>
          <p:nvPr/>
        </p:nvSpPr>
        <p:spPr bwMode="auto">
          <a:xfrm>
            <a:off x="3166485" y="821750"/>
            <a:ext cx="5683174" cy="575901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&lt;p&gt;</a:t>
            </a:r>
            <a:r>
              <a:rPr lang="zh-CN" altLang="en-US" sz="1600" dirty="0">
                <a:solidFill>
                  <a:schemeClr val="accent5">
                    <a:lumMod val="10000"/>
                  </a:schemeClr>
                </a:solidFill>
              </a:rPr>
              <a:t>带有下拉菜单的标签</a:t>
            </a:r>
            <a:r>
              <a:rPr lang="en-US" altLang="zh-CN" sz="1600" dirty="0">
                <a:solidFill>
                  <a:schemeClr val="accent5">
                    <a:lumMod val="10000"/>
                  </a:schemeClr>
                </a:solidFill>
              </a:rPr>
              <a:t>&lt;/p&gt;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ul</a:t>
            </a:r>
            <a:r>
              <a:rPr lang="en-US" altLang="zh-CN" sz="1600" dirty="0">
                <a:solidFill>
                  <a:schemeClr val="accent5">
                    <a:lumMod val="10000"/>
                  </a:schemeClr>
                </a:solidFill>
              </a:rPr>
              <a:t> class="</a:t>
            </a:r>
            <a:r>
              <a:rPr lang="en-US" altLang="zh-CN" sz="1600" dirty="0" err="1">
                <a:solidFill>
                  <a:schemeClr val="accent5">
                    <a:lumMod val="10000"/>
                  </a:schemeClr>
                </a:solidFill>
              </a:rPr>
              <a:t>nav</a:t>
            </a:r>
            <a:r>
              <a:rPr lang="en-US" altLang="zh-CN" sz="1600" dirty="0">
                <a:solidFill>
                  <a:schemeClr val="accent5">
                    <a:lumMod val="10000"/>
                  </a:schemeClr>
                </a:solidFill>
              </a:rPr>
              <a:t> </a:t>
            </a:r>
            <a:r>
              <a:rPr lang="en-US" altLang="zh-CN" sz="1600" dirty="0" err="1">
                <a:solidFill>
                  <a:schemeClr val="accent5">
                    <a:lumMod val="10000"/>
                  </a:schemeClr>
                </a:solidFill>
              </a:rPr>
              <a:t>nav</a:t>
            </a:r>
            <a:r>
              <a:rPr lang="en-US" altLang="zh-CN" sz="1600" dirty="0">
                <a:solidFill>
                  <a:schemeClr val="accent5">
                    <a:lumMod val="10000"/>
                  </a:schemeClr>
                </a:solidFill>
              </a:rPr>
              <a:t>-tabs"&gt;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class="active"&gt;&lt;a </a:t>
            </a:r>
            <a:r>
              <a:rPr lang="en-US" altLang="zh-CN" sz="1600" dirty="0" err="1">
                <a:solidFill>
                  <a:schemeClr val="accent5">
                    <a:lumMod val="10000"/>
                  </a:schemeClr>
                </a:solidFill>
              </a:rPr>
              <a:t>href</a:t>
            </a:r>
            <a:r>
              <a:rPr lang="en-US" altLang="zh-CN" sz="1600" dirty="0">
                <a:solidFill>
                  <a:schemeClr val="accent5">
                    <a:lumMod val="10000"/>
                  </a:schemeClr>
                </a:solidFill>
              </a:rPr>
              <a:t>="#"&gt;Home&lt;/a&gt;&lt;/li&gt;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="#"&gt;SVN&lt;/a&gt;&lt;/li&gt;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iOS</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VB.Net</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class="dropdown-toggle" data-toggle="dropdown" </a:t>
            </a:r>
            <a:r>
              <a:rPr lang="en-US" altLang="zh-CN" sz="1600" dirty="0" err="1">
                <a:solidFill>
                  <a:schemeClr val="accent5">
                    <a:lumMod val="10000"/>
                  </a:schemeClr>
                </a:solidFill>
              </a:rPr>
              <a:t>href</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Java &lt;span class="caret"&gt;&lt;/span&gt;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class="dropdown-menu"&gt;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="#"&gt;Swing&lt;/a&gt;&lt;/li&gt;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jMeter</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="#"&gt;EJB&lt;/a&gt;&lt;/li&gt;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分离的链接</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="#"&gt;PHP&lt;/a&gt;&lt;/li&gt;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ul</a:t>
            </a:r>
            <a:r>
              <a:rPr lang="en-US" altLang="zh-CN" sz="1600" dirty="0">
                <a:solidFill>
                  <a:schemeClr val="accent5">
                    <a:lumMod val="10000"/>
                  </a:schemeClr>
                </a:solidFill>
              </a:rPr>
              <a:t>&gt;</a:t>
            </a:r>
          </a:p>
        </p:txBody>
      </p:sp>
    </p:spTree>
    <p:extLst>
      <p:ext uri="{BB962C8B-B14F-4D97-AF65-F5344CB8AC3E}">
        <p14:creationId xmlns:p14="http://schemas.microsoft.com/office/powerpoint/2010/main" val="42535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带有下拉菜单的胶囊</a:t>
            </a:r>
          </a:p>
        </p:txBody>
      </p:sp>
      <p:sp>
        <p:nvSpPr>
          <p:cNvPr id="3" name="内容占位符 2"/>
          <p:cNvSpPr>
            <a:spLocks noGrp="1"/>
          </p:cNvSpPr>
          <p:nvPr>
            <p:ph idx="1"/>
          </p:nvPr>
        </p:nvSpPr>
        <p:spPr/>
        <p:txBody>
          <a:bodyPr/>
          <a:lstStyle/>
          <a:p>
            <a:r>
              <a:rPr lang="zh-CN" altLang="en-US" sz="2400" dirty="0"/>
              <a:t>步骤与创建带有下拉菜单的标签相同，只是需要把 </a:t>
            </a:r>
            <a:r>
              <a:rPr lang="en-US" altLang="zh-CN" sz="2400" dirty="0"/>
              <a:t>.</a:t>
            </a:r>
            <a:r>
              <a:rPr lang="en-US" altLang="zh-CN" sz="2400" dirty="0" err="1"/>
              <a:t>nav</a:t>
            </a:r>
            <a:r>
              <a:rPr lang="en-US" altLang="zh-CN" sz="2400" dirty="0"/>
              <a:t>-tabs class </a:t>
            </a:r>
            <a:r>
              <a:rPr lang="zh-CN" altLang="en-US" sz="2400" dirty="0"/>
              <a:t>改为 </a:t>
            </a:r>
            <a:r>
              <a:rPr lang="en-US" altLang="zh-CN" sz="2400" dirty="0"/>
              <a:t>.</a:t>
            </a:r>
            <a:r>
              <a:rPr lang="en-US" altLang="zh-CN" sz="2400" dirty="0" err="1"/>
              <a:t>nav</a:t>
            </a:r>
            <a:r>
              <a:rPr lang="en-US" altLang="zh-CN" sz="2400" dirty="0"/>
              <a:t>-pills</a:t>
            </a:r>
            <a:r>
              <a:rPr lang="zh-CN" altLang="en-US" sz="2400" dirty="0"/>
              <a:t>，如下面的实例所示：</a:t>
            </a:r>
          </a:p>
        </p:txBody>
      </p:sp>
      <p:pic>
        <p:nvPicPr>
          <p:cNvPr id="4" name="图片 3"/>
          <p:cNvPicPr>
            <a:picLocks noChangeAspect="1"/>
          </p:cNvPicPr>
          <p:nvPr/>
        </p:nvPicPr>
        <p:blipFill>
          <a:blip r:embed="rId2"/>
          <a:stretch>
            <a:fillRect/>
          </a:stretch>
        </p:blipFill>
        <p:spPr>
          <a:xfrm>
            <a:off x="1665193" y="2140603"/>
            <a:ext cx="5715437" cy="2538973"/>
          </a:xfrm>
          <a:prstGeom prst="rect">
            <a:avLst/>
          </a:prstGeom>
        </p:spPr>
      </p:pic>
      <p:sp>
        <p:nvSpPr>
          <p:cNvPr id="5" name="AutoShape 10"/>
          <p:cNvSpPr>
            <a:spLocks noChangeArrowheads="1"/>
          </p:cNvSpPr>
          <p:nvPr/>
        </p:nvSpPr>
        <p:spPr bwMode="auto">
          <a:xfrm>
            <a:off x="3166485" y="821750"/>
            <a:ext cx="5683174" cy="575901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&lt;p&gt;</a:t>
            </a:r>
            <a:r>
              <a:rPr lang="zh-CN" altLang="en-US" sz="1600" dirty="0">
                <a:solidFill>
                  <a:schemeClr val="accent5">
                    <a:lumMod val="10000"/>
                  </a:schemeClr>
                </a:solidFill>
              </a:rPr>
              <a:t>带有下拉菜单的胶囊</a:t>
            </a:r>
            <a:r>
              <a:rPr lang="en-US" altLang="zh-CN" sz="1600" dirty="0">
                <a:solidFill>
                  <a:schemeClr val="accent5">
                    <a:lumMod val="10000"/>
                  </a:schemeClr>
                </a:solidFill>
              </a:rPr>
              <a:t>&lt;/p&gt;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ul</a:t>
            </a:r>
            <a:r>
              <a:rPr lang="en-US" altLang="zh-CN" sz="1600" dirty="0">
                <a:solidFill>
                  <a:schemeClr val="accent5">
                    <a:lumMod val="10000"/>
                  </a:schemeClr>
                </a:solidFill>
              </a:rPr>
              <a:t> class="</a:t>
            </a:r>
            <a:r>
              <a:rPr lang="en-US" altLang="zh-CN" sz="1600" dirty="0" err="1">
                <a:solidFill>
                  <a:schemeClr val="accent5">
                    <a:lumMod val="10000"/>
                  </a:schemeClr>
                </a:solidFill>
              </a:rPr>
              <a:t>nav</a:t>
            </a:r>
            <a:r>
              <a:rPr lang="en-US" altLang="zh-CN" sz="1600" dirty="0">
                <a:solidFill>
                  <a:schemeClr val="accent5">
                    <a:lumMod val="10000"/>
                  </a:schemeClr>
                </a:solidFill>
              </a:rPr>
              <a:t> </a:t>
            </a:r>
            <a:r>
              <a:rPr lang="en-US" altLang="zh-CN" sz="1600" dirty="0" err="1">
                <a:solidFill>
                  <a:schemeClr val="accent5">
                    <a:lumMod val="10000"/>
                  </a:schemeClr>
                </a:solidFill>
              </a:rPr>
              <a:t>nav</a:t>
            </a:r>
            <a:r>
              <a:rPr lang="en-US" altLang="zh-CN" sz="1600" dirty="0">
                <a:solidFill>
                  <a:schemeClr val="accent5">
                    <a:lumMod val="10000"/>
                  </a:schemeClr>
                </a:solidFill>
              </a:rPr>
              <a:t>-pills"&gt;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class="active"&gt;&lt;a </a:t>
            </a:r>
            <a:r>
              <a:rPr lang="en-US" altLang="zh-CN" sz="1600" dirty="0" err="1">
                <a:solidFill>
                  <a:schemeClr val="accent5">
                    <a:lumMod val="10000"/>
                  </a:schemeClr>
                </a:solidFill>
              </a:rPr>
              <a:t>href</a:t>
            </a:r>
            <a:r>
              <a:rPr lang="en-US" altLang="zh-CN" sz="1600" dirty="0">
                <a:solidFill>
                  <a:schemeClr val="accent5">
                    <a:lumMod val="10000"/>
                  </a:schemeClr>
                </a:solidFill>
              </a:rPr>
              <a:t>="#"&gt;Home&lt;/a&gt;&lt;/li&gt;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="#"&gt;SVN&lt;/a&gt;&lt;/li&gt;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iOS</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VB.Net</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class="dropdown-toggle" data-toggle="dropdown" </a:t>
            </a:r>
            <a:r>
              <a:rPr lang="en-US" altLang="zh-CN" sz="1600" dirty="0" err="1">
                <a:solidFill>
                  <a:schemeClr val="accent5">
                    <a:lumMod val="10000"/>
                  </a:schemeClr>
                </a:solidFill>
              </a:rPr>
              <a:t>href</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Java &lt;span class="caret"&gt;&lt;/span&gt;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class="dropdown-menu"&gt;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="#"&gt;Swing&lt;/a&gt;&lt;/li&gt;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jMeter</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="#"&gt;EJB&lt;/a&gt;&lt;/li&gt;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分离的链接</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="#"&gt;PHP&lt;/a&gt;&lt;/li&gt;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ul</a:t>
            </a:r>
            <a:r>
              <a:rPr lang="en-US" altLang="zh-CN" sz="1600" dirty="0">
                <a:solidFill>
                  <a:schemeClr val="accent5">
                    <a:lumMod val="10000"/>
                  </a:schemeClr>
                </a:solidFill>
              </a:rPr>
              <a:t>&gt;</a:t>
            </a:r>
          </a:p>
        </p:txBody>
      </p:sp>
    </p:spTree>
    <p:extLst>
      <p:ext uri="{BB962C8B-B14F-4D97-AF65-F5344CB8AC3E}">
        <p14:creationId xmlns:p14="http://schemas.microsoft.com/office/powerpoint/2010/main" val="170184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Bootstrap </a:t>
            </a:r>
            <a:r>
              <a:rPr lang="zh-CN" altLang="en-US" dirty="0"/>
              <a:t>导航栏</a:t>
            </a:r>
          </a:p>
        </p:txBody>
      </p:sp>
      <p:sp>
        <p:nvSpPr>
          <p:cNvPr id="3" name="内容占位符 2"/>
          <p:cNvSpPr>
            <a:spLocks noGrp="1"/>
          </p:cNvSpPr>
          <p:nvPr>
            <p:ph idx="1"/>
          </p:nvPr>
        </p:nvSpPr>
        <p:spPr/>
        <p:txBody>
          <a:bodyPr/>
          <a:lstStyle/>
          <a:p>
            <a:r>
              <a:rPr lang="zh-CN" altLang="en-US" sz="2400" dirty="0"/>
              <a:t>导航栏是一个很好的功能，是 </a:t>
            </a:r>
            <a:r>
              <a:rPr lang="en-US" altLang="zh-CN" sz="2400" dirty="0"/>
              <a:t>Bootstrap </a:t>
            </a:r>
            <a:r>
              <a:rPr lang="zh-CN" altLang="en-US" sz="2400" dirty="0"/>
              <a:t>网站的一个突出特点。导航栏在您的应用或网站中作为导航页头的响应式基础组件。导航栏在移动设备的视图中是折叠的，随着可用视口宽度的增加，导航栏也会水平展开。在 </a:t>
            </a:r>
            <a:r>
              <a:rPr lang="en-US" altLang="zh-CN" sz="2400" dirty="0"/>
              <a:t>Bootstrap </a:t>
            </a:r>
            <a:r>
              <a:rPr lang="zh-CN" altLang="en-US" sz="2400" dirty="0"/>
              <a:t>导航栏的核心中，导航栏包括了站点名称和基本的导航定义样式。</a:t>
            </a:r>
          </a:p>
        </p:txBody>
      </p:sp>
    </p:spTree>
    <p:extLst>
      <p:ext uri="{BB962C8B-B14F-4D97-AF65-F5344CB8AC3E}">
        <p14:creationId xmlns:p14="http://schemas.microsoft.com/office/powerpoint/2010/main" val="13734745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默认的导航栏</a:t>
            </a:r>
          </a:p>
        </p:txBody>
      </p:sp>
      <p:sp>
        <p:nvSpPr>
          <p:cNvPr id="3" name="内容占位符 2"/>
          <p:cNvSpPr>
            <a:spLocks noGrp="1"/>
          </p:cNvSpPr>
          <p:nvPr>
            <p:ph idx="1"/>
          </p:nvPr>
        </p:nvSpPr>
        <p:spPr/>
        <p:txBody>
          <a:bodyPr/>
          <a:lstStyle/>
          <a:p>
            <a:r>
              <a:rPr lang="zh-CN" altLang="en-US" sz="2400" dirty="0"/>
              <a:t>创建一个默认的导航栏的步骤如下：</a:t>
            </a:r>
          </a:p>
          <a:p>
            <a:pPr lvl="1"/>
            <a:r>
              <a:rPr lang="zh-CN" altLang="en-US" sz="2000" dirty="0"/>
              <a:t>向 </a:t>
            </a:r>
            <a:r>
              <a:rPr lang="en-US" altLang="zh-CN" sz="2000" dirty="0"/>
              <a:t>&lt;</a:t>
            </a:r>
            <a:r>
              <a:rPr lang="en-US" altLang="zh-CN" sz="2000" dirty="0" err="1"/>
              <a:t>nav</a:t>
            </a:r>
            <a:r>
              <a:rPr lang="en-US" altLang="zh-CN" sz="2000" dirty="0"/>
              <a:t>&gt; </a:t>
            </a:r>
            <a:r>
              <a:rPr lang="zh-CN" altLang="en-US" sz="2000" dirty="0"/>
              <a:t>标签添加 </a:t>
            </a:r>
            <a:r>
              <a:rPr lang="en-US" altLang="zh-CN" sz="2000" dirty="0"/>
              <a:t>class .</a:t>
            </a:r>
            <a:r>
              <a:rPr lang="en-US" altLang="zh-CN" sz="2000" dirty="0" err="1"/>
              <a:t>navbar</a:t>
            </a:r>
            <a:r>
              <a:rPr lang="zh-CN" altLang="en-US" sz="2000" dirty="0"/>
              <a:t>、</a:t>
            </a:r>
            <a:r>
              <a:rPr lang="en-US" altLang="zh-CN" sz="2000" dirty="0"/>
              <a:t>.</a:t>
            </a:r>
            <a:r>
              <a:rPr lang="en-US" altLang="zh-CN" sz="2000" dirty="0" err="1"/>
              <a:t>navbar</a:t>
            </a:r>
            <a:r>
              <a:rPr lang="en-US" altLang="zh-CN" sz="2000" dirty="0"/>
              <a:t>-default</a:t>
            </a:r>
            <a:r>
              <a:rPr lang="zh-CN" altLang="en-US" sz="2000" dirty="0"/>
              <a:t>。</a:t>
            </a:r>
          </a:p>
          <a:p>
            <a:pPr lvl="1"/>
            <a:r>
              <a:rPr lang="zh-CN" altLang="en-US" sz="2000" dirty="0"/>
              <a:t>向上面的元素添加 </a:t>
            </a:r>
            <a:r>
              <a:rPr lang="en-US" altLang="zh-CN" sz="2000" dirty="0"/>
              <a:t>role="navigation"</a:t>
            </a:r>
            <a:r>
              <a:rPr lang="zh-CN" altLang="en-US" sz="2000" dirty="0"/>
              <a:t>，有助于增加可访问性。</a:t>
            </a:r>
          </a:p>
          <a:p>
            <a:pPr lvl="1"/>
            <a:r>
              <a:rPr lang="zh-CN" altLang="en-US" sz="2000" dirty="0"/>
              <a:t>向 </a:t>
            </a:r>
            <a:r>
              <a:rPr lang="en-US" altLang="zh-CN" sz="2000" dirty="0"/>
              <a:t>&lt;div&gt; </a:t>
            </a:r>
            <a:r>
              <a:rPr lang="zh-CN" altLang="en-US" sz="2000" dirty="0"/>
              <a:t>元素添加一个标题 </a:t>
            </a:r>
            <a:r>
              <a:rPr lang="en-US" altLang="zh-CN" sz="2000" dirty="0"/>
              <a:t>class .</a:t>
            </a:r>
            <a:r>
              <a:rPr lang="en-US" altLang="zh-CN" sz="2000" dirty="0" err="1"/>
              <a:t>navbar</a:t>
            </a:r>
            <a:r>
              <a:rPr lang="en-US" altLang="zh-CN" sz="2000" dirty="0"/>
              <a:t>-header</a:t>
            </a:r>
            <a:r>
              <a:rPr lang="zh-CN" altLang="en-US" sz="2000" dirty="0"/>
              <a:t>，内部包含了带有 </a:t>
            </a:r>
            <a:r>
              <a:rPr lang="en-US" altLang="zh-CN" sz="2000" dirty="0"/>
              <a:t>class </a:t>
            </a:r>
            <a:r>
              <a:rPr lang="en-US" altLang="zh-CN" sz="2000" dirty="0" err="1"/>
              <a:t>navbar</a:t>
            </a:r>
            <a:r>
              <a:rPr lang="en-US" altLang="zh-CN" sz="2000" dirty="0"/>
              <a:t>-brand </a:t>
            </a:r>
            <a:r>
              <a:rPr lang="zh-CN" altLang="en-US" sz="2000" dirty="0"/>
              <a:t>的 </a:t>
            </a:r>
            <a:r>
              <a:rPr lang="en-US" altLang="zh-CN" sz="2000" dirty="0"/>
              <a:t>&lt;a&gt; </a:t>
            </a:r>
            <a:r>
              <a:rPr lang="zh-CN" altLang="en-US" sz="2000" dirty="0"/>
              <a:t>元素。这会让文本看起来更大一号。</a:t>
            </a:r>
          </a:p>
          <a:p>
            <a:pPr lvl="1"/>
            <a:r>
              <a:rPr lang="zh-CN" altLang="en-US" sz="2000" dirty="0"/>
              <a:t>为了向导航栏添加链接，只需要简单地添加带有 </a:t>
            </a:r>
            <a:r>
              <a:rPr lang="en-US" altLang="zh-CN" sz="2000" dirty="0"/>
              <a:t>class .</a:t>
            </a:r>
            <a:r>
              <a:rPr lang="en-US" altLang="zh-CN" sz="2000" dirty="0" err="1"/>
              <a:t>nav</a:t>
            </a:r>
            <a:r>
              <a:rPr lang="zh-CN" altLang="en-US" sz="2000" dirty="0"/>
              <a:t>、</a:t>
            </a:r>
            <a:r>
              <a:rPr lang="en-US" altLang="zh-CN" sz="2000" dirty="0"/>
              <a:t>.</a:t>
            </a:r>
            <a:r>
              <a:rPr lang="en-US" altLang="zh-CN" sz="2000" dirty="0" err="1"/>
              <a:t>navbar-nav</a:t>
            </a:r>
            <a:r>
              <a:rPr lang="en-US" altLang="zh-CN" sz="2000" dirty="0"/>
              <a:t> </a:t>
            </a:r>
            <a:r>
              <a:rPr lang="zh-CN" altLang="en-US" sz="2000" dirty="0"/>
              <a:t>的无序列表即可。</a:t>
            </a:r>
          </a:p>
          <a:p>
            <a:endParaRPr lang="zh-CN" altLang="en-US" sz="2400" dirty="0"/>
          </a:p>
        </p:txBody>
      </p:sp>
    </p:spTree>
    <p:extLst>
      <p:ext uri="{BB962C8B-B14F-4D97-AF65-F5344CB8AC3E}">
        <p14:creationId xmlns:p14="http://schemas.microsoft.com/office/powerpoint/2010/main" val="16922638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默认的导航栏</a:t>
            </a:r>
          </a:p>
        </p:txBody>
      </p:sp>
      <p:sp>
        <p:nvSpPr>
          <p:cNvPr id="3" name="内容占位符 2"/>
          <p:cNvSpPr>
            <a:spLocks noGrp="1"/>
          </p:cNvSpPr>
          <p:nvPr>
            <p:ph idx="1"/>
          </p:nvPr>
        </p:nvSpPr>
        <p:spPr/>
        <p:txBody>
          <a:bodyPr/>
          <a:lstStyle/>
          <a:p>
            <a:r>
              <a:rPr lang="zh-CN" altLang="en-US" dirty="0"/>
              <a:t>下面的实例演示了这点：</a:t>
            </a:r>
          </a:p>
          <a:p>
            <a:endParaRPr lang="zh-CN" altLang="en-US" dirty="0"/>
          </a:p>
        </p:txBody>
      </p:sp>
      <p:pic>
        <p:nvPicPr>
          <p:cNvPr id="4" name="图片 3"/>
          <p:cNvPicPr>
            <a:picLocks noChangeAspect="1"/>
          </p:cNvPicPr>
          <p:nvPr/>
        </p:nvPicPr>
        <p:blipFill>
          <a:blip r:embed="rId2"/>
          <a:stretch>
            <a:fillRect/>
          </a:stretch>
        </p:blipFill>
        <p:spPr>
          <a:xfrm>
            <a:off x="931656" y="1884828"/>
            <a:ext cx="7729744" cy="602877"/>
          </a:xfrm>
          <a:prstGeom prst="rect">
            <a:avLst/>
          </a:prstGeom>
        </p:spPr>
      </p:pic>
      <p:sp>
        <p:nvSpPr>
          <p:cNvPr id="5" name="AutoShape 10"/>
          <p:cNvSpPr>
            <a:spLocks noChangeArrowheads="1"/>
          </p:cNvSpPr>
          <p:nvPr/>
        </p:nvSpPr>
        <p:spPr bwMode="auto">
          <a:xfrm>
            <a:off x="295836" y="2540374"/>
            <a:ext cx="7007412" cy="3613297"/>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nav</a:t>
            </a:r>
            <a:r>
              <a:rPr lang="en-US" altLang="zh-CN" sz="1600" dirty="0">
                <a:solidFill>
                  <a:schemeClr val="accent5">
                    <a:lumMod val="10000"/>
                  </a:schemeClr>
                </a:solidFill>
              </a:rPr>
              <a:t> class="</a:t>
            </a:r>
            <a:r>
              <a:rPr lang="en-US" altLang="zh-CN" sz="1600" dirty="0" err="1">
                <a:solidFill>
                  <a:schemeClr val="accent5">
                    <a:lumMod val="10000"/>
                  </a:schemeClr>
                </a:solidFill>
              </a:rPr>
              <a:t>navbar</a:t>
            </a:r>
            <a:r>
              <a:rPr lang="en-US" altLang="zh-CN" sz="1600" dirty="0">
                <a:solidFill>
                  <a:schemeClr val="accent5">
                    <a:lumMod val="10000"/>
                  </a:schemeClr>
                </a:solidFill>
              </a:rPr>
              <a:t> </a:t>
            </a:r>
            <a:r>
              <a:rPr lang="en-US" altLang="zh-CN" sz="1600" dirty="0" err="1">
                <a:solidFill>
                  <a:schemeClr val="accent5">
                    <a:lumMod val="10000"/>
                  </a:schemeClr>
                </a:solidFill>
              </a:rPr>
              <a:t>navbar</a:t>
            </a:r>
            <a:r>
              <a:rPr lang="en-US" altLang="zh-CN" sz="1600" dirty="0">
                <a:solidFill>
                  <a:schemeClr val="accent5">
                    <a:lumMod val="10000"/>
                  </a:schemeClr>
                </a:solidFill>
              </a:rPr>
              <a:t>-default" role="navigation"&gt;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a:t>
            </a:r>
            <a:r>
              <a:rPr lang="en-US" altLang="zh-CN" sz="1600" dirty="0" err="1">
                <a:solidFill>
                  <a:schemeClr val="accent5">
                    <a:lumMod val="10000"/>
                  </a:schemeClr>
                </a:solidFill>
              </a:rPr>
              <a:t>navbar</a:t>
            </a:r>
            <a:r>
              <a:rPr lang="en-US" altLang="zh-CN" sz="1600" dirty="0">
                <a:solidFill>
                  <a:schemeClr val="accent5">
                    <a:lumMod val="10000"/>
                  </a:schemeClr>
                </a:solidFill>
              </a:rPr>
              <a:t>-header"&gt;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class="</a:t>
            </a:r>
            <a:r>
              <a:rPr lang="en-US" altLang="zh-CN" sz="1600" dirty="0" err="1">
                <a:solidFill>
                  <a:schemeClr val="accent5">
                    <a:lumMod val="10000"/>
                  </a:schemeClr>
                </a:solidFill>
              </a:rPr>
              <a:t>navbar</a:t>
            </a:r>
            <a:r>
              <a:rPr lang="en-US" altLang="zh-CN" sz="1600" dirty="0">
                <a:solidFill>
                  <a:schemeClr val="accent5">
                    <a:lumMod val="10000"/>
                  </a:schemeClr>
                </a:solidFill>
              </a:rPr>
              <a:t>-brand" </a:t>
            </a:r>
            <a:r>
              <a:rPr lang="en-US" altLang="zh-CN" sz="1600" dirty="0" err="1">
                <a:solidFill>
                  <a:schemeClr val="accent5">
                    <a:lumMod val="10000"/>
                  </a:schemeClr>
                </a:solidFill>
              </a:rPr>
              <a:t>href</a:t>
            </a:r>
            <a:r>
              <a:rPr lang="en-US" altLang="zh-CN" sz="1600" dirty="0">
                <a:solidFill>
                  <a:schemeClr val="accent5">
                    <a:lumMod val="10000"/>
                  </a:schemeClr>
                </a:solidFill>
              </a:rPr>
              <a:t>="#"&gt;W3Cschool&lt;/a&gt;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a:t>
            </a:r>
            <a:r>
              <a:rPr lang="en-US" altLang="zh-CN" sz="1600" dirty="0" err="1">
                <a:solidFill>
                  <a:schemeClr val="accent5">
                    <a:lumMod val="10000"/>
                  </a:schemeClr>
                </a:solidFill>
              </a:rPr>
              <a:t>nav</a:t>
            </a:r>
            <a:r>
              <a:rPr lang="en-US" altLang="zh-CN" sz="1600" dirty="0">
                <a:solidFill>
                  <a:schemeClr val="accent5">
                    <a:lumMod val="10000"/>
                  </a:schemeClr>
                </a:solidFill>
              </a:rPr>
              <a:t> </a:t>
            </a:r>
            <a:r>
              <a:rPr lang="en-US" altLang="zh-CN" sz="1600" dirty="0" err="1">
                <a:solidFill>
                  <a:schemeClr val="accent5">
                    <a:lumMod val="10000"/>
                  </a:schemeClr>
                </a:solidFill>
              </a:rPr>
              <a:t>navbar-nav</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class="active"&gt;&lt;a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iOS</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="#"&gt;SVN&lt;/a&gt;&lt;/li&gt;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a:t>
            </a:r>
            <a:r>
              <a:rPr lang="en-US" altLang="zh-CN" sz="1600" dirty="0" err="1">
                <a:solidFill>
                  <a:schemeClr val="accent5">
                    <a:lumMod val="10000"/>
                  </a:schemeClr>
                </a:solidFill>
              </a:rPr>
              <a:t>href</a:t>
            </a:r>
            <a:r>
              <a:rPr lang="en-US" altLang="zh-CN" sz="1600" dirty="0">
                <a:solidFill>
                  <a:schemeClr val="accent5">
                    <a:lumMod val="10000"/>
                  </a:schemeClr>
                </a:solidFill>
              </a:rPr>
              <a:t>="#" class="dropdown-toggle" data-toggle="dropdown"&gt;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Java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 class="caret"&gt;&lt;/b&gt;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&lt;/a&gt;</a:t>
            </a:r>
          </a:p>
        </p:txBody>
      </p:sp>
      <p:sp>
        <p:nvSpPr>
          <p:cNvPr id="6" name="AutoShape 10"/>
          <p:cNvSpPr>
            <a:spLocks noChangeArrowheads="1"/>
          </p:cNvSpPr>
          <p:nvPr/>
        </p:nvSpPr>
        <p:spPr bwMode="auto">
          <a:xfrm>
            <a:off x="3372814" y="2998076"/>
            <a:ext cx="5596058" cy="3613297"/>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ul</a:t>
            </a:r>
            <a:r>
              <a:rPr lang="en-US" altLang="zh-CN" sz="1600" dirty="0">
                <a:solidFill>
                  <a:schemeClr val="accent5">
                    <a:lumMod val="10000"/>
                  </a:schemeClr>
                </a:solidFill>
              </a:rPr>
              <a:t> class="dropdown-menu"&gt;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jmeter</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="#"&gt;EJB&lt;/a&gt;&lt;/li&gt;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="#"&gt;Jasper Report&lt;/a&gt;&lt;/li&gt;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分离的链接</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另一个分离的链接</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nav</a:t>
            </a:r>
            <a:r>
              <a:rPr lang="en-US" altLang="zh-CN" sz="1600" dirty="0">
                <a:solidFill>
                  <a:schemeClr val="accent5">
                    <a:lumMod val="10000"/>
                  </a:schemeClr>
                </a:solidFill>
              </a:rPr>
              <a:t>&gt;</a:t>
            </a:r>
          </a:p>
        </p:txBody>
      </p:sp>
    </p:spTree>
    <p:extLst>
      <p:ext uri="{BB962C8B-B14F-4D97-AF65-F5344CB8AC3E}">
        <p14:creationId xmlns:p14="http://schemas.microsoft.com/office/powerpoint/2010/main" val="185433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响应式的导航栏</a:t>
            </a:r>
          </a:p>
        </p:txBody>
      </p:sp>
      <p:sp>
        <p:nvSpPr>
          <p:cNvPr id="3" name="内容占位符 2"/>
          <p:cNvSpPr>
            <a:spLocks noGrp="1"/>
          </p:cNvSpPr>
          <p:nvPr>
            <p:ph idx="1"/>
          </p:nvPr>
        </p:nvSpPr>
        <p:spPr/>
        <p:txBody>
          <a:bodyPr/>
          <a:lstStyle/>
          <a:p>
            <a:r>
              <a:rPr lang="zh-CN" altLang="en-US" sz="2400" dirty="0"/>
              <a:t>为了给导航栏添加响应式特性，您要折叠的内容必须包裹在带有 </a:t>
            </a:r>
            <a:r>
              <a:rPr lang="en-US" altLang="zh-CN" sz="2400" dirty="0"/>
              <a:t>classes .collapse</a:t>
            </a:r>
            <a:r>
              <a:rPr lang="zh-CN" altLang="en-US" sz="2400" dirty="0"/>
              <a:t>、</a:t>
            </a:r>
            <a:r>
              <a:rPr lang="en-US" altLang="zh-CN" sz="2400" dirty="0"/>
              <a:t>.</a:t>
            </a:r>
            <a:r>
              <a:rPr lang="en-US" altLang="zh-CN" sz="2400" dirty="0" err="1"/>
              <a:t>navbar</a:t>
            </a:r>
            <a:r>
              <a:rPr lang="en-US" altLang="zh-CN" sz="2400" dirty="0"/>
              <a:t>-collapse </a:t>
            </a:r>
            <a:r>
              <a:rPr lang="zh-CN" altLang="en-US" sz="2400" dirty="0"/>
              <a:t>的 </a:t>
            </a:r>
            <a:r>
              <a:rPr lang="en-US" altLang="zh-CN" sz="2400" dirty="0"/>
              <a:t>&lt;div&gt; </a:t>
            </a:r>
            <a:r>
              <a:rPr lang="zh-CN" altLang="en-US" sz="2400" dirty="0"/>
              <a:t>中。折叠起来的导航栏实际上是一个带有 </a:t>
            </a:r>
            <a:r>
              <a:rPr lang="en-US" altLang="zh-CN" sz="2400" dirty="0"/>
              <a:t>class .</a:t>
            </a:r>
            <a:r>
              <a:rPr lang="en-US" altLang="zh-CN" sz="2400" dirty="0" err="1"/>
              <a:t>navbar</a:t>
            </a:r>
            <a:r>
              <a:rPr lang="en-US" altLang="zh-CN" sz="2400" dirty="0"/>
              <a:t>-toggle </a:t>
            </a:r>
            <a:r>
              <a:rPr lang="zh-CN" altLang="en-US" sz="2400" dirty="0"/>
              <a:t>及两个 </a:t>
            </a:r>
            <a:r>
              <a:rPr lang="en-US" altLang="zh-CN" sz="2400" dirty="0"/>
              <a:t>data- </a:t>
            </a:r>
            <a:r>
              <a:rPr lang="zh-CN" altLang="en-US" sz="2400" dirty="0"/>
              <a:t>元素的按钮。第一个是 </a:t>
            </a:r>
            <a:r>
              <a:rPr lang="en-US" altLang="zh-CN" sz="2400" dirty="0"/>
              <a:t>data-toggle</a:t>
            </a:r>
            <a:r>
              <a:rPr lang="zh-CN" altLang="en-US" sz="2400" dirty="0"/>
              <a:t>，用于告诉 </a:t>
            </a:r>
            <a:r>
              <a:rPr lang="en-US" altLang="zh-CN" sz="2400" dirty="0"/>
              <a:t>JavaScript </a:t>
            </a:r>
            <a:r>
              <a:rPr lang="zh-CN" altLang="en-US" sz="2400" dirty="0"/>
              <a:t>需要对按钮做什么，第二个是 </a:t>
            </a:r>
            <a:r>
              <a:rPr lang="en-US" altLang="zh-CN" sz="2400" dirty="0"/>
              <a:t>data-target</a:t>
            </a:r>
            <a:r>
              <a:rPr lang="zh-CN" altLang="en-US" sz="2400" dirty="0"/>
              <a:t>，指示要切换到哪一个元素。三个带有 </a:t>
            </a:r>
            <a:r>
              <a:rPr lang="en-US" altLang="zh-CN" sz="2400" dirty="0"/>
              <a:t>class .icon-bar </a:t>
            </a:r>
            <a:r>
              <a:rPr lang="zh-CN" altLang="en-US" sz="2400" dirty="0"/>
              <a:t>的 </a:t>
            </a:r>
            <a:r>
              <a:rPr lang="en-US" altLang="zh-CN" sz="2400" dirty="0"/>
              <a:t>&lt;span&gt; </a:t>
            </a:r>
            <a:r>
              <a:rPr lang="zh-CN" altLang="en-US" sz="2400" dirty="0"/>
              <a:t>创建所谓的汉堡按钮。这些会切换为 </a:t>
            </a:r>
            <a:r>
              <a:rPr lang="en-US" altLang="zh-CN" sz="2400" dirty="0"/>
              <a:t>.</a:t>
            </a:r>
            <a:r>
              <a:rPr lang="en-US" altLang="zh-CN" sz="2400" dirty="0" err="1"/>
              <a:t>nav</a:t>
            </a:r>
            <a:r>
              <a:rPr lang="en-US" altLang="zh-CN" sz="2400" dirty="0"/>
              <a:t>-collapse &lt;div&gt; </a:t>
            </a:r>
            <a:r>
              <a:rPr lang="zh-CN" altLang="en-US" sz="2400" dirty="0"/>
              <a:t>中的元素。为了实现以上这些功能，您必须包含 </a:t>
            </a:r>
            <a:r>
              <a:rPr lang="en-US" altLang="zh-CN" sz="2400" dirty="0"/>
              <a:t>Bootstrap </a:t>
            </a:r>
            <a:r>
              <a:rPr lang="zh-CN" altLang="en-US" sz="2400" dirty="0"/>
              <a:t>折叠（</a:t>
            </a:r>
            <a:r>
              <a:rPr lang="en-US" altLang="zh-CN" sz="2400" dirty="0"/>
              <a:t>Collapse</a:t>
            </a:r>
            <a:r>
              <a:rPr lang="zh-CN" altLang="en-US" sz="2400" dirty="0"/>
              <a:t>）插件。</a:t>
            </a:r>
          </a:p>
          <a:p>
            <a:r>
              <a:rPr lang="zh-CN" altLang="en-US" sz="2400" dirty="0"/>
              <a:t>下面的实例演示了这点：</a:t>
            </a:r>
          </a:p>
        </p:txBody>
      </p:sp>
      <p:pic>
        <p:nvPicPr>
          <p:cNvPr id="4" name="图片 3"/>
          <p:cNvPicPr>
            <a:picLocks noChangeAspect="1"/>
          </p:cNvPicPr>
          <p:nvPr/>
        </p:nvPicPr>
        <p:blipFill>
          <a:blip r:embed="rId2"/>
          <a:stretch>
            <a:fillRect/>
          </a:stretch>
        </p:blipFill>
        <p:spPr>
          <a:xfrm>
            <a:off x="4344988" y="4693584"/>
            <a:ext cx="4619625" cy="1962150"/>
          </a:xfrm>
          <a:prstGeom prst="rect">
            <a:avLst/>
          </a:prstGeom>
        </p:spPr>
      </p:pic>
      <p:sp>
        <p:nvSpPr>
          <p:cNvPr id="5" name="AutoShape 10"/>
          <p:cNvSpPr>
            <a:spLocks noChangeArrowheads="1"/>
          </p:cNvSpPr>
          <p:nvPr/>
        </p:nvSpPr>
        <p:spPr bwMode="auto">
          <a:xfrm>
            <a:off x="239741" y="980457"/>
            <a:ext cx="7102444" cy="3613297"/>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nav</a:t>
            </a:r>
            <a:r>
              <a:rPr lang="en-US" altLang="zh-CN" sz="1600" dirty="0">
                <a:solidFill>
                  <a:schemeClr val="accent5">
                    <a:lumMod val="10000"/>
                  </a:schemeClr>
                </a:solidFill>
              </a:rPr>
              <a:t> class="</a:t>
            </a:r>
            <a:r>
              <a:rPr lang="en-US" altLang="zh-CN" sz="1600" dirty="0" err="1">
                <a:solidFill>
                  <a:schemeClr val="accent5">
                    <a:lumMod val="10000"/>
                  </a:schemeClr>
                </a:solidFill>
              </a:rPr>
              <a:t>navbar</a:t>
            </a:r>
            <a:r>
              <a:rPr lang="en-US" altLang="zh-CN" sz="1600" dirty="0">
                <a:solidFill>
                  <a:schemeClr val="accent5">
                    <a:lumMod val="10000"/>
                  </a:schemeClr>
                </a:solidFill>
              </a:rPr>
              <a:t> </a:t>
            </a:r>
            <a:r>
              <a:rPr lang="en-US" altLang="zh-CN" sz="1600" dirty="0" err="1">
                <a:solidFill>
                  <a:schemeClr val="accent5">
                    <a:lumMod val="10000"/>
                  </a:schemeClr>
                </a:solidFill>
              </a:rPr>
              <a:t>navbar</a:t>
            </a:r>
            <a:r>
              <a:rPr lang="en-US" altLang="zh-CN" sz="1600" dirty="0">
                <a:solidFill>
                  <a:schemeClr val="accent5">
                    <a:lumMod val="10000"/>
                  </a:schemeClr>
                </a:solidFill>
              </a:rPr>
              <a:t>-default" role="navigation"&gt;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a:t>
            </a:r>
            <a:r>
              <a:rPr lang="en-US" altLang="zh-CN" sz="1600" dirty="0" err="1">
                <a:solidFill>
                  <a:schemeClr val="accent5">
                    <a:lumMod val="10000"/>
                  </a:schemeClr>
                </a:solidFill>
              </a:rPr>
              <a:t>navbar</a:t>
            </a:r>
            <a:r>
              <a:rPr lang="en-US" altLang="zh-CN" sz="1600" dirty="0">
                <a:solidFill>
                  <a:schemeClr val="accent5">
                    <a:lumMod val="10000"/>
                  </a:schemeClr>
                </a:solidFill>
              </a:rPr>
              <a:t>-header"&gt;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navbar</a:t>
            </a:r>
            <a:r>
              <a:rPr lang="en-US" altLang="zh-CN" sz="1600" dirty="0">
                <a:solidFill>
                  <a:schemeClr val="accent5">
                    <a:lumMod val="10000"/>
                  </a:schemeClr>
                </a:solidFill>
              </a:rPr>
              <a:t>-toggle" data-toggle="collapse"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data-target="#example-</a:t>
            </a:r>
            <a:r>
              <a:rPr lang="en-US" altLang="zh-CN" sz="1600" dirty="0" err="1">
                <a:solidFill>
                  <a:schemeClr val="accent5">
                    <a:lumMod val="10000"/>
                  </a:schemeClr>
                </a:solidFill>
              </a:rPr>
              <a:t>navbar</a:t>
            </a:r>
            <a:r>
              <a:rPr lang="en-US" altLang="zh-CN" sz="1600" dirty="0">
                <a:solidFill>
                  <a:schemeClr val="accent5">
                    <a:lumMod val="10000"/>
                  </a:schemeClr>
                </a:solidFill>
              </a:rPr>
              <a:t>-collapse"&gt;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a:t>
            </a:r>
            <a:r>
              <a:rPr lang="en-US" altLang="zh-CN" sz="1600" dirty="0" err="1">
                <a:solidFill>
                  <a:schemeClr val="accent5">
                    <a:lumMod val="10000"/>
                  </a:schemeClr>
                </a:solidFill>
              </a:rPr>
              <a:t>sr</a:t>
            </a:r>
            <a:r>
              <a:rPr lang="en-US" altLang="zh-CN" sz="1600" dirty="0">
                <a:solidFill>
                  <a:schemeClr val="accent5">
                    <a:lumMod val="10000"/>
                  </a:schemeClr>
                </a:solidFill>
              </a:rPr>
              <a:t>-only"&gt;</a:t>
            </a:r>
            <a:r>
              <a:rPr lang="zh-CN" altLang="en-US" sz="1600" dirty="0">
                <a:solidFill>
                  <a:schemeClr val="accent5">
                    <a:lumMod val="10000"/>
                  </a:schemeClr>
                </a:solidFill>
              </a:rPr>
              <a:t>切换导航</a:t>
            </a:r>
            <a:r>
              <a:rPr lang="en-US" altLang="zh-CN" sz="1600" dirty="0">
                <a:solidFill>
                  <a:schemeClr val="accent5">
                    <a:lumMod val="10000"/>
                  </a:schemeClr>
                </a:solidFill>
              </a:rPr>
              <a: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class="icon-bar"&gt;&lt;/span&gt;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class="icon-bar"&gt;&lt;/span&gt;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class="icon-bar"&gt;&lt;/span&gt;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class="</a:t>
            </a:r>
            <a:r>
              <a:rPr lang="en-US" altLang="zh-CN" sz="1600" dirty="0" err="1">
                <a:solidFill>
                  <a:schemeClr val="accent5">
                    <a:lumMod val="10000"/>
                  </a:schemeClr>
                </a:solidFill>
              </a:rPr>
              <a:t>navbar</a:t>
            </a:r>
            <a:r>
              <a:rPr lang="en-US" altLang="zh-CN" sz="1600" dirty="0">
                <a:solidFill>
                  <a:schemeClr val="accent5">
                    <a:lumMod val="10000"/>
                  </a:schemeClr>
                </a:solidFill>
              </a:rPr>
              <a:t>-brand" </a:t>
            </a:r>
            <a:r>
              <a:rPr lang="en-US" altLang="zh-CN" sz="1600" dirty="0" err="1">
                <a:solidFill>
                  <a:schemeClr val="accent5">
                    <a:lumMod val="10000"/>
                  </a:schemeClr>
                </a:solidFill>
              </a:rPr>
              <a:t>href</a:t>
            </a:r>
            <a:r>
              <a:rPr lang="en-US" altLang="zh-CN" sz="1600" dirty="0">
                <a:solidFill>
                  <a:schemeClr val="accent5">
                    <a:lumMod val="10000"/>
                  </a:schemeClr>
                </a:solidFill>
              </a:rPr>
              <a:t>="#"&gt;W3Cschool&lt;/a&gt;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nav</a:t>
            </a:r>
            <a:r>
              <a:rPr lang="en-US" altLang="zh-CN" sz="1600" dirty="0">
                <a:solidFill>
                  <a:schemeClr val="accent5">
                    <a:lumMod val="10000"/>
                  </a:schemeClr>
                </a:solidFill>
              </a:rPr>
              <a:t>&gt;</a:t>
            </a:r>
          </a:p>
        </p:txBody>
      </p:sp>
      <p:sp>
        <p:nvSpPr>
          <p:cNvPr id="6" name="AutoShape 10"/>
          <p:cNvSpPr>
            <a:spLocks noChangeArrowheads="1"/>
          </p:cNvSpPr>
          <p:nvPr/>
        </p:nvSpPr>
        <p:spPr bwMode="auto">
          <a:xfrm>
            <a:off x="1710563" y="1168099"/>
            <a:ext cx="7102444" cy="550920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class="collapse </a:t>
            </a:r>
            <a:r>
              <a:rPr lang="en-US" altLang="zh-CN" sz="1600" dirty="0" err="1">
                <a:solidFill>
                  <a:schemeClr val="accent5">
                    <a:lumMod val="10000"/>
                  </a:schemeClr>
                </a:solidFill>
              </a:rPr>
              <a:t>navbar</a:t>
            </a:r>
            <a:r>
              <a:rPr lang="en-US" altLang="zh-CN" sz="1600" dirty="0">
                <a:solidFill>
                  <a:schemeClr val="accent5">
                    <a:lumMod val="10000"/>
                  </a:schemeClr>
                </a:solidFill>
              </a:rPr>
              <a:t>-collapse" id="example-</a:t>
            </a:r>
            <a:r>
              <a:rPr lang="en-US" altLang="zh-CN" sz="1600" dirty="0" err="1">
                <a:solidFill>
                  <a:schemeClr val="accent5">
                    <a:lumMod val="10000"/>
                  </a:schemeClr>
                </a:solidFill>
              </a:rPr>
              <a:t>navbar</a:t>
            </a:r>
            <a:r>
              <a:rPr lang="en-US" altLang="zh-CN" sz="1600" dirty="0">
                <a:solidFill>
                  <a:schemeClr val="accent5">
                    <a:lumMod val="10000"/>
                  </a:schemeClr>
                </a:solidFill>
              </a:rPr>
              <a:t>-collapse"&gt;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a:t>
            </a:r>
            <a:r>
              <a:rPr lang="en-US" altLang="zh-CN" sz="1600" dirty="0" err="1">
                <a:solidFill>
                  <a:schemeClr val="accent5">
                    <a:lumMod val="10000"/>
                  </a:schemeClr>
                </a:solidFill>
              </a:rPr>
              <a:t>nav</a:t>
            </a:r>
            <a:r>
              <a:rPr lang="en-US" altLang="zh-CN" sz="1600" dirty="0">
                <a:solidFill>
                  <a:schemeClr val="accent5">
                    <a:lumMod val="10000"/>
                  </a:schemeClr>
                </a:solidFill>
              </a:rPr>
              <a:t> </a:t>
            </a:r>
            <a:r>
              <a:rPr lang="en-US" altLang="zh-CN" sz="1600" dirty="0" err="1">
                <a:solidFill>
                  <a:schemeClr val="accent5">
                    <a:lumMod val="10000"/>
                  </a:schemeClr>
                </a:solidFill>
              </a:rPr>
              <a:t>navbar-nav</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class="active"&gt;&lt;a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iOS</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="#"&gt;SVN&lt;/a&gt;&lt;/li&gt;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a:t>
            </a:r>
            <a:r>
              <a:rPr lang="en-US" altLang="zh-CN" sz="1600" dirty="0" err="1">
                <a:solidFill>
                  <a:schemeClr val="accent5">
                    <a:lumMod val="10000"/>
                  </a:schemeClr>
                </a:solidFill>
              </a:rPr>
              <a:t>href</a:t>
            </a:r>
            <a:r>
              <a:rPr lang="en-US" altLang="zh-CN" sz="1600" dirty="0">
                <a:solidFill>
                  <a:schemeClr val="accent5">
                    <a:lumMod val="10000"/>
                  </a:schemeClr>
                </a:solidFill>
              </a:rPr>
              <a:t>="#" class="dropdown-toggle" data-toggle="dropdown"&gt;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Java &lt;b class="caret"&gt;&lt;/b&gt;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class="dropdown-menu"&gt;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jmeter</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="#"&gt;EJB&lt;/a&gt;&lt;/li&gt;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="#"&gt;Jasper Report&lt;/a&gt;&lt;/li&gt;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分离的链接</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另一个分离的链接</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p:txBody>
      </p:sp>
    </p:spTree>
    <p:extLst>
      <p:ext uri="{BB962C8B-B14F-4D97-AF65-F5344CB8AC3E}">
        <p14:creationId xmlns:p14="http://schemas.microsoft.com/office/powerpoint/2010/main" val="207314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导航栏中的表单</a:t>
            </a:r>
          </a:p>
        </p:txBody>
      </p:sp>
      <p:sp>
        <p:nvSpPr>
          <p:cNvPr id="3" name="内容占位符 2"/>
          <p:cNvSpPr>
            <a:spLocks noGrp="1"/>
          </p:cNvSpPr>
          <p:nvPr>
            <p:ph idx="1"/>
          </p:nvPr>
        </p:nvSpPr>
        <p:spPr/>
        <p:txBody>
          <a:bodyPr/>
          <a:lstStyle/>
          <a:p>
            <a:r>
              <a:rPr lang="zh-CN" altLang="en-US" sz="2400" dirty="0"/>
              <a:t>导航栏中的表单不是使用 </a:t>
            </a:r>
            <a:r>
              <a:rPr lang="en-US" altLang="zh-CN" sz="2400" dirty="0"/>
              <a:t>Bootstrap </a:t>
            </a:r>
            <a:r>
              <a:rPr lang="zh-CN" altLang="en-US" sz="2400" dirty="0"/>
              <a:t>表单 章节中所讲到的默认的 </a:t>
            </a:r>
            <a:r>
              <a:rPr lang="en-US" altLang="zh-CN" sz="2400" dirty="0"/>
              <a:t>class</a:t>
            </a:r>
            <a:r>
              <a:rPr lang="zh-CN" altLang="en-US" sz="2400" dirty="0"/>
              <a:t>，它是使用 </a:t>
            </a:r>
            <a:r>
              <a:rPr lang="en-US" altLang="zh-CN" sz="2400" dirty="0"/>
              <a:t>.</a:t>
            </a:r>
            <a:r>
              <a:rPr lang="en-US" altLang="zh-CN" sz="2400" dirty="0" err="1"/>
              <a:t>navbar</a:t>
            </a:r>
            <a:r>
              <a:rPr lang="en-US" altLang="zh-CN" sz="2400" dirty="0"/>
              <a:t>-form class</a:t>
            </a:r>
            <a:r>
              <a:rPr lang="zh-CN" altLang="en-US" sz="2400" dirty="0"/>
              <a:t>。这确保了表单适当的垂直对齐和在较窄的视口中折叠的行为。使用对齐方式选项（这将在组件对齐方式部分进行详细讲解）来决定导航栏中的内容放置在哪里。</a:t>
            </a:r>
          </a:p>
          <a:p>
            <a:endParaRPr lang="zh-CN" altLang="en-US" sz="2400" dirty="0"/>
          </a:p>
          <a:p>
            <a:r>
              <a:rPr lang="zh-CN" altLang="en-US" sz="2400" dirty="0"/>
              <a:t>下面的实例演示了这点：</a:t>
            </a:r>
          </a:p>
        </p:txBody>
      </p:sp>
      <p:pic>
        <p:nvPicPr>
          <p:cNvPr id="4" name="图片 3"/>
          <p:cNvPicPr>
            <a:picLocks noChangeAspect="1"/>
          </p:cNvPicPr>
          <p:nvPr/>
        </p:nvPicPr>
        <p:blipFill>
          <a:blip r:embed="rId2"/>
          <a:stretch>
            <a:fillRect/>
          </a:stretch>
        </p:blipFill>
        <p:spPr>
          <a:xfrm>
            <a:off x="1075764" y="4188198"/>
            <a:ext cx="6858000" cy="552450"/>
          </a:xfrm>
          <a:prstGeom prst="rect">
            <a:avLst/>
          </a:prstGeom>
        </p:spPr>
      </p:pic>
      <p:sp>
        <p:nvSpPr>
          <p:cNvPr id="5" name="AutoShape 10"/>
          <p:cNvSpPr>
            <a:spLocks noChangeArrowheads="1"/>
          </p:cNvSpPr>
          <p:nvPr/>
        </p:nvSpPr>
        <p:spPr bwMode="auto">
          <a:xfrm>
            <a:off x="1737457" y="2512805"/>
            <a:ext cx="7102444" cy="359226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nav</a:t>
            </a:r>
            <a:r>
              <a:rPr lang="en-US" altLang="zh-CN" sz="1600" dirty="0">
                <a:solidFill>
                  <a:schemeClr val="accent5">
                    <a:lumMod val="10000"/>
                  </a:schemeClr>
                </a:solidFill>
              </a:rPr>
              <a:t> class="</a:t>
            </a:r>
            <a:r>
              <a:rPr lang="en-US" altLang="zh-CN" sz="1600" dirty="0" err="1">
                <a:solidFill>
                  <a:schemeClr val="accent5">
                    <a:lumMod val="10000"/>
                  </a:schemeClr>
                </a:solidFill>
              </a:rPr>
              <a:t>navbar</a:t>
            </a:r>
            <a:r>
              <a:rPr lang="en-US" altLang="zh-CN" sz="1600" dirty="0">
                <a:solidFill>
                  <a:schemeClr val="accent5">
                    <a:lumMod val="10000"/>
                  </a:schemeClr>
                </a:solidFill>
              </a:rPr>
              <a:t> </a:t>
            </a:r>
            <a:r>
              <a:rPr lang="en-US" altLang="zh-CN" sz="1600" dirty="0" err="1">
                <a:solidFill>
                  <a:schemeClr val="accent5">
                    <a:lumMod val="10000"/>
                  </a:schemeClr>
                </a:solidFill>
              </a:rPr>
              <a:t>navbar</a:t>
            </a:r>
            <a:r>
              <a:rPr lang="en-US" altLang="zh-CN" sz="1600" dirty="0">
                <a:solidFill>
                  <a:schemeClr val="accent5">
                    <a:lumMod val="10000"/>
                  </a:schemeClr>
                </a:solidFill>
              </a:rPr>
              <a:t>-default" role="navigation"&gt;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a:t>
            </a:r>
            <a:r>
              <a:rPr lang="en-US" altLang="zh-CN" sz="1600" dirty="0" err="1">
                <a:solidFill>
                  <a:schemeClr val="accent5">
                    <a:lumMod val="10000"/>
                  </a:schemeClr>
                </a:solidFill>
              </a:rPr>
              <a:t>navbar</a:t>
            </a:r>
            <a:r>
              <a:rPr lang="en-US" altLang="zh-CN" sz="1600" dirty="0">
                <a:solidFill>
                  <a:schemeClr val="accent5">
                    <a:lumMod val="10000"/>
                  </a:schemeClr>
                </a:solidFill>
              </a:rPr>
              <a:t>-header"&gt;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class="</a:t>
            </a:r>
            <a:r>
              <a:rPr lang="en-US" altLang="zh-CN" sz="1600" dirty="0" err="1">
                <a:solidFill>
                  <a:schemeClr val="accent5">
                    <a:lumMod val="10000"/>
                  </a:schemeClr>
                </a:solidFill>
              </a:rPr>
              <a:t>navbar</a:t>
            </a:r>
            <a:r>
              <a:rPr lang="en-US" altLang="zh-CN" sz="1600" dirty="0">
                <a:solidFill>
                  <a:schemeClr val="accent5">
                    <a:lumMod val="10000"/>
                  </a:schemeClr>
                </a:solidFill>
              </a:rPr>
              <a:t>-brand" </a:t>
            </a:r>
            <a:r>
              <a:rPr lang="en-US" altLang="zh-CN" sz="1600" dirty="0" err="1">
                <a:solidFill>
                  <a:schemeClr val="accent5">
                    <a:lumMod val="10000"/>
                  </a:schemeClr>
                </a:solidFill>
              </a:rPr>
              <a:t>href</a:t>
            </a:r>
            <a:r>
              <a:rPr lang="en-US" altLang="zh-CN" sz="1600" dirty="0">
                <a:solidFill>
                  <a:schemeClr val="accent5">
                    <a:lumMod val="10000"/>
                  </a:schemeClr>
                </a:solidFill>
              </a:rPr>
              <a:t>="#"&gt;W3Cschool&lt;/a&gt;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&lt;form class="</a:t>
            </a:r>
            <a:r>
              <a:rPr lang="en-US" altLang="zh-CN" sz="1600" dirty="0" err="1">
                <a:solidFill>
                  <a:schemeClr val="accent5">
                    <a:lumMod val="10000"/>
                  </a:schemeClr>
                </a:solidFill>
              </a:rPr>
              <a:t>navbar</a:t>
            </a:r>
            <a:r>
              <a:rPr lang="en-US" altLang="zh-CN" sz="1600" dirty="0">
                <a:solidFill>
                  <a:schemeClr val="accent5">
                    <a:lumMod val="10000"/>
                  </a:schemeClr>
                </a:solidFill>
              </a:rPr>
              <a:t>-form </a:t>
            </a:r>
            <a:r>
              <a:rPr lang="en-US" altLang="zh-CN" sz="1600" dirty="0" err="1">
                <a:solidFill>
                  <a:schemeClr val="accent5">
                    <a:lumMod val="10000"/>
                  </a:schemeClr>
                </a:solidFill>
              </a:rPr>
              <a:t>navbar</a:t>
            </a:r>
            <a:r>
              <a:rPr lang="en-US" altLang="zh-CN" sz="1600" dirty="0">
                <a:solidFill>
                  <a:schemeClr val="accent5">
                    <a:lumMod val="10000"/>
                  </a:schemeClr>
                </a:solidFill>
              </a:rPr>
              <a:t>-left" role="search"&gt;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class="form-group"&gt;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&lt;input type="text" class="form-control" placeholder="Search"&gt;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type="submit"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r>
              <a:rPr lang="zh-CN" altLang="en-US" sz="1600" dirty="0">
                <a:solidFill>
                  <a:schemeClr val="accent5">
                    <a:lumMod val="10000"/>
                  </a:schemeClr>
                </a:solidFill>
              </a:rPr>
              <a:t>提交</a:t>
            </a:r>
            <a:r>
              <a:rPr lang="en-US" altLang="zh-CN" sz="1600" dirty="0">
                <a:solidFill>
                  <a:schemeClr val="accent5">
                    <a:lumMod val="10000"/>
                  </a:schemeClr>
                </a:solidFill>
              </a:rPr>
              <a:t>&lt;/button&gt;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&lt;/form&gt;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nav</a:t>
            </a:r>
            <a:r>
              <a:rPr lang="en-US" altLang="zh-CN" sz="1600" dirty="0">
                <a:solidFill>
                  <a:schemeClr val="accent5">
                    <a:lumMod val="10000"/>
                  </a:schemeClr>
                </a:solidFill>
              </a:rPr>
              <a:t>&gt;</a:t>
            </a:r>
          </a:p>
        </p:txBody>
      </p:sp>
    </p:spTree>
    <p:extLst>
      <p:ext uri="{BB962C8B-B14F-4D97-AF65-F5344CB8AC3E}">
        <p14:creationId xmlns:p14="http://schemas.microsoft.com/office/powerpoint/2010/main" val="428128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导航栏中的按钮</a:t>
            </a:r>
          </a:p>
        </p:txBody>
      </p:sp>
      <p:sp>
        <p:nvSpPr>
          <p:cNvPr id="3" name="内容占位符 2"/>
          <p:cNvSpPr>
            <a:spLocks noGrp="1"/>
          </p:cNvSpPr>
          <p:nvPr>
            <p:ph idx="1"/>
          </p:nvPr>
        </p:nvSpPr>
        <p:spPr/>
        <p:txBody>
          <a:bodyPr/>
          <a:lstStyle/>
          <a:p>
            <a:r>
              <a:rPr lang="zh-CN" altLang="en-US" sz="2400" dirty="0"/>
              <a:t>您可以使用 </a:t>
            </a:r>
            <a:r>
              <a:rPr lang="en-US" altLang="zh-CN" sz="2400" dirty="0"/>
              <a:t>class .</a:t>
            </a:r>
            <a:r>
              <a:rPr lang="en-US" altLang="zh-CN" sz="2400" dirty="0" err="1"/>
              <a:t>navbar-btn</a:t>
            </a:r>
            <a:r>
              <a:rPr lang="en-US" altLang="zh-CN" sz="2400" dirty="0"/>
              <a:t> </a:t>
            </a:r>
            <a:r>
              <a:rPr lang="zh-CN" altLang="en-US" sz="2400" dirty="0"/>
              <a:t>向不在 </a:t>
            </a:r>
            <a:r>
              <a:rPr lang="en-US" altLang="zh-CN" sz="2400" dirty="0"/>
              <a:t>&lt;form&gt; </a:t>
            </a:r>
            <a:r>
              <a:rPr lang="zh-CN" altLang="en-US" sz="2400" dirty="0"/>
              <a:t>中的 </a:t>
            </a:r>
            <a:r>
              <a:rPr lang="en-US" altLang="zh-CN" sz="2400" dirty="0"/>
              <a:t>&lt;button&gt; </a:t>
            </a:r>
            <a:r>
              <a:rPr lang="zh-CN" altLang="en-US" sz="2400" dirty="0"/>
              <a:t>元素添加按钮，按钮在导航栏上垂直居中。</a:t>
            </a:r>
            <a:r>
              <a:rPr lang="en-US" altLang="zh-CN" sz="2400" dirty="0"/>
              <a:t>.</a:t>
            </a:r>
            <a:r>
              <a:rPr lang="en-US" altLang="zh-CN" sz="2400" dirty="0" err="1"/>
              <a:t>navbar-btn</a:t>
            </a:r>
            <a:r>
              <a:rPr lang="en-US" altLang="zh-CN" sz="2400" dirty="0"/>
              <a:t> </a:t>
            </a:r>
            <a:r>
              <a:rPr lang="zh-CN" altLang="en-US" sz="2400" dirty="0"/>
              <a:t>可被使用在 </a:t>
            </a:r>
            <a:r>
              <a:rPr lang="en-US" altLang="zh-CN" sz="2400" dirty="0"/>
              <a:t>&lt;a&gt; </a:t>
            </a:r>
            <a:r>
              <a:rPr lang="zh-CN" altLang="en-US" sz="2400" dirty="0"/>
              <a:t>和 </a:t>
            </a:r>
            <a:r>
              <a:rPr lang="en-US" altLang="zh-CN" sz="2400" dirty="0"/>
              <a:t>&lt;input&gt; </a:t>
            </a:r>
            <a:r>
              <a:rPr lang="zh-CN" altLang="en-US" sz="2400" dirty="0"/>
              <a:t>元素上。</a:t>
            </a:r>
            <a:endParaRPr lang="en-US" altLang="zh-CN" sz="2400" dirty="0"/>
          </a:p>
          <a:p>
            <a:endParaRPr lang="en-US" altLang="zh-CN" sz="2400" dirty="0"/>
          </a:p>
          <a:p>
            <a:endParaRPr lang="en-US" altLang="zh-CN" sz="2400" dirty="0"/>
          </a:p>
          <a:p>
            <a:r>
              <a:rPr lang="zh-CN" altLang="en-US" sz="2400" dirty="0"/>
              <a:t>下面的实例演示了这点：</a:t>
            </a:r>
            <a:endParaRPr lang="en-US" altLang="zh-CN" sz="2400" dirty="0"/>
          </a:p>
          <a:p>
            <a:endParaRPr lang="zh-CN" altLang="en-US" sz="2400" dirty="0"/>
          </a:p>
        </p:txBody>
      </p:sp>
      <p:pic>
        <p:nvPicPr>
          <p:cNvPr id="4" name="图片 3"/>
          <p:cNvPicPr>
            <a:picLocks noChangeAspect="1"/>
          </p:cNvPicPr>
          <p:nvPr/>
        </p:nvPicPr>
        <p:blipFill>
          <a:blip r:embed="rId2"/>
          <a:stretch>
            <a:fillRect/>
          </a:stretch>
        </p:blipFill>
        <p:spPr>
          <a:xfrm>
            <a:off x="735013" y="2379288"/>
            <a:ext cx="6969538" cy="673194"/>
          </a:xfrm>
          <a:prstGeom prst="rect">
            <a:avLst/>
          </a:prstGeom>
        </p:spPr>
      </p:pic>
      <p:pic>
        <p:nvPicPr>
          <p:cNvPr id="5" name="图片 4"/>
          <p:cNvPicPr>
            <a:picLocks noChangeAspect="1"/>
          </p:cNvPicPr>
          <p:nvPr/>
        </p:nvPicPr>
        <p:blipFill>
          <a:blip r:embed="rId3"/>
          <a:stretch>
            <a:fillRect/>
          </a:stretch>
        </p:blipFill>
        <p:spPr>
          <a:xfrm>
            <a:off x="1053353" y="3964136"/>
            <a:ext cx="5181600" cy="542925"/>
          </a:xfrm>
          <a:prstGeom prst="rect">
            <a:avLst/>
          </a:prstGeom>
        </p:spPr>
      </p:pic>
      <p:sp>
        <p:nvSpPr>
          <p:cNvPr id="6" name="AutoShape 10"/>
          <p:cNvSpPr>
            <a:spLocks noChangeArrowheads="1"/>
          </p:cNvSpPr>
          <p:nvPr/>
        </p:nvSpPr>
        <p:spPr bwMode="auto">
          <a:xfrm>
            <a:off x="1558956" y="2033200"/>
            <a:ext cx="7102444" cy="440479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nav</a:t>
            </a:r>
            <a:r>
              <a:rPr lang="en-US" altLang="zh-CN" sz="1600" dirty="0">
                <a:solidFill>
                  <a:schemeClr val="accent5">
                    <a:lumMod val="10000"/>
                  </a:schemeClr>
                </a:solidFill>
              </a:rPr>
              <a:t> class="</a:t>
            </a:r>
            <a:r>
              <a:rPr lang="en-US" altLang="zh-CN" sz="1600" dirty="0" err="1">
                <a:solidFill>
                  <a:schemeClr val="accent5">
                    <a:lumMod val="10000"/>
                  </a:schemeClr>
                </a:solidFill>
              </a:rPr>
              <a:t>navbar</a:t>
            </a:r>
            <a:r>
              <a:rPr lang="en-US" altLang="zh-CN" sz="1600" dirty="0">
                <a:solidFill>
                  <a:schemeClr val="accent5">
                    <a:lumMod val="10000"/>
                  </a:schemeClr>
                </a:solidFill>
              </a:rPr>
              <a:t> </a:t>
            </a:r>
            <a:r>
              <a:rPr lang="en-US" altLang="zh-CN" sz="1600" dirty="0" err="1">
                <a:solidFill>
                  <a:schemeClr val="accent5">
                    <a:lumMod val="10000"/>
                  </a:schemeClr>
                </a:solidFill>
              </a:rPr>
              <a:t>navbar</a:t>
            </a:r>
            <a:r>
              <a:rPr lang="en-US" altLang="zh-CN" sz="1600" dirty="0">
                <a:solidFill>
                  <a:schemeClr val="accent5">
                    <a:lumMod val="10000"/>
                  </a:schemeClr>
                </a:solidFill>
              </a:rPr>
              <a:t>-default" role="navigation"&gt;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a:t>
            </a:r>
            <a:r>
              <a:rPr lang="en-US" altLang="zh-CN" sz="1600" dirty="0" err="1">
                <a:solidFill>
                  <a:schemeClr val="accent5">
                    <a:lumMod val="10000"/>
                  </a:schemeClr>
                </a:solidFill>
              </a:rPr>
              <a:t>navbar</a:t>
            </a:r>
            <a:r>
              <a:rPr lang="en-US" altLang="zh-CN" sz="1600" dirty="0">
                <a:solidFill>
                  <a:schemeClr val="accent5">
                    <a:lumMod val="10000"/>
                  </a:schemeClr>
                </a:solidFill>
              </a:rPr>
              <a:t>-header"&gt;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class="</a:t>
            </a:r>
            <a:r>
              <a:rPr lang="en-US" altLang="zh-CN" sz="1600" dirty="0" err="1">
                <a:solidFill>
                  <a:schemeClr val="accent5">
                    <a:lumMod val="10000"/>
                  </a:schemeClr>
                </a:solidFill>
              </a:rPr>
              <a:t>navbar</a:t>
            </a:r>
            <a:r>
              <a:rPr lang="en-US" altLang="zh-CN" sz="1600" dirty="0">
                <a:solidFill>
                  <a:schemeClr val="accent5">
                    <a:lumMod val="10000"/>
                  </a:schemeClr>
                </a:solidFill>
              </a:rPr>
              <a:t>-brand" </a:t>
            </a:r>
            <a:r>
              <a:rPr lang="en-US" altLang="zh-CN" sz="1600" dirty="0" err="1">
                <a:solidFill>
                  <a:schemeClr val="accent5">
                    <a:lumMod val="10000"/>
                  </a:schemeClr>
                </a:solidFill>
              </a:rPr>
              <a:t>href</a:t>
            </a:r>
            <a:r>
              <a:rPr lang="en-US" altLang="zh-CN" sz="1600" dirty="0">
                <a:solidFill>
                  <a:schemeClr val="accent5">
                    <a:lumMod val="10000"/>
                  </a:schemeClr>
                </a:solidFill>
              </a:rPr>
              <a:t>="#"&gt;W3Cschool&lt;/a&gt;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&lt;form class="</a:t>
            </a:r>
            <a:r>
              <a:rPr lang="en-US" altLang="zh-CN" sz="1600" dirty="0" err="1">
                <a:solidFill>
                  <a:schemeClr val="accent5">
                    <a:lumMod val="10000"/>
                  </a:schemeClr>
                </a:solidFill>
              </a:rPr>
              <a:t>navbar</a:t>
            </a:r>
            <a:r>
              <a:rPr lang="en-US" altLang="zh-CN" sz="1600" dirty="0">
                <a:solidFill>
                  <a:schemeClr val="accent5">
                    <a:lumMod val="10000"/>
                  </a:schemeClr>
                </a:solidFill>
              </a:rPr>
              <a:t>-form </a:t>
            </a:r>
            <a:r>
              <a:rPr lang="en-US" altLang="zh-CN" sz="1600" dirty="0" err="1">
                <a:solidFill>
                  <a:schemeClr val="accent5">
                    <a:lumMod val="10000"/>
                  </a:schemeClr>
                </a:solidFill>
              </a:rPr>
              <a:t>navbar</a:t>
            </a:r>
            <a:r>
              <a:rPr lang="en-US" altLang="zh-CN" sz="1600" dirty="0">
                <a:solidFill>
                  <a:schemeClr val="accent5">
                    <a:lumMod val="10000"/>
                  </a:schemeClr>
                </a:solidFill>
              </a:rPr>
              <a:t>-left" role="search"&gt;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class="form-group"&gt;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&lt;input type="text" class="form-control" placeholder="Search"&gt;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type="submit"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r>
              <a:rPr lang="zh-CN" altLang="en-US" sz="1600" dirty="0">
                <a:solidFill>
                  <a:schemeClr val="accent5">
                    <a:lumMod val="10000"/>
                  </a:schemeClr>
                </a:solidFill>
              </a:rPr>
              <a:t>提交按钮</a:t>
            </a:r>
            <a:r>
              <a:rPr lang="en-US" altLang="zh-CN" sz="1600" dirty="0">
                <a:solidFill>
                  <a:schemeClr val="accent5">
                    <a:lumMod val="10000"/>
                  </a:schemeClr>
                </a:solidFill>
              </a:rPr>
              <a:t>&lt;/button&gt;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&lt;/form&gt;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 </a:t>
            </a:r>
            <a:r>
              <a:rPr lang="en-US" altLang="zh-CN" sz="1600" dirty="0" err="1">
                <a:solidFill>
                  <a:schemeClr val="accent5">
                    <a:lumMod val="10000"/>
                  </a:schemeClr>
                </a:solidFill>
              </a:rPr>
              <a:t>navbar-btn</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导航栏按钮</a:t>
            </a:r>
          </a:p>
          <a:p>
            <a:pPr defTabSz="723900">
              <a:lnSpc>
                <a:spcPct val="110000"/>
              </a:lnSpc>
              <a:buClr>
                <a:schemeClr val="folHlink"/>
              </a:buClr>
              <a:buSzPct val="60000"/>
              <a:tabLst>
                <a:tab pos="444500" algn="l"/>
              </a:tabLst>
              <a:defRPr/>
            </a:pPr>
            <a:r>
              <a:rPr lang="zh-CN" altLang="en-US" sz="1600" dirty="0">
                <a:solidFill>
                  <a:schemeClr val="accent5">
                    <a:lumMod val="10000"/>
                  </a:schemeClr>
                </a:solidFill>
              </a:rPr>
              <a:t>      </a:t>
            </a:r>
            <a:r>
              <a:rPr lang="en-US" altLang="zh-CN" sz="1600" dirty="0">
                <a:solidFill>
                  <a:schemeClr val="accent5">
                    <a:lumMod val="10000"/>
                  </a:schemeClr>
                </a:solidFill>
              </a:rPr>
              <a:t>&lt;/button&gt;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nav</a:t>
            </a:r>
            <a:r>
              <a:rPr lang="en-US" altLang="zh-CN" sz="1600" dirty="0">
                <a:solidFill>
                  <a:schemeClr val="accent5">
                    <a:lumMod val="10000"/>
                  </a:schemeClr>
                </a:solidFill>
              </a:rPr>
              <a:t>&gt;</a:t>
            </a:r>
          </a:p>
        </p:txBody>
      </p:sp>
    </p:spTree>
    <p:extLst>
      <p:ext uri="{BB962C8B-B14F-4D97-AF65-F5344CB8AC3E}">
        <p14:creationId xmlns:p14="http://schemas.microsoft.com/office/powerpoint/2010/main" val="91601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导航栏中的文本</a:t>
            </a:r>
          </a:p>
        </p:txBody>
      </p:sp>
      <p:sp>
        <p:nvSpPr>
          <p:cNvPr id="3" name="内容占位符 2"/>
          <p:cNvSpPr>
            <a:spLocks noGrp="1"/>
          </p:cNvSpPr>
          <p:nvPr>
            <p:ph idx="1"/>
          </p:nvPr>
        </p:nvSpPr>
        <p:spPr/>
        <p:txBody>
          <a:bodyPr/>
          <a:lstStyle/>
          <a:p>
            <a:r>
              <a:rPr lang="zh-CN" altLang="en-US" sz="2400" dirty="0"/>
              <a:t>如果需要在导航中包含文本字符串，请使用 </a:t>
            </a:r>
            <a:r>
              <a:rPr lang="en-US" altLang="zh-CN" sz="2400" dirty="0"/>
              <a:t>class .</a:t>
            </a:r>
            <a:r>
              <a:rPr lang="en-US" altLang="zh-CN" sz="2400" dirty="0" err="1"/>
              <a:t>navbar</a:t>
            </a:r>
            <a:r>
              <a:rPr lang="en-US" altLang="zh-CN" sz="2400" dirty="0"/>
              <a:t>-text</a:t>
            </a:r>
            <a:r>
              <a:rPr lang="zh-CN" altLang="en-US" sz="2400" dirty="0"/>
              <a:t>。这通常与 </a:t>
            </a:r>
            <a:r>
              <a:rPr lang="en-US" altLang="zh-CN" sz="2400" dirty="0"/>
              <a:t>&lt;p&gt; </a:t>
            </a:r>
            <a:r>
              <a:rPr lang="zh-CN" altLang="en-US" sz="2400" dirty="0"/>
              <a:t>标签一起使用，确保适当的前导和颜色。下面的实例演示了这点：</a:t>
            </a:r>
          </a:p>
        </p:txBody>
      </p:sp>
      <p:pic>
        <p:nvPicPr>
          <p:cNvPr id="4" name="图片 3"/>
          <p:cNvPicPr>
            <a:picLocks noChangeAspect="1"/>
          </p:cNvPicPr>
          <p:nvPr/>
        </p:nvPicPr>
        <p:blipFill>
          <a:blip r:embed="rId2"/>
          <a:stretch>
            <a:fillRect/>
          </a:stretch>
        </p:blipFill>
        <p:spPr>
          <a:xfrm>
            <a:off x="911506" y="2512920"/>
            <a:ext cx="7381342" cy="808504"/>
          </a:xfrm>
          <a:prstGeom prst="rect">
            <a:avLst/>
          </a:prstGeom>
        </p:spPr>
      </p:pic>
      <p:sp>
        <p:nvSpPr>
          <p:cNvPr id="5" name="AutoShape 10"/>
          <p:cNvSpPr>
            <a:spLocks noChangeArrowheads="1"/>
          </p:cNvSpPr>
          <p:nvPr/>
        </p:nvSpPr>
        <p:spPr bwMode="auto">
          <a:xfrm>
            <a:off x="1050955" y="3519148"/>
            <a:ext cx="7102444" cy="223804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nav</a:t>
            </a:r>
            <a:r>
              <a:rPr lang="en-US" altLang="zh-CN" sz="1600" dirty="0">
                <a:solidFill>
                  <a:schemeClr val="accent5">
                    <a:lumMod val="10000"/>
                  </a:schemeClr>
                </a:solidFill>
              </a:rPr>
              <a:t> class="</a:t>
            </a:r>
            <a:r>
              <a:rPr lang="en-US" altLang="zh-CN" sz="1600" dirty="0" err="1">
                <a:solidFill>
                  <a:schemeClr val="accent5">
                    <a:lumMod val="10000"/>
                  </a:schemeClr>
                </a:solidFill>
              </a:rPr>
              <a:t>navbar</a:t>
            </a:r>
            <a:r>
              <a:rPr lang="en-US" altLang="zh-CN" sz="1600" dirty="0">
                <a:solidFill>
                  <a:schemeClr val="accent5">
                    <a:lumMod val="10000"/>
                  </a:schemeClr>
                </a:solidFill>
              </a:rPr>
              <a:t> </a:t>
            </a:r>
            <a:r>
              <a:rPr lang="en-US" altLang="zh-CN" sz="1600" dirty="0" err="1">
                <a:solidFill>
                  <a:schemeClr val="accent5">
                    <a:lumMod val="10000"/>
                  </a:schemeClr>
                </a:solidFill>
              </a:rPr>
              <a:t>navbar</a:t>
            </a:r>
            <a:r>
              <a:rPr lang="en-US" altLang="zh-CN" sz="1600" dirty="0">
                <a:solidFill>
                  <a:schemeClr val="accent5">
                    <a:lumMod val="10000"/>
                  </a:schemeClr>
                </a:solidFill>
              </a:rPr>
              <a:t>-default" role="navigation"&gt;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a:t>
            </a:r>
            <a:r>
              <a:rPr lang="en-US" altLang="zh-CN" sz="1600" dirty="0" err="1">
                <a:solidFill>
                  <a:schemeClr val="accent5">
                    <a:lumMod val="10000"/>
                  </a:schemeClr>
                </a:solidFill>
              </a:rPr>
              <a:t>navbar</a:t>
            </a:r>
            <a:r>
              <a:rPr lang="en-US" altLang="zh-CN" sz="1600" dirty="0">
                <a:solidFill>
                  <a:schemeClr val="accent5">
                    <a:lumMod val="10000"/>
                  </a:schemeClr>
                </a:solidFill>
              </a:rPr>
              <a:t>-header"&gt;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class="</a:t>
            </a:r>
            <a:r>
              <a:rPr lang="en-US" altLang="zh-CN" sz="1600" dirty="0" err="1">
                <a:solidFill>
                  <a:schemeClr val="accent5">
                    <a:lumMod val="10000"/>
                  </a:schemeClr>
                </a:solidFill>
              </a:rPr>
              <a:t>navbar</a:t>
            </a:r>
            <a:r>
              <a:rPr lang="en-US" altLang="zh-CN" sz="1600" dirty="0">
                <a:solidFill>
                  <a:schemeClr val="accent5">
                    <a:lumMod val="10000"/>
                  </a:schemeClr>
                </a:solidFill>
              </a:rPr>
              <a:t>-brand" </a:t>
            </a:r>
            <a:r>
              <a:rPr lang="en-US" altLang="zh-CN" sz="1600" dirty="0" err="1">
                <a:solidFill>
                  <a:schemeClr val="accent5">
                    <a:lumMod val="10000"/>
                  </a:schemeClr>
                </a:solidFill>
              </a:rPr>
              <a:t>href</a:t>
            </a:r>
            <a:r>
              <a:rPr lang="en-US" altLang="zh-CN" sz="1600" dirty="0">
                <a:solidFill>
                  <a:schemeClr val="accent5">
                    <a:lumMod val="10000"/>
                  </a:schemeClr>
                </a:solidFill>
              </a:rPr>
              <a:t>="#"&gt;W3Cschool&lt;/a&gt;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&lt;p class="</a:t>
            </a:r>
            <a:r>
              <a:rPr lang="en-US" altLang="zh-CN" sz="1600" dirty="0" err="1">
                <a:solidFill>
                  <a:schemeClr val="accent5">
                    <a:lumMod val="10000"/>
                  </a:schemeClr>
                </a:solidFill>
              </a:rPr>
              <a:t>navbar</a:t>
            </a:r>
            <a:r>
              <a:rPr lang="en-US" altLang="zh-CN" sz="1600" dirty="0">
                <a:solidFill>
                  <a:schemeClr val="accent5">
                    <a:lumMod val="10000"/>
                  </a:schemeClr>
                </a:solidFill>
              </a:rPr>
              <a:t>-text"&gt;Signed in as Thomas&lt;/p&gt;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nav</a:t>
            </a:r>
            <a:r>
              <a:rPr lang="en-US" altLang="zh-CN" sz="1600" dirty="0">
                <a:solidFill>
                  <a:schemeClr val="accent5">
                    <a:lumMod val="10000"/>
                  </a:schemeClr>
                </a:solidFill>
              </a:rPr>
              <a:t>&gt;</a:t>
            </a:r>
          </a:p>
        </p:txBody>
      </p:sp>
    </p:spTree>
    <p:extLst>
      <p:ext uri="{BB962C8B-B14F-4D97-AF65-F5344CB8AC3E}">
        <p14:creationId xmlns:p14="http://schemas.microsoft.com/office/powerpoint/2010/main" val="345319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字体图标列表</a:t>
            </a:r>
          </a:p>
        </p:txBody>
      </p:sp>
      <p:pic>
        <p:nvPicPr>
          <p:cNvPr id="4" name="内容占位符 3"/>
          <p:cNvPicPr>
            <a:picLocks noGrp="1" noChangeAspect="1"/>
          </p:cNvPicPr>
          <p:nvPr>
            <p:ph idx="1"/>
          </p:nvPr>
        </p:nvPicPr>
        <p:blipFill>
          <a:blip r:embed="rId2"/>
          <a:stretch>
            <a:fillRect/>
          </a:stretch>
        </p:blipFill>
        <p:spPr>
          <a:xfrm>
            <a:off x="0" y="3892783"/>
            <a:ext cx="9144000" cy="24132536"/>
          </a:xfrm>
          <a:prstGeom prst="rect">
            <a:avLst/>
          </a:prstGeom>
        </p:spPr>
      </p:pic>
    </p:spTree>
    <p:extLst>
      <p:ext uri="{BB962C8B-B14F-4D97-AF65-F5344CB8AC3E}">
        <p14:creationId xmlns:p14="http://schemas.microsoft.com/office/powerpoint/2010/main" val="14690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30000" fill="hold"/>
                                        <p:tgtEl>
                                          <p:spTgt spid="4"/>
                                        </p:tgtEl>
                                        <p:attrNameLst>
                                          <p:attrName>ppt_x</p:attrName>
                                        </p:attrNameLst>
                                      </p:cBhvr>
                                      <p:tavLst>
                                        <p:tav tm="0">
                                          <p:val>
                                            <p:strVal val="#ppt_x"/>
                                          </p:val>
                                        </p:tav>
                                        <p:tav tm="100000">
                                          <p:val>
                                            <p:strVal val="#ppt_x"/>
                                          </p:val>
                                        </p:tav>
                                      </p:tavLst>
                                    </p:anim>
                                    <p:anim calcmode="lin" valueType="num">
                                      <p:cBhvr>
                                        <p:cTn id="8" dur="30000" fill="hold"/>
                                        <p:tgtEl>
                                          <p:spTgt spid="4"/>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非导航链接</a:t>
            </a:r>
          </a:p>
        </p:txBody>
      </p:sp>
      <p:sp>
        <p:nvSpPr>
          <p:cNvPr id="3" name="内容占位符 2"/>
          <p:cNvSpPr>
            <a:spLocks noGrp="1"/>
          </p:cNvSpPr>
          <p:nvPr>
            <p:ph idx="1"/>
          </p:nvPr>
        </p:nvSpPr>
        <p:spPr/>
        <p:txBody>
          <a:bodyPr/>
          <a:lstStyle/>
          <a:p>
            <a:r>
              <a:rPr lang="zh-CN" altLang="en-US" sz="2400" dirty="0"/>
              <a:t>如果您不想在常规的导航栏导航组件内使用标准的链接，那么请使用 </a:t>
            </a:r>
            <a:r>
              <a:rPr lang="en-US" altLang="zh-CN" sz="2400" dirty="0"/>
              <a:t>class </a:t>
            </a:r>
            <a:r>
              <a:rPr lang="en-US" altLang="zh-CN" sz="2400" dirty="0" err="1"/>
              <a:t>navbar</a:t>
            </a:r>
            <a:r>
              <a:rPr lang="en-US" altLang="zh-CN" sz="2400" dirty="0"/>
              <a:t>-link </a:t>
            </a:r>
            <a:r>
              <a:rPr lang="zh-CN" altLang="en-US" sz="2400" dirty="0"/>
              <a:t>来为默认的和倒转的导航栏选项添加适当的颜色，如下面的实例所示：</a:t>
            </a:r>
          </a:p>
        </p:txBody>
      </p:sp>
      <p:pic>
        <p:nvPicPr>
          <p:cNvPr id="4" name="图片 3"/>
          <p:cNvPicPr>
            <a:picLocks noChangeAspect="1"/>
          </p:cNvPicPr>
          <p:nvPr/>
        </p:nvPicPr>
        <p:blipFill>
          <a:blip r:embed="rId2"/>
          <a:stretch>
            <a:fillRect/>
          </a:stretch>
        </p:blipFill>
        <p:spPr>
          <a:xfrm>
            <a:off x="967348" y="2580155"/>
            <a:ext cx="6886575" cy="514350"/>
          </a:xfrm>
          <a:prstGeom prst="rect">
            <a:avLst/>
          </a:prstGeom>
        </p:spPr>
      </p:pic>
      <p:sp>
        <p:nvSpPr>
          <p:cNvPr id="5" name="AutoShape 10"/>
          <p:cNvSpPr>
            <a:spLocks noChangeArrowheads="1"/>
          </p:cNvSpPr>
          <p:nvPr/>
        </p:nvSpPr>
        <p:spPr bwMode="auto">
          <a:xfrm>
            <a:off x="1050955" y="3426606"/>
            <a:ext cx="7102444" cy="277973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nav</a:t>
            </a:r>
            <a:r>
              <a:rPr lang="en-US" altLang="zh-CN" sz="1600" dirty="0">
                <a:solidFill>
                  <a:schemeClr val="accent5">
                    <a:lumMod val="10000"/>
                  </a:schemeClr>
                </a:solidFill>
              </a:rPr>
              <a:t> class="</a:t>
            </a:r>
            <a:r>
              <a:rPr lang="en-US" altLang="zh-CN" sz="1600" dirty="0" err="1">
                <a:solidFill>
                  <a:schemeClr val="accent5">
                    <a:lumMod val="10000"/>
                  </a:schemeClr>
                </a:solidFill>
              </a:rPr>
              <a:t>navbar</a:t>
            </a:r>
            <a:r>
              <a:rPr lang="en-US" altLang="zh-CN" sz="1600" dirty="0">
                <a:solidFill>
                  <a:schemeClr val="accent5">
                    <a:lumMod val="10000"/>
                  </a:schemeClr>
                </a:solidFill>
              </a:rPr>
              <a:t> </a:t>
            </a:r>
            <a:r>
              <a:rPr lang="en-US" altLang="zh-CN" sz="1600" dirty="0" err="1">
                <a:solidFill>
                  <a:schemeClr val="accent5">
                    <a:lumMod val="10000"/>
                  </a:schemeClr>
                </a:solidFill>
              </a:rPr>
              <a:t>navbar</a:t>
            </a:r>
            <a:r>
              <a:rPr lang="en-US" altLang="zh-CN" sz="1600" dirty="0">
                <a:solidFill>
                  <a:schemeClr val="accent5">
                    <a:lumMod val="10000"/>
                  </a:schemeClr>
                </a:solidFill>
              </a:rPr>
              <a:t>-default" role="navigation"&gt;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a:t>
            </a:r>
            <a:r>
              <a:rPr lang="en-US" altLang="zh-CN" sz="1600" dirty="0" err="1">
                <a:solidFill>
                  <a:schemeClr val="accent5">
                    <a:lumMod val="10000"/>
                  </a:schemeClr>
                </a:solidFill>
              </a:rPr>
              <a:t>navbar</a:t>
            </a:r>
            <a:r>
              <a:rPr lang="en-US" altLang="zh-CN" sz="1600" dirty="0">
                <a:solidFill>
                  <a:schemeClr val="accent5">
                    <a:lumMod val="10000"/>
                  </a:schemeClr>
                </a:solidFill>
              </a:rPr>
              <a:t>-header"&gt;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class="</a:t>
            </a:r>
            <a:r>
              <a:rPr lang="en-US" altLang="zh-CN" sz="1600" dirty="0" err="1">
                <a:solidFill>
                  <a:schemeClr val="accent5">
                    <a:lumMod val="10000"/>
                  </a:schemeClr>
                </a:solidFill>
              </a:rPr>
              <a:t>navbar</a:t>
            </a:r>
            <a:r>
              <a:rPr lang="en-US" altLang="zh-CN" sz="1600" dirty="0">
                <a:solidFill>
                  <a:schemeClr val="accent5">
                    <a:lumMod val="10000"/>
                  </a:schemeClr>
                </a:solidFill>
              </a:rPr>
              <a:t>-brand" </a:t>
            </a:r>
            <a:r>
              <a:rPr lang="en-US" altLang="zh-CN" sz="1600" dirty="0" err="1">
                <a:solidFill>
                  <a:schemeClr val="accent5">
                    <a:lumMod val="10000"/>
                  </a:schemeClr>
                </a:solidFill>
              </a:rPr>
              <a:t>href</a:t>
            </a:r>
            <a:r>
              <a:rPr lang="en-US" altLang="zh-CN" sz="1600" dirty="0">
                <a:solidFill>
                  <a:schemeClr val="accent5">
                    <a:lumMod val="10000"/>
                  </a:schemeClr>
                </a:solidFill>
              </a:rPr>
              <a:t>="#"&gt;W3Cschool&lt;/a&gt;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&lt;p class="</a:t>
            </a:r>
            <a:r>
              <a:rPr lang="en-US" altLang="zh-CN" sz="1600" dirty="0" err="1">
                <a:solidFill>
                  <a:schemeClr val="accent5">
                    <a:lumMod val="10000"/>
                  </a:schemeClr>
                </a:solidFill>
              </a:rPr>
              <a:t>navbar</a:t>
            </a:r>
            <a:r>
              <a:rPr lang="en-US" altLang="zh-CN" sz="1600" dirty="0">
                <a:solidFill>
                  <a:schemeClr val="accent5">
                    <a:lumMod val="10000"/>
                  </a:schemeClr>
                </a:solidFill>
              </a:rPr>
              <a:t>-text </a:t>
            </a:r>
            <a:r>
              <a:rPr lang="en-US" altLang="zh-CN" sz="1600" dirty="0" err="1">
                <a:solidFill>
                  <a:schemeClr val="accent5">
                    <a:lumMod val="10000"/>
                  </a:schemeClr>
                </a:solidFill>
              </a:rPr>
              <a:t>navbar</a:t>
            </a:r>
            <a:r>
              <a:rPr lang="en-US" altLang="zh-CN" sz="1600" dirty="0">
                <a:solidFill>
                  <a:schemeClr val="accent5">
                    <a:lumMod val="10000"/>
                  </a:schemeClr>
                </a:solidFill>
              </a:rPr>
              <a:t>-right"&gt;Signed in as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a:t>
            </a:r>
            <a:r>
              <a:rPr lang="en-US" altLang="zh-CN" sz="1600" dirty="0" err="1">
                <a:solidFill>
                  <a:schemeClr val="accent5">
                    <a:lumMod val="10000"/>
                  </a:schemeClr>
                </a:solidFill>
              </a:rPr>
              <a:t>href</a:t>
            </a:r>
            <a:r>
              <a:rPr lang="en-US" altLang="zh-CN" sz="1600" dirty="0">
                <a:solidFill>
                  <a:schemeClr val="accent5">
                    <a:lumMod val="10000"/>
                  </a:schemeClr>
                </a:solidFill>
              </a:rPr>
              <a:t>="#" class="</a:t>
            </a:r>
            <a:r>
              <a:rPr lang="en-US" altLang="zh-CN" sz="1600" dirty="0" err="1">
                <a:solidFill>
                  <a:schemeClr val="accent5">
                    <a:lumMod val="10000"/>
                  </a:schemeClr>
                </a:solidFill>
              </a:rPr>
              <a:t>navbar</a:t>
            </a:r>
            <a:r>
              <a:rPr lang="en-US" altLang="zh-CN" sz="1600" dirty="0">
                <a:solidFill>
                  <a:schemeClr val="accent5">
                    <a:lumMod val="10000"/>
                  </a:schemeClr>
                </a:solidFill>
              </a:rPr>
              <a:t>-link"&gt;Thomas&lt;/a&gt;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spTree>
    <p:extLst>
      <p:ext uri="{BB962C8B-B14F-4D97-AF65-F5344CB8AC3E}">
        <p14:creationId xmlns:p14="http://schemas.microsoft.com/office/powerpoint/2010/main" val="294865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组件对齐方式</a:t>
            </a:r>
          </a:p>
        </p:txBody>
      </p:sp>
      <p:sp>
        <p:nvSpPr>
          <p:cNvPr id="3" name="内容占位符 2"/>
          <p:cNvSpPr>
            <a:spLocks noGrp="1"/>
          </p:cNvSpPr>
          <p:nvPr>
            <p:ph idx="1"/>
          </p:nvPr>
        </p:nvSpPr>
        <p:spPr/>
        <p:txBody>
          <a:bodyPr/>
          <a:lstStyle/>
          <a:p>
            <a:r>
              <a:rPr lang="zh-CN" altLang="en-US" sz="2400" dirty="0"/>
              <a:t>您可以使用实用工具 </a:t>
            </a:r>
            <a:r>
              <a:rPr lang="en-US" altLang="zh-CN" sz="2400" dirty="0"/>
              <a:t>class .</a:t>
            </a:r>
            <a:r>
              <a:rPr lang="en-US" altLang="zh-CN" sz="2400" dirty="0" err="1"/>
              <a:t>navbar</a:t>
            </a:r>
            <a:r>
              <a:rPr lang="en-US" altLang="zh-CN" sz="2400" dirty="0"/>
              <a:t>-left </a:t>
            </a:r>
            <a:r>
              <a:rPr lang="zh-CN" altLang="en-US" sz="2400" dirty="0"/>
              <a:t>或 </a:t>
            </a:r>
            <a:r>
              <a:rPr lang="en-US" altLang="zh-CN" sz="2400" dirty="0"/>
              <a:t>.</a:t>
            </a:r>
            <a:r>
              <a:rPr lang="en-US" altLang="zh-CN" sz="2400" dirty="0" err="1"/>
              <a:t>navbar</a:t>
            </a:r>
            <a:r>
              <a:rPr lang="en-US" altLang="zh-CN" sz="2400" dirty="0"/>
              <a:t>-right </a:t>
            </a:r>
            <a:r>
              <a:rPr lang="zh-CN" altLang="en-US" sz="2400" dirty="0"/>
              <a:t>向左或向右对齐导航栏中的 导航链接、表单、按钮或文本 这些组件。这两个 </a:t>
            </a:r>
            <a:r>
              <a:rPr lang="en-US" altLang="zh-CN" sz="2400" dirty="0"/>
              <a:t>class </a:t>
            </a:r>
            <a:r>
              <a:rPr lang="zh-CN" altLang="en-US" sz="2400" dirty="0"/>
              <a:t>都会在指定的方向上添加 </a:t>
            </a:r>
            <a:r>
              <a:rPr lang="en-US" altLang="zh-CN" sz="2400" dirty="0"/>
              <a:t>CSS </a:t>
            </a:r>
            <a:r>
              <a:rPr lang="zh-CN" altLang="en-US" sz="2400" dirty="0"/>
              <a:t>浮动。下面的实例演示了这点：</a:t>
            </a:r>
          </a:p>
        </p:txBody>
      </p:sp>
      <p:pic>
        <p:nvPicPr>
          <p:cNvPr id="4" name="图片 3"/>
          <p:cNvPicPr>
            <a:picLocks noChangeAspect="1"/>
          </p:cNvPicPr>
          <p:nvPr/>
        </p:nvPicPr>
        <p:blipFill>
          <a:blip r:embed="rId2"/>
          <a:stretch>
            <a:fillRect/>
          </a:stretch>
        </p:blipFill>
        <p:spPr>
          <a:xfrm>
            <a:off x="735013" y="2841204"/>
            <a:ext cx="8147592" cy="698687"/>
          </a:xfrm>
          <a:prstGeom prst="rect">
            <a:avLst/>
          </a:prstGeom>
        </p:spPr>
      </p:pic>
      <p:sp>
        <p:nvSpPr>
          <p:cNvPr id="5" name="AutoShape 10"/>
          <p:cNvSpPr>
            <a:spLocks noChangeArrowheads="1"/>
          </p:cNvSpPr>
          <p:nvPr/>
        </p:nvSpPr>
        <p:spPr bwMode="auto">
          <a:xfrm>
            <a:off x="321749" y="389541"/>
            <a:ext cx="7102444" cy="630069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nav</a:t>
            </a:r>
            <a:r>
              <a:rPr lang="en-US" altLang="zh-CN" sz="1600" dirty="0">
                <a:solidFill>
                  <a:schemeClr val="accent5">
                    <a:lumMod val="10000"/>
                  </a:schemeClr>
                </a:solidFill>
              </a:rPr>
              <a:t> class="</a:t>
            </a:r>
            <a:r>
              <a:rPr lang="en-US" altLang="zh-CN" sz="1600" dirty="0" err="1">
                <a:solidFill>
                  <a:schemeClr val="accent5">
                    <a:lumMod val="10000"/>
                  </a:schemeClr>
                </a:solidFill>
              </a:rPr>
              <a:t>navbar</a:t>
            </a:r>
            <a:r>
              <a:rPr lang="en-US" altLang="zh-CN" sz="1600" dirty="0">
                <a:solidFill>
                  <a:schemeClr val="accent5">
                    <a:lumMod val="10000"/>
                  </a:schemeClr>
                </a:solidFill>
              </a:rPr>
              <a:t> </a:t>
            </a:r>
            <a:r>
              <a:rPr lang="en-US" altLang="zh-CN" sz="1600" dirty="0" err="1">
                <a:solidFill>
                  <a:schemeClr val="accent5">
                    <a:lumMod val="10000"/>
                  </a:schemeClr>
                </a:solidFill>
              </a:rPr>
              <a:t>navbar</a:t>
            </a:r>
            <a:r>
              <a:rPr lang="en-US" altLang="zh-CN" sz="1600" dirty="0">
                <a:solidFill>
                  <a:schemeClr val="accent5">
                    <a:lumMod val="10000"/>
                  </a:schemeClr>
                </a:solidFill>
              </a:rPr>
              <a:t>-default" role="navigation"&gt;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a:t>
            </a:r>
            <a:r>
              <a:rPr lang="en-US" altLang="zh-CN" sz="1600" dirty="0" err="1">
                <a:solidFill>
                  <a:schemeClr val="accent5">
                    <a:lumMod val="10000"/>
                  </a:schemeClr>
                </a:solidFill>
              </a:rPr>
              <a:t>navbar</a:t>
            </a:r>
            <a:r>
              <a:rPr lang="en-US" altLang="zh-CN" sz="1600" dirty="0">
                <a:solidFill>
                  <a:schemeClr val="accent5">
                    <a:lumMod val="10000"/>
                  </a:schemeClr>
                </a:solidFill>
              </a:rPr>
              <a:t>-header"&gt;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class="</a:t>
            </a:r>
            <a:r>
              <a:rPr lang="en-US" altLang="zh-CN" sz="1600" dirty="0" err="1">
                <a:solidFill>
                  <a:schemeClr val="accent5">
                    <a:lumMod val="10000"/>
                  </a:schemeClr>
                </a:solidFill>
              </a:rPr>
              <a:t>navbar</a:t>
            </a:r>
            <a:r>
              <a:rPr lang="en-US" altLang="zh-CN" sz="1600" dirty="0">
                <a:solidFill>
                  <a:schemeClr val="accent5">
                    <a:lumMod val="10000"/>
                  </a:schemeClr>
                </a:solidFill>
              </a:rPr>
              <a:t>-brand" </a:t>
            </a:r>
            <a:r>
              <a:rPr lang="en-US" altLang="zh-CN" sz="1600" dirty="0" err="1">
                <a:solidFill>
                  <a:schemeClr val="accent5">
                    <a:lumMod val="10000"/>
                  </a:schemeClr>
                </a:solidFill>
              </a:rPr>
              <a:t>href</a:t>
            </a:r>
            <a:r>
              <a:rPr lang="en-US" altLang="zh-CN" sz="1600" dirty="0">
                <a:solidFill>
                  <a:schemeClr val="accent5">
                    <a:lumMod val="10000"/>
                  </a:schemeClr>
                </a:solidFill>
              </a:rPr>
              <a:t>="#"&gt;W3Cschool&lt;/a&gt;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zh-CN" altLang="en-US" sz="1600" dirty="0">
                <a:solidFill>
                  <a:schemeClr val="accent5">
                    <a:lumMod val="10000"/>
                  </a:schemeClr>
                </a:solidFill>
              </a:rPr>
              <a:t>向左对齐</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a:t>
            </a:r>
            <a:r>
              <a:rPr lang="en-US" altLang="zh-CN" sz="1600" dirty="0" err="1">
                <a:solidFill>
                  <a:schemeClr val="accent5">
                    <a:lumMod val="10000"/>
                  </a:schemeClr>
                </a:solidFill>
              </a:rPr>
              <a:t>nav</a:t>
            </a:r>
            <a:r>
              <a:rPr lang="en-US" altLang="zh-CN" sz="1600" dirty="0">
                <a:solidFill>
                  <a:schemeClr val="accent5">
                    <a:lumMod val="10000"/>
                  </a:schemeClr>
                </a:solidFill>
              </a:rPr>
              <a:t> </a:t>
            </a:r>
            <a:r>
              <a:rPr lang="en-US" altLang="zh-CN" sz="1600" dirty="0" err="1">
                <a:solidFill>
                  <a:schemeClr val="accent5">
                    <a:lumMod val="10000"/>
                  </a:schemeClr>
                </a:solidFill>
              </a:rPr>
              <a:t>navbar-nav</a:t>
            </a:r>
            <a:r>
              <a:rPr lang="en-US" altLang="zh-CN" sz="1600" dirty="0">
                <a:solidFill>
                  <a:schemeClr val="accent5">
                    <a:lumMod val="10000"/>
                  </a:schemeClr>
                </a:solidFill>
              </a:rPr>
              <a:t> </a:t>
            </a:r>
            <a:r>
              <a:rPr lang="en-US" altLang="zh-CN" sz="1600" dirty="0" err="1">
                <a:solidFill>
                  <a:schemeClr val="accent5">
                    <a:lumMod val="10000"/>
                  </a:schemeClr>
                </a:solidFill>
              </a:rPr>
              <a:t>navbar</a:t>
            </a:r>
            <a:r>
              <a:rPr lang="en-US" altLang="zh-CN" sz="1600" dirty="0">
                <a:solidFill>
                  <a:schemeClr val="accent5">
                    <a:lumMod val="10000"/>
                  </a:schemeClr>
                </a:solidFill>
              </a:rPr>
              <a:t>-left"&gt;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a:t>
            </a:r>
            <a:r>
              <a:rPr lang="en-US" altLang="zh-CN" sz="1600" dirty="0" err="1">
                <a:solidFill>
                  <a:schemeClr val="accent5">
                    <a:lumMod val="10000"/>
                  </a:schemeClr>
                </a:solidFill>
              </a:rPr>
              <a:t>href</a:t>
            </a:r>
            <a:r>
              <a:rPr lang="en-US" altLang="zh-CN" sz="1600" dirty="0">
                <a:solidFill>
                  <a:schemeClr val="accent5">
                    <a:lumMod val="10000"/>
                  </a:schemeClr>
                </a:solidFill>
              </a:rPr>
              <a:t>="#" class="dropdown-toggle" data-toggle="dropdown"&gt;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Java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 class="caret"&gt;&lt;/b&gt;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class="dropdown-menu"&gt;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jmeter</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="#"&gt;EJB&lt;/a&gt;&lt;/li&gt;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="#"&gt;Jasper Report&lt;/a&gt;&lt;/li&gt;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分离的链接</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另一个分离的链接</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p:txBody>
      </p:sp>
      <p:sp>
        <p:nvSpPr>
          <p:cNvPr id="6" name="AutoShape 10"/>
          <p:cNvSpPr>
            <a:spLocks noChangeArrowheads="1"/>
          </p:cNvSpPr>
          <p:nvPr/>
        </p:nvSpPr>
        <p:spPr bwMode="auto">
          <a:xfrm>
            <a:off x="1257587" y="531019"/>
            <a:ext cx="7102444" cy="63217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&lt;form class="</a:t>
            </a:r>
            <a:r>
              <a:rPr lang="en-US" altLang="zh-CN" sz="1600" dirty="0" err="1">
                <a:solidFill>
                  <a:schemeClr val="accent5">
                    <a:lumMod val="10000"/>
                  </a:schemeClr>
                </a:solidFill>
              </a:rPr>
              <a:t>navbar</a:t>
            </a:r>
            <a:r>
              <a:rPr lang="en-US" altLang="zh-CN" sz="1600" dirty="0">
                <a:solidFill>
                  <a:schemeClr val="accent5">
                    <a:lumMod val="10000"/>
                  </a:schemeClr>
                </a:solidFill>
              </a:rPr>
              <a:t>-form </a:t>
            </a:r>
            <a:r>
              <a:rPr lang="en-US" altLang="zh-CN" sz="1600" dirty="0" err="1">
                <a:solidFill>
                  <a:schemeClr val="accent5">
                    <a:lumMod val="10000"/>
                  </a:schemeClr>
                </a:solidFill>
              </a:rPr>
              <a:t>navbar</a:t>
            </a:r>
            <a:r>
              <a:rPr lang="en-US" altLang="zh-CN" sz="1600" dirty="0">
                <a:solidFill>
                  <a:schemeClr val="accent5">
                    <a:lumMod val="10000"/>
                  </a:schemeClr>
                </a:solidFill>
              </a:rPr>
              <a:t>-left" role="search"&gt;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type="submit"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向左对齐</a:t>
            </a:r>
            <a:r>
              <a:rPr lang="en-US" altLang="zh-CN" sz="1600" dirty="0">
                <a:solidFill>
                  <a:schemeClr val="accent5">
                    <a:lumMod val="10000"/>
                  </a:schemeClr>
                </a:solidFill>
              </a:rPr>
              <a:t>-</a:t>
            </a:r>
            <a:r>
              <a:rPr lang="zh-CN" altLang="en-US" sz="1600" dirty="0">
                <a:solidFill>
                  <a:schemeClr val="accent5">
                    <a:lumMod val="10000"/>
                  </a:schemeClr>
                </a:solidFill>
              </a:rPr>
              <a:t>提交按钮  </a:t>
            </a:r>
          </a:p>
          <a:p>
            <a:pPr defTabSz="723900">
              <a:lnSpc>
                <a:spcPct val="110000"/>
              </a:lnSpc>
              <a:buClr>
                <a:schemeClr val="folHlink"/>
              </a:buClr>
              <a:buSzPct val="60000"/>
              <a:tabLst>
                <a:tab pos="444500" algn="l"/>
              </a:tabLst>
              <a:defRPr/>
            </a:pPr>
            <a:r>
              <a:rPr lang="zh-CN" altLang="en-US" sz="1600" dirty="0">
                <a:solidFill>
                  <a:schemeClr val="accent5">
                    <a:lumMod val="10000"/>
                  </a:schemeClr>
                </a:solidFill>
              </a:rPr>
              <a:t>         </a:t>
            </a:r>
            <a:r>
              <a:rPr lang="en-US" altLang="zh-CN" sz="1600" dirty="0">
                <a:solidFill>
                  <a:schemeClr val="accent5">
                    <a:lumMod val="10000"/>
                  </a:schemeClr>
                </a:solidFill>
              </a:rPr>
              <a:t>&lt;/button&gt;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&lt;/form&gt;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&lt;p class="</a:t>
            </a:r>
            <a:r>
              <a:rPr lang="en-US" altLang="zh-CN" sz="1600" dirty="0" err="1">
                <a:solidFill>
                  <a:schemeClr val="accent5">
                    <a:lumMod val="10000"/>
                  </a:schemeClr>
                </a:solidFill>
              </a:rPr>
              <a:t>navbar</a:t>
            </a:r>
            <a:r>
              <a:rPr lang="en-US" altLang="zh-CN" sz="1600" dirty="0">
                <a:solidFill>
                  <a:schemeClr val="accent5">
                    <a:lumMod val="10000"/>
                  </a:schemeClr>
                </a:solidFill>
              </a:rPr>
              <a:t>-text </a:t>
            </a:r>
            <a:r>
              <a:rPr lang="en-US" altLang="zh-CN" sz="1600" dirty="0" err="1">
                <a:solidFill>
                  <a:schemeClr val="accent5">
                    <a:lumMod val="10000"/>
                  </a:schemeClr>
                </a:solidFill>
              </a:rPr>
              <a:t>navbar</a:t>
            </a:r>
            <a:r>
              <a:rPr lang="en-US" altLang="zh-CN" sz="1600" dirty="0">
                <a:solidFill>
                  <a:schemeClr val="accent5">
                    <a:lumMod val="10000"/>
                  </a:schemeClr>
                </a:solidFill>
              </a:rPr>
              <a:t>-left"&gt;</a:t>
            </a:r>
            <a:r>
              <a:rPr lang="zh-CN" altLang="en-US" sz="1600" dirty="0">
                <a:solidFill>
                  <a:schemeClr val="accent5">
                    <a:lumMod val="10000"/>
                  </a:schemeClr>
                </a:solidFill>
              </a:rPr>
              <a:t>向左对齐</a:t>
            </a:r>
            <a:r>
              <a:rPr lang="en-US" altLang="zh-CN" sz="1600" dirty="0">
                <a:solidFill>
                  <a:schemeClr val="accent5">
                    <a:lumMod val="10000"/>
                  </a:schemeClr>
                </a:solidFill>
              </a:rPr>
              <a:t>-</a:t>
            </a:r>
            <a:r>
              <a:rPr lang="zh-CN" altLang="en-US" sz="1600" dirty="0">
                <a:solidFill>
                  <a:schemeClr val="accent5">
                    <a:lumMod val="10000"/>
                  </a:schemeClr>
                </a:solidFill>
              </a:rPr>
              <a:t>文本</a:t>
            </a:r>
            <a:r>
              <a:rPr lang="en-US" altLang="zh-CN" sz="1600" dirty="0">
                <a:solidFill>
                  <a:schemeClr val="accent5">
                    <a:lumMod val="10000"/>
                  </a:schemeClr>
                </a:solidFill>
              </a:rPr>
              <a:t>&lt;/p&gt;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zh-CN" altLang="en-US" sz="1600" dirty="0">
                <a:solidFill>
                  <a:schemeClr val="accent5">
                    <a:lumMod val="10000"/>
                  </a:schemeClr>
                </a:solidFill>
              </a:rPr>
              <a:t>向右对齐</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a:t>
            </a:r>
            <a:r>
              <a:rPr lang="en-US" altLang="zh-CN" sz="1600" dirty="0" err="1">
                <a:solidFill>
                  <a:schemeClr val="accent5">
                    <a:lumMod val="10000"/>
                  </a:schemeClr>
                </a:solidFill>
              </a:rPr>
              <a:t>nav</a:t>
            </a:r>
            <a:r>
              <a:rPr lang="en-US" altLang="zh-CN" sz="1600" dirty="0">
                <a:solidFill>
                  <a:schemeClr val="accent5">
                    <a:lumMod val="10000"/>
                  </a:schemeClr>
                </a:solidFill>
              </a:rPr>
              <a:t> </a:t>
            </a:r>
            <a:r>
              <a:rPr lang="en-US" altLang="zh-CN" sz="1600" dirty="0" err="1">
                <a:solidFill>
                  <a:schemeClr val="accent5">
                    <a:lumMod val="10000"/>
                  </a:schemeClr>
                </a:solidFill>
              </a:rPr>
              <a:t>navbar-nav</a:t>
            </a:r>
            <a:r>
              <a:rPr lang="en-US" altLang="zh-CN" sz="1600" dirty="0">
                <a:solidFill>
                  <a:schemeClr val="accent5">
                    <a:lumMod val="10000"/>
                  </a:schemeClr>
                </a:solidFill>
              </a:rPr>
              <a:t> </a:t>
            </a:r>
            <a:r>
              <a:rPr lang="en-US" altLang="zh-CN" sz="1600" dirty="0" err="1">
                <a:solidFill>
                  <a:schemeClr val="accent5">
                    <a:lumMod val="10000"/>
                  </a:schemeClr>
                </a:solidFill>
              </a:rPr>
              <a:t>navbar</a:t>
            </a:r>
            <a:r>
              <a:rPr lang="en-US" altLang="zh-CN" sz="1600" dirty="0">
                <a:solidFill>
                  <a:schemeClr val="accent5">
                    <a:lumMod val="10000"/>
                  </a:schemeClr>
                </a:solidFill>
              </a:rPr>
              <a:t>-right"&gt;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a:t>
            </a:r>
            <a:r>
              <a:rPr lang="en-US" altLang="zh-CN" sz="1600" dirty="0" err="1">
                <a:solidFill>
                  <a:schemeClr val="accent5">
                    <a:lumMod val="10000"/>
                  </a:schemeClr>
                </a:solidFill>
              </a:rPr>
              <a:t>href</a:t>
            </a:r>
            <a:r>
              <a:rPr lang="en-US" altLang="zh-CN" sz="1600" dirty="0">
                <a:solidFill>
                  <a:schemeClr val="accent5">
                    <a:lumMod val="10000"/>
                  </a:schemeClr>
                </a:solidFill>
              </a:rPr>
              <a:t>="#" class="dropdown-toggle" data-toggle="dropdown"&gt;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Java &lt;b class="caret"&gt;&lt;/b&gt;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class="dropdown-menu"&gt;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jmeter</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="#"&gt;EJB&lt;/a&gt;&lt;/li&gt;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="#"&gt;Jasper Report&lt;/a&gt;&lt;/li&gt;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分离的链接</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另一个分离的链接</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p:txBody>
      </p:sp>
      <p:sp>
        <p:nvSpPr>
          <p:cNvPr id="7" name="AutoShape 10"/>
          <p:cNvSpPr>
            <a:spLocks noChangeArrowheads="1"/>
          </p:cNvSpPr>
          <p:nvPr/>
        </p:nvSpPr>
        <p:spPr bwMode="auto">
          <a:xfrm>
            <a:off x="1751015" y="3031209"/>
            <a:ext cx="7102444" cy="225908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&lt;form class="</a:t>
            </a:r>
            <a:r>
              <a:rPr lang="en-US" altLang="zh-CN" sz="1600" dirty="0" err="1">
                <a:solidFill>
                  <a:schemeClr val="accent5">
                    <a:lumMod val="10000"/>
                  </a:schemeClr>
                </a:solidFill>
              </a:rPr>
              <a:t>navbar</a:t>
            </a:r>
            <a:r>
              <a:rPr lang="en-US" altLang="zh-CN" sz="1600" dirty="0">
                <a:solidFill>
                  <a:schemeClr val="accent5">
                    <a:lumMod val="10000"/>
                  </a:schemeClr>
                </a:solidFill>
              </a:rPr>
              <a:t>-form </a:t>
            </a:r>
            <a:r>
              <a:rPr lang="en-US" altLang="zh-CN" sz="1600" dirty="0" err="1">
                <a:solidFill>
                  <a:schemeClr val="accent5">
                    <a:lumMod val="10000"/>
                  </a:schemeClr>
                </a:solidFill>
              </a:rPr>
              <a:t>navbar</a:t>
            </a:r>
            <a:r>
              <a:rPr lang="en-US" altLang="zh-CN" sz="1600" dirty="0">
                <a:solidFill>
                  <a:schemeClr val="accent5">
                    <a:lumMod val="10000"/>
                  </a:schemeClr>
                </a:solidFill>
              </a:rPr>
              <a:t>-right" role="search"&gt;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type="submit"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向右对齐</a:t>
            </a:r>
            <a:r>
              <a:rPr lang="en-US" altLang="zh-CN" sz="1600" dirty="0">
                <a:solidFill>
                  <a:schemeClr val="accent5">
                    <a:lumMod val="10000"/>
                  </a:schemeClr>
                </a:solidFill>
              </a:rPr>
              <a:t>-</a:t>
            </a:r>
            <a:r>
              <a:rPr lang="zh-CN" altLang="en-US" sz="1600" dirty="0">
                <a:solidFill>
                  <a:schemeClr val="accent5">
                    <a:lumMod val="10000"/>
                  </a:schemeClr>
                </a:solidFill>
              </a:rPr>
              <a:t>提交按钮</a:t>
            </a:r>
          </a:p>
          <a:p>
            <a:pPr defTabSz="723900">
              <a:lnSpc>
                <a:spcPct val="110000"/>
              </a:lnSpc>
              <a:buClr>
                <a:schemeClr val="folHlink"/>
              </a:buClr>
              <a:buSzPct val="60000"/>
              <a:tabLst>
                <a:tab pos="444500" algn="l"/>
              </a:tabLst>
              <a:defRPr/>
            </a:pPr>
            <a:r>
              <a:rPr lang="zh-CN" altLang="en-US" sz="1600" dirty="0">
                <a:solidFill>
                  <a:schemeClr val="accent5">
                    <a:lumMod val="10000"/>
                  </a:schemeClr>
                </a:solidFill>
              </a:rPr>
              <a:t>         </a:t>
            </a:r>
            <a:r>
              <a:rPr lang="en-US" altLang="zh-CN" sz="1600" dirty="0">
                <a:solidFill>
                  <a:schemeClr val="accent5">
                    <a:lumMod val="10000"/>
                  </a:schemeClr>
                </a:solidFill>
              </a:rPr>
              <a:t>&lt;/button&gt;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&lt;/form&gt;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&lt;p class="</a:t>
            </a:r>
            <a:r>
              <a:rPr lang="en-US" altLang="zh-CN" sz="1600" dirty="0" err="1">
                <a:solidFill>
                  <a:schemeClr val="accent5">
                    <a:lumMod val="10000"/>
                  </a:schemeClr>
                </a:solidFill>
              </a:rPr>
              <a:t>navbar</a:t>
            </a:r>
            <a:r>
              <a:rPr lang="en-US" altLang="zh-CN" sz="1600" dirty="0">
                <a:solidFill>
                  <a:schemeClr val="accent5">
                    <a:lumMod val="10000"/>
                  </a:schemeClr>
                </a:solidFill>
              </a:rPr>
              <a:t>-text </a:t>
            </a:r>
            <a:r>
              <a:rPr lang="en-US" altLang="zh-CN" sz="1600" dirty="0" err="1">
                <a:solidFill>
                  <a:schemeClr val="accent5">
                    <a:lumMod val="10000"/>
                  </a:schemeClr>
                </a:solidFill>
              </a:rPr>
              <a:t>navbar</a:t>
            </a:r>
            <a:r>
              <a:rPr lang="en-US" altLang="zh-CN" sz="1600" dirty="0">
                <a:solidFill>
                  <a:schemeClr val="accent5">
                    <a:lumMod val="10000"/>
                  </a:schemeClr>
                </a:solidFill>
              </a:rPr>
              <a:t>-right"&gt;</a:t>
            </a:r>
            <a:r>
              <a:rPr lang="zh-CN" altLang="en-US" sz="1600" dirty="0">
                <a:solidFill>
                  <a:schemeClr val="accent5">
                    <a:lumMod val="10000"/>
                  </a:schemeClr>
                </a:solidFill>
              </a:rPr>
              <a:t>向右对齐</a:t>
            </a:r>
            <a:r>
              <a:rPr lang="en-US" altLang="zh-CN" sz="1600" dirty="0">
                <a:solidFill>
                  <a:schemeClr val="accent5">
                    <a:lumMod val="10000"/>
                  </a:schemeClr>
                </a:solidFill>
              </a:rPr>
              <a:t>-</a:t>
            </a:r>
            <a:r>
              <a:rPr lang="zh-CN" altLang="en-US" sz="1600" dirty="0">
                <a:solidFill>
                  <a:schemeClr val="accent5">
                    <a:lumMod val="10000"/>
                  </a:schemeClr>
                </a:solidFill>
              </a:rPr>
              <a:t>文本</a:t>
            </a:r>
            <a:r>
              <a:rPr lang="en-US" altLang="zh-CN" sz="1600" dirty="0">
                <a:solidFill>
                  <a:schemeClr val="accent5">
                    <a:lumMod val="10000"/>
                  </a:schemeClr>
                </a:solidFill>
              </a:rPr>
              <a:t>&lt;/p&gt;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nav</a:t>
            </a:r>
            <a:r>
              <a:rPr lang="en-US" altLang="zh-CN" sz="1600" dirty="0">
                <a:solidFill>
                  <a:schemeClr val="accent5">
                    <a:lumMod val="10000"/>
                  </a:schemeClr>
                </a:solidFill>
              </a:rPr>
              <a:t>&gt;</a:t>
            </a:r>
          </a:p>
        </p:txBody>
      </p:sp>
    </p:spTree>
    <p:extLst>
      <p:ext uri="{BB962C8B-B14F-4D97-AF65-F5344CB8AC3E}">
        <p14:creationId xmlns:p14="http://schemas.microsoft.com/office/powerpoint/2010/main" val="354555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固定到顶部</a:t>
            </a:r>
          </a:p>
        </p:txBody>
      </p:sp>
      <p:sp>
        <p:nvSpPr>
          <p:cNvPr id="3" name="内容占位符 2"/>
          <p:cNvSpPr>
            <a:spLocks noGrp="1"/>
          </p:cNvSpPr>
          <p:nvPr>
            <p:ph idx="1"/>
          </p:nvPr>
        </p:nvSpPr>
        <p:spPr/>
        <p:txBody>
          <a:bodyPr/>
          <a:lstStyle/>
          <a:p>
            <a:r>
              <a:rPr lang="en-US" altLang="zh-CN" sz="2400" dirty="0"/>
              <a:t>Bootstrap </a:t>
            </a:r>
            <a:r>
              <a:rPr lang="zh-CN" altLang="en-US" sz="2400" dirty="0"/>
              <a:t>导航栏可以动态定位。默认情况下，它是块级元素，它是基于在 </a:t>
            </a:r>
            <a:r>
              <a:rPr lang="en-US" altLang="zh-CN" sz="2400" dirty="0"/>
              <a:t>HTML </a:t>
            </a:r>
            <a:r>
              <a:rPr lang="zh-CN" altLang="en-US" sz="2400" dirty="0"/>
              <a:t>中放置的位置定位的。通过一些帮助器类，您可以把它放置在页面的顶部或者底部，或者您可以让它成为随着页面一起滚动的静态导航栏。</a:t>
            </a:r>
          </a:p>
          <a:p>
            <a:endParaRPr lang="zh-CN" altLang="en-US" sz="2400" dirty="0"/>
          </a:p>
          <a:p>
            <a:r>
              <a:rPr lang="zh-CN" altLang="en-US" sz="2400" dirty="0"/>
              <a:t>如果您想要让导航栏固定在页面的顶部，请向 </a:t>
            </a:r>
            <a:r>
              <a:rPr lang="en-US" altLang="zh-CN" sz="2400" dirty="0"/>
              <a:t>.</a:t>
            </a:r>
            <a:r>
              <a:rPr lang="en-US" altLang="zh-CN" sz="2400" dirty="0" err="1"/>
              <a:t>navbar</a:t>
            </a:r>
            <a:r>
              <a:rPr lang="en-US" altLang="zh-CN" sz="2400" dirty="0"/>
              <a:t> class </a:t>
            </a:r>
            <a:r>
              <a:rPr lang="zh-CN" altLang="en-US" sz="2400" dirty="0"/>
              <a:t>添加 </a:t>
            </a:r>
            <a:r>
              <a:rPr lang="en-US" altLang="zh-CN" sz="2400" dirty="0"/>
              <a:t>class .</a:t>
            </a:r>
            <a:r>
              <a:rPr lang="en-US" altLang="zh-CN" sz="2400" dirty="0" err="1"/>
              <a:t>navbar</a:t>
            </a:r>
            <a:r>
              <a:rPr lang="en-US" altLang="zh-CN" sz="2400" dirty="0"/>
              <a:t>-fixed-top</a:t>
            </a:r>
            <a:r>
              <a:rPr lang="zh-CN" altLang="en-US" sz="2400" dirty="0"/>
              <a:t>。下面的实例演示了这点：</a:t>
            </a:r>
          </a:p>
        </p:txBody>
      </p:sp>
      <p:pic>
        <p:nvPicPr>
          <p:cNvPr id="4" name="图片 3"/>
          <p:cNvPicPr>
            <a:picLocks noChangeAspect="1"/>
          </p:cNvPicPr>
          <p:nvPr/>
        </p:nvPicPr>
        <p:blipFill>
          <a:blip r:embed="rId2"/>
          <a:stretch>
            <a:fillRect/>
          </a:stretch>
        </p:blipFill>
        <p:spPr>
          <a:xfrm>
            <a:off x="676219" y="4503643"/>
            <a:ext cx="7985181" cy="754156"/>
          </a:xfrm>
          <a:prstGeom prst="rect">
            <a:avLst/>
          </a:prstGeom>
        </p:spPr>
      </p:pic>
    </p:spTree>
    <p:extLst>
      <p:ext uri="{BB962C8B-B14F-4D97-AF65-F5344CB8AC3E}">
        <p14:creationId xmlns:p14="http://schemas.microsoft.com/office/powerpoint/2010/main" val="11407499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固定到顶部</a:t>
            </a:r>
          </a:p>
        </p:txBody>
      </p:sp>
      <p:pic>
        <p:nvPicPr>
          <p:cNvPr id="4" name="内容占位符 3"/>
          <p:cNvPicPr>
            <a:picLocks noGrp="1" noChangeAspect="1"/>
          </p:cNvPicPr>
          <p:nvPr>
            <p:ph idx="1"/>
          </p:nvPr>
        </p:nvPicPr>
        <p:blipFill>
          <a:blip r:embed="rId2"/>
          <a:stretch>
            <a:fillRect/>
          </a:stretch>
        </p:blipFill>
        <p:spPr>
          <a:xfrm>
            <a:off x="893855" y="1240457"/>
            <a:ext cx="6905625" cy="1819275"/>
          </a:xfrm>
          <a:prstGeom prst="rect">
            <a:avLst/>
          </a:prstGeom>
        </p:spPr>
      </p:pic>
      <p:sp>
        <p:nvSpPr>
          <p:cNvPr id="5" name="AutoShape 10"/>
          <p:cNvSpPr>
            <a:spLocks noChangeArrowheads="1"/>
          </p:cNvSpPr>
          <p:nvPr/>
        </p:nvSpPr>
        <p:spPr bwMode="auto">
          <a:xfrm>
            <a:off x="894041" y="0"/>
            <a:ext cx="7102444" cy="684238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nav</a:t>
            </a:r>
            <a:r>
              <a:rPr lang="en-US" altLang="zh-CN" sz="1600" dirty="0">
                <a:solidFill>
                  <a:schemeClr val="accent5">
                    <a:lumMod val="10000"/>
                  </a:schemeClr>
                </a:solidFill>
              </a:rPr>
              <a:t> class="</a:t>
            </a:r>
            <a:r>
              <a:rPr lang="en-US" altLang="zh-CN" sz="1600" dirty="0" err="1">
                <a:solidFill>
                  <a:schemeClr val="accent5">
                    <a:lumMod val="10000"/>
                  </a:schemeClr>
                </a:solidFill>
              </a:rPr>
              <a:t>navbar</a:t>
            </a:r>
            <a:r>
              <a:rPr lang="en-US" altLang="zh-CN" sz="1600" dirty="0">
                <a:solidFill>
                  <a:schemeClr val="accent5">
                    <a:lumMod val="10000"/>
                  </a:schemeClr>
                </a:solidFill>
              </a:rPr>
              <a:t> </a:t>
            </a:r>
            <a:r>
              <a:rPr lang="en-US" altLang="zh-CN" sz="1600" dirty="0" err="1">
                <a:solidFill>
                  <a:schemeClr val="accent5">
                    <a:lumMod val="10000"/>
                  </a:schemeClr>
                </a:solidFill>
              </a:rPr>
              <a:t>navbar</a:t>
            </a:r>
            <a:r>
              <a:rPr lang="en-US" altLang="zh-CN" sz="1600" dirty="0">
                <a:solidFill>
                  <a:schemeClr val="accent5">
                    <a:lumMod val="10000"/>
                  </a:schemeClr>
                </a:solidFill>
              </a:rPr>
              <a:t>-default </a:t>
            </a:r>
            <a:r>
              <a:rPr lang="en-US" altLang="zh-CN" sz="1600" dirty="0" err="1">
                <a:solidFill>
                  <a:schemeClr val="accent5">
                    <a:lumMod val="10000"/>
                  </a:schemeClr>
                </a:solidFill>
              </a:rPr>
              <a:t>navbar</a:t>
            </a:r>
            <a:r>
              <a:rPr lang="en-US" altLang="zh-CN" sz="1600" dirty="0">
                <a:solidFill>
                  <a:schemeClr val="accent5">
                    <a:lumMod val="10000"/>
                  </a:schemeClr>
                </a:solidFill>
              </a:rPr>
              <a:t>-fixed-top" role="navigation"&gt;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a:t>
            </a:r>
            <a:r>
              <a:rPr lang="en-US" altLang="zh-CN" sz="1600" dirty="0" err="1">
                <a:solidFill>
                  <a:schemeClr val="accent5">
                    <a:lumMod val="10000"/>
                  </a:schemeClr>
                </a:solidFill>
              </a:rPr>
              <a:t>navbar</a:t>
            </a:r>
            <a:r>
              <a:rPr lang="en-US" altLang="zh-CN" sz="1600" dirty="0">
                <a:solidFill>
                  <a:schemeClr val="accent5">
                    <a:lumMod val="10000"/>
                  </a:schemeClr>
                </a:solidFill>
              </a:rPr>
              <a:t>-header"&gt;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class="</a:t>
            </a:r>
            <a:r>
              <a:rPr lang="en-US" altLang="zh-CN" sz="1600" dirty="0" err="1">
                <a:solidFill>
                  <a:schemeClr val="accent5">
                    <a:lumMod val="10000"/>
                  </a:schemeClr>
                </a:solidFill>
              </a:rPr>
              <a:t>navbar</a:t>
            </a:r>
            <a:r>
              <a:rPr lang="en-US" altLang="zh-CN" sz="1600" dirty="0">
                <a:solidFill>
                  <a:schemeClr val="accent5">
                    <a:lumMod val="10000"/>
                  </a:schemeClr>
                </a:solidFill>
              </a:rPr>
              <a:t>-brand" </a:t>
            </a:r>
            <a:r>
              <a:rPr lang="en-US" altLang="zh-CN" sz="1600" dirty="0" err="1">
                <a:solidFill>
                  <a:schemeClr val="accent5">
                    <a:lumMod val="10000"/>
                  </a:schemeClr>
                </a:solidFill>
              </a:rPr>
              <a:t>href</a:t>
            </a:r>
            <a:r>
              <a:rPr lang="en-US" altLang="zh-CN" sz="1600" dirty="0">
                <a:solidFill>
                  <a:schemeClr val="accent5">
                    <a:lumMod val="10000"/>
                  </a:schemeClr>
                </a:solidFill>
              </a:rPr>
              <a:t>="#"&gt;W3Cschool&lt;/a&gt;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a:t>
            </a:r>
            <a:r>
              <a:rPr lang="en-US" altLang="zh-CN" sz="1600" dirty="0" err="1">
                <a:solidFill>
                  <a:schemeClr val="accent5">
                    <a:lumMod val="10000"/>
                  </a:schemeClr>
                </a:solidFill>
              </a:rPr>
              <a:t>nav</a:t>
            </a:r>
            <a:r>
              <a:rPr lang="en-US" altLang="zh-CN" sz="1600" dirty="0">
                <a:solidFill>
                  <a:schemeClr val="accent5">
                    <a:lumMod val="10000"/>
                  </a:schemeClr>
                </a:solidFill>
              </a:rPr>
              <a:t> </a:t>
            </a:r>
            <a:r>
              <a:rPr lang="en-US" altLang="zh-CN" sz="1600" dirty="0" err="1">
                <a:solidFill>
                  <a:schemeClr val="accent5">
                    <a:lumMod val="10000"/>
                  </a:schemeClr>
                </a:solidFill>
              </a:rPr>
              <a:t>navbar-nav</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class="active"&gt;&lt;a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iOS</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="#"&gt;SVN&lt;/a&gt;&lt;/li&gt;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a:t>
            </a:r>
            <a:r>
              <a:rPr lang="en-US" altLang="zh-CN" sz="1600" dirty="0" err="1">
                <a:solidFill>
                  <a:schemeClr val="accent5">
                    <a:lumMod val="10000"/>
                  </a:schemeClr>
                </a:solidFill>
              </a:rPr>
              <a:t>href</a:t>
            </a:r>
            <a:r>
              <a:rPr lang="en-US" altLang="zh-CN" sz="1600" dirty="0">
                <a:solidFill>
                  <a:schemeClr val="accent5">
                    <a:lumMod val="10000"/>
                  </a:schemeClr>
                </a:solidFill>
              </a:rPr>
              <a:t>="#" class="dropdown-toggle" data-toggle="dropdown"&gt;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Java &lt;b class="caret"&gt;&lt;/b&gt;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class="dropdown-menu"&gt;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jmeter</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="#"&gt;EJB&lt;/a&gt;&lt;/li&gt;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="#"&gt;Jasper Report&lt;/a&gt;&lt;/li&gt;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分离的链接</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另一个分离的链接</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nav</a:t>
            </a:r>
            <a:r>
              <a:rPr lang="en-US" altLang="zh-CN" sz="1600" dirty="0">
                <a:solidFill>
                  <a:schemeClr val="accent5">
                    <a:lumMod val="10000"/>
                  </a:schemeClr>
                </a:solidFill>
              </a:rPr>
              <a:t>&gt;</a:t>
            </a:r>
          </a:p>
        </p:txBody>
      </p:sp>
    </p:spTree>
    <p:extLst>
      <p:ext uri="{BB962C8B-B14F-4D97-AF65-F5344CB8AC3E}">
        <p14:creationId xmlns:p14="http://schemas.microsoft.com/office/powerpoint/2010/main" val="138962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固定到底部</a:t>
            </a:r>
          </a:p>
        </p:txBody>
      </p:sp>
      <p:sp>
        <p:nvSpPr>
          <p:cNvPr id="3" name="内容占位符 2"/>
          <p:cNvSpPr>
            <a:spLocks noGrp="1"/>
          </p:cNvSpPr>
          <p:nvPr>
            <p:ph idx="1"/>
          </p:nvPr>
        </p:nvSpPr>
        <p:spPr/>
        <p:txBody>
          <a:bodyPr/>
          <a:lstStyle/>
          <a:p>
            <a:r>
              <a:rPr lang="zh-CN" altLang="en-US" sz="2400" dirty="0"/>
              <a:t>如果您想要让导航栏固定在页面的底部，请向 </a:t>
            </a:r>
            <a:r>
              <a:rPr lang="en-US" altLang="zh-CN" sz="2400" dirty="0"/>
              <a:t>.</a:t>
            </a:r>
            <a:r>
              <a:rPr lang="en-US" altLang="zh-CN" sz="2400" dirty="0" err="1"/>
              <a:t>navbar</a:t>
            </a:r>
            <a:r>
              <a:rPr lang="en-US" altLang="zh-CN" sz="2400" dirty="0"/>
              <a:t> class </a:t>
            </a:r>
            <a:r>
              <a:rPr lang="zh-CN" altLang="en-US" sz="2400" dirty="0"/>
              <a:t>添加 </a:t>
            </a:r>
            <a:r>
              <a:rPr lang="en-US" altLang="zh-CN" sz="2400" dirty="0"/>
              <a:t>class .</a:t>
            </a:r>
            <a:r>
              <a:rPr lang="en-US" altLang="zh-CN" sz="2400" dirty="0" err="1"/>
              <a:t>navbar</a:t>
            </a:r>
            <a:r>
              <a:rPr lang="en-US" altLang="zh-CN" sz="2400" dirty="0"/>
              <a:t>-fixed-bottom</a:t>
            </a:r>
            <a:r>
              <a:rPr lang="zh-CN" altLang="en-US" sz="2400" dirty="0"/>
              <a:t>。下面的实例演示了这点：</a:t>
            </a:r>
          </a:p>
        </p:txBody>
      </p:sp>
      <p:pic>
        <p:nvPicPr>
          <p:cNvPr id="4" name="图片 3"/>
          <p:cNvPicPr>
            <a:picLocks noChangeAspect="1"/>
          </p:cNvPicPr>
          <p:nvPr/>
        </p:nvPicPr>
        <p:blipFill>
          <a:blip r:embed="rId2"/>
          <a:stretch>
            <a:fillRect/>
          </a:stretch>
        </p:blipFill>
        <p:spPr>
          <a:xfrm>
            <a:off x="805794" y="2494429"/>
            <a:ext cx="7855606" cy="1835524"/>
          </a:xfrm>
          <a:prstGeom prst="rect">
            <a:avLst/>
          </a:prstGeom>
        </p:spPr>
      </p:pic>
      <p:sp>
        <p:nvSpPr>
          <p:cNvPr id="5" name="AutoShape 10"/>
          <p:cNvSpPr>
            <a:spLocks noChangeArrowheads="1"/>
          </p:cNvSpPr>
          <p:nvPr/>
        </p:nvSpPr>
        <p:spPr bwMode="auto">
          <a:xfrm>
            <a:off x="894041" y="0"/>
            <a:ext cx="7102444" cy="684238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nav</a:t>
            </a:r>
            <a:r>
              <a:rPr lang="en-US" altLang="zh-CN" sz="1600" dirty="0">
                <a:solidFill>
                  <a:schemeClr val="accent5">
                    <a:lumMod val="10000"/>
                  </a:schemeClr>
                </a:solidFill>
              </a:rPr>
              <a:t> class="</a:t>
            </a:r>
            <a:r>
              <a:rPr lang="en-US" altLang="zh-CN" sz="1600" dirty="0" err="1">
                <a:solidFill>
                  <a:schemeClr val="accent5">
                    <a:lumMod val="10000"/>
                  </a:schemeClr>
                </a:solidFill>
              </a:rPr>
              <a:t>navbar</a:t>
            </a:r>
            <a:r>
              <a:rPr lang="en-US" altLang="zh-CN" sz="1600" dirty="0">
                <a:solidFill>
                  <a:schemeClr val="accent5">
                    <a:lumMod val="10000"/>
                  </a:schemeClr>
                </a:solidFill>
              </a:rPr>
              <a:t> </a:t>
            </a:r>
            <a:r>
              <a:rPr lang="en-US" altLang="zh-CN" sz="1600" dirty="0" err="1">
                <a:solidFill>
                  <a:schemeClr val="accent5">
                    <a:lumMod val="10000"/>
                  </a:schemeClr>
                </a:solidFill>
              </a:rPr>
              <a:t>navbar</a:t>
            </a:r>
            <a:r>
              <a:rPr lang="en-US" altLang="zh-CN" sz="1600" dirty="0">
                <a:solidFill>
                  <a:schemeClr val="accent5">
                    <a:lumMod val="10000"/>
                  </a:schemeClr>
                </a:solidFill>
              </a:rPr>
              <a:t>-default </a:t>
            </a:r>
            <a:r>
              <a:rPr lang="en-US" altLang="zh-CN" sz="1600" dirty="0" err="1">
                <a:solidFill>
                  <a:schemeClr val="accent5">
                    <a:lumMod val="10000"/>
                  </a:schemeClr>
                </a:solidFill>
              </a:rPr>
              <a:t>navbar</a:t>
            </a:r>
            <a:r>
              <a:rPr lang="en-US" altLang="zh-CN" sz="1600" dirty="0">
                <a:solidFill>
                  <a:schemeClr val="accent5">
                    <a:lumMod val="10000"/>
                  </a:schemeClr>
                </a:solidFill>
              </a:rPr>
              <a:t>-fixed-bottom" role="navigation"&gt;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a:t>
            </a:r>
            <a:r>
              <a:rPr lang="en-US" altLang="zh-CN" sz="1600" dirty="0" err="1">
                <a:solidFill>
                  <a:schemeClr val="accent5">
                    <a:lumMod val="10000"/>
                  </a:schemeClr>
                </a:solidFill>
              </a:rPr>
              <a:t>navbar</a:t>
            </a:r>
            <a:r>
              <a:rPr lang="en-US" altLang="zh-CN" sz="1600" dirty="0">
                <a:solidFill>
                  <a:schemeClr val="accent5">
                    <a:lumMod val="10000"/>
                  </a:schemeClr>
                </a:solidFill>
              </a:rPr>
              <a:t>-header"&gt;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class="</a:t>
            </a:r>
            <a:r>
              <a:rPr lang="en-US" altLang="zh-CN" sz="1600" dirty="0" err="1">
                <a:solidFill>
                  <a:schemeClr val="accent5">
                    <a:lumMod val="10000"/>
                  </a:schemeClr>
                </a:solidFill>
              </a:rPr>
              <a:t>navbar</a:t>
            </a:r>
            <a:r>
              <a:rPr lang="en-US" altLang="zh-CN" sz="1600" dirty="0">
                <a:solidFill>
                  <a:schemeClr val="accent5">
                    <a:lumMod val="10000"/>
                  </a:schemeClr>
                </a:solidFill>
              </a:rPr>
              <a:t>-brand" </a:t>
            </a:r>
            <a:r>
              <a:rPr lang="en-US" altLang="zh-CN" sz="1600" dirty="0" err="1">
                <a:solidFill>
                  <a:schemeClr val="accent5">
                    <a:lumMod val="10000"/>
                  </a:schemeClr>
                </a:solidFill>
              </a:rPr>
              <a:t>href</a:t>
            </a:r>
            <a:r>
              <a:rPr lang="en-US" altLang="zh-CN" sz="1600" dirty="0">
                <a:solidFill>
                  <a:schemeClr val="accent5">
                    <a:lumMod val="10000"/>
                  </a:schemeClr>
                </a:solidFill>
              </a:rPr>
              <a:t>="#"&gt;W3Cschool&lt;/a&gt;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a:t>
            </a:r>
            <a:r>
              <a:rPr lang="en-US" altLang="zh-CN" sz="1600" dirty="0" err="1">
                <a:solidFill>
                  <a:schemeClr val="accent5">
                    <a:lumMod val="10000"/>
                  </a:schemeClr>
                </a:solidFill>
              </a:rPr>
              <a:t>nav</a:t>
            </a:r>
            <a:r>
              <a:rPr lang="en-US" altLang="zh-CN" sz="1600" dirty="0">
                <a:solidFill>
                  <a:schemeClr val="accent5">
                    <a:lumMod val="10000"/>
                  </a:schemeClr>
                </a:solidFill>
              </a:rPr>
              <a:t> </a:t>
            </a:r>
            <a:r>
              <a:rPr lang="en-US" altLang="zh-CN" sz="1600" dirty="0" err="1">
                <a:solidFill>
                  <a:schemeClr val="accent5">
                    <a:lumMod val="10000"/>
                  </a:schemeClr>
                </a:solidFill>
              </a:rPr>
              <a:t>navbar-nav</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class="active"&gt;&lt;a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iOS</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="#"&gt;SVN&lt;/a&gt;&lt;/li&gt;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a:t>
            </a:r>
            <a:r>
              <a:rPr lang="en-US" altLang="zh-CN" sz="1600" dirty="0" err="1">
                <a:solidFill>
                  <a:schemeClr val="accent5">
                    <a:lumMod val="10000"/>
                  </a:schemeClr>
                </a:solidFill>
              </a:rPr>
              <a:t>href</a:t>
            </a:r>
            <a:r>
              <a:rPr lang="en-US" altLang="zh-CN" sz="1600" dirty="0">
                <a:solidFill>
                  <a:schemeClr val="accent5">
                    <a:lumMod val="10000"/>
                  </a:schemeClr>
                </a:solidFill>
              </a:rPr>
              <a:t>="#" class="dropdown-toggle" data-toggle="dropdown"&gt;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Java &lt;b class="caret"&gt;&lt;/b&gt;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class="dropdown-menu"&gt;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jmeter</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="#"&gt;EJB&lt;/a&gt;&lt;/li&gt;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="#"&gt;Jasper Report&lt;/a&gt;&lt;/li&gt;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分离的链接</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另一个分离的链接</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nav</a:t>
            </a:r>
            <a:r>
              <a:rPr lang="en-US" altLang="zh-CN" sz="1600" dirty="0">
                <a:solidFill>
                  <a:schemeClr val="accent5">
                    <a:lumMod val="10000"/>
                  </a:schemeClr>
                </a:solidFill>
              </a:rPr>
              <a:t>&gt;</a:t>
            </a:r>
          </a:p>
        </p:txBody>
      </p:sp>
    </p:spTree>
    <p:extLst>
      <p:ext uri="{BB962C8B-B14F-4D97-AF65-F5344CB8AC3E}">
        <p14:creationId xmlns:p14="http://schemas.microsoft.com/office/powerpoint/2010/main" val="234006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静态的顶部</a:t>
            </a:r>
          </a:p>
        </p:txBody>
      </p:sp>
      <p:sp>
        <p:nvSpPr>
          <p:cNvPr id="3" name="内容占位符 2"/>
          <p:cNvSpPr>
            <a:spLocks noGrp="1"/>
          </p:cNvSpPr>
          <p:nvPr>
            <p:ph idx="1"/>
          </p:nvPr>
        </p:nvSpPr>
        <p:spPr/>
        <p:txBody>
          <a:bodyPr/>
          <a:lstStyle/>
          <a:p>
            <a:r>
              <a:rPr lang="zh-CN" altLang="en-US" sz="2400" dirty="0"/>
              <a:t>如需创建能随着页面一起滚动的导航栏，请添加 </a:t>
            </a:r>
            <a:r>
              <a:rPr lang="en-US" altLang="zh-CN" sz="2400" dirty="0"/>
              <a:t>.</a:t>
            </a:r>
            <a:r>
              <a:rPr lang="en-US" altLang="zh-CN" sz="2400" dirty="0" err="1"/>
              <a:t>navbar</a:t>
            </a:r>
            <a:r>
              <a:rPr lang="en-US" altLang="zh-CN" sz="2400" dirty="0"/>
              <a:t>-static-top class</a:t>
            </a:r>
            <a:r>
              <a:rPr lang="zh-CN" altLang="en-US" sz="2400" dirty="0"/>
              <a:t>。该 </a:t>
            </a:r>
            <a:r>
              <a:rPr lang="en-US" altLang="zh-CN" sz="2400" dirty="0"/>
              <a:t>class </a:t>
            </a:r>
            <a:r>
              <a:rPr lang="zh-CN" altLang="en-US" sz="2400" dirty="0"/>
              <a:t>不要求向 </a:t>
            </a:r>
            <a:r>
              <a:rPr lang="en-US" altLang="zh-CN" sz="2400" dirty="0"/>
              <a:t>&lt;body&gt; </a:t>
            </a:r>
            <a:r>
              <a:rPr lang="zh-CN" altLang="en-US" sz="2400" dirty="0"/>
              <a:t>添加内边距（</a:t>
            </a:r>
            <a:r>
              <a:rPr lang="en-US" altLang="zh-CN" sz="2400" dirty="0"/>
              <a:t>padding</a:t>
            </a:r>
            <a:r>
              <a:rPr lang="zh-CN" altLang="en-US" sz="2400" dirty="0"/>
              <a:t>）。</a:t>
            </a:r>
          </a:p>
        </p:txBody>
      </p:sp>
      <p:pic>
        <p:nvPicPr>
          <p:cNvPr id="4" name="图片 3"/>
          <p:cNvPicPr>
            <a:picLocks noChangeAspect="1"/>
          </p:cNvPicPr>
          <p:nvPr/>
        </p:nvPicPr>
        <p:blipFill>
          <a:blip r:embed="rId2"/>
          <a:stretch>
            <a:fillRect/>
          </a:stretch>
        </p:blipFill>
        <p:spPr>
          <a:xfrm>
            <a:off x="933459" y="2614893"/>
            <a:ext cx="7337436" cy="773766"/>
          </a:xfrm>
          <a:prstGeom prst="rect">
            <a:avLst/>
          </a:prstGeom>
        </p:spPr>
      </p:pic>
      <p:sp>
        <p:nvSpPr>
          <p:cNvPr id="5" name="AutoShape 10"/>
          <p:cNvSpPr>
            <a:spLocks noChangeArrowheads="1"/>
          </p:cNvSpPr>
          <p:nvPr/>
        </p:nvSpPr>
        <p:spPr bwMode="auto">
          <a:xfrm>
            <a:off x="894041" y="0"/>
            <a:ext cx="7102444" cy="684238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nav</a:t>
            </a:r>
            <a:r>
              <a:rPr lang="en-US" altLang="zh-CN" sz="1600" dirty="0">
                <a:solidFill>
                  <a:schemeClr val="accent5">
                    <a:lumMod val="10000"/>
                  </a:schemeClr>
                </a:solidFill>
              </a:rPr>
              <a:t> class="</a:t>
            </a:r>
            <a:r>
              <a:rPr lang="en-US" altLang="zh-CN" sz="1600" dirty="0" err="1">
                <a:solidFill>
                  <a:schemeClr val="accent5">
                    <a:lumMod val="10000"/>
                  </a:schemeClr>
                </a:solidFill>
              </a:rPr>
              <a:t>navbar</a:t>
            </a:r>
            <a:r>
              <a:rPr lang="en-US" altLang="zh-CN" sz="1600" dirty="0">
                <a:solidFill>
                  <a:schemeClr val="accent5">
                    <a:lumMod val="10000"/>
                  </a:schemeClr>
                </a:solidFill>
              </a:rPr>
              <a:t> </a:t>
            </a:r>
            <a:r>
              <a:rPr lang="en-US" altLang="zh-CN" sz="1600" dirty="0" err="1">
                <a:solidFill>
                  <a:schemeClr val="accent5">
                    <a:lumMod val="10000"/>
                  </a:schemeClr>
                </a:solidFill>
              </a:rPr>
              <a:t>navbar</a:t>
            </a:r>
            <a:r>
              <a:rPr lang="en-US" altLang="zh-CN" sz="1600" dirty="0">
                <a:solidFill>
                  <a:schemeClr val="accent5">
                    <a:lumMod val="10000"/>
                  </a:schemeClr>
                </a:solidFill>
              </a:rPr>
              <a:t>-default </a:t>
            </a:r>
            <a:r>
              <a:rPr lang="en-US" altLang="zh-CN" sz="1600" dirty="0" err="1">
                <a:solidFill>
                  <a:schemeClr val="accent5">
                    <a:lumMod val="10000"/>
                  </a:schemeClr>
                </a:solidFill>
              </a:rPr>
              <a:t>navbar</a:t>
            </a:r>
            <a:r>
              <a:rPr lang="en-US" altLang="zh-CN" sz="1600" dirty="0">
                <a:solidFill>
                  <a:schemeClr val="accent5">
                    <a:lumMod val="10000"/>
                  </a:schemeClr>
                </a:solidFill>
              </a:rPr>
              <a:t>-static-top" role="navigation"&gt;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a:t>
            </a:r>
            <a:r>
              <a:rPr lang="en-US" altLang="zh-CN" sz="1600" dirty="0" err="1">
                <a:solidFill>
                  <a:schemeClr val="accent5">
                    <a:lumMod val="10000"/>
                  </a:schemeClr>
                </a:solidFill>
              </a:rPr>
              <a:t>navbar</a:t>
            </a:r>
            <a:r>
              <a:rPr lang="en-US" altLang="zh-CN" sz="1600" dirty="0">
                <a:solidFill>
                  <a:schemeClr val="accent5">
                    <a:lumMod val="10000"/>
                  </a:schemeClr>
                </a:solidFill>
              </a:rPr>
              <a:t>-header"&gt;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class="</a:t>
            </a:r>
            <a:r>
              <a:rPr lang="en-US" altLang="zh-CN" sz="1600" dirty="0" err="1">
                <a:solidFill>
                  <a:schemeClr val="accent5">
                    <a:lumMod val="10000"/>
                  </a:schemeClr>
                </a:solidFill>
              </a:rPr>
              <a:t>navbar</a:t>
            </a:r>
            <a:r>
              <a:rPr lang="en-US" altLang="zh-CN" sz="1600" dirty="0">
                <a:solidFill>
                  <a:schemeClr val="accent5">
                    <a:lumMod val="10000"/>
                  </a:schemeClr>
                </a:solidFill>
              </a:rPr>
              <a:t>-brand" </a:t>
            </a:r>
            <a:r>
              <a:rPr lang="en-US" altLang="zh-CN" sz="1600" dirty="0" err="1">
                <a:solidFill>
                  <a:schemeClr val="accent5">
                    <a:lumMod val="10000"/>
                  </a:schemeClr>
                </a:solidFill>
              </a:rPr>
              <a:t>href</a:t>
            </a:r>
            <a:r>
              <a:rPr lang="en-US" altLang="zh-CN" sz="1600" dirty="0">
                <a:solidFill>
                  <a:schemeClr val="accent5">
                    <a:lumMod val="10000"/>
                  </a:schemeClr>
                </a:solidFill>
              </a:rPr>
              <a:t>="#"&gt;W3Cschool&lt;/a&gt;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a:t>
            </a:r>
            <a:r>
              <a:rPr lang="en-US" altLang="zh-CN" sz="1600" dirty="0" err="1">
                <a:solidFill>
                  <a:schemeClr val="accent5">
                    <a:lumMod val="10000"/>
                  </a:schemeClr>
                </a:solidFill>
              </a:rPr>
              <a:t>nav</a:t>
            </a:r>
            <a:r>
              <a:rPr lang="en-US" altLang="zh-CN" sz="1600" dirty="0">
                <a:solidFill>
                  <a:schemeClr val="accent5">
                    <a:lumMod val="10000"/>
                  </a:schemeClr>
                </a:solidFill>
              </a:rPr>
              <a:t> </a:t>
            </a:r>
            <a:r>
              <a:rPr lang="en-US" altLang="zh-CN" sz="1600" dirty="0" err="1">
                <a:solidFill>
                  <a:schemeClr val="accent5">
                    <a:lumMod val="10000"/>
                  </a:schemeClr>
                </a:solidFill>
              </a:rPr>
              <a:t>navbar-nav</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class="active"&gt;&lt;a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iOS</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="#"&gt;SVN&lt;/a&gt;&lt;/li&gt;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a:t>
            </a:r>
            <a:r>
              <a:rPr lang="en-US" altLang="zh-CN" sz="1600" dirty="0" err="1">
                <a:solidFill>
                  <a:schemeClr val="accent5">
                    <a:lumMod val="10000"/>
                  </a:schemeClr>
                </a:solidFill>
              </a:rPr>
              <a:t>href</a:t>
            </a:r>
            <a:r>
              <a:rPr lang="en-US" altLang="zh-CN" sz="1600" dirty="0">
                <a:solidFill>
                  <a:schemeClr val="accent5">
                    <a:lumMod val="10000"/>
                  </a:schemeClr>
                </a:solidFill>
              </a:rPr>
              <a:t>="#" class="dropdown-toggle" data-toggle="dropdown"&gt;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Java &lt;b class="caret"&gt;&lt;/b&gt;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class="dropdown-menu"&gt;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jmeter</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="#"&gt;EJB&lt;/a&gt;&lt;/li&gt;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="#"&gt;Jasper Report&lt;/a&gt;&lt;/li&gt;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分离的链接</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另一个分离的链接</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nav</a:t>
            </a:r>
            <a:r>
              <a:rPr lang="en-US" altLang="zh-CN" sz="1600" dirty="0">
                <a:solidFill>
                  <a:schemeClr val="accent5">
                    <a:lumMod val="10000"/>
                  </a:schemeClr>
                </a:solidFill>
              </a:rPr>
              <a:t>&gt;</a:t>
            </a:r>
          </a:p>
        </p:txBody>
      </p:sp>
    </p:spTree>
    <p:extLst>
      <p:ext uri="{BB962C8B-B14F-4D97-AF65-F5344CB8AC3E}">
        <p14:creationId xmlns:p14="http://schemas.microsoft.com/office/powerpoint/2010/main" val="367256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倒置的导航栏</a:t>
            </a:r>
          </a:p>
        </p:txBody>
      </p:sp>
      <p:sp>
        <p:nvSpPr>
          <p:cNvPr id="3" name="内容占位符 2"/>
          <p:cNvSpPr>
            <a:spLocks noGrp="1"/>
          </p:cNvSpPr>
          <p:nvPr>
            <p:ph idx="1"/>
          </p:nvPr>
        </p:nvSpPr>
        <p:spPr/>
        <p:txBody>
          <a:bodyPr/>
          <a:lstStyle/>
          <a:p>
            <a:r>
              <a:rPr lang="zh-CN" altLang="en-US" sz="2400" dirty="0"/>
              <a:t>为了创建一个带有黑色背景白色文本的倒置的导航栏，只需要简单地向 </a:t>
            </a:r>
            <a:r>
              <a:rPr lang="en-US" altLang="zh-CN" sz="2400" dirty="0"/>
              <a:t>.</a:t>
            </a:r>
            <a:r>
              <a:rPr lang="en-US" altLang="zh-CN" sz="2400" dirty="0" err="1"/>
              <a:t>navbar</a:t>
            </a:r>
            <a:r>
              <a:rPr lang="en-US" altLang="zh-CN" sz="2400" dirty="0"/>
              <a:t> class </a:t>
            </a:r>
            <a:r>
              <a:rPr lang="zh-CN" altLang="en-US" sz="2400" dirty="0"/>
              <a:t>添加 </a:t>
            </a:r>
            <a:r>
              <a:rPr lang="en-US" altLang="zh-CN" sz="2400" dirty="0"/>
              <a:t>.</a:t>
            </a:r>
            <a:r>
              <a:rPr lang="en-US" altLang="zh-CN" sz="2400" dirty="0" err="1"/>
              <a:t>navbar</a:t>
            </a:r>
            <a:r>
              <a:rPr lang="en-US" altLang="zh-CN" sz="2400" dirty="0"/>
              <a:t>-inverse class </a:t>
            </a:r>
            <a:r>
              <a:rPr lang="zh-CN" altLang="en-US" sz="2400" dirty="0"/>
              <a:t>即可，如下面的实例所示：</a:t>
            </a:r>
          </a:p>
        </p:txBody>
      </p:sp>
      <p:pic>
        <p:nvPicPr>
          <p:cNvPr id="5" name="图片 4"/>
          <p:cNvPicPr>
            <a:picLocks noChangeAspect="1"/>
          </p:cNvPicPr>
          <p:nvPr/>
        </p:nvPicPr>
        <p:blipFill>
          <a:blip r:embed="rId2"/>
          <a:stretch>
            <a:fillRect/>
          </a:stretch>
        </p:blipFill>
        <p:spPr>
          <a:xfrm>
            <a:off x="735013" y="2606208"/>
            <a:ext cx="8059682" cy="634533"/>
          </a:xfrm>
          <a:prstGeom prst="rect">
            <a:avLst/>
          </a:prstGeom>
        </p:spPr>
      </p:pic>
      <p:sp>
        <p:nvSpPr>
          <p:cNvPr id="6" name="AutoShape 10"/>
          <p:cNvSpPr>
            <a:spLocks noChangeArrowheads="1"/>
          </p:cNvSpPr>
          <p:nvPr/>
        </p:nvSpPr>
        <p:spPr bwMode="auto">
          <a:xfrm>
            <a:off x="208241" y="0"/>
            <a:ext cx="6797677" cy="684238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nav</a:t>
            </a:r>
            <a:r>
              <a:rPr lang="en-US" altLang="zh-CN" sz="1600" dirty="0">
                <a:solidFill>
                  <a:schemeClr val="accent5">
                    <a:lumMod val="10000"/>
                  </a:schemeClr>
                </a:solidFill>
              </a:rPr>
              <a:t> class="</a:t>
            </a:r>
            <a:r>
              <a:rPr lang="en-US" altLang="zh-CN" sz="1600" dirty="0" err="1">
                <a:solidFill>
                  <a:schemeClr val="accent5">
                    <a:lumMod val="10000"/>
                  </a:schemeClr>
                </a:solidFill>
              </a:rPr>
              <a:t>navbar</a:t>
            </a:r>
            <a:r>
              <a:rPr lang="en-US" altLang="zh-CN" sz="1600" dirty="0">
                <a:solidFill>
                  <a:schemeClr val="accent5">
                    <a:lumMod val="10000"/>
                  </a:schemeClr>
                </a:solidFill>
              </a:rPr>
              <a:t> </a:t>
            </a:r>
            <a:r>
              <a:rPr lang="en-US" altLang="zh-CN" sz="1600" dirty="0" err="1">
                <a:solidFill>
                  <a:schemeClr val="accent5">
                    <a:lumMod val="10000"/>
                  </a:schemeClr>
                </a:solidFill>
              </a:rPr>
              <a:t>navbar</a:t>
            </a:r>
            <a:r>
              <a:rPr lang="en-US" altLang="zh-CN" sz="1600" dirty="0">
                <a:solidFill>
                  <a:schemeClr val="accent5">
                    <a:lumMod val="10000"/>
                  </a:schemeClr>
                </a:solidFill>
              </a:rPr>
              <a:t>-inverse" role="navigation"&gt;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a:t>
            </a:r>
            <a:r>
              <a:rPr lang="en-US" altLang="zh-CN" sz="1600" dirty="0" err="1">
                <a:solidFill>
                  <a:schemeClr val="accent5">
                    <a:lumMod val="10000"/>
                  </a:schemeClr>
                </a:solidFill>
              </a:rPr>
              <a:t>navbar</a:t>
            </a:r>
            <a:r>
              <a:rPr lang="en-US" altLang="zh-CN" sz="1600" dirty="0">
                <a:solidFill>
                  <a:schemeClr val="accent5">
                    <a:lumMod val="10000"/>
                  </a:schemeClr>
                </a:solidFill>
              </a:rPr>
              <a:t>-header"&gt;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class="</a:t>
            </a:r>
            <a:r>
              <a:rPr lang="en-US" altLang="zh-CN" sz="1600" dirty="0" err="1">
                <a:solidFill>
                  <a:schemeClr val="accent5">
                    <a:lumMod val="10000"/>
                  </a:schemeClr>
                </a:solidFill>
              </a:rPr>
              <a:t>navbar</a:t>
            </a:r>
            <a:r>
              <a:rPr lang="en-US" altLang="zh-CN" sz="1600" dirty="0">
                <a:solidFill>
                  <a:schemeClr val="accent5">
                    <a:lumMod val="10000"/>
                  </a:schemeClr>
                </a:solidFill>
              </a:rPr>
              <a:t>-brand" </a:t>
            </a:r>
            <a:r>
              <a:rPr lang="en-US" altLang="zh-CN" sz="1600" dirty="0" err="1">
                <a:solidFill>
                  <a:schemeClr val="accent5">
                    <a:lumMod val="10000"/>
                  </a:schemeClr>
                </a:solidFill>
              </a:rPr>
              <a:t>href</a:t>
            </a:r>
            <a:r>
              <a:rPr lang="en-US" altLang="zh-CN" sz="1600" dirty="0">
                <a:solidFill>
                  <a:schemeClr val="accent5">
                    <a:lumMod val="10000"/>
                  </a:schemeClr>
                </a:solidFill>
              </a:rPr>
              <a:t>="#"&gt;W3Cschool&lt;/a&gt;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a:t>
            </a:r>
            <a:r>
              <a:rPr lang="en-US" altLang="zh-CN" sz="1600" dirty="0" err="1">
                <a:solidFill>
                  <a:schemeClr val="accent5">
                    <a:lumMod val="10000"/>
                  </a:schemeClr>
                </a:solidFill>
              </a:rPr>
              <a:t>nav</a:t>
            </a:r>
            <a:r>
              <a:rPr lang="en-US" altLang="zh-CN" sz="1600" dirty="0">
                <a:solidFill>
                  <a:schemeClr val="accent5">
                    <a:lumMod val="10000"/>
                  </a:schemeClr>
                </a:solidFill>
              </a:rPr>
              <a:t> </a:t>
            </a:r>
            <a:r>
              <a:rPr lang="en-US" altLang="zh-CN" sz="1600" dirty="0" err="1">
                <a:solidFill>
                  <a:schemeClr val="accent5">
                    <a:lumMod val="10000"/>
                  </a:schemeClr>
                </a:solidFill>
              </a:rPr>
              <a:t>navbar-nav</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class="active"&gt;&lt;a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iOS</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="#"&gt;SVN&lt;/a&gt;&lt;/li&gt;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a:t>
            </a:r>
            <a:r>
              <a:rPr lang="en-US" altLang="zh-CN" sz="1600" dirty="0" err="1">
                <a:solidFill>
                  <a:schemeClr val="accent5">
                    <a:lumMod val="10000"/>
                  </a:schemeClr>
                </a:solidFill>
              </a:rPr>
              <a:t>href</a:t>
            </a:r>
            <a:r>
              <a:rPr lang="en-US" altLang="zh-CN" sz="1600" dirty="0">
                <a:solidFill>
                  <a:schemeClr val="accent5">
                    <a:lumMod val="10000"/>
                  </a:schemeClr>
                </a:solidFill>
              </a:rPr>
              <a:t>="#" class="dropdown-toggle" data-toggle="dropdown"&gt;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Java &lt;b class="caret"&gt;&lt;/b&gt;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 class="dropdown-menu"&gt;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en-US" altLang="zh-CN" sz="1600" dirty="0" err="1">
                <a:solidFill>
                  <a:schemeClr val="accent5">
                    <a:lumMod val="10000"/>
                  </a:schemeClr>
                </a:solidFill>
              </a:rPr>
              <a:t>jmeter</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="#"&gt;EJB&lt;/a&gt;&lt;/li&gt;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="#"&gt;Jasper Report&lt;/a&gt;&lt;/li&gt;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分离的链接</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class="divider"&gt;&lt;/li&gt;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&lt;li&gt;&lt;a </a:t>
            </a:r>
            <a:r>
              <a:rPr lang="en-US" altLang="zh-CN" sz="1600" dirty="0" err="1">
                <a:solidFill>
                  <a:schemeClr val="accent5">
                    <a:lumMod val="10000"/>
                  </a:schemeClr>
                </a:solidFill>
              </a:rPr>
              <a:t>href</a:t>
            </a:r>
            <a:r>
              <a:rPr lang="en-US" altLang="zh-CN" sz="1600" dirty="0">
                <a:solidFill>
                  <a:schemeClr val="accent5">
                    <a:lumMod val="10000"/>
                  </a:schemeClr>
                </a:solidFill>
              </a:rPr>
              <a:t>="#"&gt;</a:t>
            </a:r>
            <a:r>
              <a:rPr lang="zh-CN" altLang="en-US" sz="1600" dirty="0">
                <a:solidFill>
                  <a:schemeClr val="accent5">
                    <a:lumMod val="10000"/>
                  </a:schemeClr>
                </a:solidFill>
              </a:rPr>
              <a:t>另一个分离的链接</a:t>
            </a:r>
            <a:r>
              <a:rPr lang="en-US" altLang="zh-CN" sz="1600" dirty="0">
                <a:solidFill>
                  <a:schemeClr val="accent5">
                    <a:lumMod val="10000"/>
                  </a:schemeClr>
                </a:solidFill>
              </a:rPr>
              <a:t>&lt;/a&gt;&lt;/li&gt;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ul</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nav</a:t>
            </a:r>
            <a:r>
              <a:rPr lang="en-US" altLang="zh-CN" sz="1600" dirty="0">
                <a:solidFill>
                  <a:schemeClr val="accent5">
                    <a:lumMod val="10000"/>
                  </a:schemeClr>
                </a:solidFill>
              </a:rPr>
              <a:t>&gt;</a:t>
            </a:r>
          </a:p>
        </p:txBody>
      </p:sp>
    </p:spTree>
    <p:extLst>
      <p:ext uri="{BB962C8B-B14F-4D97-AF65-F5344CB8AC3E}">
        <p14:creationId xmlns:p14="http://schemas.microsoft.com/office/powerpoint/2010/main" val="320138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2158415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0836138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03968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CSS </a:t>
            </a:r>
            <a:r>
              <a:rPr lang="zh-CN" altLang="en-US" dirty="0"/>
              <a:t>规则解释</a:t>
            </a:r>
          </a:p>
        </p:txBody>
      </p:sp>
      <p:sp>
        <p:nvSpPr>
          <p:cNvPr id="3" name="内容占位符 2"/>
          <p:cNvSpPr>
            <a:spLocks noGrp="1"/>
          </p:cNvSpPr>
          <p:nvPr>
            <p:ph idx="1"/>
          </p:nvPr>
        </p:nvSpPr>
        <p:spPr/>
        <p:txBody>
          <a:bodyPr/>
          <a:lstStyle/>
          <a:p>
            <a:r>
              <a:rPr lang="zh-CN" altLang="en-US" dirty="0"/>
              <a:t>下面的 </a:t>
            </a:r>
            <a:r>
              <a:rPr lang="en-US" altLang="zh-CN" dirty="0"/>
              <a:t>CSS </a:t>
            </a:r>
            <a:r>
              <a:rPr lang="zh-CN" altLang="en-US" dirty="0"/>
              <a:t>规则构成 </a:t>
            </a:r>
            <a:r>
              <a:rPr lang="en-US" altLang="zh-CN" dirty="0" err="1"/>
              <a:t>glyphicon</a:t>
            </a:r>
            <a:r>
              <a:rPr lang="en-US" altLang="zh-CN" dirty="0"/>
              <a:t> class</a:t>
            </a:r>
            <a:r>
              <a:rPr lang="zh-CN" altLang="en-US" dirty="0"/>
              <a:t>。</a:t>
            </a:r>
          </a:p>
        </p:txBody>
      </p:sp>
      <p:sp>
        <p:nvSpPr>
          <p:cNvPr id="4" name="AutoShape 10"/>
          <p:cNvSpPr>
            <a:spLocks noChangeArrowheads="1"/>
          </p:cNvSpPr>
          <p:nvPr/>
        </p:nvSpPr>
        <p:spPr bwMode="auto">
          <a:xfrm>
            <a:off x="391347" y="1798328"/>
            <a:ext cx="8421659" cy="313932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@font-face {</a:t>
            </a:r>
          </a:p>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  font-family: '</a:t>
            </a:r>
            <a:r>
              <a:rPr lang="en-US" altLang="zh-CN" sz="2000" dirty="0" err="1">
                <a:solidFill>
                  <a:schemeClr val="accent5">
                    <a:lumMod val="10000"/>
                  </a:schemeClr>
                </a:solidFill>
              </a:rPr>
              <a:t>Glyphicons</a:t>
            </a:r>
            <a:r>
              <a:rPr lang="en-US" altLang="zh-CN" sz="2000" dirty="0">
                <a:solidFill>
                  <a:schemeClr val="accent5">
                    <a:lumMod val="10000"/>
                  </a:schemeClr>
                </a:solidFill>
              </a:rPr>
              <a:t> Halflings';</a:t>
            </a:r>
          </a:p>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  </a:t>
            </a:r>
            <a:r>
              <a:rPr lang="en-US" altLang="zh-CN" sz="2000" dirty="0" err="1">
                <a:solidFill>
                  <a:schemeClr val="accent5">
                    <a:lumMod val="10000"/>
                  </a:schemeClr>
                </a:solidFill>
              </a:rPr>
              <a:t>src</a:t>
            </a:r>
            <a:r>
              <a:rPr lang="en-US" altLang="zh-CN" sz="2000" dirty="0">
                <a:solidFill>
                  <a:schemeClr val="accent5">
                    <a:lumMod val="10000"/>
                  </a:schemeClr>
                </a:solidFill>
              </a:rPr>
              <a:t>: </a:t>
            </a:r>
            <a:r>
              <a:rPr lang="en-US" altLang="zh-CN" sz="2000" dirty="0" err="1">
                <a:solidFill>
                  <a:schemeClr val="accent5">
                    <a:lumMod val="10000"/>
                  </a:schemeClr>
                </a:solidFill>
              </a:rPr>
              <a:t>url</a:t>
            </a:r>
            <a:r>
              <a:rPr lang="en-US" altLang="zh-CN" sz="2000" dirty="0">
                <a:solidFill>
                  <a:schemeClr val="accent5">
                    <a:lumMod val="10000"/>
                  </a:schemeClr>
                </a:solidFill>
              </a:rPr>
              <a:t>('../fonts/</a:t>
            </a:r>
            <a:r>
              <a:rPr lang="en-US" altLang="zh-CN" sz="2000" dirty="0" err="1">
                <a:solidFill>
                  <a:schemeClr val="accent5">
                    <a:lumMod val="10000"/>
                  </a:schemeClr>
                </a:solidFill>
              </a:rPr>
              <a:t>glyphicons-halflings-regular.eot</a:t>
            </a:r>
            <a:r>
              <a:rPr lang="en-US" altLang="zh-CN" sz="2000" dirty="0">
                <a:solidFill>
                  <a:schemeClr val="accent5">
                    <a:lumMod val="10000"/>
                  </a:schemeClr>
                </a:solidFill>
              </a:rPr>
              <a:t>');</a:t>
            </a:r>
          </a:p>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  </a:t>
            </a:r>
            <a:r>
              <a:rPr lang="en-US" altLang="zh-CN" sz="2000" dirty="0" err="1">
                <a:solidFill>
                  <a:schemeClr val="accent5">
                    <a:lumMod val="10000"/>
                  </a:schemeClr>
                </a:solidFill>
              </a:rPr>
              <a:t>src</a:t>
            </a:r>
            <a:r>
              <a:rPr lang="en-US" altLang="zh-CN" sz="2000" dirty="0">
                <a:solidFill>
                  <a:schemeClr val="accent5">
                    <a:lumMod val="10000"/>
                  </a:schemeClr>
                </a:solidFill>
              </a:rPr>
              <a:t>: </a:t>
            </a:r>
            <a:r>
              <a:rPr lang="en-US" altLang="zh-CN" sz="2000" dirty="0" err="1">
                <a:solidFill>
                  <a:schemeClr val="accent5">
                    <a:lumMod val="10000"/>
                  </a:schemeClr>
                </a:solidFill>
              </a:rPr>
              <a:t>url</a:t>
            </a:r>
            <a:r>
              <a:rPr lang="en-US" altLang="zh-CN" sz="2000" dirty="0">
                <a:solidFill>
                  <a:schemeClr val="accent5">
                    <a:lumMod val="10000"/>
                  </a:schemeClr>
                </a:solidFill>
              </a:rPr>
              <a:t>('../fonts/</a:t>
            </a:r>
            <a:r>
              <a:rPr lang="en-US" altLang="zh-CN" sz="2000" dirty="0" err="1">
                <a:solidFill>
                  <a:schemeClr val="accent5">
                    <a:lumMod val="10000"/>
                  </a:schemeClr>
                </a:solidFill>
              </a:rPr>
              <a:t>glyphicons-halflings-regular.eot</a:t>
            </a:r>
            <a:r>
              <a:rPr lang="en-US" altLang="zh-CN" sz="2000" dirty="0">
                <a:solidFill>
                  <a:schemeClr val="accent5">
                    <a:lumMod val="10000"/>
                  </a:schemeClr>
                </a:solidFill>
              </a:rPr>
              <a:t>?#</a:t>
            </a:r>
            <a:r>
              <a:rPr lang="en-US" altLang="zh-CN" sz="2000" dirty="0" err="1">
                <a:solidFill>
                  <a:schemeClr val="accent5">
                    <a:lumMod val="10000"/>
                  </a:schemeClr>
                </a:solidFill>
              </a:rPr>
              <a:t>iefix</a:t>
            </a:r>
            <a:r>
              <a:rPr lang="en-US" altLang="zh-CN" sz="2000" dirty="0">
                <a:solidFill>
                  <a:schemeClr val="accent5">
                    <a:lumMod val="10000"/>
                  </a:schemeClr>
                </a:solidFill>
              </a:rPr>
              <a:t>') format('embedded-</a:t>
            </a:r>
            <a:r>
              <a:rPr lang="en-US" altLang="zh-CN" sz="2000" dirty="0" err="1">
                <a:solidFill>
                  <a:schemeClr val="accent5">
                    <a:lumMod val="10000"/>
                  </a:schemeClr>
                </a:solidFill>
              </a:rPr>
              <a:t>opentype</a:t>
            </a:r>
            <a:r>
              <a:rPr lang="en-US" altLang="zh-CN" sz="2000" dirty="0">
                <a:solidFill>
                  <a:schemeClr val="accent5">
                    <a:lumMod val="10000"/>
                  </a:schemeClr>
                </a:solidFill>
              </a:rPr>
              <a:t>'), </a:t>
            </a:r>
            <a:r>
              <a:rPr lang="en-US" altLang="zh-CN" sz="2000" dirty="0" err="1">
                <a:solidFill>
                  <a:schemeClr val="accent5">
                    <a:lumMod val="10000"/>
                  </a:schemeClr>
                </a:solidFill>
              </a:rPr>
              <a:t>url</a:t>
            </a:r>
            <a:r>
              <a:rPr lang="en-US" altLang="zh-CN" sz="2000" dirty="0">
                <a:solidFill>
                  <a:schemeClr val="accent5">
                    <a:lumMod val="10000"/>
                  </a:schemeClr>
                </a:solidFill>
              </a:rPr>
              <a:t>('../fonts/</a:t>
            </a:r>
            <a:r>
              <a:rPr lang="en-US" altLang="zh-CN" sz="2000" dirty="0" err="1">
                <a:solidFill>
                  <a:schemeClr val="accent5">
                    <a:lumMod val="10000"/>
                  </a:schemeClr>
                </a:solidFill>
              </a:rPr>
              <a:t>glyphicons-halflings-regular.woff</a:t>
            </a:r>
            <a:r>
              <a:rPr lang="en-US" altLang="zh-CN" sz="2000" dirty="0">
                <a:solidFill>
                  <a:schemeClr val="accent5">
                    <a:lumMod val="10000"/>
                  </a:schemeClr>
                </a:solidFill>
              </a:rPr>
              <a:t>') format('</a:t>
            </a:r>
            <a:r>
              <a:rPr lang="en-US" altLang="zh-CN" sz="2000" dirty="0" err="1">
                <a:solidFill>
                  <a:schemeClr val="accent5">
                    <a:lumMod val="10000"/>
                  </a:schemeClr>
                </a:solidFill>
              </a:rPr>
              <a:t>woff</a:t>
            </a:r>
            <a:r>
              <a:rPr lang="en-US" altLang="zh-CN" sz="2000" dirty="0">
                <a:solidFill>
                  <a:schemeClr val="accent5">
                    <a:lumMod val="10000"/>
                  </a:schemeClr>
                </a:solidFill>
              </a:rPr>
              <a:t>'), </a:t>
            </a:r>
            <a:r>
              <a:rPr lang="en-US" altLang="zh-CN" sz="2000" dirty="0" err="1">
                <a:solidFill>
                  <a:schemeClr val="accent5">
                    <a:lumMod val="10000"/>
                  </a:schemeClr>
                </a:solidFill>
              </a:rPr>
              <a:t>url</a:t>
            </a:r>
            <a:r>
              <a:rPr lang="en-US" altLang="zh-CN" sz="2000" dirty="0">
                <a:solidFill>
                  <a:schemeClr val="accent5">
                    <a:lumMod val="10000"/>
                  </a:schemeClr>
                </a:solidFill>
              </a:rPr>
              <a:t>('../fonts/glyphicons-halflings-regular.ttf') format('</a:t>
            </a:r>
            <a:r>
              <a:rPr lang="en-US" altLang="zh-CN" sz="2000" dirty="0" err="1">
                <a:solidFill>
                  <a:schemeClr val="accent5">
                    <a:lumMod val="10000"/>
                  </a:schemeClr>
                </a:solidFill>
              </a:rPr>
              <a:t>truetype</a:t>
            </a:r>
            <a:r>
              <a:rPr lang="en-US" altLang="zh-CN" sz="2000" dirty="0">
                <a:solidFill>
                  <a:schemeClr val="accent5">
                    <a:lumMod val="10000"/>
                  </a:schemeClr>
                </a:solidFill>
              </a:rPr>
              <a:t>'), </a:t>
            </a:r>
            <a:r>
              <a:rPr lang="en-US" altLang="zh-CN" sz="2000" dirty="0" err="1">
                <a:solidFill>
                  <a:schemeClr val="accent5">
                    <a:lumMod val="10000"/>
                  </a:schemeClr>
                </a:solidFill>
              </a:rPr>
              <a:t>url</a:t>
            </a:r>
            <a:r>
              <a:rPr lang="en-US" altLang="zh-CN" sz="2000" dirty="0">
                <a:solidFill>
                  <a:schemeClr val="accent5">
                    <a:lumMod val="10000"/>
                  </a:schemeClr>
                </a:solidFill>
              </a:rPr>
              <a:t>('../fonts/</a:t>
            </a:r>
            <a:r>
              <a:rPr lang="en-US" altLang="zh-CN" sz="2000" dirty="0" err="1">
                <a:solidFill>
                  <a:schemeClr val="accent5">
                    <a:lumMod val="10000"/>
                  </a:schemeClr>
                </a:solidFill>
              </a:rPr>
              <a:t>glyphicons-halflings-regular.svg#glyphicons_halflingsregular</a:t>
            </a:r>
            <a:r>
              <a:rPr lang="en-US" altLang="zh-CN" sz="2000" dirty="0">
                <a:solidFill>
                  <a:schemeClr val="accent5">
                    <a:lumMod val="10000"/>
                  </a:schemeClr>
                </a:solidFill>
              </a:rPr>
              <a:t>') format('</a:t>
            </a:r>
            <a:r>
              <a:rPr lang="en-US" altLang="zh-CN" sz="2000" dirty="0" err="1">
                <a:solidFill>
                  <a:schemeClr val="accent5">
                    <a:lumMod val="10000"/>
                  </a:schemeClr>
                </a:solidFill>
              </a:rPr>
              <a:t>svg</a:t>
            </a:r>
            <a:r>
              <a:rPr lang="en-US" altLang="zh-CN" sz="2000" dirty="0">
                <a:solidFill>
                  <a:schemeClr val="accent5">
                    <a:lumMod val="10000"/>
                  </a:schemeClr>
                </a:solidFill>
              </a:rPr>
              <a:t>');</a:t>
            </a:r>
          </a:p>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a:t>
            </a:r>
          </a:p>
        </p:txBody>
      </p:sp>
      <p:sp>
        <p:nvSpPr>
          <p:cNvPr id="7" name="AutoShape 10"/>
          <p:cNvSpPr>
            <a:spLocks noChangeArrowheads="1"/>
          </p:cNvSpPr>
          <p:nvPr/>
        </p:nvSpPr>
        <p:spPr bwMode="auto">
          <a:xfrm>
            <a:off x="542954" y="2179328"/>
            <a:ext cx="8421659" cy="38164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a:t>
            </a:r>
            <a:r>
              <a:rPr lang="en-US" altLang="zh-CN" sz="2000" dirty="0" err="1">
                <a:solidFill>
                  <a:schemeClr val="accent5">
                    <a:lumMod val="10000"/>
                  </a:schemeClr>
                </a:solidFill>
              </a:rPr>
              <a:t>glyphicon</a:t>
            </a:r>
            <a:r>
              <a:rPr lang="en-US" altLang="zh-CN" sz="2000" dirty="0">
                <a:solidFill>
                  <a:schemeClr val="accent5">
                    <a:lumMod val="10000"/>
                  </a:schemeClr>
                </a:solidFill>
              </a:rPr>
              <a:t> {</a:t>
            </a:r>
          </a:p>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  position: relative;</a:t>
            </a:r>
          </a:p>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  top: 1px;</a:t>
            </a:r>
          </a:p>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  display: inline-block;</a:t>
            </a:r>
          </a:p>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  font-family: '</a:t>
            </a:r>
            <a:r>
              <a:rPr lang="en-US" altLang="zh-CN" sz="2000" dirty="0" err="1">
                <a:solidFill>
                  <a:schemeClr val="accent5">
                    <a:lumMod val="10000"/>
                  </a:schemeClr>
                </a:solidFill>
              </a:rPr>
              <a:t>Glyphicons</a:t>
            </a:r>
            <a:r>
              <a:rPr lang="en-US" altLang="zh-CN" sz="2000" dirty="0">
                <a:solidFill>
                  <a:schemeClr val="accent5">
                    <a:lumMod val="10000"/>
                  </a:schemeClr>
                </a:solidFill>
              </a:rPr>
              <a:t> Halflings';</a:t>
            </a:r>
          </a:p>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  -</a:t>
            </a:r>
            <a:r>
              <a:rPr lang="en-US" altLang="zh-CN" sz="2000" dirty="0" err="1">
                <a:solidFill>
                  <a:schemeClr val="accent5">
                    <a:lumMod val="10000"/>
                  </a:schemeClr>
                </a:solidFill>
              </a:rPr>
              <a:t>webkit</a:t>
            </a:r>
            <a:r>
              <a:rPr lang="en-US" altLang="zh-CN" sz="2000" dirty="0">
                <a:solidFill>
                  <a:schemeClr val="accent5">
                    <a:lumMod val="10000"/>
                  </a:schemeClr>
                </a:solidFill>
              </a:rPr>
              <a:t>-font-smoothing: </a:t>
            </a:r>
            <a:r>
              <a:rPr lang="en-US" altLang="zh-CN" sz="2000" dirty="0" err="1">
                <a:solidFill>
                  <a:schemeClr val="accent5">
                    <a:lumMod val="10000"/>
                  </a:schemeClr>
                </a:solidFill>
              </a:rPr>
              <a:t>antialiased</a:t>
            </a:r>
            <a:r>
              <a:rPr lang="en-US" altLang="zh-CN" sz="2000" dirty="0">
                <a:solidFill>
                  <a:schemeClr val="accent5">
                    <a:lumMod val="10000"/>
                  </a:schemeClr>
                </a:solidFill>
              </a:rPr>
              <a:t>;</a:t>
            </a:r>
          </a:p>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  font-style: normal;</a:t>
            </a:r>
          </a:p>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  font-weight: normal;</a:t>
            </a:r>
          </a:p>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  line-height: 1;</a:t>
            </a:r>
          </a:p>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  -</a:t>
            </a:r>
            <a:r>
              <a:rPr lang="en-US" altLang="zh-CN" sz="2000" dirty="0" err="1">
                <a:solidFill>
                  <a:schemeClr val="accent5">
                    <a:lumMod val="10000"/>
                  </a:schemeClr>
                </a:solidFill>
              </a:rPr>
              <a:t>moz</a:t>
            </a:r>
            <a:r>
              <a:rPr lang="en-US" altLang="zh-CN" sz="2000" dirty="0">
                <a:solidFill>
                  <a:schemeClr val="accent5">
                    <a:lumMod val="10000"/>
                  </a:schemeClr>
                </a:solidFill>
              </a:rPr>
              <a:t>-</a:t>
            </a:r>
            <a:r>
              <a:rPr lang="en-US" altLang="zh-CN" sz="2000" dirty="0" err="1">
                <a:solidFill>
                  <a:schemeClr val="accent5">
                    <a:lumMod val="10000"/>
                  </a:schemeClr>
                </a:solidFill>
              </a:rPr>
              <a:t>osx</a:t>
            </a:r>
            <a:r>
              <a:rPr lang="en-US" altLang="zh-CN" sz="2000" dirty="0">
                <a:solidFill>
                  <a:schemeClr val="accent5">
                    <a:lumMod val="10000"/>
                  </a:schemeClr>
                </a:solidFill>
              </a:rPr>
              <a:t>-font-smoothing: grayscale;</a:t>
            </a:r>
          </a:p>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a:t>
            </a:r>
          </a:p>
        </p:txBody>
      </p:sp>
    </p:spTree>
    <p:extLst>
      <p:ext uri="{BB962C8B-B14F-4D97-AF65-F5344CB8AC3E}">
        <p14:creationId xmlns:p14="http://schemas.microsoft.com/office/powerpoint/2010/main" val="384146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987899"/>
            <a:ext cx="7772400" cy="1107583"/>
          </a:xfrm>
        </p:spPr>
        <p:txBody>
          <a:bodyPr>
            <a:normAutofit/>
          </a:bodyPr>
          <a:lstStyle/>
          <a:p>
            <a:pPr algn="ctr"/>
            <a:r>
              <a:rPr lang="zh-CN" altLang="en-US" dirty="0"/>
              <a:t>第四章    </a:t>
            </a:r>
            <a:r>
              <a:rPr lang="en-US" altLang="zh-CN" dirty="0"/>
              <a:t>CSS</a:t>
            </a:r>
            <a:r>
              <a:rPr lang="zh-CN" altLang="en-US" dirty="0"/>
              <a:t>组件</a:t>
            </a:r>
          </a:p>
        </p:txBody>
      </p:sp>
      <p:pic>
        <p:nvPicPr>
          <p:cNvPr id="4" name="图片 3"/>
          <p:cNvPicPr>
            <a:picLocks noChangeAspect="1"/>
          </p:cNvPicPr>
          <p:nvPr/>
        </p:nvPicPr>
        <p:blipFill>
          <a:blip r:embed="rId2"/>
          <a:stretch>
            <a:fillRect/>
          </a:stretch>
        </p:blipFill>
        <p:spPr>
          <a:xfrm>
            <a:off x="0" y="663801"/>
            <a:ext cx="9144000" cy="1931481"/>
          </a:xfrm>
          <a:prstGeom prst="rect">
            <a:avLst/>
          </a:prstGeom>
        </p:spPr>
      </p:pic>
      <p:sp>
        <p:nvSpPr>
          <p:cNvPr id="6" name="矩形 5"/>
          <p:cNvSpPr/>
          <p:nvPr/>
        </p:nvSpPr>
        <p:spPr>
          <a:xfrm>
            <a:off x="3850680" y="4864616"/>
            <a:ext cx="5064719" cy="1200329"/>
          </a:xfrm>
          <a:prstGeom prst="rect">
            <a:avLst/>
          </a:prstGeom>
        </p:spPr>
        <p:txBody>
          <a:bodyPr wrap="square">
            <a:spAutoFit/>
          </a:bodyPr>
          <a:lstStyle/>
          <a:p>
            <a:pPr algn="ctr" fontAlgn="base">
              <a:spcBef>
                <a:spcPct val="0"/>
              </a:spcBef>
              <a:spcAft>
                <a:spcPct val="0"/>
              </a:spcAft>
            </a:pPr>
            <a:r>
              <a:rPr lang="en-US" altLang="zh-CN" sz="3600" b="1" dirty="0">
                <a:solidFill>
                  <a:srgbClr val="002060"/>
                </a:solidFill>
                <a:effectLst>
                  <a:outerShdw blurRad="31750" dist="25400" dir="5400000" algn="tl" rotWithShape="0">
                    <a:srgbClr val="000000">
                      <a:alpha val="25000"/>
                    </a:srgbClr>
                  </a:outerShdw>
                </a:effectLst>
                <a:latin typeface="+mj-lt"/>
                <a:ea typeface="+mj-ea"/>
                <a:cs typeface="+mj-cs"/>
              </a:rPr>
              <a:t>-- Bootstrap </a:t>
            </a:r>
            <a:r>
              <a:rPr lang="zh-CN" altLang="en-US" sz="3600" b="1" dirty="0">
                <a:solidFill>
                  <a:srgbClr val="002060"/>
                </a:solidFill>
                <a:effectLst>
                  <a:outerShdw blurRad="31750" dist="25400" dir="5400000" algn="tl" rotWithShape="0">
                    <a:srgbClr val="000000">
                      <a:alpha val="25000"/>
                    </a:srgbClr>
                  </a:outerShdw>
                </a:effectLst>
                <a:latin typeface="+mj-lt"/>
                <a:ea typeface="+mj-ea"/>
                <a:cs typeface="+mj-cs"/>
              </a:rPr>
              <a:t>超大屏幕（</a:t>
            </a:r>
            <a:r>
              <a:rPr lang="en-US" altLang="zh-CN" sz="3600" b="1" dirty="0" err="1">
                <a:solidFill>
                  <a:srgbClr val="002060"/>
                </a:solidFill>
                <a:effectLst>
                  <a:outerShdw blurRad="31750" dist="25400" dir="5400000" algn="tl" rotWithShape="0">
                    <a:srgbClr val="000000">
                      <a:alpha val="25000"/>
                    </a:srgbClr>
                  </a:outerShdw>
                </a:effectLst>
                <a:latin typeface="+mj-lt"/>
                <a:ea typeface="+mj-ea"/>
                <a:cs typeface="+mj-cs"/>
              </a:rPr>
              <a:t>Jumbotron</a:t>
            </a:r>
            <a:r>
              <a:rPr lang="zh-CN" altLang="en-US" sz="3600" b="1" dirty="0">
                <a:solidFill>
                  <a:srgbClr val="002060"/>
                </a:solidFill>
                <a:effectLst>
                  <a:outerShdw blurRad="31750" dist="25400" dir="5400000" algn="tl" rotWithShape="0">
                    <a:srgbClr val="000000">
                      <a:alpha val="25000"/>
                    </a:srgbClr>
                  </a:outerShdw>
                </a:effectLst>
                <a:latin typeface="+mj-lt"/>
                <a:ea typeface="+mj-ea"/>
                <a:cs typeface="+mj-cs"/>
              </a:rPr>
              <a:t>）</a:t>
            </a:r>
          </a:p>
        </p:txBody>
      </p:sp>
    </p:spTree>
    <p:extLst>
      <p:ext uri="{BB962C8B-B14F-4D97-AF65-F5344CB8AC3E}">
        <p14:creationId xmlns:p14="http://schemas.microsoft.com/office/powerpoint/2010/main" val="23636243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超大屏幕（</a:t>
            </a:r>
            <a:r>
              <a:rPr lang="en-US" altLang="zh-CN" dirty="0" err="1"/>
              <a:t>Jumbotron</a:t>
            </a:r>
            <a:r>
              <a:rPr lang="zh-CN" altLang="en-US" dirty="0"/>
              <a:t>）</a:t>
            </a:r>
          </a:p>
        </p:txBody>
      </p:sp>
      <p:sp>
        <p:nvSpPr>
          <p:cNvPr id="3" name="内容占位符 2"/>
          <p:cNvSpPr>
            <a:spLocks noGrp="1"/>
          </p:cNvSpPr>
          <p:nvPr>
            <p:ph idx="1"/>
          </p:nvPr>
        </p:nvSpPr>
        <p:spPr/>
        <p:txBody>
          <a:bodyPr/>
          <a:lstStyle/>
          <a:p>
            <a:r>
              <a:rPr lang="zh-CN" altLang="en-US" sz="2400" dirty="0"/>
              <a:t>超大屏幕（</a:t>
            </a:r>
            <a:r>
              <a:rPr lang="en-US" altLang="zh-CN" sz="2400" dirty="0" err="1"/>
              <a:t>Jumbotron</a:t>
            </a:r>
            <a:r>
              <a:rPr lang="zh-CN" altLang="en-US" sz="2400" dirty="0"/>
              <a:t>）。顾名思义该组件可以增加标题的大小，并为登陆页面内容添加更多的外边距（</a:t>
            </a:r>
            <a:r>
              <a:rPr lang="en-US" altLang="zh-CN" sz="2400" dirty="0"/>
              <a:t>margin</a:t>
            </a:r>
            <a:r>
              <a:rPr lang="zh-CN" altLang="en-US" sz="2400" dirty="0"/>
              <a:t>）。使用超大屏幕（</a:t>
            </a:r>
            <a:r>
              <a:rPr lang="en-US" altLang="zh-CN" sz="2400" dirty="0" err="1"/>
              <a:t>Jumbotron</a:t>
            </a:r>
            <a:r>
              <a:rPr lang="zh-CN" altLang="en-US" sz="2400" dirty="0"/>
              <a:t>）的步骤如下：</a:t>
            </a:r>
          </a:p>
          <a:p>
            <a:pPr lvl="1"/>
            <a:r>
              <a:rPr lang="zh-CN" altLang="en-US" sz="2000" dirty="0"/>
              <a:t>创建一个带有 </a:t>
            </a:r>
            <a:r>
              <a:rPr lang="en-US" altLang="zh-CN" sz="2000" dirty="0"/>
              <a:t>class .</a:t>
            </a:r>
            <a:r>
              <a:rPr lang="en-US" altLang="zh-CN" sz="2000" dirty="0" err="1"/>
              <a:t>jumbotron</a:t>
            </a:r>
            <a:r>
              <a:rPr lang="en-US" altLang="zh-CN" sz="2000" dirty="0"/>
              <a:t>. </a:t>
            </a:r>
            <a:r>
              <a:rPr lang="zh-CN" altLang="en-US" sz="2000" dirty="0"/>
              <a:t>的容器 </a:t>
            </a:r>
            <a:r>
              <a:rPr lang="en-US" altLang="zh-CN" sz="2000" dirty="0"/>
              <a:t>&lt;div&gt;</a:t>
            </a:r>
            <a:r>
              <a:rPr lang="zh-CN" altLang="en-US" sz="2000" dirty="0"/>
              <a:t>。</a:t>
            </a:r>
          </a:p>
          <a:p>
            <a:pPr lvl="1"/>
            <a:r>
              <a:rPr lang="zh-CN" altLang="en-US" sz="2000" dirty="0"/>
              <a:t>除了更大的 </a:t>
            </a:r>
            <a:r>
              <a:rPr lang="en-US" altLang="zh-CN" sz="2000" dirty="0"/>
              <a:t>&lt;h1&gt;</a:t>
            </a:r>
            <a:r>
              <a:rPr lang="zh-CN" altLang="en-US" sz="2000" dirty="0"/>
              <a:t>，字体粗细 </a:t>
            </a:r>
            <a:r>
              <a:rPr lang="en-US" altLang="zh-CN" sz="2000" dirty="0"/>
              <a:t>font-weight </a:t>
            </a:r>
            <a:r>
              <a:rPr lang="zh-CN" altLang="en-US" sz="2000" dirty="0"/>
              <a:t>被减为 </a:t>
            </a:r>
            <a:r>
              <a:rPr lang="en-US" altLang="zh-CN" sz="2000" dirty="0"/>
              <a:t>200px</a:t>
            </a:r>
            <a:r>
              <a:rPr lang="zh-CN" altLang="en-US" sz="2000" dirty="0"/>
              <a:t>。</a:t>
            </a:r>
          </a:p>
          <a:p>
            <a:endParaRPr lang="zh-CN" altLang="en-US" sz="2400" dirty="0"/>
          </a:p>
        </p:txBody>
      </p:sp>
      <p:sp>
        <p:nvSpPr>
          <p:cNvPr id="4" name="AutoShape 10"/>
          <p:cNvSpPr>
            <a:spLocks noChangeArrowheads="1"/>
          </p:cNvSpPr>
          <p:nvPr/>
        </p:nvSpPr>
        <p:spPr bwMode="auto">
          <a:xfrm>
            <a:off x="1095762" y="3393047"/>
            <a:ext cx="6797677" cy="250889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class="container"&gt;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a:t>
            </a:r>
            <a:r>
              <a:rPr lang="en-US" altLang="zh-CN" sz="1600" dirty="0" err="1">
                <a:solidFill>
                  <a:schemeClr val="accent5">
                    <a:lumMod val="10000"/>
                  </a:schemeClr>
                </a:solidFill>
              </a:rPr>
              <a:t>jumbotron</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&lt;h1&gt;</a:t>
            </a:r>
            <a:r>
              <a:rPr lang="zh-CN" altLang="en-US" sz="1600" dirty="0">
                <a:solidFill>
                  <a:schemeClr val="accent5">
                    <a:lumMod val="10000"/>
                  </a:schemeClr>
                </a:solidFill>
              </a:rPr>
              <a:t>欢迎登陆页面！</a:t>
            </a:r>
            <a:r>
              <a:rPr lang="en-US" altLang="zh-CN" sz="1600" dirty="0">
                <a:solidFill>
                  <a:schemeClr val="accent5">
                    <a:lumMod val="10000"/>
                  </a:schemeClr>
                </a:solidFill>
              </a:rPr>
              <a:t>&lt;/h1&gt;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&lt;p&gt;</a:t>
            </a:r>
            <a:r>
              <a:rPr lang="zh-CN" altLang="en-US" sz="1600" dirty="0">
                <a:solidFill>
                  <a:schemeClr val="accent5">
                    <a:lumMod val="10000"/>
                  </a:schemeClr>
                </a:solidFill>
              </a:rPr>
              <a:t>这是一个超大屏幕（</a:t>
            </a:r>
            <a:r>
              <a:rPr lang="en-US" altLang="zh-CN" sz="1600" dirty="0" err="1">
                <a:solidFill>
                  <a:schemeClr val="accent5">
                    <a:lumMod val="10000"/>
                  </a:schemeClr>
                </a:solidFill>
              </a:rPr>
              <a:t>Jumbotron</a:t>
            </a:r>
            <a:r>
              <a:rPr lang="zh-CN" altLang="en-US" sz="1600" dirty="0">
                <a:solidFill>
                  <a:schemeClr val="accent5">
                    <a:lumMod val="10000"/>
                  </a:schemeClr>
                </a:solidFill>
              </a:rPr>
              <a:t>）的实例。</a:t>
            </a:r>
            <a:r>
              <a:rPr lang="en-US" altLang="zh-CN" sz="1600" dirty="0">
                <a:solidFill>
                  <a:schemeClr val="accent5">
                    <a:lumMod val="10000"/>
                  </a:schemeClr>
                </a:solidFill>
              </a:rPr>
              <a:t>&lt;/p&gt;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&lt;p&gt;&lt;a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-primary </a:t>
            </a:r>
            <a:r>
              <a:rPr lang="en-US" altLang="zh-CN" sz="1600" dirty="0" err="1">
                <a:solidFill>
                  <a:schemeClr val="accent5">
                    <a:lumMod val="10000"/>
                  </a:schemeClr>
                </a:solidFill>
              </a:rPr>
              <a:t>btn-lg</a:t>
            </a:r>
            <a:r>
              <a:rPr lang="en-US" altLang="zh-CN" sz="1600" dirty="0">
                <a:solidFill>
                  <a:schemeClr val="accent5">
                    <a:lumMod val="10000"/>
                  </a:schemeClr>
                </a:solidFill>
              </a:rPr>
              <a:t>" role="button"&gt;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学习更多</a:t>
            </a:r>
            <a:r>
              <a:rPr lang="en-US" altLang="zh-CN" sz="1600" dirty="0">
                <a:solidFill>
                  <a:schemeClr val="accent5">
                    <a:lumMod val="10000"/>
                  </a:schemeClr>
                </a:solidFill>
              </a:rPr>
              <a:t>&lt;/a&gt;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pic>
        <p:nvPicPr>
          <p:cNvPr id="1026" name="Picture 2" descr="超大屏幕（Jumbotr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3506" y="4873727"/>
            <a:ext cx="4052421" cy="1757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26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超大屏幕（</a:t>
            </a:r>
            <a:r>
              <a:rPr lang="en-US" altLang="zh-CN" dirty="0" err="1"/>
              <a:t>Jumbotron</a:t>
            </a:r>
            <a:r>
              <a:rPr lang="zh-CN" altLang="en-US" dirty="0"/>
              <a:t>）</a:t>
            </a:r>
          </a:p>
        </p:txBody>
      </p:sp>
      <p:sp>
        <p:nvSpPr>
          <p:cNvPr id="3" name="内容占位符 2"/>
          <p:cNvSpPr>
            <a:spLocks noGrp="1"/>
          </p:cNvSpPr>
          <p:nvPr>
            <p:ph idx="1"/>
          </p:nvPr>
        </p:nvSpPr>
        <p:spPr/>
        <p:txBody>
          <a:bodyPr/>
          <a:lstStyle/>
          <a:p>
            <a:r>
              <a:rPr lang="zh-CN" altLang="en-US" sz="2400" dirty="0"/>
              <a:t>为了获得占用全部宽度且不带圆角的超大屏幕，请在所有的 </a:t>
            </a:r>
            <a:r>
              <a:rPr lang="en-US" altLang="zh-CN" sz="2400" dirty="0"/>
              <a:t>.container class </a:t>
            </a:r>
            <a:r>
              <a:rPr lang="zh-CN" altLang="en-US" sz="2400" dirty="0"/>
              <a:t>外使用 </a:t>
            </a:r>
            <a:r>
              <a:rPr lang="en-US" altLang="zh-CN" sz="2400" dirty="0"/>
              <a:t>.</a:t>
            </a:r>
            <a:r>
              <a:rPr lang="en-US" altLang="zh-CN" sz="2400" dirty="0" err="1"/>
              <a:t>jumbotron</a:t>
            </a:r>
            <a:r>
              <a:rPr lang="en-US" altLang="zh-CN" sz="2400" dirty="0"/>
              <a:t> class</a:t>
            </a:r>
            <a:r>
              <a:rPr lang="zh-CN" altLang="en-US" sz="2400" dirty="0"/>
              <a:t>，如下面的实例所示：</a:t>
            </a:r>
          </a:p>
        </p:txBody>
      </p:sp>
      <p:sp>
        <p:nvSpPr>
          <p:cNvPr id="4" name="AutoShape 10"/>
          <p:cNvSpPr>
            <a:spLocks noChangeArrowheads="1"/>
          </p:cNvSpPr>
          <p:nvPr/>
        </p:nvSpPr>
        <p:spPr bwMode="auto">
          <a:xfrm>
            <a:off x="1297467" y="2675410"/>
            <a:ext cx="6797677" cy="250889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a:t>
            </a:r>
            <a:r>
              <a:rPr lang="en-US" altLang="zh-CN" sz="1600" dirty="0" err="1">
                <a:solidFill>
                  <a:schemeClr val="accent5">
                    <a:lumMod val="10000"/>
                  </a:schemeClr>
                </a:solidFill>
              </a:rPr>
              <a:t>jumbotron</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class="container"&gt;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&lt;h1&gt;</a:t>
            </a:r>
            <a:r>
              <a:rPr lang="zh-CN" altLang="en-US" sz="1600" dirty="0">
                <a:solidFill>
                  <a:schemeClr val="accent5">
                    <a:lumMod val="10000"/>
                  </a:schemeClr>
                </a:solidFill>
              </a:rPr>
              <a:t>欢迎登陆页面！</a:t>
            </a:r>
            <a:r>
              <a:rPr lang="en-US" altLang="zh-CN" sz="1600" dirty="0">
                <a:solidFill>
                  <a:schemeClr val="accent5">
                    <a:lumMod val="10000"/>
                  </a:schemeClr>
                </a:solidFill>
              </a:rPr>
              <a:t>&lt;/h1&gt;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&lt;p&gt;</a:t>
            </a:r>
            <a:r>
              <a:rPr lang="zh-CN" altLang="en-US" sz="1600" dirty="0">
                <a:solidFill>
                  <a:schemeClr val="accent5">
                    <a:lumMod val="10000"/>
                  </a:schemeClr>
                </a:solidFill>
              </a:rPr>
              <a:t>这是一个超大屏幕（</a:t>
            </a:r>
            <a:r>
              <a:rPr lang="en-US" altLang="zh-CN" sz="1600" dirty="0" err="1">
                <a:solidFill>
                  <a:schemeClr val="accent5">
                    <a:lumMod val="10000"/>
                  </a:schemeClr>
                </a:solidFill>
              </a:rPr>
              <a:t>Jumbotron</a:t>
            </a:r>
            <a:r>
              <a:rPr lang="zh-CN" altLang="en-US" sz="1600" dirty="0">
                <a:solidFill>
                  <a:schemeClr val="accent5">
                    <a:lumMod val="10000"/>
                  </a:schemeClr>
                </a:solidFill>
              </a:rPr>
              <a:t>）的实例。</a:t>
            </a:r>
            <a:r>
              <a:rPr lang="en-US" altLang="zh-CN" sz="1600" dirty="0">
                <a:solidFill>
                  <a:schemeClr val="accent5">
                    <a:lumMod val="10000"/>
                  </a:schemeClr>
                </a:solidFill>
              </a:rPr>
              <a:t>&lt;/p&gt;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&lt;p&gt;&lt;a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-primary </a:t>
            </a:r>
            <a:r>
              <a:rPr lang="en-US" altLang="zh-CN" sz="1600" dirty="0" err="1">
                <a:solidFill>
                  <a:schemeClr val="accent5">
                    <a:lumMod val="10000"/>
                  </a:schemeClr>
                </a:solidFill>
              </a:rPr>
              <a:t>btn-lg</a:t>
            </a:r>
            <a:r>
              <a:rPr lang="en-US" altLang="zh-CN" sz="1600" dirty="0">
                <a:solidFill>
                  <a:schemeClr val="accent5">
                    <a:lumMod val="10000"/>
                  </a:schemeClr>
                </a:solidFill>
              </a:rPr>
              <a:t>" role="button"&gt;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学习更多</a:t>
            </a:r>
            <a:r>
              <a:rPr lang="en-US" altLang="zh-CN" sz="1600" dirty="0">
                <a:solidFill>
                  <a:schemeClr val="accent5">
                    <a:lumMod val="10000"/>
                  </a:schemeClr>
                </a:solidFill>
              </a:rPr>
              <a:t>&lt;/a&gt;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pic>
        <p:nvPicPr>
          <p:cNvPr id="2050" name="Picture 2" descr="全宽的超大屏幕（Jumbotr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192" y="4611494"/>
            <a:ext cx="4749242" cy="170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60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页面标题（</a:t>
            </a:r>
            <a:r>
              <a:rPr lang="en-US" altLang="zh-CN" dirty="0"/>
              <a:t>Page Header</a:t>
            </a:r>
            <a:r>
              <a:rPr lang="zh-CN" altLang="en-US" dirty="0"/>
              <a:t>）</a:t>
            </a:r>
          </a:p>
        </p:txBody>
      </p:sp>
      <p:sp>
        <p:nvSpPr>
          <p:cNvPr id="5" name="内容占位符 4"/>
          <p:cNvSpPr>
            <a:spLocks noGrp="1"/>
          </p:cNvSpPr>
          <p:nvPr>
            <p:ph idx="1"/>
          </p:nvPr>
        </p:nvSpPr>
        <p:spPr/>
        <p:txBody>
          <a:bodyPr/>
          <a:lstStyle/>
          <a:p>
            <a:r>
              <a:rPr lang="zh-CN" altLang="en-US" sz="2400" dirty="0"/>
              <a:t>页面标题（</a:t>
            </a:r>
            <a:r>
              <a:rPr lang="en-US" altLang="zh-CN" sz="2400" dirty="0"/>
              <a:t>Page Header</a:t>
            </a:r>
            <a:r>
              <a:rPr lang="zh-CN" altLang="en-US" sz="2400" dirty="0"/>
              <a:t>）是个不错的功能，它会在网页标题四周添加适当的间距。当一个网页中有多个标题且每个标题之间需要添加一定的间距时，页面标题这个功能就显得特别有用。如需使用页面标题（</a:t>
            </a:r>
            <a:r>
              <a:rPr lang="en-US" altLang="zh-CN" sz="2400" dirty="0"/>
              <a:t>Page Header</a:t>
            </a:r>
            <a:r>
              <a:rPr lang="zh-CN" altLang="en-US" sz="2400" dirty="0"/>
              <a:t>），请把您的标题放置在带有 </a:t>
            </a:r>
            <a:r>
              <a:rPr lang="en-US" altLang="zh-CN" sz="2400" dirty="0"/>
              <a:t>class .page-header </a:t>
            </a:r>
            <a:r>
              <a:rPr lang="zh-CN" altLang="en-US" sz="2400" dirty="0"/>
              <a:t>的 </a:t>
            </a:r>
            <a:r>
              <a:rPr lang="en-US" altLang="zh-CN" sz="2400" dirty="0"/>
              <a:t>&lt;div&gt; </a:t>
            </a:r>
            <a:r>
              <a:rPr lang="zh-CN" altLang="en-US" sz="2400" dirty="0"/>
              <a:t>中：</a:t>
            </a:r>
          </a:p>
        </p:txBody>
      </p:sp>
      <p:sp>
        <p:nvSpPr>
          <p:cNvPr id="6" name="AutoShape 10"/>
          <p:cNvSpPr>
            <a:spLocks noChangeArrowheads="1"/>
          </p:cNvSpPr>
          <p:nvPr/>
        </p:nvSpPr>
        <p:spPr bwMode="auto">
          <a:xfrm>
            <a:off x="1203338" y="3603257"/>
            <a:ext cx="6797677" cy="196502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class="page-header"&gt;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&lt;h1&gt;</a:t>
            </a:r>
            <a:r>
              <a:rPr lang="zh-CN" altLang="en-US" sz="1600" dirty="0">
                <a:solidFill>
                  <a:schemeClr val="accent5">
                    <a:lumMod val="10000"/>
                  </a:schemeClr>
                </a:solidFill>
              </a:rPr>
              <a:t>页面标题实例</a:t>
            </a:r>
          </a:p>
          <a:p>
            <a:pPr defTabSz="723900">
              <a:lnSpc>
                <a:spcPct val="110000"/>
              </a:lnSpc>
              <a:buClr>
                <a:schemeClr val="folHlink"/>
              </a:buClr>
              <a:buSzPct val="60000"/>
              <a:tabLst>
                <a:tab pos="444500" algn="l"/>
              </a:tabLst>
              <a:defRPr/>
            </a:pPr>
            <a:r>
              <a:rPr lang="zh-CN" altLang="en-US" sz="1600" dirty="0">
                <a:solidFill>
                  <a:schemeClr val="accent5">
                    <a:lumMod val="10000"/>
                  </a:schemeClr>
                </a:solidFill>
              </a:rPr>
              <a:t>      </a:t>
            </a:r>
            <a:r>
              <a:rPr lang="en-US" altLang="zh-CN" sz="1600" dirty="0">
                <a:solidFill>
                  <a:schemeClr val="accent5">
                    <a:lumMod val="10000"/>
                  </a:schemeClr>
                </a:solidFill>
              </a:rPr>
              <a:t>&lt;small&gt;</a:t>
            </a:r>
            <a:r>
              <a:rPr lang="zh-CN" altLang="en-US" sz="1600" dirty="0">
                <a:solidFill>
                  <a:schemeClr val="accent5">
                    <a:lumMod val="10000"/>
                  </a:schemeClr>
                </a:solidFill>
              </a:rPr>
              <a:t>子标题</a:t>
            </a:r>
            <a:r>
              <a:rPr lang="en-US" altLang="zh-CN" sz="1600" dirty="0">
                <a:solidFill>
                  <a:schemeClr val="accent5">
                    <a:lumMod val="10000"/>
                  </a:schemeClr>
                </a:solidFill>
              </a:rPr>
              <a:t>&lt;/small&gt;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&lt;/h1&gt;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&lt;p&gt;</a:t>
            </a:r>
            <a:r>
              <a:rPr lang="zh-CN" altLang="en-US" sz="1600" dirty="0">
                <a:solidFill>
                  <a:schemeClr val="accent5">
                    <a:lumMod val="10000"/>
                  </a:schemeClr>
                </a:solidFill>
              </a:rPr>
              <a:t>这是一个示例文本。这是一个示例文本。这是一个示例文本。这是一个示例文本。这是一个示例文本。</a:t>
            </a:r>
            <a:r>
              <a:rPr lang="en-US" altLang="zh-CN" sz="1600" dirty="0">
                <a:solidFill>
                  <a:schemeClr val="accent5">
                    <a:lumMod val="10000"/>
                  </a:schemeClr>
                </a:solidFill>
              </a:rPr>
              <a:t>&lt;/p&gt;</a:t>
            </a:r>
          </a:p>
        </p:txBody>
      </p:sp>
    </p:spTree>
    <p:extLst>
      <p:ext uri="{BB962C8B-B14F-4D97-AF65-F5344CB8AC3E}">
        <p14:creationId xmlns:p14="http://schemas.microsoft.com/office/powerpoint/2010/main" val="39338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缩略图</a:t>
            </a:r>
          </a:p>
        </p:txBody>
      </p:sp>
      <p:sp>
        <p:nvSpPr>
          <p:cNvPr id="3" name="内容占位符 2"/>
          <p:cNvSpPr>
            <a:spLocks noGrp="1"/>
          </p:cNvSpPr>
          <p:nvPr>
            <p:ph idx="1"/>
          </p:nvPr>
        </p:nvSpPr>
        <p:spPr/>
        <p:txBody>
          <a:bodyPr/>
          <a:lstStyle/>
          <a:p>
            <a:r>
              <a:rPr lang="zh-CN" altLang="en-US" sz="2400" dirty="0"/>
              <a:t>大多数站点都需要在网格中布局图像、视频、文本等。</a:t>
            </a:r>
            <a:r>
              <a:rPr lang="en-US" altLang="zh-CN" sz="2400" dirty="0"/>
              <a:t>Bootstrap </a:t>
            </a:r>
            <a:r>
              <a:rPr lang="zh-CN" altLang="en-US" sz="2400" dirty="0"/>
              <a:t>通过缩略图为此提供了一种简便的方式。使用 </a:t>
            </a:r>
            <a:r>
              <a:rPr lang="en-US" altLang="zh-CN" sz="2400" dirty="0"/>
              <a:t>Bootstrap </a:t>
            </a:r>
            <a:r>
              <a:rPr lang="zh-CN" altLang="en-US" sz="2400" dirty="0"/>
              <a:t>创建缩略图的步骤如下：</a:t>
            </a:r>
          </a:p>
          <a:p>
            <a:pPr lvl="1"/>
            <a:r>
              <a:rPr lang="zh-CN" altLang="en-US" sz="2000" dirty="0"/>
              <a:t>在图像周围添加带有 </a:t>
            </a:r>
            <a:r>
              <a:rPr lang="en-US" altLang="zh-CN" sz="2000" dirty="0"/>
              <a:t>class .thumbnail </a:t>
            </a:r>
            <a:r>
              <a:rPr lang="zh-CN" altLang="en-US" sz="2000" dirty="0"/>
              <a:t>的 </a:t>
            </a:r>
            <a:r>
              <a:rPr lang="en-US" altLang="zh-CN" sz="2000" dirty="0"/>
              <a:t>&lt;a&gt; </a:t>
            </a:r>
            <a:r>
              <a:rPr lang="zh-CN" altLang="en-US" sz="2000" dirty="0"/>
              <a:t>标签。</a:t>
            </a:r>
          </a:p>
          <a:p>
            <a:pPr lvl="1"/>
            <a:r>
              <a:rPr lang="zh-CN" altLang="en-US" sz="2000" dirty="0"/>
              <a:t>这会添加四个像素的内边距（</a:t>
            </a:r>
            <a:r>
              <a:rPr lang="en-US" altLang="zh-CN" sz="2000" dirty="0"/>
              <a:t>padding</a:t>
            </a:r>
            <a:r>
              <a:rPr lang="zh-CN" altLang="en-US" sz="2000" dirty="0"/>
              <a:t>）和一个灰色的边框。</a:t>
            </a:r>
          </a:p>
          <a:p>
            <a:pPr lvl="1"/>
            <a:r>
              <a:rPr lang="zh-CN" altLang="en-US" sz="2000" dirty="0"/>
              <a:t>当鼠标悬停在图像上时，会动画显示出图像的轮廓。</a:t>
            </a:r>
            <a:endParaRPr lang="zh-CN" altLang="en-US" sz="2400" dirty="0"/>
          </a:p>
          <a:p>
            <a:r>
              <a:rPr lang="zh-CN" altLang="en-US" sz="2400" dirty="0"/>
              <a:t>下面的实例演示了默认的缩略图：</a:t>
            </a:r>
          </a:p>
        </p:txBody>
      </p:sp>
      <p:sp>
        <p:nvSpPr>
          <p:cNvPr id="4" name="AutoShape 10"/>
          <p:cNvSpPr>
            <a:spLocks noChangeArrowheads="1"/>
          </p:cNvSpPr>
          <p:nvPr/>
        </p:nvSpPr>
        <p:spPr bwMode="auto">
          <a:xfrm>
            <a:off x="735013" y="2056846"/>
            <a:ext cx="5829474" cy="3613297"/>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class="row"&gt;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class="col-sm-6 col-md-3"&gt;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a:t>
            </a:r>
            <a:r>
              <a:rPr lang="en-US" altLang="zh-CN" sz="1600" dirty="0" err="1">
                <a:solidFill>
                  <a:schemeClr val="accent5">
                    <a:lumMod val="10000"/>
                  </a:schemeClr>
                </a:solidFill>
              </a:rPr>
              <a:t>href</a:t>
            </a:r>
            <a:r>
              <a:rPr lang="en-US" altLang="zh-CN" sz="1600" dirty="0">
                <a:solidFill>
                  <a:schemeClr val="accent5">
                    <a:lumMod val="10000"/>
                  </a:schemeClr>
                </a:solidFill>
              </a:rPr>
              <a:t>="#" class="thumbnail"&gt;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img</a:t>
            </a:r>
            <a:r>
              <a:rPr lang="en-US" altLang="zh-CN" sz="1600" dirty="0">
                <a:solidFill>
                  <a:schemeClr val="accent5">
                    <a:lumMod val="10000"/>
                  </a:schemeClr>
                </a:solidFill>
              </a:rPr>
              <a:t> </a:t>
            </a:r>
            <a:r>
              <a:rPr lang="en-US" altLang="zh-CN" sz="1600" dirty="0" err="1">
                <a:solidFill>
                  <a:schemeClr val="accent5">
                    <a:lumMod val="10000"/>
                  </a:schemeClr>
                </a:solidFill>
              </a:rPr>
              <a:t>src</a:t>
            </a:r>
            <a:r>
              <a:rPr lang="en-US" altLang="zh-CN" sz="1600" dirty="0">
                <a:solidFill>
                  <a:schemeClr val="accent5">
                    <a:lumMod val="10000"/>
                  </a:schemeClr>
                </a:solidFill>
              </a:rPr>
              <a:t>="/</a:t>
            </a:r>
            <a:r>
              <a:rPr lang="en-US" altLang="zh-CN" sz="1600" dirty="0" err="1">
                <a:solidFill>
                  <a:schemeClr val="accent5">
                    <a:lumMod val="10000"/>
                  </a:schemeClr>
                </a:solidFill>
              </a:rPr>
              <a:t>wp</a:t>
            </a:r>
            <a:r>
              <a:rPr lang="en-US" altLang="zh-CN" sz="1600" dirty="0">
                <a:solidFill>
                  <a:schemeClr val="accent5">
                    <a:lumMod val="10000"/>
                  </a:schemeClr>
                </a:solidFill>
              </a:rPr>
              <a:t>-content/uploads/2014/06/kittens.jpg"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alt="</a:t>
            </a:r>
            <a:r>
              <a:rPr lang="zh-CN" altLang="en-US" sz="1600" dirty="0">
                <a:solidFill>
                  <a:schemeClr val="accent5">
                    <a:lumMod val="10000"/>
                  </a:schemeClr>
                </a:solidFill>
              </a:rPr>
              <a:t>通用的占位符缩略图</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class="col-sm-6 col-md-3"&gt;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a:t>
            </a:r>
            <a:r>
              <a:rPr lang="en-US" altLang="zh-CN" sz="1600" dirty="0" err="1">
                <a:solidFill>
                  <a:schemeClr val="accent5">
                    <a:lumMod val="10000"/>
                  </a:schemeClr>
                </a:solidFill>
              </a:rPr>
              <a:t>href</a:t>
            </a:r>
            <a:r>
              <a:rPr lang="en-US" altLang="zh-CN" sz="1600" dirty="0">
                <a:solidFill>
                  <a:schemeClr val="accent5">
                    <a:lumMod val="10000"/>
                  </a:schemeClr>
                </a:solidFill>
              </a:rPr>
              <a:t>="#" class="thumbnail"&gt;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img</a:t>
            </a:r>
            <a:r>
              <a:rPr lang="en-US" altLang="zh-CN" sz="1600" dirty="0">
                <a:solidFill>
                  <a:schemeClr val="accent5">
                    <a:lumMod val="10000"/>
                  </a:schemeClr>
                </a:solidFill>
              </a:rPr>
              <a:t> </a:t>
            </a:r>
            <a:r>
              <a:rPr lang="en-US" altLang="zh-CN" sz="1600" dirty="0" err="1">
                <a:solidFill>
                  <a:schemeClr val="accent5">
                    <a:lumMod val="10000"/>
                  </a:schemeClr>
                </a:solidFill>
              </a:rPr>
              <a:t>src</a:t>
            </a:r>
            <a:r>
              <a:rPr lang="en-US" altLang="zh-CN" sz="1600" dirty="0">
                <a:solidFill>
                  <a:schemeClr val="accent5">
                    <a:lumMod val="10000"/>
                  </a:schemeClr>
                </a:solidFill>
              </a:rPr>
              <a:t>="/</a:t>
            </a:r>
            <a:r>
              <a:rPr lang="en-US" altLang="zh-CN" sz="1600" dirty="0" err="1">
                <a:solidFill>
                  <a:schemeClr val="accent5">
                    <a:lumMod val="10000"/>
                  </a:schemeClr>
                </a:solidFill>
              </a:rPr>
              <a:t>wp</a:t>
            </a:r>
            <a:r>
              <a:rPr lang="en-US" altLang="zh-CN" sz="1600" dirty="0">
                <a:solidFill>
                  <a:schemeClr val="accent5">
                    <a:lumMod val="10000"/>
                  </a:schemeClr>
                </a:solidFill>
              </a:rPr>
              <a:t>-content/uploads/2014/06/kittens.jpg"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alt="</a:t>
            </a:r>
            <a:r>
              <a:rPr lang="zh-CN" altLang="en-US" sz="1600" dirty="0">
                <a:solidFill>
                  <a:schemeClr val="accent5">
                    <a:lumMod val="10000"/>
                  </a:schemeClr>
                </a:solidFill>
              </a:rPr>
              <a:t>通用的占位符缩略图</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p:txBody>
      </p:sp>
      <p:sp>
        <p:nvSpPr>
          <p:cNvPr id="5" name="AutoShape 10"/>
          <p:cNvSpPr>
            <a:spLocks noChangeArrowheads="1"/>
          </p:cNvSpPr>
          <p:nvPr/>
        </p:nvSpPr>
        <p:spPr bwMode="auto">
          <a:xfrm>
            <a:off x="2929856" y="2271942"/>
            <a:ext cx="5829474" cy="3613297"/>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class="col-sm-6 col-md-3"&gt;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a:t>
            </a:r>
            <a:r>
              <a:rPr lang="en-US" altLang="zh-CN" sz="1600" dirty="0" err="1">
                <a:solidFill>
                  <a:schemeClr val="accent5">
                    <a:lumMod val="10000"/>
                  </a:schemeClr>
                </a:solidFill>
              </a:rPr>
              <a:t>href</a:t>
            </a:r>
            <a:r>
              <a:rPr lang="en-US" altLang="zh-CN" sz="1600" dirty="0">
                <a:solidFill>
                  <a:schemeClr val="accent5">
                    <a:lumMod val="10000"/>
                  </a:schemeClr>
                </a:solidFill>
              </a:rPr>
              <a:t>="#" class="thumbnail"&gt;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img</a:t>
            </a:r>
            <a:r>
              <a:rPr lang="en-US" altLang="zh-CN" sz="1600" dirty="0">
                <a:solidFill>
                  <a:schemeClr val="accent5">
                    <a:lumMod val="10000"/>
                  </a:schemeClr>
                </a:solidFill>
              </a:rPr>
              <a:t> </a:t>
            </a:r>
            <a:r>
              <a:rPr lang="en-US" altLang="zh-CN" sz="1600" dirty="0" err="1">
                <a:solidFill>
                  <a:schemeClr val="accent5">
                    <a:lumMod val="10000"/>
                  </a:schemeClr>
                </a:solidFill>
              </a:rPr>
              <a:t>src</a:t>
            </a:r>
            <a:r>
              <a:rPr lang="en-US" altLang="zh-CN" sz="1600" dirty="0">
                <a:solidFill>
                  <a:schemeClr val="accent5">
                    <a:lumMod val="10000"/>
                  </a:schemeClr>
                </a:solidFill>
              </a:rPr>
              <a:t>="/</a:t>
            </a:r>
            <a:r>
              <a:rPr lang="en-US" altLang="zh-CN" sz="1600" dirty="0" err="1">
                <a:solidFill>
                  <a:schemeClr val="accent5">
                    <a:lumMod val="10000"/>
                  </a:schemeClr>
                </a:solidFill>
              </a:rPr>
              <a:t>wp</a:t>
            </a:r>
            <a:r>
              <a:rPr lang="en-US" altLang="zh-CN" sz="1600" dirty="0">
                <a:solidFill>
                  <a:schemeClr val="accent5">
                    <a:lumMod val="10000"/>
                  </a:schemeClr>
                </a:solidFill>
              </a:rPr>
              <a:t>-content/uploads/2014/06/kittens.jpg"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alt="</a:t>
            </a:r>
            <a:r>
              <a:rPr lang="zh-CN" altLang="en-US" sz="1600" dirty="0">
                <a:solidFill>
                  <a:schemeClr val="accent5">
                    <a:lumMod val="10000"/>
                  </a:schemeClr>
                </a:solidFill>
              </a:rPr>
              <a:t>通用的占位符缩略图</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class="col-sm-6 col-md-3"&gt;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a:t>
            </a:r>
            <a:r>
              <a:rPr lang="en-US" altLang="zh-CN" sz="1600" dirty="0" err="1">
                <a:solidFill>
                  <a:schemeClr val="accent5">
                    <a:lumMod val="10000"/>
                  </a:schemeClr>
                </a:solidFill>
              </a:rPr>
              <a:t>href</a:t>
            </a:r>
            <a:r>
              <a:rPr lang="en-US" altLang="zh-CN" sz="1600" dirty="0">
                <a:solidFill>
                  <a:schemeClr val="accent5">
                    <a:lumMod val="10000"/>
                  </a:schemeClr>
                </a:solidFill>
              </a:rPr>
              <a:t>="#" class="thumbnail"&gt;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img</a:t>
            </a:r>
            <a:r>
              <a:rPr lang="en-US" altLang="zh-CN" sz="1600" dirty="0">
                <a:solidFill>
                  <a:schemeClr val="accent5">
                    <a:lumMod val="10000"/>
                  </a:schemeClr>
                </a:solidFill>
              </a:rPr>
              <a:t> </a:t>
            </a:r>
            <a:r>
              <a:rPr lang="en-US" altLang="zh-CN" sz="1600" dirty="0" err="1">
                <a:solidFill>
                  <a:schemeClr val="accent5">
                    <a:lumMod val="10000"/>
                  </a:schemeClr>
                </a:solidFill>
              </a:rPr>
              <a:t>src</a:t>
            </a:r>
            <a:r>
              <a:rPr lang="en-US" altLang="zh-CN" sz="1600" dirty="0">
                <a:solidFill>
                  <a:schemeClr val="accent5">
                    <a:lumMod val="10000"/>
                  </a:schemeClr>
                </a:solidFill>
              </a:rPr>
              <a:t>="/</a:t>
            </a:r>
            <a:r>
              <a:rPr lang="en-US" altLang="zh-CN" sz="1600" dirty="0" err="1">
                <a:solidFill>
                  <a:schemeClr val="accent5">
                    <a:lumMod val="10000"/>
                  </a:schemeClr>
                </a:solidFill>
              </a:rPr>
              <a:t>wp</a:t>
            </a:r>
            <a:r>
              <a:rPr lang="en-US" altLang="zh-CN" sz="1600" dirty="0">
                <a:solidFill>
                  <a:schemeClr val="accent5">
                    <a:lumMod val="10000"/>
                  </a:schemeClr>
                </a:solidFill>
              </a:rPr>
              <a:t>-content/uploads/2014/06/kittens.jpg"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alt="</a:t>
            </a:r>
            <a:r>
              <a:rPr lang="zh-CN" altLang="en-US" sz="1600" dirty="0">
                <a:solidFill>
                  <a:schemeClr val="accent5">
                    <a:lumMod val="10000"/>
                  </a:schemeClr>
                </a:solidFill>
              </a:rPr>
              <a:t>通用的占位符缩略图</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pic>
        <p:nvPicPr>
          <p:cNvPr id="3074" name="Picture 2" descr="缩略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013" y="5704099"/>
            <a:ext cx="5831915" cy="1004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27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添加自定义的内容</a:t>
            </a:r>
          </a:p>
        </p:txBody>
      </p:sp>
      <p:sp>
        <p:nvSpPr>
          <p:cNvPr id="3" name="内容占位符 2"/>
          <p:cNvSpPr>
            <a:spLocks noGrp="1"/>
          </p:cNvSpPr>
          <p:nvPr>
            <p:ph idx="1"/>
          </p:nvPr>
        </p:nvSpPr>
        <p:spPr/>
        <p:txBody>
          <a:bodyPr/>
          <a:lstStyle/>
          <a:p>
            <a:r>
              <a:rPr lang="zh-CN" altLang="en-US" sz="2400" dirty="0"/>
              <a:t>现在我们有了一个基本的缩略图，我们可以向缩略图添加各种 </a:t>
            </a:r>
            <a:r>
              <a:rPr lang="en-US" altLang="zh-CN" sz="2400" dirty="0"/>
              <a:t>HTML </a:t>
            </a:r>
            <a:r>
              <a:rPr lang="zh-CN" altLang="en-US" sz="2400" dirty="0"/>
              <a:t>内容，比如标题、段落或按钮。具体步骤如下：</a:t>
            </a:r>
          </a:p>
          <a:p>
            <a:pPr lvl="1"/>
            <a:r>
              <a:rPr lang="zh-CN" altLang="en-US" sz="2000" dirty="0"/>
              <a:t>把带有 </a:t>
            </a:r>
            <a:r>
              <a:rPr lang="en-US" altLang="zh-CN" sz="2000" dirty="0"/>
              <a:t>class .thumbnail </a:t>
            </a:r>
            <a:r>
              <a:rPr lang="zh-CN" altLang="en-US" sz="2000" dirty="0"/>
              <a:t>的 </a:t>
            </a:r>
            <a:r>
              <a:rPr lang="en-US" altLang="zh-CN" sz="2000" dirty="0"/>
              <a:t>&lt;a&gt; </a:t>
            </a:r>
            <a:r>
              <a:rPr lang="zh-CN" altLang="en-US" sz="2000" dirty="0"/>
              <a:t>标签改为 </a:t>
            </a:r>
            <a:r>
              <a:rPr lang="en-US" altLang="zh-CN" sz="2000" dirty="0"/>
              <a:t>&lt;div&gt;</a:t>
            </a:r>
            <a:r>
              <a:rPr lang="zh-CN" altLang="en-US" sz="2000" dirty="0"/>
              <a:t>。</a:t>
            </a:r>
          </a:p>
          <a:p>
            <a:pPr lvl="1"/>
            <a:r>
              <a:rPr lang="zh-CN" altLang="en-US" sz="2000" dirty="0"/>
              <a:t>在该 </a:t>
            </a:r>
            <a:r>
              <a:rPr lang="en-US" altLang="zh-CN" sz="2000" dirty="0"/>
              <a:t>&lt;div&gt; </a:t>
            </a:r>
            <a:r>
              <a:rPr lang="zh-CN" altLang="en-US" sz="2000" dirty="0"/>
              <a:t>内，您可以添加任何您想要添加的东西。由于这是一个 </a:t>
            </a:r>
            <a:r>
              <a:rPr lang="en-US" altLang="zh-CN" sz="2000" dirty="0"/>
              <a:t>&lt;div&gt;</a:t>
            </a:r>
            <a:r>
              <a:rPr lang="zh-CN" altLang="en-US" sz="2000" dirty="0"/>
              <a:t>，我们可以使用默认的基于 </a:t>
            </a:r>
            <a:r>
              <a:rPr lang="en-US" altLang="zh-CN" sz="2000" dirty="0"/>
              <a:t>span </a:t>
            </a:r>
            <a:r>
              <a:rPr lang="zh-CN" altLang="en-US" sz="2000" dirty="0"/>
              <a:t>的命名规则来调整大小。</a:t>
            </a:r>
          </a:p>
          <a:p>
            <a:pPr lvl="1"/>
            <a:r>
              <a:rPr lang="zh-CN" altLang="en-US" sz="2000" dirty="0"/>
              <a:t>如果您想要给多个图像进行分组，请把它们放置在一个无序列表中，且每个列表项向左浮动。</a:t>
            </a:r>
            <a:endParaRPr lang="zh-CN" altLang="en-US" sz="2400" dirty="0"/>
          </a:p>
          <a:p>
            <a:r>
              <a:rPr lang="zh-CN" altLang="en-US" sz="2400" dirty="0"/>
              <a:t>下面的实例演示了这点：</a:t>
            </a:r>
          </a:p>
        </p:txBody>
      </p:sp>
      <p:sp>
        <p:nvSpPr>
          <p:cNvPr id="4" name="AutoShape 10"/>
          <p:cNvSpPr>
            <a:spLocks noChangeArrowheads="1"/>
          </p:cNvSpPr>
          <p:nvPr/>
        </p:nvSpPr>
        <p:spPr bwMode="auto">
          <a:xfrm>
            <a:off x="542954" y="1196171"/>
            <a:ext cx="5829474" cy="521732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class="row"&gt;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class="col-sm-6 col-md-3"&gt;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class="thumbnail"&gt;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img</a:t>
            </a:r>
            <a:r>
              <a:rPr lang="en-US" altLang="zh-CN" sz="1600" dirty="0">
                <a:solidFill>
                  <a:schemeClr val="accent5">
                    <a:lumMod val="10000"/>
                  </a:schemeClr>
                </a:solidFill>
              </a:rPr>
              <a:t> </a:t>
            </a:r>
            <a:r>
              <a:rPr lang="en-US" altLang="zh-CN" sz="1600" dirty="0" err="1">
                <a:solidFill>
                  <a:schemeClr val="accent5">
                    <a:lumMod val="10000"/>
                  </a:schemeClr>
                </a:solidFill>
              </a:rPr>
              <a:t>src</a:t>
            </a:r>
            <a:r>
              <a:rPr lang="en-US" altLang="zh-CN" sz="1600" dirty="0">
                <a:solidFill>
                  <a:schemeClr val="accent5">
                    <a:lumMod val="10000"/>
                  </a:schemeClr>
                </a:solidFill>
              </a:rPr>
              <a:t>="/</a:t>
            </a:r>
            <a:r>
              <a:rPr lang="en-US" altLang="zh-CN" sz="1600" dirty="0" err="1">
                <a:solidFill>
                  <a:schemeClr val="accent5">
                    <a:lumMod val="10000"/>
                  </a:schemeClr>
                </a:solidFill>
              </a:rPr>
              <a:t>wp</a:t>
            </a:r>
            <a:r>
              <a:rPr lang="en-US" altLang="zh-CN" sz="1600" dirty="0">
                <a:solidFill>
                  <a:schemeClr val="accent5">
                    <a:lumMod val="10000"/>
                  </a:schemeClr>
                </a:solidFill>
              </a:rPr>
              <a:t>-content/uploads/2014/06/kittens.jpg"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alt="</a:t>
            </a:r>
            <a:r>
              <a:rPr lang="zh-CN" altLang="en-US" sz="1600" dirty="0">
                <a:solidFill>
                  <a:schemeClr val="accent5">
                    <a:lumMod val="10000"/>
                  </a:schemeClr>
                </a:solidFill>
              </a:rPr>
              <a:t>通用的占位符缩略图</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class="caption"&gt;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&lt;h3&gt;</a:t>
            </a:r>
            <a:r>
              <a:rPr lang="zh-CN" altLang="en-US" sz="1600" dirty="0">
                <a:solidFill>
                  <a:schemeClr val="accent5">
                    <a:lumMod val="10000"/>
                  </a:schemeClr>
                </a:solidFill>
              </a:rPr>
              <a:t>缩略图标签</a:t>
            </a:r>
            <a:r>
              <a:rPr lang="en-US" altLang="zh-CN" sz="1600" dirty="0">
                <a:solidFill>
                  <a:schemeClr val="accent5">
                    <a:lumMod val="10000"/>
                  </a:schemeClr>
                </a:solidFill>
              </a:rPr>
              <a:t>&lt;/h3&gt;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&lt;p&gt;</a:t>
            </a:r>
            <a:r>
              <a:rPr lang="zh-CN" altLang="en-US" sz="1600" dirty="0">
                <a:solidFill>
                  <a:schemeClr val="accent5">
                    <a:lumMod val="10000"/>
                  </a:schemeClr>
                </a:solidFill>
              </a:rPr>
              <a:t>一些示例文本。一些示例文本。</a:t>
            </a:r>
            <a:r>
              <a:rPr lang="en-US" altLang="zh-CN" sz="1600" dirty="0">
                <a:solidFill>
                  <a:schemeClr val="accent5">
                    <a:lumMod val="10000"/>
                  </a:schemeClr>
                </a:solidFill>
              </a:rPr>
              <a:t>&lt;/p&gt;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a:t>
            </a:r>
            <a:r>
              <a:rPr lang="en-US" altLang="zh-CN" sz="1600" dirty="0" err="1">
                <a:solidFill>
                  <a:schemeClr val="accent5">
                    <a:lumMod val="10000"/>
                  </a:schemeClr>
                </a:solidFill>
              </a:rPr>
              <a:t>href</a:t>
            </a:r>
            <a:r>
              <a:rPr lang="en-US" altLang="zh-CN" sz="1600" dirty="0">
                <a:solidFill>
                  <a:schemeClr val="accent5">
                    <a:lumMod val="10000"/>
                  </a:schemeClr>
                </a:solidFill>
              </a:rPr>
              <a:t>="#"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-primary" role="button"&gt;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按钮</a:t>
            </a:r>
          </a:p>
          <a:p>
            <a:pPr defTabSz="723900">
              <a:lnSpc>
                <a:spcPct val="110000"/>
              </a:lnSpc>
              <a:buClr>
                <a:schemeClr val="folHlink"/>
              </a:buClr>
              <a:buSzPct val="60000"/>
              <a:tabLst>
                <a:tab pos="444500" algn="l"/>
              </a:tabLst>
              <a:defRPr/>
            </a:pPr>
            <a:r>
              <a:rPr lang="zh-CN" altLang="en-US" sz="1600" dirty="0">
                <a:solidFill>
                  <a:schemeClr val="accent5">
                    <a:lumMod val="10000"/>
                  </a:schemeClr>
                </a:solidFill>
              </a:rPr>
              <a:t>            </a:t>
            </a:r>
            <a:r>
              <a:rPr lang="en-US" altLang="zh-CN" sz="1600" dirty="0">
                <a:solidFill>
                  <a:schemeClr val="accent5">
                    <a:lumMod val="10000"/>
                  </a:schemeClr>
                </a:solidFill>
              </a:rPr>
              <a:t>&lt;/a&gt;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a:t>
            </a:r>
            <a:r>
              <a:rPr lang="en-US" altLang="zh-CN" sz="1600" dirty="0" err="1">
                <a:solidFill>
                  <a:schemeClr val="accent5">
                    <a:lumMod val="10000"/>
                  </a:schemeClr>
                </a:solidFill>
              </a:rPr>
              <a:t>href</a:t>
            </a:r>
            <a:r>
              <a:rPr lang="en-US" altLang="zh-CN" sz="1600" dirty="0">
                <a:solidFill>
                  <a:schemeClr val="accent5">
                    <a:lumMod val="10000"/>
                  </a:schemeClr>
                </a:solidFill>
              </a:rPr>
              <a:t>="#"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 role="button"&gt;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按钮</a:t>
            </a:r>
          </a:p>
          <a:p>
            <a:pPr defTabSz="723900">
              <a:lnSpc>
                <a:spcPct val="110000"/>
              </a:lnSpc>
              <a:buClr>
                <a:schemeClr val="folHlink"/>
              </a:buClr>
              <a:buSzPct val="60000"/>
              <a:tabLst>
                <a:tab pos="444500" algn="l"/>
              </a:tabLst>
              <a:defRPr/>
            </a:pPr>
            <a:r>
              <a:rPr lang="zh-CN" altLang="en-US" sz="1600" dirty="0">
                <a:solidFill>
                  <a:schemeClr val="accent5">
                    <a:lumMod val="10000"/>
                  </a:schemeClr>
                </a:solidFill>
              </a:rPr>
              <a:t>            </a:t>
            </a:r>
            <a:r>
              <a:rPr lang="en-US" altLang="zh-CN" sz="1600" dirty="0">
                <a:solidFill>
                  <a:schemeClr val="accent5">
                    <a:lumMod val="10000"/>
                  </a:schemeClr>
                </a:solidFill>
              </a:rPr>
              <a:t>&lt;/a&gt;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p:txBody>
      </p:sp>
      <p:sp>
        <p:nvSpPr>
          <p:cNvPr id="5" name="AutoShape 10"/>
          <p:cNvSpPr>
            <a:spLocks noChangeArrowheads="1"/>
          </p:cNvSpPr>
          <p:nvPr/>
        </p:nvSpPr>
        <p:spPr bwMode="auto">
          <a:xfrm>
            <a:off x="2704833" y="1416513"/>
            <a:ext cx="5829474" cy="5238357"/>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class="col-sm-6 col-md-3"&gt;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class="thumbnail"&gt;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t>
            </a:r>
            <a:r>
              <a:rPr lang="en-US" altLang="zh-CN" sz="1600" dirty="0" err="1">
                <a:solidFill>
                  <a:schemeClr val="accent5">
                    <a:lumMod val="10000"/>
                  </a:schemeClr>
                </a:solidFill>
              </a:rPr>
              <a:t>img</a:t>
            </a:r>
            <a:r>
              <a:rPr lang="en-US" altLang="zh-CN" sz="1600" dirty="0">
                <a:solidFill>
                  <a:schemeClr val="accent5">
                    <a:lumMod val="10000"/>
                  </a:schemeClr>
                </a:solidFill>
              </a:rPr>
              <a:t> </a:t>
            </a:r>
            <a:r>
              <a:rPr lang="en-US" altLang="zh-CN" sz="1600" dirty="0" err="1">
                <a:solidFill>
                  <a:schemeClr val="accent5">
                    <a:lumMod val="10000"/>
                  </a:schemeClr>
                </a:solidFill>
              </a:rPr>
              <a:t>src</a:t>
            </a:r>
            <a:r>
              <a:rPr lang="en-US" altLang="zh-CN" sz="1600" dirty="0">
                <a:solidFill>
                  <a:schemeClr val="accent5">
                    <a:lumMod val="10000"/>
                  </a:schemeClr>
                </a:solidFill>
              </a:rPr>
              <a:t>="/</a:t>
            </a:r>
            <a:r>
              <a:rPr lang="en-US" altLang="zh-CN" sz="1600" dirty="0" err="1">
                <a:solidFill>
                  <a:schemeClr val="accent5">
                    <a:lumMod val="10000"/>
                  </a:schemeClr>
                </a:solidFill>
              </a:rPr>
              <a:t>wp</a:t>
            </a:r>
            <a:r>
              <a:rPr lang="en-US" altLang="zh-CN" sz="1600" dirty="0">
                <a:solidFill>
                  <a:schemeClr val="accent5">
                    <a:lumMod val="10000"/>
                  </a:schemeClr>
                </a:solidFill>
              </a:rPr>
              <a:t>-content/uploads/2014/06/kittens.jpg"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alt="</a:t>
            </a:r>
            <a:r>
              <a:rPr lang="zh-CN" altLang="en-US" sz="1600" dirty="0">
                <a:solidFill>
                  <a:schemeClr val="accent5">
                    <a:lumMod val="10000"/>
                  </a:schemeClr>
                </a:solidFill>
              </a:rPr>
              <a:t>通用的占位符缩略图</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class="caption"&gt;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&lt;h3&gt;</a:t>
            </a:r>
            <a:r>
              <a:rPr lang="zh-CN" altLang="en-US" sz="1600" dirty="0">
                <a:solidFill>
                  <a:schemeClr val="accent5">
                    <a:lumMod val="10000"/>
                  </a:schemeClr>
                </a:solidFill>
              </a:rPr>
              <a:t>缩略图标签</a:t>
            </a:r>
            <a:r>
              <a:rPr lang="en-US" altLang="zh-CN" sz="1600" dirty="0">
                <a:solidFill>
                  <a:schemeClr val="accent5">
                    <a:lumMod val="10000"/>
                  </a:schemeClr>
                </a:solidFill>
              </a:rPr>
              <a:t>&lt;/h3&gt;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&lt;p&gt;</a:t>
            </a:r>
            <a:r>
              <a:rPr lang="zh-CN" altLang="en-US" sz="1600" dirty="0">
                <a:solidFill>
                  <a:schemeClr val="accent5">
                    <a:lumMod val="10000"/>
                  </a:schemeClr>
                </a:solidFill>
              </a:rPr>
              <a:t>一些示例文本。一些示例文本。</a:t>
            </a:r>
            <a:r>
              <a:rPr lang="en-US" altLang="zh-CN" sz="1600" dirty="0">
                <a:solidFill>
                  <a:schemeClr val="accent5">
                    <a:lumMod val="10000"/>
                  </a:schemeClr>
                </a:solidFill>
              </a:rPr>
              <a:t>&lt;/p&gt;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a:t>
            </a:r>
            <a:r>
              <a:rPr lang="en-US" altLang="zh-CN" sz="1600" dirty="0" err="1">
                <a:solidFill>
                  <a:schemeClr val="accent5">
                    <a:lumMod val="10000"/>
                  </a:schemeClr>
                </a:solidFill>
              </a:rPr>
              <a:t>href</a:t>
            </a:r>
            <a:r>
              <a:rPr lang="en-US" altLang="zh-CN" sz="1600" dirty="0">
                <a:solidFill>
                  <a:schemeClr val="accent5">
                    <a:lumMod val="10000"/>
                  </a:schemeClr>
                </a:solidFill>
              </a:rPr>
              <a:t>="#"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-primary" role="button"&gt;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按钮</a:t>
            </a:r>
          </a:p>
          <a:p>
            <a:pPr defTabSz="723900">
              <a:lnSpc>
                <a:spcPct val="110000"/>
              </a:lnSpc>
              <a:buClr>
                <a:schemeClr val="folHlink"/>
              </a:buClr>
              <a:buSzPct val="60000"/>
              <a:tabLst>
                <a:tab pos="444500" algn="l"/>
              </a:tabLst>
              <a:defRPr/>
            </a:pPr>
            <a:r>
              <a:rPr lang="zh-CN" altLang="en-US" sz="1600" dirty="0">
                <a:solidFill>
                  <a:schemeClr val="accent5">
                    <a:lumMod val="10000"/>
                  </a:schemeClr>
                </a:solidFill>
              </a:rPr>
              <a:t>            </a:t>
            </a:r>
            <a:r>
              <a:rPr lang="en-US" altLang="zh-CN" sz="1600" dirty="0">
                <a:solidFill>
                  <a:schemeClr val="accent5">
                    <a:lumMod val="10000"/>
                  </a:schemeClr>
                </a:solidFill>
              </a:rPr>
              <a:t>&lt;/a&gt;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a:t>
            </a:r>
            <a:r>
              <a:rPr lang="en-US" altLang="zh-CN" sz="1600" dirty="0" err="1">
                <a:solidFill>
                  <a:schemeClr val="accent5">
                    <a:lumMod val="10000"/>
                  </a:schemeClr>
                </a:solidFill>
              </a:rPr>
              <a:t>href</a:t>
            </a:r>
            <a:r>
              <a:rPr lang="en-US" altLang="zh-CN" sz="1600" dirty="0">
                <a:solidFill>
                  <a:schemeClr val="accent5">
                    <a:lumMod val="10000"/>
                  </a:schemeClr>
                </a:solidFill>
              </a:rPr>
              <a:t>="#" class="</a:t>
            </a:r>
            <a:r>
              <a:rPr lang="en-US" altLang="zh-CN" sz="1600" dirty="0" err="1">
                <a:solidFill>
                  <a:schemeClr val="accent5">
                    <a:lumMod val="10000"/>
                  </a:schemeClr>
                </a:solidFill>
              </a:rPr>
              <a:t>btn</a:t>
            </a:r>
            <a:r>
              <a:rPr lang="en-US" altLang="zh-CN" sz="1600" dirty="0">
                <a:solidFill>
                  <a:schemeClr val="accent5">
                    <a:lumMod val="10000"/>
                  </a:schemeClr>
                </a:solidFill>
              </a:rPr>
              <a:t> </a:t>
            </a:r>
            <a:r>
              <a:rPr lang="en-US" altLang="zh-CN" sz="1600" dirty="0" err="1">
                <a:solidFill>
                  <a:schemeClr val="accent5">
                    <a:lumMod val="10000"/>
                  </a:schemeClr>
                </a:solidFill>
              </a:rPr>
              <a:t>btn</a:t>
            </a:r>
            <a:r>
              <a:rPr lang="en-US" altLang="zh-CN" sz="1600" dirty="0">
                <a:solidFill>
                  <a:schemeClr val="accent5">
                    <a:lumMod val="10000"/>
                  </a:schemeClr>
                </a:solidFill>
              </a:rPr>
              <a:t>-default" role="button"&gt;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按钮</a:t>
            </a:r>
          </a:p>
          <a:p>
            <a:pPr defTabSz="723900">
              <a:lnSpc>
                <a:spcPct val="110000"/>
              </a:lnSpc>
              <a:buClr>
                <a:schemeClr val="folHlink"/>
              </a:buClr>
              <a:buSzPct val="60000"/>
              <a:tabLst>
                <a:tab pos="444500" algn="l"/>
              </a:tabLst>
              <a:defRPr/>
            </a:pPr>
            <a:r>
              <a:rPr lang="zh-CN" altLang="en-US" sz="1600" dirty="0">
                <a:solidFill>
                  <a:schemeClr val="accent5">
                    <a:lumMod val="10000"/>
                  </a:schemeClr>
                </a:solidFill>
              </a:rPr>
              <a:t>            </a:t>
            </a:r>
            <a:r>
              <a:rPr lang="en-US" altLang="zh-CN" sz="1600" dirty="0">
                <a:solidFill>
                  <a:schemeClr val="accent5">
                    <a:lumMod val="10000"/>
                  </a:schemeClr>
                </a:solidFill>
              </a:rPr>
              <a:t>&lt;/a&gt;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spTree>
    <p:extLst>
      <p:ext uri="{BB962C8B-B14F-4D97-AF65-F5344CB8AC3E}">
        <p14:creationId xmlns:p14="http://schemas.microsoft.com/office/powerpoint/2010/main" val="137118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警告（</a:t>
            </a:r>
            <a:r>
              <a:rPr lang="en-US" altLang="zh-CN" dirty="0"/>
              <a:t>Alerts</a:t>
            </a:r>
            <a:r>
              <a:rPr lang="zh-CN" altLang="en-US" dirty="0"/>
              <a:t>）</a:t>
            </a:r>
          </a:p>
        </p:txBody>
      </p:sp>
      <p:sp>
        <p:nvSpPr>
          <p:cNvPr id="3" name="内容占位符 2"/>
          <p:cNvSpPr>
            <a:spLocks noGrp="1"/>
          </p:cNvSpPr>
          <p:nvPr>
            <p:ph idx="1"/>
          </p:nvPr>
        </p:nvSpPr>
        <p:spPr/>
        <p:txBody>
          <a:bodyPr/>
          <a:lstStyle/>
          <a:p>
            <a:r>
              <a:rPr lang="zh-CN" altLang="en-US" sz="2400" dirty="0"/>
              <a:t>警告（</a:t>
            </a:r>
            <a:r>
              <a:rPr lang="en-US" altLang="zh-CN" sz="2400" dirty="0"/>
              <a:t>Alerts</a:t>
            </a:r>
            <a:r>
              <a:rPr lang="zh-CN" altLang="en-US" sz="2400" dirty="0"/>
              <a:t>）以及 </a:t>
            </a:r>
            <a:r>
              <a:rPr lang="en-US" altLang="zh-CN" sz="2400" dirty="0"/>
              <a:t>Bootstrap </a:t>
            </a:r>
            <a:r>
              <a:rPr lang="zh-CN" altLang="en-US" sz="2400" dirty="0"/>
              <a:t>所提供的用于警告的 </a:t>
            </a:r>
            <a:r>
              <a:rPr lang="en-US" altLang="zh-CN" sz="2400" dirty="0"/>
              <a:t>class</a:t>
            </a:r>
            <a:r>
              <a:rPr lang="zh-CN" altLang="en-US" sz="2400" dirty="0"/>
              <a:t>。警告（</a:t>
            </a:r>
            <a:r>
              <a:rPr lang="en-US" altLang="zh-CN" sz="2400" dirty="0"/>
              <a:t>Alerts</a:t>
            </a:r>
            <a:r>
              <a:rPr lang="zh-CN" altLang="en-US" sz="2400" dirty="0"/>
              <a:t>）向用户提供了一种定义消息样式的方式。它们为典型的用户操作提供了上下文信息反馈。</a:t>
            </a:r>
          </a:p>
          <a:p>
            <a:r>
              <a:rPr lang="zh-CN" altLang="en-US" sz="2400" dirty="0"/>
              <a:t>您可以为警告框添加一个可选的关闭按钮。为了创建一个内联的可取消的警告框，请使用 警告（</a:t>
            </a:r>
            <a:r>
              <a:rPr lang="en-US" altLang="zh-CN" sz="2400" dirty="0"/>
              <a:t>Alerts</a:t>
            </a:r>
            <a:r>
              <a:rPr lang="zh-CN" altLang="en-US" sz="2400" dirty="0"/>
              <a:t>） </a:t>
            </a:r>
            <a:r>
              <a:rPr lang="en-US" altLang="zh-CN" sz="2400" dirty="0" err="1"/>
              <a:t>jQuery</a:t>
            </a:r>
            <a:r>
              <a:rPr lang="en-US" altLang="zh-CN" sz="2400" dirty="0"/>
              <a:t> </a:t>
            </a:r>
            <a:r>
              <a:rPr lang="zh-CN" altLang="en-US" sz="2400" dirty="0"/>
              <a:t>插件。</a:t>
            </a:r>
          </a:p>
          <a:p>
            <a:r>
              <a:rPr lang="zh-CN" altLang="en-US" sz="2400" dirty="0"/>
              <a:t>您可以通过创建一个 </a:t>
            </a:r>
            <a:r>
              <a:rPr lang="en-US" altLang="zh-CN" sz="2400" dirty="0"/>
              <a:t>&lt;div&gt;</a:t>
            </a:r>
            <a:r>
              <a:rPr lang="zh-CN" altLang="en-US" sz="2400" dirty="0"/>
              <a:t>，并向其添加一个 </a:t>
            </a:r>
            <a:r>
              <a:rPr lang="en-US" altLang="zh-CN" sz="2400" dirty="0"/>
              <a:t>.alert class </a:t>
            </a:r>
            <a:r>
              <a:rPr lang="zh-CN" altLang="en-US" sz="2400" dirty="0"/>
              <a:t>和四个上下文 </a:t>
            </a:r>
            <a:r>
              <a:rPr lang="en-US" altLang="zh-CN" sz="2400" dirty="0"/>
              <a:t>class</a:t>
            </a:r>
            <a:r>
              <a:rPr lang="zh-CN" altLang="en-US" sz="2400" dirty="0"/>
              <a:t>（即 </a:t>
            </a:r>
            <a:r>
              <a:rPr lang="en-US" altLang="zh-CN" sz="2400" dirty="0"/>
              <a:t>.alert-success</a:t>
            </a:r>
            <a:r>
              <a:rPr lang="zh-CN" altLang="en-US" sz="2400" dirty="0"/>
              <a:t>、</a:t>
            </a:r>
            <a:r>
              <a:rPr lang="en-US" altLang="zh-CN" sz="2400" dirty="0"/>
              <a:t>.alert-info</a:t>
            </a:r>
            <a:r>
              <a:rPr lang="zh-CN" altLang="en-US" sz="2400" dirty="0"/>
              <a:t>、</a:t>
            </a:r>
            <a:r>
              <a:rPr lang="en-US" altLang="zh-CN" sz="2400" dirty="0"/>
              <a:t>.alert-warning</a:t>
            </a:r>
            <a:r>
              <a:rPr lang="zh-CN" altLang="en-US" sz="2400" dirty="0"/>
              <a:t>、</a:t>
            </a:r>
            <a:r>
              <a:rPr lang="en-US" altLang="zh-CN" sz="2400" dirty="0"/>
              <a:t>.alert-danger</a:t>
            </a:r>
            <a:r>
              <a:rPr lang="zh-CN" altLang="en-US" sz="2400" dirty="0"/>
              <a:t>）之一，来添加一个基本的警告框。</a:t>
            </a:r>
          </a:p>
        </p:txBody>
      </p:sp>
    </p:spTree>
    <p:extLst>
      <p:ext uri="{BB962C8B-B14F-4D97-AF65-F5344CB8AC3E}">
        <p14:creationId xmlns:p14="http://schemas.microsoft.com/office/powerpoint/2010/main" val="19053953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警告（</a:t>
            </a:r>
            <a:r>
              <a:rPr lang="en-US" altLang="zh-CN" dirty="0"/>
              <a:t>Alerts</a:t>
            </a:r>
            <a:r>
              <a:rPr lang="zh-CN" altLang="en-US" dirty="0"/>
              <a:t>）</a:t>
            </a:r>
          </a:p>
        </p:txBody>
      </p:sp>
      <p:sp>
        <p:nvSpPr>
          <p:cNvPr id="3" name="内容占位符 2"/>
          <p:cNvSpPr>
            <a:spLocks noGrp="1"/>
          </p:cNvSpPr>
          <p:nvPr>
            <p:ph idx="1"/>
          </p:nvPr>
        </p:nvSpPr>
        <p:spPr/>
        <p:txBody>
          <a:bodyPr/>
          <a:lstStyle/>
          <a:p>
            <a:r>
              <a:rPr lang="zh-CN" altLang="en-US" sz="2400" dirty="0"/>
              <a:t>下面的实例演示了这点：</a:t>
            </a:r>
          </a:p>
          <a:p>
            <a:endParaRPr lang="zh-CN" altLang="en-US" sz="2400" dirty="0"/>
          </a:p>
        </p:txBody>
      </p:sp>
      <p:sp>
        <p:nvSpPr>
          <p:cNvPr id="4" name="AutoShape 10"/>
          <p:cNvSpPr>
            <a:spLocks noChangeArrowheads="1"/>
          </p:cNvSpPr>
          <p:nvPr/>
        </p:nvSpPr>
        <p:spPr bwMode="auto">
          <a:xfrm>
            <a:off x="1128400" y="1819925"/>
            <a:ext cx="6947554" cy="117570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class="alert alert-success"&gt;</a:t>
            </a:r>
            <a:r>
              <a:rPr lang="zh-CN" altLang="en-US" sz="1600" dirty="0">
                <a:solidFill>
                  <a:schemeClr val="accent5">
                    <a:lumMod val="10000"/>
                  </a:schemeClr>
                </a:solidFill>
              </a:rPr>
              <a:t>成功！很好地完成了提交。</a:t>
            </a:r>
            <a:r>
              <a:rPr lang="en-US" altLang="zh-CN" sz="1600" dirty="0">
                <a:solidFill>
                  <a:schemeClr val="accent5">
                    <a:lumMod val="10000"/>
                  </a:schemeClr>
                </a:solidFill>
              </a:rPr>
              <a:t>&lt;/div&gt;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class="alert alert-info"&gt;</a:t>
            </a:r>
            <a:r>
              <a:rPr lang="zh-CN" altLang="en-US" sz="1600" dirty="0">
                <a:solidFill>
                  <a:schemeClr val="accent5">
                    <a:lumMod val="10000"/>
                  </a:schemeClr>
                </a:solidFill>
              </a:rPr>
              <a:t>信息！请注意这个信息。</a:t>
            </a:r>
            <a:r>
              <a:rPr lang="en-US" altLang="zh-CN" sz="1600" dirty="0">
                <a:solidFill>
                  <a:schemeClr val="accent5">
                    <a:lumMod val="10000"/>
                  </a:schemeClr>
                </a:solidFill>
              </a:rPr>
              <a:t>&lt;/div&gt;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class="alert alert-warning"&gt;</a:t>
            </a:r>
            <a:r>
              <a:rPr lang="zh-CN" altLang="en-US" sz="1600" dirty="0">
                <a:solidFill>
                  <a:schemeClr val="accent5">
                    <a:lumMod val="10000"/>
                  </a:schemeClr>
                </a:solidFill>
              </a:rPr>
              <a:t>警告！请不要提交。</a:t>
            </a:r>
            <a:r>
              <a:rPr lang="en-US" altLang="zh-CN" sz="1600" dirty="0">
                <a:solidFill>
                  <a:schemeClr val="accent5">
                    <a:lumMod val="10000"/>
                  </a:schemeClr>
                </a:solidFill>
              </a:rPr>
              <a:t>&lt;/div&gt;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class="alert alert-danger"&gt;</a:t>
            </a:r>
            <a:r>
              <a:rPr lang="zh-CN" altLang="en-US" sz="1600" dirty="0">
                <a:solidFill>
                  <a:schemeClr val="accent5">
                    <a:lumMod val="10000"/>
                  </a:schemeClr>
                </a:solidFill>
              </a:rPr>
              <a:t>错误！请进行一些更改。</a:t>
            </a:r>
            <a:r>
              <a:rPr lang="en-US" altLang="zh-CN" sz="1600" dirty="0">
                <a:solidFill>
                  <a:schemeClr val="accent5">
                    <a:lumMod val="10000"/>
                  </a:schemeClr>
                </a:solidFill>
              </a:rPr>
              <a:t>&lt;/div&gt;</a:t>
            </a:r>
          </a:p>
        </p:txBody>
      </p:sp>
    </p:spTree>
    <p:extLst>
      <p:ext uri="{BB962C8B-B14F-4D97-AF65-F5344CB8AC3E}">
        <p14:creationId xmlns:p14="http://schemas.microsoft.com/office/powerpoint/2010/main" val="50172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可取消的警告</a:t>
            </a:r>
          </a:p>
        </p:txBody>
      </p:sp>
      <p:sp>
        <p:nvSpPr>
          <p:cNvPr id="3" name="内容占位符 2"/>
          <p:cNvSpPr>
            <a:spLocks noGrp="1"/>
          </p:cNvSpPr>
          <p:nvPr>
            <p:ph idx="1"/>
          </p:nvPr>
        </p:nvSpPr>
        <p:spPr/>
        <p:txBody>
          <a:bodyPr/>
          <a:lstStyle/>
          <a:p>
            <a:r>
              <a:rPr lang="zh-CN" altLang="en-US" sz="2400" dirty="0"/>
              <a:t>创建一个可取消的警告（</a:t>
            </a:r>
            <a:r>
              <a:rPr lang="en-US" altLang="zh-CN" sz="2400" dirty="0"/>
              <a:t>Dismissal Alert</a:t>
            </a:r>
            <a:r>
              <a:rPr lang="zh-CN" altLang="en-US" sz="2400" dirty="0"/>
              <a:t>）步骤如下：</a:t>
            </a:r>
          </a:p>
          <a:p>
            <a:pPr lvl="1"/>
            <a:r>
              <a:rPr lang="zh-CN" altLang="en-US" sz="2000" dirty="0"/>
              <a:t>通过创建一个 </a:t>
            </a:r>
            <a:r>
              <a:rPr lang="en-US" altLang="zh-CN" sz="2000" dirty="0"/>
              <a:t>&lt;div&gt;</a:t>
            </a:r>
            <a:r>
              <a:rPr lang="zh-CN" altLang="en-US" sz="2000" dirty="0"/>
              <a:t>，并向其添加一个 </a:t>
            </a:r>
            <a:r>
              <a:rPr lang="en-US" altLang="zh-CN" sz="2000" dirty="0"/>
              <a:t>.alert class </a:t>
            </a:r>
            <a:r>
              <a:rPr lang="zh-CN" altLang="en-US" sz="2000" dirty="0"/>
              <a:t>和四个上下文 </a:t>
            </a:r>
            <a:r>
              <a:rPr lang="en-US" altLang="zh-CN" sz="2000" dirty="0"/>
              <a:t>class</a:t>
            </a:r>
            <a:r>
              <a:rPr lang="zh-CN" altLang="en-US" sz="2000" dirty="0"/>
              <a:t>（即 </a:t>
            </a:r>
            <a:r>
              <a:rPr lang="en-US" altLang="zh-CN" sz="2000" dirty="0"/>
              <a:t>.alert-success</a:t>
            </a:r>
            <a:r>
              <a:rPr lang="zh-CN" altLang="en-US" sz="2000" dirty="0"/>
              <a:t>、</a:t>
            </a:r>
            <a:r>
              <a:rPr lang="en-US" altLang="zh-CN" sz="2000" dirty="0"/>
              <a:t>.alert-info</a:t>
            </a:r>
            <a:r>
              <a:rPr lang="zh-CN" altLang="en-US" sz="2000" dirty="0"/>
              <a:t>、</a:t>
            </a:r>
            <a:r>
              <a:rPr lang="en-US" altLang="zh-CN" sz="2000" dirty="0"/>
              <a:t>.alert-warning</a:t>
            </a:r>
            <a:r>
              <a:rPr lang="zh-CN" altLang="en-US" sz="2000" dirty="0"/>
              <a:t>、</a:t>
            </a:r>
            <a:r>
              <a:rPr lang="en-US" altLang="zh-CN" sz="2000" dirty="0"/>
              <a:t>.alert-danger</a:t>
            </a:r>
            <a:r>
              <a:rPr lang="zh-CN" altLang="en-US" sz="2000" dirty="0"/>
              <a:t>）之一，来添加一个基本的警告框。</a:t>
            </a:r>
          </a:p>
          <a:p>
            <a:pPr lvl="1"/>
            <a:r>
              <a:rPr lang="zh-CN" altLang="en-US" sz="2000" dirty="0"/>
              <a:t>同时向上面的 </a:t>
            </a:r>
            <a:r>
              <a:rPr lang="en-US" altLang="zh-CN" sz="2000" dirty="0"/>
              <a:t>&lt;div&gt; class </a:t>
            </a:r>
            <a:r>
              <a:rPr lang="zh-CN" altLang="en-US" sz="2000" dirty="0"/>
              <a:t>添加可选的 </a:t>
            </a:r>
            <a:r>
              <a:rPr lang="en-US" altLang="zh-CN" sz="2000" dirty="0"/>
              <a:t>.alert-</a:t>
            </a:r>
            <a:r>
              <a:rPr lang="en-US" altLang="zh-CN" sz="2000" dirty="0" err="1"/>
              <a:t>dismissable</a:t>
            </a:r>
            <a:r>
              <a:rPr lang="zh-CN" altLang="en-US" sz="2000" dirty="0"/>
              <a:t>。</a:t>
            </a:r>
          </a:p>
          <a:p>
            <a:pPr lvl="1"/>
            <a:r>
              <a:rPr lang="zh-CN" altLang="en-US" sz="2000" dirty="0"/>
              <a:t>添加一个关闭按钮。</a:t>
            </a:r>
            <a:endParaRPr lang="zh-CN" altLang="en-US" sz="2400" dirty="0"/>
          </a:p>
          <a:p>
            <a:r>
              <a:rPr lang="zh-CN" altLang="en-US" sz="2400" dirty="0"/>
              <a:t>下面的实例演示了这点：</a:t>
            </a:r>
          </a:p>
        </p:txBody>
      </p:sp>
      <p:sp>
        <p:nvSpPr>
          <p:cNvPr id="4" name="AutoShape 10"/>
          <p:cNvSpPr>
            <a:spLocks noChangeArrowheads="1"/>
          </p:cNvSpPr>
          <p:nvPr/>
        </p:nvSpPr>
        <p:spPr bwMode="auto">
          <a:xfrm>
            <a:off x="592151" y="1769701"/>
            <a:ext cx="6947554" cy="386310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class="alert alert-success alert-</a:t>
            </a:r>
            <a:r>
              <a:rPr lang="en-US" altLang="zh-CN" sz="1600" dirty="0" err="1">
                <a:solidFill>
                  <a:schemeClr val="accent5">
                    <a:lumMod val="10000"/>
                  </a:schemeClr>
                </a:solidFill>
              </a:rPr>
              <a:t>dismissable</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class="close" data-dismiss="alert"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aria-hidden="true"&gt;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&amp;times;</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成功！很好地完成了提交。</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class="alert alert-info alert-</a:t>
            </a:r>
            <a:r>
              <a:rPr lang="en-US" altLang="zh-CN" sz="1600" dirty="0" err="1">
                <a:solidFill>
                  <a:schemeClr val="accent5">
                    <a:lumMod val="10000"/>
                  </a:schemeClr>
                </a:solidFill>
              </a:rPr>
              <a:t>dismissable</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class="close" data-dismiss="alert"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aria-hidden="true"&gt;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&amp;times;</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信息！请注意这个信息。</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sp>
        <p:nvSpPr>
          <p:cNvPr id="5" name="AutoShape 10"/>
          <p:cNvSpPr>
            <a:spLocks noChangeArrowheads="1"/>
          </p:cNvSpPr>
          <p:nvPr/>
        </p:nvSpPr>
        <p:spPr bwMode="auto">
          <a:xfrm>
            <a:off x="1749612" y="2343232"/>
            <a:ext cx="6947554" cy="386310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class="alert alert-warning alert-</a:t>
            </a:r>
            <a:r>
              <a:rPr lang="en-US" altLang="zh-CN" sz="1600" dirty="0" err="1">
                <a:solidFill>
                  <a:schemeClr val="accent5">
                    <a:lumMod val="10000"/>
                  </a:schemeClr>
                </a:solidFill>
              </a:rPr>
              <a:t>dismissable</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class="close" data-dismiss="alert"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aria-hidden="true"&gt;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&amp;times;</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警告！请不要提交。</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class="alert alert-danger alert-</a:t>
            </a:r>
            <a:r>
              <a:rPr lang="en-US" altLang="zh-CN" sz="1600" dirty="0" err="1">
                <a:solidFill>
                  <a:schemeClr val="accent5">
                    <a:lumMod val="10000"/>
                  </a:schemeClr>
                </a:solidFill>
              </a:rPr>
              <a:t>dismissable</a:t>
            </a:r>
            <a:r>
              <a:rPr lang="en-US" altLang="zh-CN" sz="1600" dirty="0">
                <a:solidFill>
                  <a:schemeClr val="accent5">
                    <a:lumMod val="10000"/>
                  </a:schemeClr>
                </a:solidFill>
              </a:rPr>
              <a: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 type="button" class="close" data-dismiss="alert"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aria-hidden="true"&gt;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&amp;times;</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&lt;/button&gt;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错误！请进行一些更改。</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spTree>
    <p:extLst>
      <p:ext uri="{BB962C8B-B14F-4D97-AF65-F5344CB8AC3E}">
        <p14:creationId xmlns:p14="http://schemas.microsoft.com/office/powerpoint/2010/main" val="374392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警告（</a:t>
            </a:r>
            <a:r>
              <a:rPr lang="en-US" altLang="zh-CN" dirty="0"/>
              <a:t>Alerts</a:t>
            </a:r>
            <a:r>
              <a:rPr lang="zh-CN" altLang="en-US" dirty="0"/>
              <a:t>）中的链接</a:t>
            </a:r>
          </a:p>
        </p:txBody>
      </p:sp>
      <p:sp>
        <p:nvSpPr>
          <p:cNvPr id="3" name="内容占位符 2"/>
          <p:cNvSpPr>
            <a:spLocks noGrp="1"/>
          </p:cNvSpPr>
          <p:nvPr>
            <p:ph idx="1"/>
          </p:nvPr>
        </p:nvSpPr>
        <p:spPr/>
        <p:txBody>
          <a:bodyPr/>
          <a:lstStyle/>
          <a:p>
            <a:r>
              <a:rPr lang="zh-CN" altLang="en-US" sz="2400" dirty="0"/>
              <a:t>在警告（</a:t>
            </a:r>
            <a:r>
              <a:rPr lang="en-US" altLang="zh-CN" sz="2400" dirty="0"/>
              <a:t>Alerts</a:t>
            </a:r>
            <a:r>
              <a:rPr lang="zh-CN" altLang="en-US" sz="2400" dirty="0"/>
              <a:t>）中创建链接的步骤如下：</a:t>
            </a:r>
          </a:p>
          <a:p>
            <a:pPr lvl="1"/>
            <a:r>
              <a:rPr lang="zh-CN" altLang="en-US" sz="2000" dirty="0"/>
              <a:t>通过创建一个 </a:t>
            </a:r>
            <a:r>
              <a:rPr lang="en-US" altLang="zh-CN" sz="2000" dirty="0"/>
              <a:t>&lt;div&gt;</a:t>
            </a:r>
            <a:r>
              <a:rPr lang="zh-CN" altLang="en-US" sz="2000" dirty="0"/>
              <a:t>，并向其添加一个 </a:t>
            </a:r>
            <a:r>
              <a:rPr lang="en-US" altLang="zh-CN" sz="2000" dirty="0"/>
              <a:t>.alert class </a:t>
            </a:r>
            <a:r>
              <a:rPr lang="zh-CN" altLang="en-US" sz="2000" dirty="0"/>
              <a:t>和四个上下文 </a:t>
            </a:r>
            <a:r>
              <a:rPr lang="en-US" altLang="zh-CN" sz="2000" dirty="0"/>
              <a:t>class</a:t>
            </a:r>
            <a:r>
              <a:rPr lang="zh-CN" altLang="en-US" sz="2000" dirty="0"/>
              <a:t>（即 </a:t>
            </a:r>
            <a:r>
              <a:rPr lang="en-US" altLang="zh-CN" sz="2000" dirty="0"/>
              <a:t>.alert-success</a:t>
            </a:r>
            <a:r>
              <a:rPr lang="zh-CN" altLang="en-US" sz="2000" dirty="0"/>
              <a:t>、</a:t>
            </a:r>
            <a:r>
              <a:rPr lang="en-US" altLang="zh-CN" sz="2000" dirty="0"/>
              <a:t>.alert-info</a:t>
            </a:r>
            <a:r>
              <a:rPr lang="zh-CN" altLang="en-US" sz="2000" dirty="0"/>
              <a:t>、</a:t>
            </a:r>
            <a:r>
              <a:rPr lang="en-US" altLang="zh-CN" sz="2000" dirty="0"/>
              <a:t>.alert-warning</a:t>
            </a:r>
            <a:r>
              <a:rPr lang="zh-CN" altLang="en-US" sz="2000" dirty="0"/>
              <a:t>、</a:t>
            </a:r>
            <a:r>
              <a:rPr lang="en-US" altLang="zh-CN" sz="2000" dirty="0"/>
              <a:t>.alert-danger</a:t>
            </a:r>
            <a:r>
              <a:rPr lang="zh-CN" altLang="en-US" sz="2000" dirty="0"/>
              <a:t>）之一，来添加一个基本的警告框。</a:t>
            </a:r>
          </a:p>
          <a:p>
            <a:pPr lvl="1"/>
            <a:r>
              <a:rPr lang="zh-CN" altLang="en-US" sz="2000" dirty="0"/>
              <a:t>使用 </a:t>
            </a:r>
            <a:r>
              <a:rPr lang="en-US" altLang="zh-CN" sz="2000" dirty="0"/>
              <a:t>.alert-link </a:t>
            </a:r>
            <a:r>
              <a:rPr lang="zh-CN" altLang="en-US" sz="2000" dirty="0"/>
              <a:t>实体类来快速提供带有匹配颜色的链接。</a:t>
            </a:r>
          </a:p>
          <a:p>
            <a:endParaRPr lang="zh-CN" altLang="en-US" sz="2400" dirty="0"/>
          </a:p>
        </p:txBody>
      </p:sp>
      <p:sp>
        <p:nvSpPr>
          <p:cNvPr id="4" name="AutoShape 10"/>
          <p:cNvSpPr>
            <a:spLocks noChangeArrowheads="1"/>
          </p:cNvSpPr>
          <p:nvPr/>
        </p:nvSpPr>
        <p:spPr bwMode="auto">
          <a:xfrm>
            <a:off x="1128400" y="3217291"/>
            <a:ext cx="6947554" cy="332142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class="alert alert-success"&gt;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a:t>
            </a:r>
            <a:r>
              <a:rPr lang="en-US" altLang="zh-CN" sz="1600" dirty="0" err="1">
                <a:solidFill>
                  <a:schemeClr val="accent5">
                    <a:lumMod val="10000"/>
                  </a:schemeClr>
                </a:solidFill>
              </a:rPr>
              <a:t>href</a:t>
            </a:r>
            <a:r>
              <a:rPr lang="en-US" altLang="zh-CN" sz="1600" dirty="0">
                <a:solidFill>
                  <a:schemeClr val="accent5">
                    <a:lumMod val="10000"/>
                  </a:schemeClr>
                </a:solidFill>
              </a:rPr>
              <a:t>="#" class="alert-link"&gt;</a:t>
            </a:r>
            <a:r>
              <a:rPr lang="zh-CN" altLang="en-US" sz="1600" dirty="0">
                <a:solidFill>
                  <a:schemeClr val="accent5">
                    <a:lumMod val="10000"/>
                  </a:schemeClr>
                </a:solidFill>
              </a:rPr>
              <a:t>成功！很好地完成了提交。</a:t>
            </a:r>
            <a:r>
              <a:rPr lang="en-US" altLang="zh-CN" sz="1600" dirty="0">
                <a:solidFill>
                  <a:schemeClr val="accent5">
                    <a:lumMod val="10000"/>
                  </a:schemeClr>
                </a:solidFill>
              </a:rPr>
              <a:t>&lt;/a&gt;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class="alert alert-info"&gt;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a:t>
            </a:r>
            <a:r>
              <a:rPr lang="en-US" altLang="zh-CN" sz="1600" dirty="0" err="1">
                <a:solidFill>
                  <a:schemeClr val="accent5">
                    <a:lumMod val="10000"/>
                  </a:schemeClr>
                </a:solidFill>
              </a:rPr>
              <a:t>href</a:t>
            </a:r>
            <a:r>
              <a:rPr lang="en-US" altLang="zh-CN" sz="1600" dirty="0">
                <a:solidFill>
                  <a:schemeClr val="accent5">
                    <a:lumMod val="10000"/>
                  </a:schemeClr>
                </a:solidFill>
              </a:rPr>
              <a:t>="#" class="alert-link"&gt;</a:t>
            </a:r>
            <a:r>
              <a:rPr lang="zh-CN" altLang="en-US" sz="1600" dirty="0">
                <a:solidFill>
                  <a:schemeClr val="accent5">
                    <a:lumMod val="10000"/>
                  </a:schemeClr>
                </a:solidFill>
              </a:rPr>
              <a:t>信息！请注意这个信息。</a:t>
            </a:r>
            <a:r>
              <a:rPr lang="en-US" altLang="zh-CN" sz="1600" dirty="0">
                <a:solidFill>
                  <a:schemeClr val="accent5">
                    <a:lumMod val="10000"/>
                  </a:schemeClr>
                </a:solidFill>
              </a:rPr>
              <a:t>&lt;/a&gt;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class="alert alert-warning"&gt;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a:t>
            </a:r>
            <a:r>
              <a:rPr lang="en-US" altLang="zh-CN" sz="1600" dirty="0" err="1">
                <a:solidFill>
                  <a:schemeClr val="accent5">
                    <a:lumMod val="10000"/>
                  </a:schemeClr>
                </a:solidFill>
              </a:rPr>
              <a:t>href</a:t>
            </a:r>
            <a:r>
              <a:rPr lang="en-US" altLang="zh-CN" sz="1600" dirty="0">
                <a:solidFill>
                  <a:schemeClr val="accent5">
                    <a:lumMod val="10000"/>
                  </a:schemeClr>
                </a:solidFill>
              </a:rPr>
              <a:t>="#" class="alert-link"&gt;</a:t>
            </a:r>
            <a:r>
              <a:rPr lang="zh-CN" altLang="en-US" sz="1600" dirty="0">
                <a:solidFill>
                  <a:schemeClr val="accent5">
                    <a:lumMod val="10000"/>
                  </a:schemeClr>
                </a:solidFill>
              </a:rPr>
              <a:t>警告！请不要提交。</a:t>
            </a:r>
            <a:r>
              <a:rPr lang="en-US" altLang="zh-CN" sz="1600" dirty="0">
                <a:solidFill>
                  <a:schemeClr val="accent5">
                    <a:lumMod val="10000"/>
                  </a:schemeClr>
                </a:solidFill>
              </a:rPr>
              <a:t>&lt;/a&gt;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class="alert alert-danger"&gt;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a:t>
            </a:r>
            <a:r>
              <a:rPr lang="en-US" altLang="zh-CN" sz="1600" dirty="0" err="1">
                <a:solidFill>
                  <a:schemeClr val="accent5">
                    <a:lumMod val="10000"/>
                  </a:schemeClr>
                </a:solidFill>
              </a:rPr>
              <a:t>href</a:t>
            </a:r>
            <a:r>
              <a:rPr lang="en-US" altLang="zh-CN" sz="1600" dirty="0">
                <a:solidFill>
                  <a:schemeClr val="accent5">
                    <a:lumMod val="10000"/>
                  </a:schemeClr>
                </a:solidFill>
              </a:rPr>
              <a:t>="#" class="alert-link"&gt;</a:t>
            </a:r>
            <a:r>
              <a:rPr lang="zh-CN" altLang="en-US" sz="1600" dirty="0">
                <a:solidFill>
                  <a:schemeClr val="accent5">
                    <a:lumMod val="10000"/>
                  </a:schemeClr>
                </a:solidFill>
              </a:rPr>
              <a:t>错误！请进行一些更改。</a:t>
            </a:r>
            <a:r>
              <a:rPr lang="en-US" altLang="zh-CN" sz="1600" dirty="0">
                <a:solidFill>
                  <a:schemeClr val="accent5">
                    <a:lumMod val="10000"/>
                  </a:schemeClr>
                </a:solidFill>
              </a:rPr>
              <a:t>&lt;/a&gt;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spTree>
    <p:extLst>
      <p:ext uri="{BB962C8B-B14F-4D97-AF65-F5344CB8AC3E}">
        <p14:creationId xmlns:p14="http://schemas.microsoft.com/office/powerpoint/2010/main" val="105917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CSS </a:t>
            </a:r>
            <a:r>
              <a:rPr lang="zh-CN" altLang="en-US" dirty="0"/>
              <a:t>规则解释</a:t>
            </a:r>
          </a:p>
        </p:txBody>
      </p:sp>
      <p:sp>
        <p:nvSpPr>
          <p:cNvPr id="3" name="内容占位符 2"/>
          <p:cNvSpPr>
            <a:spLocks noGrp="1"/>
          </p:cNvSpPr>
          <p:nvPr>
            <p:ph idx="1"/>
          </p:nvPr>
        </p:nvSpPr>
        <p:spPr/>
        <p:txBody>
          <a:bodyPr/>
          <a:lstStyle/>
          <a:p>
            <a:r>
              <a:rPr lang="zh-CN" altLang="en-US" sz="2400" dirty="0"/>
              <a:t>所以 </a:t>
            </a:r>
            <a:r>
              <a:rPr lang="en-US" altLang="zh-CN" sz="2400" dirty="0"/>
              <a:t>font-face </a:t>
            </a:r>
            <a:r>
              <a:rPr lang="zh-CN" altLang="en-US" sz="2400" dirty="0"/>
              <a:t>规则实际上是在找到 </a:t>
            </a:r>
            <a:r>
              <a:rPr lang="en-US" altLang="zh-CN" sz="2400" dirty="0" err="1"/>
              <a:t>glyphicons</a:t>
            </a:r>
            <a:r>
              <a:rPr lang="en-US" altLang="zh-CN" sz="2400" dirty="0"/>
              <a:t> </a:t>
            </a:r>
            <a:r>
              <a:rPr lang="zh-CN" altLang="en-US" sz="2400" dirty="0"/>
              <a:t>地方声明 </a:t>
            </a:r>
            <a:r>
              <a:rPr lang="en-US" altLang="zh-CN" sz="2400" dirty="0"/>
              <a:t>font-family </a:t>
            </a:r>
            <a:r>
              <a:rPr lang="zh-CN" altLang="en-US" sz="2400" dirty="0"/>
              <a:t>和位置。</a:t>
            </a:r>
          </a:p>
          <a:p>
            <a:r>
              <a:rPr lang="en-US" altLang="zh-CN" sz="2400" dirty="0"/>
              <a:t>.</a:t>
            </a:r>
            <a:r>
              <a:rPr lang="en-US" altLang="zh-CN" sz="2400" dirty="0" err="1"/>
              <a:t>glyphicon</a:t>
            </a:r>
            <a:r>
              <a:rPr lang="en-US" altLang="zh-CN" sz="2400" dirty="0"/>
              <a:t> class </a:t>
            </a:r>
            <a:r>
              <a:rPr lang="zh-CN" altLang="en-US" sz="2400" dirty="0"/>
              <a:t>声明一个从顶部偏移 </a:t>
            </a:r>
            <a:r>
              <a:rPr lang="en-US" altLang="zh-CN" sz="2400" dirty="0"/>
              <a:t>1px </a:t>
            </a:r>
            <a:r>
              <a:rPr lang="zh-CN" altLang="en-US" sz="2400" dirty="0"/>
              <a:t>的相对位置，呈现为 </a:t>
            </a:r>
            <a:r>
              <a:rPr lang="en-US" altLang="zh-CN" sz="2400" dirty="0"/>
              <a:t>inline-block</a:t>
            </a:r>
            <a:r>
              <a:rPr lang="zh-CN" altLang="en-US" sz="2400" dirty="0"/>
              <a:t>，声明字体，规定 </a:t>
            </a:r>
            <a:r>
              <a:rPr lang="en-US" altLang="zh-CN" sz="2400" dirty="0"/>
              <a:t>font-style </a:t>
            </a:r>
            <a:r>
              <a:rPr lang="zh-CN" altLang="en-US" sz="2400" dirty="0"/>
              <a:t>和 </a:t>
            </a:r>
            <a:r>
              <a:rPr lang="en-US" altLang="zh-CN" sz="2400" dirty="0"/>
              <a:t>font-weight </a:t>
            </a:r>
            <a:r>
              <a:rPr lang="zh-CN" altLang="en-US" sz="2400" dirty="0"/>
              <a:t>为 </a:t>
            </a:r>
            <a:r>
              <a:rPr lang="en-US" altLang="zh-CN" sz="2400" dirty="0"/>
              <a:t>normal</a:t>
            </a:r>
            <a:r>
              <a:rPr lang="zh-CN" altLang="en-US" sz="2400" dirty="0"/>
              <a:t>，设置行高为 </a:t>
            </a:r>
            <a:r>
              <a:rPr lang="en-US" altLang="zh-CN" sz="2400" dirty="0"/>
              <a:t>1</a:t>
            </a:r>
            <a:r>
              <a:rPr lang="zh-CN" altLang="en-US" sz="2400" dirty="0"/>
              <a:t>。除此之外，使用 </a:t>
            </a:r>
            <a:r>
              <a:rPr lang="en-US" altLang="zh-CN" sz="2400" dirty="0"/>
              <a:t>-</a:t>
            </a:r>
            <a:r>
              <a:rPr lang="en-US" altLang="zh-CN" sz="2400" dirty="0" err="1"/>
              <a:t>webkit</a:t>
            </a:r>
            <a:r>
              <a:rPr lang="en-US" altLang="zh-CN" sz="2400" dirty="0"/>
              <a:t>-font-smoothing: </a:t>
            </a:r>
            <a:r>
              <a:rPr lang="en-US" altLang="zh-CN" sz="2400" dirty="0" err="1"/>
              <a:t>antialiased</a:t>
            </a:r>
            <a:r>
              <a:rPr lang="en-US" altLang="zh-CN" sz="2400" dirty="0"/>
              <a:t> </a:t>
            </a:r>
            <a:r>
              <a:rPr lang="zh-CN" altLang="en-US" sz="2400" dirty="0"/>
              <a:t>和 </a:t>
            </a:r>
            <a:r>
              <a:rPr lang="en-US" altLang="zh-CN" sz="2400" dirty="0"/>
              <a:t>-</a:t>
            </a:r>
            <a:r>
              <a:rPr lang="en-US" altLang="zh-CN" sz="2400" dirty="0" err="1"/>
              <a:t>moz</a:t>
            </a:r>
            <a:r>
              <a:rPr lang="en-US" altLang="zh-CN" sz="2400" dirty="0"/>
              <a:t>-</a:t>
            </a:r>
            <a:r>
              <a:rPr lang="en-US" altLang="zh-CN" sz="2400" dirty="0" err="1"/>
              <a:t>osx</a:t>
            </a:r>
            <a:r>
              <a:rPr lang="en-US" altLang="zh-CN" sz="2400" dirty="0"/>
              <a:t>-font-smoothing: grayscale; </a:t>
            </a:r>
            <a:r>
              <a:rPr lang="zh-CN" altLang="en-US" sz="2400" dirty="0"/>
              <a:t>获得跨浏览器的一致性。</a:t>
            </a:r>
          </a:p>
          <a:p>
            <a:r>
              <a:rPr lang="zh-CN" altLang="en-US" sz="2400" dirty="0"/>
              <a:t>然后，这里的是空的 </a:t>
            </a:r>
            <a:r>
              <a:rPr lang="en-US" altLang="zh-CN" sz="2400" dirty="0" err="1"/>
              <a:t>glyphicon</a:t>
            </a:r>
            <a:r>
              <a:rPr lang="zh-CN" altLang="en-US" sz="2400" dirty="0"/>
              <a:t>。 </a:t>
            </a:r>
          </a:p>
        </p:txBody>
      </p:sp>
      <p:sp>
        <p:nvSpPr>
          <p:cNvPr id="4" name="AutoShape 10"/>
          <p:cNvSpPr>
            <a:spLocks noChangeArrowheads="1"/>
          </p:cNvSpPr>
          <p:nvPr/>
        </p:nvSpPr>
        <p:spPr bwMode="auto">
          <a:xfrm>
            <a:off x="735013" y="4465328"/>
            <a:ext cx="7682846" cy="110799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a:t>
            </a:r>
            <a:r>
              <a:rPr lang="en-US" altLang="zh-CN" sz="2000" dirty="0" err="1">
                <a:solidFill>
                  <a:schemeClr val="accent5">
                    <a:lumMod val="10000"/>
                  </a:schemeClr>
                </a:solidFill>
              </a:rPr>
              <a:t>glyphicon:empty</a:t>
            </a:r>
            <a:r>
              <a:rPr lang="en-US" altLang="zh-CN" sz="2000" dirty="0">
                <a:solidFill>
                  <a:schemeClr val="accent5">
                    <a:lumMod val="10000"/>
                  </a:schemeClr>
                </a:solidFill>
              </a:rPr>
              <a:t> {</a:t>
            </a:r>
          </a:p>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  width: 1em;</a:t>
            </a:r>
          </a:p>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a:t>
            </a:r>
          </a:p>
        </p:txBody>
      </p:sp>
    </p:spTree>
    <p:extLst>
      <p:ext uri="{BB962C8B-B14F-4D97-AF65-F5344CB8AC3E}">
        <p14:creationId xmlns:p14="http://schemas.microsoft.com/office/powerpoint/2010/main" val="289248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Bootstrap </a:t>
            </a:r>
            <a:r>
              <a:rPr lang="zh-CN" altLang="en-US"/>
              <a:t>进度条</a:t>
            </a:r>
          </a:p>
        </p:txBody>
      </p:sp>
      <p:sp>
        <p:nvSpPr>
          <p:cNvPr id="3" name="内容占位符 2"/>
          <p:cNvSpPr>
            <a:spLocks noGrp="1"/>
          </p:cNvSpPr>
          <p:nvPr>
            <p:ph idx="1"/>
          </p:nvPr>
        </p:nvSpPr>
        <p:spPr/>
        <p:txBody>
          <a:bodyPr/>
          <a:lstStyle/>
          <a:p>
            <a:r>
              <a:rPr lang="zh-CN" altLang="en-US" dirty="0"/>
              <a:t>默认的进度条</a:t>
            </a:r>
          </a:p>
          <a:p>
            <a:r>
              <a:rPr lang="zh-CN" altLang="en-US" dirty="0"/>
              <a:t>交替的进度条</a:t>
            </a:r>
          </a:p>
          <a:p>
            <a:r>
              <a:rPr lang="zh-CN" altLang="en-US" dirty="0"/>
              <a:t>条纹的进度条</a:t>
            </a:r>
          </a:p>
          <a:p>
            <a:r>
              <a:rPr lang="zh-CN" altLang="en-US" dirty="0"/>
              <a:t>动画的进度条</a:t>
            </a:r>
          </a:p>
          <a:p>
            <a:r>
              <a:rPr lang="zh-CN" altLang="en-US" dirty="0"/>
              <a:t>堆叠的进度条</a:t>
            </a:r>
          </a:p>
          <a:p>
            <a:endParaRPr lang="zh-CN" altLang="en-US" dirty="0"/>
          </a:p>
        </p:txBody>
      </p:sp>
    </p:spTree>
    <p:extLst>
      <p:ext uri="{BB962C8B-B14F-4D97-AF65-F5344CB8AC3E}">
        <p14:creationId xmlns:p14="http://schemas.microsoft.com/office/powerpoint/2010/main" val="28745337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默认的进度条</a:t>
            </a:r>
          </a:p>
        </p:txBody>
      </p:sp>
      <p:sp>
        <p:nvSpPr>
          <p:cNvPr id="3" name="内容占位符 2"/>
          <p:cNvSpPr>
            <a:spLocks noGrp="1"/>
          </p:cNvSpPr>
          <p:nvPr>
            <p:ph idx="1"/>
          </p:nvPr>
        </p:nvSpPr>
        <p:spPr/>
        <p:txBody>
          <a:bodyPr/>
          <a:lstStyle/>
          <a:p>
            <a:r>
              <a:rPr lang="zh-CN" altLang="en-US" sz="2400" dirty="0"/>
              <a:t>创建一个基本的进度条的步骤如下：</a:t>
            </a:r>
          </a:p>
          <a:p>
            <a:pPr lvl="1"/>
            <a:r>
              <a:rPr lang="zh-CN" altLang="en-US" sz="2000" dirty="0"/>
              <a:t>添加一个带有 </a:t>
            </a:r>
            <a:r>
              <a:rPr lang="en-US" altLang="zh-CN" sz="2000" dirty="0"/>
              <a:t>class .progress </a:t>
            </a:r>
            <a:r>
              <a:rPr lang="zh-CN" altLang="en-US" sz="2000" dirty="0"/>
              <a:t>的 </a:t>
            </a:r>
            <a:r>
              <a:rPr lang="en-US" altLang="zh-CN" sz="2000" dirty="0"/>
              <a:t>&lt;div&gt;</a:t>
            </a:r>
            <a:r>
              <a:rPr lang="zh-CN" altLang="en-US" sz="2000" dirty="0"/>
              <a:t>。</a:t>
            </a:r>
          </a:p>
          <a:p>
            <a:pPr lvl="1"/>
            <a:r>
              <a:rPr lang="zh-CN" altLang="en-US" sz="2000" dirty="0"/>
              <a:t>接着，在上面的 </a:t>
            </a:r>
            <a:r>
              <a:rPr lang="en-US" altLang="zh-CN" sz="2000" dirty="0"/>
              <a:t>&lt;div&gt; </a:t>
            </a:r>
            <a:r>
              <a:rPr lang="zh-CN" altLang="en-US" sz="2000" dirty="0"/>
              <a:t>内，添加一个带有 </a:t>
            </a:r>
            <a:r>
              <a:rPr lang="en-US" altLang="zh-CN" sz="2000" dirty="0"/>
              <a:t>class .progress-bar </a:t>
            </a:r>
            <a:r>
              <a:rPr lang="zh-CN" altLang="en-US" sz="2000" dirty="0"/>
              <a:t>的空的 </a:t>
            </a:r>
            <a:r>
              <a:rPr lang="en-US" altLang="zh-CN" sz="2000" dirty="0"/>
              <a:t>&lt;div&gt;</a:t>
            </a:r>
            <a:r>
              <a:rPr lang="zh-CN" altLang="en-US" sz="2000" dirty="0"/>
              <a:t>。</a:t>
            </a:r>
          </a:p>
          <a:p>
            <a:pPr lvl="1"/>
            <a:r>
              <a:rPr lang="zh-CN" altLang="en-US" sz="2000" dirty="0"/>
              <a:t>添加一个带有百分比表示的宽度的 </a:t>
            </a:r>
            <a:r>
              <a:rPr lang="en-US" altLang="zh-CN" sz="2000" dirty="0"/>
              <a:t>style </a:t>
            </a:r>
            <a:r>
              <a:rPr lang="zh-CN" altLang="en-US" sz="2000" dirty="0"/>
              <a:t>属性，例如 </a:t>
            </a:r>
            <a:r>
              <a:rPr lang="en-US" altLang="zh-CN" sz="2000" dirty="0"/>
              <a:t>style="60%"; </a:t>
            </a:r>
            <a:r>
              <a:rPr lang="zh-CN" altLang="en-US" sz="2000" dirty="0"/>
              <a:t>表示进度条在 </a:t>
            </a:r>
            <a:r>
              <a:rPr lang="en-US" altLang="zh-CN" sz="2000" dirty="0"/>
              <a:t>60% </a:t>
            </a:r>
            <a:r>
              <a:rPr lang="zh-CN" altLang="en-US" sz="2000" dirty="0"/>
              <a:t>的位置。</a:t>
            </a:r>
            <a:endParaRPr lang="zh-CN" altLang="en-US" sz="2400" dirty="0"/>
          </a:p>
          <a:p>
            <a:r>
              <a:rPr lang="zh-CN" altLang="en-US" sz="2400" dirty="0"/>
              <a:t>让我们看看下面的实例：</a:t>
            </a:r>
          </a:p>
        </p:txBody>
      </p:sp>
      <p:sp>
        <p:nvSpPr>
          <p:cNvPr id="4" name="AutoShape 10"/>
          <p:cNvSpPr>
            <a:spLocks noChangeArrowheads="1"/>
          </p:cNvSpPr>
          <p:nvPr/>
        </p:nvSpPr>
        <p:spPr bwMode="auto">
          <a:xfrm>
            <a:off x="1128400" y="3997220"/>
            <a:ext cx="6947554" cy="169636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class="progress"&gt;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class="progress-bar" role="</a:t>
            </a:r>
            <a:r>
              <a:rPr lang="en-US" altLang="zh-CN" sz="1600" dirty="0" err="1">
                <a:solidFill>
                  <a:schemeClr val="accent5">
                    <a:lumMod val="10000"/>
                  </a:schemeClr>
                </a:solidFill>
              </a:rPr>
              <a:t>progressbar</a:t>
            </a:r>
            <a:r>
              <a:rPr lang="en-US" altLang="zh-CN" sz="1600" dirty="0">
                <a:solidFill>
                  <a:schemeClr val="accent5">
                    <a:lumMod val="10000"/>
                  </a:schemeClr>
                </a:solidFill>
              </a:rPr>
              <a:t>" aria-</a:t>
            </a:r>
            <a:r>
              <a:rPr lang="en-US" altLang="zh-CN" sz="1600" dirty="0" err="1">
                <a:solidFill>
                  <a:schemeClr val="accent5">
                    <a:lumMod val="10000"/>
                  </a:schemeClr>
                </a:solidFill>
              </a:rPr>
              <a:t>valuenow</a:t>
            </a:r>
            <a:r>
              <a:rPr lang="en-US" altLang="zh-CN" sz="1600" dirty="0">
                <a:solidFill>
                  <a:schemeClr val="accent5">
                    <a:lumMod val="10000"/>
                  </a:schemeClr>
                </a:solidFill>
              </a:rPr>
              <a:t>="60"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aria-</a:t>
            </a:r>
            <a:r>
              <a:rPr lang="en-US" altLang="zh-CN" sz="1600" dirty="0" err="1">
                <a:solidFill>
                  <a:schemeClr val="accent5">
                    <a:lumMod val="10000"/>
                  </a:schemeClr>
                </a:solidFill>
              </a:rPr>
              <a:t>valuemin</a:t>
            </a:r>
            <a:r>
              <a:rPr lang="en-US" altLang="zh-CN" sz="1600" dirty="0">
                <a:solidFill>
                  <a:schemeClr val="accent5">
                    <a:lumMod val="10000"/>
                  </a:schemeClr>
                </a:solidFill>
              </a:rPr>
              <a:t>="0" aria-</a:t>
            </a:r>
            <a:r>
              <a:rPr lang="en-US" altLang="zh-CN" sz="1600" dirty="0" err="1">
                <a:solidFill>
                  <a:schemeClr val="accent5">
                    <a:lumMod val="10000"/>
                  </a:schemeClr>
                </a:solidFill>
              </a:rPr>
              <a:t>valuemax</a:t>
            </a:r>
            <a:r>
              <a:rPr lang="en-US" altLang="zh-CN" sz="1600" dirty="0">
                <a:solidFill>
                  <a:schemeClr val="accent5">
                    <a:lumMod val="10000"/>
                  </a:schemeClr>
                </a:solidFill>
              </a:rPr>
              <a:t>="100" style="width: 40%;"&gt;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a:t>
            </a:r>
            <a:r>
              <a:rPr lang="en-US" altLang="zh-CN" sz="1600" dirty="0" err="1">
                <a:solidFill>
                  <a:schemeClr val="accent5">
                    <a:lumMod val="10000"/>
                  </a:schemeClr>
                </a:solidFill>
              </a:rPr>
              <a:t>sr</a:t>
            </a:r>
            <a:r>
              <a:rPr lang="en-US" altLang="zh-CN" sz="1600" dirty="0">
                <a:solidFill>
                  <a:schemeClr val="accent5">
                    <a:lumMod val="10000"/>
                  </a:schemeClr>
                </a:solidFill>
              </a:rPr>
              <a:t>-only"&gt;40% </a:t>
            </a:r>
            <a:r>
              <a:rPr lang="zh-CN" altLang="en-US" sz="1600" dirty="0">
                <a:solidFill>
                  <a:schemeClr val="accent5">
                    <a:lumMod val="10000"/>
                  </a:schemeClr>
                </a:solidFill>
              </a:rPr>
              <a:t>完成</a:t>
            </a:r>
            <a:r>
              <a:rPr lang="en-US" altLang="zh-CN" sz="1600" dirty="0">
                <a:solidFill>
                  <a:schemeClr val="accent5">
                    <a:lumMod val="10000"/>
                  </a:schemeClr>
                </a:solidFill>
              </a:rPr>
              <a: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pic>
        <p:nvPicPr>
          <p:cNvPr id="1026" name="Picture 2" descr="进度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400" y="6020603"/>
            <a:ext cx="5238750" cy="37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40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交替的进度条</a:t>
            </a:r>
          </a:p>
        </p:txBody>
      </p:sp>
      <p:sp>
        <p:nvSpPr>
          <p:cNvPr id="3" name="内容占位符 2"/>
          <p:cNvSpPr>
            <a:spLocks noGrp="1"/>
          </p:cNvSpPr>
          <p:nvPr>
            <p:ph idx="1"/>
          </p:nvPr>
        </p:nvSpPr>
        <p:spPr/>
        <p:txBody>
          <a:bodyPr/>
          <a:lstStyle/>
          <a:p>
            <a:r>
              <a:rPr lang="zh-CN" altLang="en-US" sz="2400" dirty="0"/>
              <a:t>创建不同样式的进度条的步骤如下：</a:t>
            </a:r>
          </a:p>
          <a:p>
            <a:pPr lvl="1"/>
            <a:r>
              <a:rPr lang="zh-CN" altLang="en-US" sz="2000" dirty="0"/>
              <a:t>添加一个带有 </a:t>
            </a:r>
            <a:r>
              <a:rPr lang="en-US" altLang="zh-CN" sz="2000" dirty="0"/>
              <a:t>class .progress </a:t>
            </a:r>
            <a:r>
              <a:rPr lang="zh-CN" altLang="en-US" sz="2000" dirty="0"/>
              <a:t>的 </a:t>
            </a:r>
            <a:r>
              <a:rPr lang="en-US" altLang="zh-CN" sz="2000" dirty="0"/>
              <a:t>&lt;div&gt;</a:t>
            </a:r>
            <a:r>
              <a:rPr lang="zh-CN" altLang="en-US" sz="2000" dirty="0"/>
              <a:t>。</a:t>
            </a:r>
          </a:p>
          <a:p>
            <a:pPr lvl="1"/>
            <a:r>
              <a:rPr lang="zh-CN" altLang="en-US" sz="2000" dirty="0"/>
              <a:t>接着，在上面的 </a:t>
            </a:r>
            <a:r>
              <a:rPr lang="en-US" altLang="zh-CN" sz="2000" dirty="0"/>
              <a:t>&lt;div&gt; </a:t>
            </a:r>
            <a:r>
              <a:rPr lang="zh-CN" altLang="en-US" sz="2000" dirty="0"/>
              <a:t>内，添加一个带有 </a:t>
            </a:r>
            <a:r>
              <a:rPr lang="en-US" altLang="zh-CN" sz="2000" dirty="0"/>
              <a:t>class .progress-bar </a:t>
            </a:r>
            <a:r>
              <a:rPr lang="zh-CN" altLang="en-US" sz="2000" dirty="0"/>
              <a:t>和 </a:t>
            </a:r>
            <a:r>
              <a:rPr lang="en-US" altLang="zh-CN" sz="2000" dirty="0"/>
              <a:t>class progress-bar-* </a:t>
            </a:r>
            <a:r>
              <a:rPr lang="zh-CN" altLang="en-US" sz="2000" dirty="0"/>
              <a:t>的空的 </a:t>
            </a:r>
            <a:r>
              <a:rPr lang="en-US" altLang="zh-CN" sz="2000" dirty="0"/>
              <a:t>&lt;div&gt;</a:t>
            </a:r>
            <a:r>
              <a:rPr lang="zh-CN" altLang="en-US" sz="2000" dirty="0"/>
              <a:t>。其中，* 可以是 </a:t>
            </a:r>
            <a:r>
              <a:rPr lang="en-US" altLang="zh-CN" sz="2000" dirty="0"/>
              <a:t>success</a:t>
            </a:r>
            <a:r>
              <a:rPr lang="zh-CN" altLang="en-US" sz="2000" dirty="0"/>
              <a:t>、</a:t>
            </a:r>
            <a:r>
              <a:rPr lang="en-US" altLang="zh-CN" sz="2000" dirty="0"/>
              <a:t>info</a:t>
            </a:r>
            <a:r>
              <a:rPr lang="zh-CN" altLang="en-US" sz="2000" dirty="0"/>
              <a:t>、</a:t>
            </a:r>
            <a:r>
              <a:rPr lang="en-US" altLang="zh-CN" sz="2000" dirty="0"/>
              <a:t>warning</a:t>
            </a:r>
            <a:r>
              <a:rPr lang="zh-CN" altLang="en-US" sz="2000" dirty="0"/>
              <a:t>、</a:t>
            </a:r>
            <a:r>
              <a:rPr lang="en-US" altLang="zh-CN" sz="2000" dirty="0"/>
              <a:t>danger</a:t>
            </a:r>
            <a:r>
              <a:rPr lang="zh-CN" altLang="en-US" sz="2000" dirty="0"/>
              <a:t>。</a:t>
            </a:r>
          </a:p>
          <a:p>
            <a:pPr lvl="1"/>
            <a:r>
              <a:rPr lang="zh-CN" altLang="en-US" sz="2000" dirty="0"/>
              <a:t>添加一个带有百分比表示的宽度的 </a:t>
            </a:r>
            <a:r>
              <a:rPr lang="en-US" altLang="zh-CN" sz="2000" dirty="0"/>
              <a:t>style </a:t>
            </a:r>
            <a:r>
              <a:rPr lang="zh-CN" altLang="en-US" sz="2000" dirty="0"/>
              <a:t>属性，例如 </a:t>
            </a:r>
            <a:r>
              <a:rPr lang="en-US" altLang="zh-CN" sz="2000" dirty="0"/>
              <a:t>style="60%"; </a:t>
            </a:r>
            <a:r>
              <a:rPr lang="zh-CN" altLang="en-US" sz="2000" dirty="0"/>
              <a:t>表示进度条在 </a:t>
            </a:r>
            <a:r>
              <a:rPr lang="en-US" altLang="zh-CN" sz="2000" dirty="0"/>
              <a:t>60% </a:t>
            </a:r>
            <a:r>
              <a:rPr lang="zh-CN" altLang="en-US" sz="2000" dirty="0"/>
              <a:t>的位置。</a:t>
            </a:r>
            <a:endParaRPr lang="zh-CN" altLang="en-US" sz="2400" dirty="0"/>
          </a:p>
          <a:p>
            <a:r>
              <a:rPr lang="zh-CN" altLang="en-US" sz="2400" dirty="0"/>
              <a:t>让我们看看下面的实例：</a:t>
            </a:r>
          </a:p>
        </p:txBody>
      </p:sp>
      <p:sp>
        <p:nvSpPr>
          <p:cNvPr id="4" name="AutoShape 10"/>
          <p:cNvSpPr>
            <a:spLocks noChangeArrowheads="1"/>
          </p:cNvSpPr>
          <p:nvPr/>
        </p:nvSpPr>
        <p:spPr bwMode="auto">
          <a:xfrm>
            <a:off x="542954" y="1497577"/>
            <a:ext cx="6947554" cy="386310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class="progress"&gt;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class="progress-bar progress-bar-success" role="</a:t>
            </a:r>
            <a:r>
              <a:rPr lang="en-US" altLang="zh-CN" sz="1600" dirty="0" err="1">
                <a:solidFill>
                  <a:schemeClr val="accent5">
                    <a:lumMod val="10000"/>
                  </a:schemeClr>
                </a:solidFill>
              </a:rPr>
              <a:t>progressbar</a:t>
            </a:r>
            <a:r>
              <a:rPr lang="en-US" altLang="zh-CN" sz="1600" dirty="0">
                <a:solidFill>
                  <a:schemeClr val="accent5">
                    <a:lumMod val="10000"/>
                  </a:schemeClr>
                </a:solidFill>
              </a:rPr>
              <a:t>"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aria-</a:t>
            </a:r>
            <a:r>
              <a:rPr lang="en-US" altLang="zh-CN" sz="1600" dirty="0" err="1">
                <a:solidFill>
                  <a:schemeClr val="accent5">
                    <a:lumMod val="10000"/>
                  </a:schemeClr>
                </a:solidFill>
              </a:rPr>
              <a:t>valuenow</a:t>
            </a:r>
            <a:r>
              <a:rPr lang="en-US" altLang="zh-CN" sz="1600" dirty="0">
                <a:solidFill>
                  <a:schemeClr val="accent5">
                    <a:lumMod val="10000"/>
                  </a:schemeClr>
                </a:solidFill>
              </a:rPr>
              <a:t>="60" aria-</a:t>
            </a:r>
            <a:r>
              <a:rPr lang="en-US" altLang="zh-CN" sz="1600" dirty="0" err="1">
                <a:solidFill>
                  <a:schemeClr val="accent5">
                    <a:lumMod val="10000"/>
                  </a:schemeClr>
                </a:solidFill>
              </a:rPr>
              <a:t>valuemin</a:t>
            </a:r>
            <a:r>
              <a:rPr lang="en-US" altLang="zh-CN" sz="1600" dirty="0">
                <a:solidFill>
                  <a:schemeClr val="accent5">
                    <a:lumMod val="10000"/>
                  </a:schemeClr>
                </a:solidFill>
              </a:rPr>
              <a:t>="0" aria-</a:t>
            </a:r>
            <a:r>
              <a:rPr lang="en-US" altLang="zh-CN" sz="1600" dirty="0" err="1">
                <a:solidFill>
                  <a:schemeClr val="accent5">
                    <a:lumMod val="10000"/>
                  </a:schemeClr>
                </a:solidFill>
              </a:rPr>
              <a:t>valuemax</a:t>
            </a:r>
            <a:r>
              <a:rPr lang="en-US" altLang="zh-CN" sz="1600" dirty="0">
                <a:solidFill>
                  <a:schemeClr val="accent5">
                    <a:lumMod val="10000"/>
                  </a:schemeClr>
                </a:solidFill>
              </a:rPr>
              <a:t>="100"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style="width: 90%;"&gt;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a:t>
            </a:r>
            <a:r>
              <a:rPr lang="en-US" altLang="zh-CN" sz="1600" dirty="0" err="1">
                <a:solidFill>
                  <a:schemeClr val="accent5">
                    <a:lumMod val="10000"/>
                  </a:schemeClr>
                </a:solidFill>
              </a:rPr>
              <a:t>sr</a:t>
            </a:r>
            <a:r>
              <a:rPr lang="en-US" altLang="zh-CN" sz="1600" dirty="0">
                <a:solidFill>
                  <a:schemeClr val="accent5">
                    <a:lumMod val="10000"/>
                  </a:schemeClr>
                </a:solidFill>
              </a:rPr>
              <a:t>-only"&gt;90% </a:t>
            </a:r>
            <a:r>
              <a:rPr lang="zh-CN" altLang="en-US" sz="1600" dirty="0">
                <a:solidFill>
                  <a:schemeClr val="accent5">
                    <a:lumMod val="10000"/>
                  </a:schemeClr>
                </a:solidFill>
              </a:rPr>
              <a:t>完成（成功）</a:t>
            </a:r>
            <a:r>
              <a:rPr lang="en-US" altLang="zh-CN" sz="1600" dirty="0">
                <a:solidFill>
                  <a:schemeClr val="accent5">
                    <a:lumMod val="10000"/>
                  </a:schemeClr>
                </a:solidFill>
              </a:rPr>
              <a: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class="progress"&gt;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class="progress-bar progress-bar-info" role="</a:t>
            </a:r>
            <a:r>
              <a:rPr lang="en-US" altLang="zh-CN" sz="1600" dirty="0" err="1">
                <a:solidFill>
                  <a:schemeClr val="accent5">
                    <a:lumMod val="10000"/>
                  </a:schemeClr>
                </a:solidFill>
              </a:rPr>
              <a:t>progressbar</a:t>
            </a:r>
            <a:r>
              <a:rPr lang="en-US" altLang="zh-CN" sz="1600" dirty="0">
                <a:solidFill>
                  <a:schemeClr val="accent5">
                    <a:lumMod val="10000"/>
                  </a:schemeClr>
                </a:solidFill>
              </a:rPr>
              <a:t>"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aria-</a:t>
            </a:r>
            <a:r>
              <a:rPr lang="en-US" altLang="zh-CN" sz="1600" dirty="0" err="1">
                <a:solidFill>
                  <a:schemeClr val="accent5">
                    <a:lumMod val="10000"/>
                  </a:schemeClr>
                </a:solidFill>
              </a:rPr>
              <a:t>valuenow</a:t>
            </a:r>
            <a:r>
              <a:rPr lang="en-US" altLang="zh-CN" sz="1600" dirty="0">
                <a:solidFill>
                  <a:schemeClr val="accent5">
                    <a:lumMod val="10000"/>
                  </a:schemeClr>
                </a:solidFill>
              </a:rPr>
              <a:t>="60" aria-</a:t>
            </a:r>
            <a:r>
              <a:rPr lang="en-US" altLang="zh-CN" sz="1600" dirty="0" err="1">
                <a:solidFill>
                  <a:schemeClr val="accent5">
                    <a:lumMod val="10000"/>
                  </a:schemeClr>
                </a:solidFill>
              </a:rPr>
              <a:t>valuemin</a:t>
            </a:r>
            <a:r>
              <a:rPr lang="en-US" altLang="zh-CN" sz="1600" dirty="0">
                <a:solidFill>
                  <a:schemeClr val="accent5">
                    <a:lumMod val="10000"/>
                  </a:schemeClr>
                </a:solidFill>
              </a:rPr>
              <a:t>="0" aria-</a:t>
            </a:r>
            <a:r>
              <a:rPr lang="en-US" altLang="zh-CN" sz="1600" dirty="0" err="1">
                <a:solidFill>
                  <a:schemeClr val="accent5">
                    <a:lumMod val="10000"/>
                  </a:schemeClr>
                </a:solidFill>
              </a:rPr>
              <a:t>valuemax</a:t>
            </a:r>
            <a:r>
              <a:rPr lang="en-US" altLang="zh-CN" sz="1600" dirty="0">
                <a:solidFill>
                  <a:schemeClr val="accent5">
                    <a:lumMod val="10000"/>
                  </a:schemeClr>
                </a:solidFill>
              </a:rPr>
              <a:t>="100"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style="width: 30%;"&gt;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a:t>
            </a:r>
            <a:r>
              <a:rPr lang="en-US" altLang="zh-CN" sz="1600" dirty="0" err="1">
                <a:solidFill>
                  <a:schemeClr val="accent5">
                    <a:lumMod val="10000"/>
                  </a:schemeClr>
                </a:solidFill>
              </a:rPr>
              <a:t>sr</a:t>
            </a:r>
            <a:r>
              <a:rPr lang="en-US" altLang="zh-CN" sz="1600" dirty="0">
                <a:solidFill>
                  <a:schemeClr val="accent5">
                    <a:lumMod val="10000"/>
                  </a:schemeClr>
                </a:solidFill>
              </a:rPr>
              <a:t>-only"&gt;30% </a:t>
            </a:r>
            <a:r>
              <a:rPr lang="zh-CN" altLang="en-US" sz="1600" dirty="0">
                <a:solidFill>
                  <a:schemeClr val="accent5">
                    <a:lumMod val="10000"/>
                  </a:schemeClr>
                </a:solidFill>
              </a:rPr>
              <a:t>完成（信息）</a:t>
            </a:r>
            <a:r>
              <a:rPr lang="en-US" altLang="zh-CN" sz="1600" dirty="0">
                <a:solidFill>
                  <a:schemeClr val="accent5">
                    <a:lumMod val="10000"/>
                  </a:schemeClr>
                </a:solidFill>
              </a:rPr>
              <a: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sp>
        <p:nvSpPr>
          <p:cNvPr id="5" name="AutoShape 10"/>
          <p:cNvSpPr>
            <a:spLocks noChangeArrowheads="1"/>
          </p:cNvSpPr>
          <p:nvPr/>
        </p:nvSpPr>
        <p:spPr bwMode="auto">
          <a:xfrm>
            <a:off x="2017059" y="1959259"/>
            <a:ext cx="6947554" cy="388414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class="progress"&gt;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class="progress-bar progress-bar-warning" role="</a:t>
            </a:r>
            <a:r>
              <a:rPr lang="en-US" altLang="zh-CN" sz="1600" dirty="0" err="1">
                <a:solidFill>
                  <a:schemeClr val="accent5">
                    <a:lumMod val="10000"/>
                  </a:schemeClr>
                </a:solidFill>
              </a:rPr>
              <a:t>progressbar</a:t>
            </a:r>
            <a:r>
              <a:rPr lang="en-US" altLang="zh-CN" sz="1600" dirty="0">
                <a:solidFill>
                  <a:schemeClr val="accent5">
                    <a:lumMod val="10000"/>
                  </a:schemeClr>
                </a:solidFill>
              </a:rPr>
              <a:t>"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aria-</a:t>
            </a:r>
            <a:r>
              <a:rPr lang="en-US" altLang="zh-CN" sz="1600" dirty="0" err="1">
                <a:solidFill>
                  <a:schemeClr val="accent5">
                    <a:lumMod val="10000"/>
                  </a:schemeClr>
                </a:solidFill>
              </a:rPr>
              <a:t>valuenow</a:t>
            </a:r>
            <a:r>
              <a:rPr lang="en-US" altLang="zh-CN" sz="1600" dirty="0">
                <a:solidFill>
                  <a:schemeClr val="accent5">
                    <a:lumMod val="10000"/>
                  </a:schemeClr>
                </a:solidFill>
              </a:rPr>
              <a:t>="60" aria-</a:t>
            </a:r>
            <a:r>
              <a:rPr lang="en-US" altLang="zh-CN" sz="1600" dirty="0" err="1">
                <a:solidFill>
                  <a:schemeClr val="accent5">
                    <a:lumMod val="10000"/>
                  </a:schemeClr>
                </a:solidFill>
              </a:rPr>
              <a:t>valuemin</a:t>
            </a:r>
            <a:r>
              <a:rPr lang="en-US" altLang="zh-CN" sz="1600" dirty="0">
                <a:solidFill>
                  <a:schemeClr val="accent5">
                    <a:lumMod val="10000"/>
                  </a:schemeClr>
                </a:solidFill>
              </a:rPr>
              <a:t>="0" aria-</a:t>
            </a:r>
            <a:r>
              <a:rPr lang="en-US" altLang="zh-CN" sz="1600" dirty="0" err="1">
                <a:solidFill>
                  <a:schemeClr val="accent5">
                    <a:lumMod val="10000"/>
                  </a:schemeClr>
                </a:solidFill>
              </a:rPr>
              <a:t>valuemax</a:t>
            </a:r>
            <a:r>
              <a:rPr lang="en-US" altLang="zh-CN" sz="1600" dirty="0">
                <a:solidFill>
                  <a:schemeClr val="accent5">
                    <a:lumMod val="10000"/>
                  </a:schemeClr>
                </a:solidFill>
              </a:rPr>
              <a:t>="100"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style="width: 20%;"&gt;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a:t>
            </a:r>
            <a:r>
              <a:rPr lang="en-US" altLang="zh-CN" sz="1600" dirty="0" err="1">
                <a:solidFill>
                  <a:schemeClr val="accent5">
                    <a:lumMod val="10000"/>
                  </a:schemeClr>
                </a:solidFill>
              </a:rPr>
              <a:t>sr</a:t>
            </a:r>
            <a:r>
              <a:rPr lang="en-US" altLang="zh-CN" sz="1600" dirty="0">
                <a:solidFill>
                  <a:schemeClr val="accent5">
                    <a:lumMod val="10000"/>
                  </a:schemeClr>
                </a:solidFill>
              </a:rPr>
              <a:t>-only"&gt;20% </a:t>
            </a:r>
            <a:r>
              <a:rPr lang="zh-CN" altLang="en-US" sz="1600" dirty="0">
                <a:solidFill>
                  <a:schemeClr val="accent5">
                    <a:lumMod val="10000"/>
                  </a:schemeClr>
                </a:solidFill>
              </a:rPr>
              <a:t>完成（警告）</a:t>
            </a:r>
            <a:r>
              <a:rPr lang="en-US" altLang="zh-CN" sz="1600" dirty="0">
                <a:solidFill>
                  <a:schemeClr val="accent5">
                    <a:lumMod val="10000"/>
                  </a:schemeClr>
                </a:solidFill>
              </a:rPr>
              <a: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class="progress"&gt;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class="progress-bar progress-bar-danger" role="</a:t>
            </a:r>
            <a:r>
              <a:rPr lang="en-US" altLang="zh-CN" sz="1600" dirty="0" err="1">
                <a:solidFill>
                  <a:schemeClr val="accent5">
                    <a:lumMod val="10000"/>
                  </a:schemeClr>
                </a:solidFill>
              </a:rPr>
              <a:t>progressbar</a:t>
            </a:r>
            <a:r>
              <a:rPr lang="en-US" altLang="zh-CN" sz="1600" dirty="0">
                <a:solidFill>
                  <a:schemeClr val="accent5">
                    <a:lumMod val="10000"/>
                  </a:schemeClr>
                </a:solidFill>
              </a:rPr>
              <a:t>"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aria-</a:t>
            </a:r>
            <a:r>
              <a:rPr lang="en-US" altLang="zh-CN" sz="1600" dirty="0" err="1">
                <a:solidFill>
                  <a:schemeClr val="accent5">
                    <a:lumMod val="10000"/>
                  </a:schemeClr>
                </a:solidFill>
              </a:rPr>
              <a:t>valuenow</a:t>
            </a:r>
            <a:r>
              <a:rPr lang="en-US" altLang="zh-CN" sz="1600" dirty="0">
                <a:solidFill>
                  <a:schemeClr val="accent5">
                    <a:lumMod val="10000"/>
                  </a:schemeClr>
                </a:solidFill>
              </a:rPr>
              <a:t>="60" aria-</a:t>
            </a:r>
            <a:r>
              <a:rPr lang="en-US" altLang="zh-CN" sz="1600" dirty="0" err="1">
                <a:solidFill>
                  <a:schemeClr val="accent5">
                    <a:lumMod val="10000"/>
                  </a:schemeClr>
                </a:solidFill>
              </a:rPr>
              <a:t>valuemin</a:t>
            </a:r>
            <a:r>
              <a:rPr lang="en-US" altLang="zh-CN" sz="1600" dirty="0">
                <a:solidFill>
                  <a:schemeClr val="accent5">
                    <a:lumMod val="10000"/>
                  </a:schemeClr>
                </a:solidFill>
              </a:rPr>
              <a:t>="0" aria-</a:t>
            </a:r>
            <a:r>
              <a:rPr lang="en-US" altLang="zh-CN" sz="1600" dirty="0" err="1">
                <a:solidFill>
                  <a:schemeClr val="accent5">
                    <a:lumMod val="10000"/>
                  </a:schemeClr>
                </a:solidFill>
              </a:rPr>
              <a:t>valuemax</a:t>
            </a:r>
            <a:r>
              <a:rPr lang="en-US" altLang="zh-CN" sz="1600" dirty="0">
                <a:solidFill>
                  <a:schemeClr val="accent5">
                    <a:lumMod val="10000"/>
                  </a:schemeClr>
                </a:solidFill>
              </a:rPr>
              <a:t>="100"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style="width: 10%;"&gt;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a:t>
            </a:r>
            <a:r>
              <a:rPr lang="en-US" altLang="zh-CN" sz="1600" dirty="0" err="1">
                <a:solidFill>
                  <a:schemeClr val="accent5">
                    <a:lumMod val="10000"/>
                  </a:schemeClr>
                </a:solidFill>
              </a:rPr>
              <a:t>sr</a:t>
            </a:r>
            <a:r>
              <a:rPr lang="en-US" altLang="zh-CN" sz="1600" dirty="0">
                <a:solidFill>
                  <a:schemeClr val="accent5">
                    <a:lumMod val="10000"/>
                  </a:schemeClr>
                </a:solidFill>
              </a:rPr>
              <a:t>-only"&gt;10% </a:t>
            </a:r>
            <a:r>
              <a:rPr lang="zh-CN" altLang="en-US" sz="1600" dirty="0">
                <a:solidFill>
                  <a:schemeClr val="accent5">
                    <a:lumMod val="10000"/>
                  </a:schemeClr>
                </a:solidFill>
              </a:rPr>
              <a:t>完成（危险）</a:t>
            </a:r>
            <a:r>
              <a:rPr lang="en-US" altLang="zh-CN" sz="1600" dirty="0">
                <a:solidFill>
                  <a:schemeClr val="accent5">
                    <a:lumMod val="10000"/>
                  </a:schemeClr>
                </a:solidFill>
              </a:rPr>
              <a: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pic>
        <p:nvPicPr>
          <p:cNvPr id="2050" name="Picture 2" descr="交替的进度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2650" y="5298071"/>
            <a:ext cx="5238750" cy="120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53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条纹的进度条</a:t>
            </a:r>
          </a:p>
        </p:txBody>
      </p:sp>
      <p:sp>
        <p:nvSpPr>
          <p:cNvPr id="3" name="内容占位符 2"/>
          <p:cNvSpPr>
            <a:spLocks noGrp="1"/>
          </p:cNvSpPr>
          <p:nvPr>
            <p:ph idx="1"/>
          </p:nvPr>
        </p:nvSpPr>
        <p:spPr/>
        <p:txBody>
          <a:bodyPr/>
          <a:lstStyle/>
          <a:p>
            <a:r>
              <a:rPr lang="zh-CN" altLang="en-US" sz="2400" dirty="0"/>
              <a:t>创建一个条纹的进度条的步骤如下：</a:t>
            </a:r>
          </a:p>
          <a:p>
            <a:pPr lvl="1"/>
            <a:r>
              <a:rPr lang="zh-CN" altLang="en-US" sz="2000" dirty="0"/>
              <a:t>添加一个带有 </a:t>
            </a:r>
            <a:r>
              <a:rPr lang="en-US" altLang="zh-CN" sz="2000" dirty="0"/>
              <a:t>class .progress </a:t>
            </a:r>
            <a:r>
              <a:rPr lang="zh-CN" altLang="en-US" sz="2000" dirty="0"/>
              <a:t>和 </a:t>
            </a:r>
            <a:r>
              <a:rPr lang="en-US" altLang="zh-CN" sz="2000" dirty="0"/>
              <a:t>.progress-striped </a:t>
            </a:r>
            <a:r>
              <a:rPr lang="zh-CN" altLang="en-US" sz="2000" dirty="0"/>
              <a:t>的 </a:t>
            </a:r>
            <a:r>
              <a:rPr lang="en-US" altLang="zh-CN" sz="2000" dirty="0"/>
              <a:t>&lt;div&gt;</a:t>
            </a:r>
            <a:r>
              <a:rPr lang="zh-CN" altLang="en-US" sz="2000" dirty="0"/>
              <a:t>。</a:t>
            </a:r>
          </a:p>
          <a:p>
            <a:pPr lvl="1"/>
            <a:r>
              <a:rPr lang="zh-CN" altLang="en-US" sz="2000" dirty="0"/>
              <a:t>接着，在上面的 </a:t>
            </a:r>
            <a:r>
              <a:rPr lang="en-US" altLang="zh-CN" sz="2000" dirty="0"/>
              <a:t>&lt;div&gt; </a:t>
            </a:r>
            <a:r>
              <a:rPr lang="zh-CN" altLang="en-US" sz="2000" dirty="0"/>
              <a:t>内，添加一个带有 </a:t>
            </a:r>
            <a:r>
              <a:rPr lang="en-US" altLang="zh-CN" sz="2000" dirty="0"/>
              <a:t>class .progress-bar </a:t>
            </a:r>
            <a:r>
              <a:rPr lang="zh-CN" altLang="en-US" sz="2000" dirty="0"/>
              <a:t>和 </a:t>
            </a:r>
            <a:r>
              <a:rPr lang="en-US" altLang="zh-CN" sz="2000" dirty="0"/>
              <a:t>class progress-bar-* </a:t>
            </a:r>
            <a:r>
              <a:rPr lang="zh-CN" altLang="en-US" sz="2000" dirty="0"/>
              <a:t>的空的 </a:t>
            </a:r>
            <a:r>
              <a:rPr lang="en-US" altLang="zh-CN" sz="2000" dirty="0"/>
              <a:t>&lt;div&gt;</a:t>
            </a:r>
            <a:r>
              <a:rPr lang="zh-CN" altLang="en-US" sz="2000" dirty="0"/>
              <a:t>。其中，* 可以是 </a:t>
            </a:r>
            <a:r>
              <a:rPr lang="en-US" altLang="zh-CN" sz="2000" dirty="0"/>
              <a:t>success</a:t>
            </a:r>
            <a:r>
              <a:rPr lang="zh-CN" altLang="en-US" sz="2000" dirty="0"/>
              <a:t>、</a:t>
            </a:r>
            <a:r>
              <a:rPr lang="en-US" altLang="zh-CN" sz="2000" dirty="0"/>
              <a:t>info</a:t>
            </a:r>
            <a:r>
              <a:rPr lang="zh-CN" altLang="en-US" sz="2000" dirty="0"/>
              <a:t>、</a:t>
            </a:r>
            <a:r>
              <a:rPr lang="en-US" altLang="zh-CN" sz="2000" dirty="0"/>
              <a:t>warning</a:t>
            </a:r>
            <a:r>
              <a:rPr lang="zh-CN" altLang="en-US" sz="2000" dirty="0"/>
              <a:t>、</a:t>
            </a:r>
            <a:r>
              <a:rPr lang="en-US" altLang="zh-CN" sz="2000" dirty="0"/>
              <a:t>danger</a:t>
            </a:r>
            <a:r>
              <a:rPr lang="zh-CN" altLang="en-US" sz="2000" dirty="0"/>
              <a:t>。</a:t>
            </a:r>
          </a:p>
          <a:p>
            <a:pPr lvl="1"/>
            <a:r>
              <a:rPr lang="zh-CN" altLang="en-US" sz="2000" dirty="0"/>
              <a:t>添加一个带有百分比表示的宽度的 </a:t>
            </a:r>
            <a:r>
              <a:rPr lang="en-US" altLang="zh-CN" sz="2000" dirty="0"/>
              <a:t>style </a:t>
            </a:r>
            <a:r>
              <a:rPr lang="zh-CN" altLang="en-US" sz="2000" dirty="0"/>
              <a:t>属性，例如 </a:t>
            </a:r>
            <a:r>
              <a:rPr lang="en-US" altLang="zh-CN" sz="2000" dirty="0"/>
              <a:t>style="60%"; </a:t>
            </a:r>
            <a:r>
              <a:rPr lang="zh-CN" altLang="en-US" sz="2000" dirty="0"/>
              <a:t>表示进度条在 </a:t>
            </a:r>
            <a:r>
              <a:rPr lang="en-US" altLang="zh-CN" sz="2000" dirty="0"/>
              <a:t>60% </a:t>
            </a:r>
            <a:r>
              <a:rPr lang="zh-CN" altLang="en-US" sz="2000" dirty="0"/>
              <a:t>的位置。</a:t>
            </a:r>
            <a:endParaRPr lang="zh-CN" altLang="en-US" sz="2400" dirty="0"/>
          </a:p>
          <a:p>
            <a:r>
              <a:rPr lang="zh-CN" altLang="en-US" sz="2400" dirty="0"/>
              <a:t>让我们看看下面的实例：</a:t>
            </a:r>
          </a:p>
        </p:txBody>
      </p:sp>
      <p:sp>
        <p:nvSpPr>
          <p:cNvPr id="4" name="AutoShape 10"/>
          <p:cNvSpPr>
            <a:spLocks noChangeArrowheads="1"/>
          </p:cNvSpPr>
          <p:nvPr/>
        </p:nvSpPr>
        <p:spPr bwMode="auto">
          <a:xfrm>
            <a:off x="735013" y="1532947"/>
            <a:ext cx="6947554" cy="386310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class="progress progress-striped"&gt;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class="progress-bar progress-bar-success" role="</a:t>
            </a:r>
            <a:r>
              <a:rPr lang="en-US" altLang="zh-CN" sz="1600" dirty="0" err="1">
                <a:solidFill>
                  <a:schemeClr val="accent5">
                    <a:lumMod val="10000"/>
                  </a:schemeClr>
                </a:solidFill>
              </a:rPr>
              <a:t>progressbar</a:t>
            </a:r>
            <a:r>
              <a:rPr lang="en-US" altLang="zh-CN" sz="1600" dirty="0">
                <a:solidFill>
                  <a:schemeClr val="accent5">
                    <a:lumMod val="10000"/>
                  </a:schemeClr>
                </a:solidFill>
              </a:rPr>
              <a:t>"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aria-</a:t>
            </a:r>
            <a:r>
              <a:rPr lang="en-US" altLang="zh-CN" sz="1600" dirty="0" err="1">
                <a:solidFill>
                  <a:schemeClr val="accent5">
                    <a:lumMod val="10000"/>
                  </a:schemeClr>
                </a:solidFill>
              </a:rPr>
              <a:t>valuenow</a:t>
            </a:r>
            <a:r>
              <a:rPr lang="en-US" altLang="zh-CN" sz="1600" dirty="0">
                <a:solidFill>
                  <a:schemeClr val="accent5">
                    <a:lumMod val="10000"/>
                  </a:schemeClr>
                </a:solidFill>
              </a:rPr>
              <a:t>="60" aria-</a:t>
            </a:r>
            <a:r>
              <a:rPr lang="en-US" altLang="zh-CN" sz="1600" dirty="0" err="1">
                <a:solidFill>
                  <a:schemeClr val="accent5">
                    <a:lumMod val="10000"/>
                  </a:schemeClr>
                </a:solidFill>
              </a:rPr>
              <a:t>valuemin</a:t>
            </a:r>
            <a:r>
              <a:rPr lang="en-US" altLang="zh-CN" sz="1600" dirty="0">
                <a:solidFill>
                  <a:schemeClr val="accent5">
                    <a:lumMod val="10000"/>
                  </a:schemeClr>
                </a:solidFill>
              </a:rPr>
              <a:t>="0" aria-</a:t>
            </a:r>
            <a:r>
              <a:rPr lang="en-US" altLang="zh-CN" sz="1600" dirty="0" err="1">
                <a:solidFill>
                  <a:schemeClr val="accent5">
                    <a:lumMod val="10000"/>
                  </a:schemeClr>
                </a:solidFill>
              </a:rPr>
              <a:t>valuemax</a:t>
            </a:r>
            <a:r>
              <a:rPr lang="en-US" altLang="zh-CN" sz="1600" dirty="0">
                <a:solidFill>
                  <a:schemeClr val="accent5">
                    <a:lumMod val="10000"/>
                  </a:schemeClr>
                </a:solidFill>
              </a:rPr>
              <a:t>="100"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style="width: 90%;"&gt;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a:t>
            </a:r>
            <a:r>
              <a:rPr lang="en-US" altLang="zh-CN" sz="1600" dirty="0" err="1">
                <a:solidFill>
                  <a:schemeClr val="accent5">
                    <a:lumMod val="10000"/>
                  </a:schemeClr>
                </a:solidFill>
              </a:rPr>
              <a:t>sr</a:t>
            </a:r>
            <a:r>
              <a:rPr lang="en-US" altLang="zh-CN" sz="1600" dirty="0">
                <a:solidFill>
                  <a:schemeClr val="accent5">
                    <a:lumMod val="10000"/>
                  </a:schemeClr>
                </a:solidFill>
              </a:rPr>
              <a:t>-only"&gt;90% </a:t>
            </a:r>
            <a:r>
              <a:rPr lang="zh-CN" altLang="en-US" sz="1600" dirty="0">
                <a:solidFill>
                  <a:schemeClr val="accent5">
                    <a:lumMod val="10000"/>
                  </a:schemeClr>
                </a:solidFill>
              </a:rPr>
              <a:t>完成（成功）</a:t>
            </a:r>
            <a:r>
              <a:rPr lang="en-US" altLang="zh-CN" sz="1600" dirty="0">
                <a:solidFill>
                  <a:schemeClr val="accent5">
                    <a:lumMod val="10000"/>
                  </a:schemeClr>
                </a:solidFill>
              </a:rPr>
              <a: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class="progress progress-striped"&gt;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class="progress-bar progress-bar-info" role="</a:t>
            </a:r>
            <a:r>
              <a:rPr lang="en-US" altLang="zh-CN" sz="1600" dirty="0" err="1">
                <a:solidFill>
                  <a:schemeClr val="accent5">
                    <a:lumMod val="10000"/>
                  </a:schemeClr>
                </a:solidFill>
              </a:rPr>
              <a:t>progressbar</a:t>
            </a:r>
            <a:r>
              <a:rPr lang="en-US" altLang="zh-CN" sz="1600" dirty="0">
                <a:solidFill>
                  <a:schemeClr val="accent5">
                    <a:lumMod val="10000"/>
                  </a:schemeClr>
                </a:solidFill>
              </a:rPr>
              <a: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aria-</a:t>
            </a:r>
            <a:r>
              <a:rPr lang="en-US" altLang="zh-CN" sz="1600" dirty="0" err="1">
                <a:solidFill>
                  <a:schemeClr val="accent5">
                    <a:lumMod val="10000"/>
                  </a:schemeClr>
                </a:solidFill>
              </a:rPr>
              <a:t>valuenow</a:t>
            </a:r>
            <a:r>
              <a:rPr lang="en-US" altLang="zh-CN" sz="1600" dirty="0">
                <a:solidFill>
                  <a:schemeClr val="accent5">
                    <a:lumMod val="10000"/>
                  </a:schemeClr>
                </a:solidFill>
              </a:rPr>
              <a:t>="60" aria-</a:t>
            </a:r>
            <a:r>
              <a:rPr lang="en-US" altLang="zh-CN" sz="1600" dirty="0" err="1">
                <a:solidFill>
                  <a:schemeClr val="accent5">
                    <a:lumMod val="10000"/>
                  </a:schemeClr>
                </a:solidFill>
              </a:rPr>
              <a:t>valuemin</a:t>
            </a:r>
            <a:r>
              <a:rPr lang="en-US" altLang="zh-CN" sz="1600" dirty="0">
                <a:solidFill>
                  <a:schemeClr val="accent5">
                    <a:lumMod val="10000"/>
                  </a:schemeClr>
                </a:solidFill>
              </a:rPr>
              <a:t>="0" aria-</a:t>
            </a:r>
            <a:r>
              <a:rPr lang="en-US" altLang="zh-CN" sz="1600" dirty="0" err="1">
                <a:solidFill>
                  <a:schemeClr val="accent5">
                    <a:lumMod val="10000"/>
                  </a:schemeClr>
                </a:solidFill>
              </a:rPr>
              <a:t>valuemax</a:t>
            </a:r>
            <a:r>
              <a:rPr lang="en-US" altLang="zh-CN" sz="1600" dirty="0">
                <a:solidFill>
                  <a:schemeClr val="accent5">
                    <a:lumMod val="10000"/>
                  </a:schemeClr>
                </a:solidFill>
              </a:rPr>
              <a:t>="100"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style="width: 30%;"&gt;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a:t>
            </a:r>
            <a:r>
              <a:rPr lang="en-US" altLang="zh-CN" sz="1600" dirty="0" err="1">
                <a:solidFill>
                  <a:schemeClr val="accent5">
                    <a:lumMod val="10000"/>
                  </a:schemeClr>
                </a:solidFill>
              </a:rPr>
              <a:t>sr</a:t>
            </a:r>
            <a:r>
              <a:rPr lang="en-US" altLang="zh-CN" sz="1600" dirty="0">
                <a:solidFill>
                  <a:schemeClr val="accent5">
                    <a:lumMod val="10000"/>
                  </a:schemeClr>
                </a:solidFill>
              </a:rPr>
              <a:t>-only"&gt;30% </a:t>
            </a:r>
            <a:r>
              <a:rPr lang="zh-CN" altLang="en-US" sz="1600" dirty="0">
                <a:solidFill>
                  <a:schemeClr val="accent5">
                    <a:lumMod val="10000"/>
                  </a:schemeClr>
                </a:solidFill>
              </a:rPr>
              <a:t>完成（信息）</a:t>
            </a:r>
            <a:r>
              <a:rPr lang="en-US" altLang="zh-CN" sz="1600" dirty="0">
                <a:solidFill>
                  <a:schemeClr val="accent5">
                    <a:lumMod val="10000"/>
                  </a:schemeClr>
                </a:solidFill>
              </a:rPr>
              <a: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sp>
        <p:nvSpPr>
          <p:cNvPr id="5" name="AutoShape 10"/>
          <p:cNvSpPr>
            <a:spLocks noChangeArrowheads="1"/>
          </p:cNvSpPr>
          <p:nvPr/>
        </p:nvSpPr>
        <p:spPr bwMode="auto">
          <a:xfrm>
            <a:off x="1713846" y="2062979"/>
            <a:ext cx="6947554" cy="388414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class="progress progress-striped"&gt;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class="progress-bar progress-bar-warning" role="</a:t>
            </a:r>
            <a:r>
              <a:rPr lang="en-US" altLang="zh-CN" sz="1600" dirty="0" err="1">
                <a:solidFill>
                  <a:schemeClr val="accent5">
                    <a:lumMod val="10000"/>
                  </a:schemeClr>
                </a:solidFill>
              </a:rPr>
              <a:t>progressbar</a:t>
            </a:r>
            <a:r>
              <a:rPr lang="en-US" altLang="zh-CN" sz="1600" dirty="0">
                <a:solidFill>
                  <a:schemeClr val="accent5">
                    <a:lumMod val="10000"/>
                  </a:schemeClr>
                </a:solidFill>
              </a:rPr>
              <a:t>"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aria-</a:t>
            </a:r>
            <a:r>
              <a:rPr lang="en-US" altLang="zh-CN" sz="1600" dirty="0" err="1">
                <a:solidFill>
                  <a:schemeClr val="accent5">
                    <a:lumMod val="10000"/>
                  </a:schemeClr>
                </a:solidFill>
              </a:rPr>
              <a:t>valuenow</a:t>
            </a:r>
            <a:r>
              <a:rPr lang="en-US" altLang="zh-CN" sz="1600" dirty="0">
                <a:solidFill>
                  <a:schemeClr val="accent5">
                    <a:lumMod val="10000"/>
                  </a:schemeClr>
                </a:solidFill>
              </a:rPr>
              <a:t>="60" aria-</a:t>
            </a:r>
            <a:r>
              <a:rPr lang="en-US" altLang="zh-CN" sz="1600" dirty="0" err="1">
                <a:solidFill>
                  <a:schemeClr val="accent5">
                    <a:lumMod val="10000"/>
                  </a:schemeClr>
                </a:solidFill>
              </a:rPr>
              <a:t>valuemin</a:t>
            </a:r>
            <a:r>
              <a:rPr lang="en-US" altLang="zh-CN" sz="1600" dirty="0">
                <a:solidFill>
                  <a:schemeClr val="accent5">
                    <a:lumMod val="10000"/>
                  </a:schemeClr>
                </a:solidFill>
              </a:rPr>
              <a:t>="0" aria-</a:t>
            </a:r>
            <a:r>
              <a:rPr lang="en-US" altLang="zh-CN" sz="1600" dirty="0" err="1">
                <a:solidFill>
                  <a:schemeClr val="accent5">
                    <a:lumMod val="10000"/>
                  </a:schemeClr>
                </a:solidFill>
              </a:rPr>
              <a:t>valuemax</a:t>
            </a:r>
            <a:r>
              <a:rPr lang="en-US" altLang="zh-CN" sz="1600" dirty="0">
                <a:solidFill>
                  <a:schemeClr val="accent5">
                    <a:lumMod val="10000"/>
                  </a:schemeClr>
                </a:solidFill>
              </a:rPr>
              <a:t>="100"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style="width: 20%;"&gt;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a:t>
            </a:r>
            <a:r>
              <a:rPr lang="en-US" altLang="zh-CN" sz="1600" dirty="0" err="1">
                <a:solidFill>
                  <a:schemeClr val="accent5">
                    <a:lumMod val="10000"/>
                  </a:schemeClr>
                </a:solidFill>
              </a:rPr>
              <a:t>sr</a:t>
            </a:r>
            <a:r>
              <a:rPr lang="en-US" altLang="zh-CN" sz="1600" dirty="0">
                <a:solidFill>
                  <a:schemeClr val="accent5">
                    <a:lumMod val="10000"/>
                  </a:schemeClr>
                </a:solidFill>
              </a:rPr>
              <a:t>-only"&gt;20% </a:t>
            </a:r>
            <a:r>
              <a:rPr lang="zh-CN" altLang="en-US" sz="1600" dirty="0">
                <a:solidFill>
                  <a:schemeClr val="accent5">
                    <a:lumMod val="10000"/>
                  </a:schemeClr>
                </a:solidFill>
              </a:rPr>
              <a:t>完成（警告）</a:t>
            </a:r>
            <a:r>
              <a:rPr lang="en-US" altLang="zh-CN" sz="1600" dirty="0">
                <a:solidFill>
                  <a:schemeClr val="accent5">
                    <a:lumMod val="10000"/>
                  </a:schemeClr>
                </a:solidFill>
              </a:rPr>
              <a: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class="progress progress-striped"&gt;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class="progress-bar progress-bar-danger" role="</a:t>
            </a:r>
            <a:r>
              <a:rPr lang="en-US" altLang="zh-CN" sz="1600" dirty="0" err="1">
                <a:solidFill>
                  <a:schemeClr val="accent5">
                    <a:lumMod val="10000"/>
                  </a:schemeClr>
                </a:solidFill>
              </a:rPr>
              <a:t>progressbar</a:t>
            </a:r>
            <a:r>
              <a:rPr lang="en-US" altLang="zh-CN" sz="1600" dirty="0">
                <a:solidFill>
                  <a:schemeClr val="accent5">
                    <a:lumMod val="10000"/>
                  </a:schemeClr>
                </a:solidFill>
              </a:rPr>
              <a:t>"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aria-</a:t>
            </a:r>
            <a:r>
              <a:rPr lang="en-US" altLang="zh-CN" sz="1600" dirty="0" err="1">
                <a:solidFill>
                  <a:schemeClr val="accent5">
                    <a:lumMod val="10000"/>
                  </a:schemeClr>
                </a:solidFill>
              </a:rPr>
              <a:t>valuenow</a:t>
            </a:r>
            <a:r>
              <a:rPr lang="en-US" altLang="zh-CN" sz="1600" dirty="0">
                <a:solidFill>
                  <a:schemeClr val="accent5">
                    <a:lumMod val="10000"/>
                  </a:schemeClr>
                </a:solidFill>
              </a:rPr>
              <a:t>="60" aria-</a:t>
            </a:r>
            <a:r>
              <a:rPr lang="en-US" altLang="zh-CN" sz="1600" dirty="0" err="1">
                <a:solidFill>
                  <a:schemeClr val="accent5">
                    <a:lumMod val="10000"/>
                  </a:schemeClr>
                </a:solidFill>
              </a:rPr>
              <a:t>valuemin</a:t>
            </a:r>
            <a:r>
              <a:rPr lang="en-US" altLang="zh-CN" sz="1600" dirty="0">
                <a:solidFill>
                  <a:schemeClr val="accent5">
                    <a:lumMod val="10000"/>
                  </a:schemeClr>
                </a:solidFill>
              </a:rPr>
              <a:t>="0" aria-</a:t>
            </a:r>
            <a:r>
              <a:rPr lang="en-US" altLang="zh-CN" sz="1600" dirty="0" err="1">
                <a:solidFill>
                  <a:schemeClr val="accent5">
                    <a:lumMod val="10000"/>
                  </a:schemeClr>
                </a:solidFill>
              </a:rPr>
              <a:t>valuemax</a:t>
            </a:r>
            <a:r>
              <a:rPr lang="en-US" altLang="zh-CN" sz="1600" dirty="0">
                <a:solidFill>
                  <a:schemeClr val="accent5">
                    <a:lumMod val="10000"/>
                  </a:schemeClr>
                </a:solidFill>
              </a:rPr>
              <a:t>="100"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style="width: 10%;"&gt;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a:t>
            </a:r>
            <a:r>
              <a:rPr lang="en-US" altLang="zh-CN" sz="1600" dirty="0" err="1">
                <a:solidFill>
                  <a:schemeClr val="accent5">
                    <a:lumMod val="10000"/>
                  </a:schemeClr>
                </a:solidFill>
              </a:rPr>
              <a:t>sr</a:t>
            </a:r>
            <a:r>
              <a:rPr lang="en-US" altLang="zh-CN" sz="1600" dirty="0">
                <a:solidFill>
                  <a:schemeClr val="accent5">
                    <a:lumMod val="10000"/>
                  </a:schemeClr>
                </a:solidFill>
              </a:rPr>
              <a:t>-only"&gt;10% </a:t>
            </a:r>
            <a:r>
              <a:rPr lang="zh-CN" altLang="en-US" sz="1600" dirty="0">
                <a:solidFill>
                  <a:schemeClr val="accent5">
                    <a:lumMod val="10000"/>
                  </a:schemeClr>
                </a:solidFill>
              </a:rPr>
              <a:t>完成（危险）</a:t>
            </a:r>
            <a:r>
              <a:rPr lang="en-US" altLang="zh-CN" sz="1600" dirty="0">
                <a:solidFill>
                  <a:schemeClr val="accent5">
                    <a:lumMod val="10000"/>
                  </a:schemeClr>
                </a:solidFill>
              </a:rPr>
              <a: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pic>
        <p:nvPicPr>
          <p:cNvPr id="3074" name="Picture 2" descr="条纹的进度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634" y="5503604"/>
            <a:ext cx="523875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280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动画的进度条</a:t>
            </a:r>
          </a:p>
        </p:txBody>
      </p:sp>
      <p:sp>
        <p:nvSpPr>
          <p:cNvPr id="3" name="内容占位符 2"/>
          <p:cNvSpPr>
            <a:spLocks noGrp="1"/>
          </p:cNvSpPr>
          <p:nvPr>
            <p:ph idx="1"/>
          </p:nvPr>
        </p:nvSpPr>
        <p:spPr/>
        <p:txBody>
          <a:bodyPr/>
          <a:lstStyle/>
          <a:p>
            <a:r>
              <a:rPr lang="zh-CN" altLang="en-US" sz="2400" dirty="0"/>
              <a:t>创建一个动画的进度条的步骤如下：</a:t>
            </a:r>
          </a:p>
          <a:p>
            <a:pPr lvl="1"/>
            <a:r>
              <a:rPr lang="zh-CN" altLang="en-US" sz="2000" dirty="0"/>
              <a:t>添加一个带有 </a:t>
            </a:r>
            <a:r>
              <a:rPr lang="en-US" altLang="zh-CN" sz="2000" dirty="0"/>
              <a:t>class .progress </a:t>
            </a:r>
            <a:r>
              <a:rPr lang="zh-CN" altLang="en-US" sz="2000" dirty="0"/>
              <a:t>和 </a:t>
            </a:r>
            <a:r>
              <a:rPr lang="en-US" altLang="zh-CN" sz="2000" dirty="0"/>
              <a:t>.progress-striped </a:t>
            </a:r>
            <a:r>
              <a:rPr lang="zh-CN" altLang="en-US" sz="2000" dirty="0"/>
              <a:t>的 </a:t>
            </a:r>
            <a:r>
              <a:rPr lang="en-US" altLang="zh-CN" sz="2000" dirty="0"/>
              <a:t>&lt;div&gt;</a:t>
            </a:r>
            <a:r>
              <a:rPr lang="zh-CN" altLang="en-US" sz="2000" dirty="0"/>
              <a:t>。同时添加 </a:t>
            </a:r>
            <a:r>
              <a:rPr lang="en-US" altLang="zh-CN" sz="2000" dirty="0"/>
              <a:t>class .active</a:t>
            </a:r>
            <a:r>
              <a:rPr lang="zh-CN" altLang="en-US" sz="2000" dirty="0"/>
              <a:t>。</a:t>
            </a:r>
          </a:p>
          <a:p>
            <a:pPr lvl="1"/>
            <a:r>
              <a:rPr lang="zh-CN" altLang="en-US" sz="2000" dirty="0"/>
              <a:t>接着，在上面的 </a:t>
            </a:r>
            <a:r>
              <a:rPr lang="en-US" altLang="zh-CN" sz="2000" dirty="0"/>
              <a:t>&lt;div&gt; </a:t>
            </a:r>
            <a:r>
              <a:rPr lang="zh-CN" altLang="en-US" sz="2000" dirty="0"/>
              <a:t>内，添加一个带有 </a:t>
            </a:r>
            <a:r>
              <a:rPr lang="en-US" altLang="zh-CN" sz="2000" dirty="0"/>
              <a:t>class .progress-bar </a:t>
            </a:r>
            <a:r>
              <a:rPr lang="zh-CN" altLang="en-US" sz="2000" dirty="0"/>
              <a:t>的空的 </a:t>
            </a:r>
            <a:r>
              <a:rPr lang="en-US" altLang="zh-CN" sz="2000" dirty="0"/>
              <a:t>&lt;div&gt;</a:t>
            </a:r>
            <a:r>
              <a:rPr lang="zh-CN" altLang="en-US" sz="2000" dirty="0"/>
              <a:t>。</a:t>
            </a:r>
          </a:p>
          <a:p>
            <a:pPr lvl="1"/>
            <a:r>
              <a:rPr lang="zh-CN" altLang="en-US" sz="2000" dirty="0"/>
              <a:t>添加一个带有百分比表示的宽度的 </a:t>
            </a:r>
            <a:r>
              <a:rPr lang="en-US" altLang="zh-CN" sz="2000" dirty="0"/>
              <a:t>style </a:t>
            </a:r>
            <a:r>
              <a:rPr lang="zh-CN" altLang="en-US" sz="2000" dirty="0"/>
              <a:t>属性，例如 </a:t>
            </a:r>
            <a:r>
              <a:rPr lang="en-US" altLang="zh-CN" sz="2000" dirty="0"/>
              <a:t>style="60%"; </a:t>
            </a:r>
            <a:r>
              <a:rPr lang="zh-CN" altLang="en-US" sz="2000" dirty="0"/>
              <a:t>表示进度条在 </a:t>
            </a:r>
            <a:r>
              <a:rPr lang="en-US" altLang="zh-CN" sz="2000" dirty="0"/>
              <a:t>60% </a:t>
            </a:r>
            <a:r>
              <a:rPr lang="zh-CN" altLang="en-US" sz="2000" dirty="0"/>
              <a:t>的位置。</a:t>
            </a:r>
            <a:endParaRPr lang="zh-CN" altLang="en-US" sz="2400" dirty="0"/>
          </a:p>
          <a:p>
            <a:r>
              <a:rPr lang="zh-CN" altLang="en-US" sz="2400" dirty="0"/>
              <a:t>这将会使条纹具有从右向左的运动感。</a:t>
            </a:r>
          </a:p>
          <a:p>
            <a:r>
              <a:rPr lang="zh-CN" altLang="en-US" sz="2400" dirty="0"/>
              <a:t>让我们看看下面的实例：</a:t>
            </a:r>
          </a:p>
        </p:txBody>
      </p:sp>
      <p:sp>
        <p:nvSpPr>
          <p:cNvPr id="4" name="AutoShape 10"/>
          <p:cNvSpPr>
            <a:spLocks noChangeArrowheads="1"/>
          </p:cNvSpPr>
          <p:nvPr/>
        </p:nvSpPr>
        <p:spPr bwMode="auto">
          <a:xfrm>
            <a:off x="1128400" y="4577579"/>
            <a:ext cx="6947554" cy="196720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class="progress progress-striped active"&gt;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class="progress-bar progress-bar-success" role="</a:t>
            </a:r>
            <a:r>
              <a:rPr lang="en-US" altLang="zh-CN" sz="1600" dirty="0" err="1">
                <a:solidFill>
                  <a:schemeClr val="accent5">
                    <a:lumMod val="10000"/>
                  </a:schemeClr>
                </a:solidFill>
              </a:rPr>
              <a:t>progressbar</a:t>
            </a:r>
            <a:r>
              <a:rPr lang="en-US" altLang="zh-CN" sz="1600" dirty="0">
                <a:solidFill>
                  <a:schemeClr val="accent5">
                    <a:lumMod val="10000"/>
                  </a:schemeClr>
                </a:solidFill>
              </a:rPr>
              <a:t>"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aria-</a:t>
            </a:r>
            <a:r>
              <a:rPr lang="en-US" altLang="zh-CN" sz="1600" dirty="0" err="1">
                <a:solidFill>
                  <a:schemeClr val="accent5">
                    <a:lumMod val="10000"/>
                  </a:schemeClr>
                </a:solidFill>
              </a:rPr>
              <a:t>valuenow</a:t>
            </a:r>
            <a:r>
              <a:rPr lang="en-US" altLang="zh-CN" sz="1600" dirty="0">
                <a:solidFill>
                  <a:schemeClr val="accent5">
                    <a:lumMod val="10000"/>
                  </a:schemeClr>
                </a:solidFill>
              </a:rPr>
              <a:t>="60" aria-</a:t>
            </a:r>
            <a:r>
              <a:rPr lang="en-US" altLang="zh-CN" sz="1600" dirty="0" err="1">
                <a:solidFill>
                  <a:schemeClr val="accent5">
                    <a:lumMod val="10000"/>
                  </a:schemeClr>
                </a:solidFill>
              </a:rPr>
              <a:t>valuemin</a:t>
            </a:r>
            <a:r>
              <a:rPr lang="en-US" altLang="zh-CN" sz="1600" dirty="0">
                <a:solidFill>
                  <a:schemeClr val="accent5">
                    <a:lumMod val="10000"/>
                  </a:schemeClr>
                </a:solidFill>
              </a:rPr>
              <a:t>="0" aria-</a:t>
            </a:r>
            <a:r>
              <a:rPr lang="en-US" altLang="zh-CN" sz="1600" dirty="0" err="1">
                <a:solidFill>
                  <a:schemeClr val="accent5">
                    <a:lumMod val="10000"/>
                  </a:schemeClr>
                </a:solidFill>
              </a:rPr>
              <a:t>valuemax</a:t>
            </a:r>
            <a:r>
              <a:rPr lang="en-US" altLang="zh-CN" sz="1600" dirty="0">
                <a:solidFill>
                  <a:schemeClr val="accent5">
                    <a:lumMod val="10000"/>
                  </a:schemeClr>
                </a:solidFill>
              </a:rPr>
              <a:t>="100"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style="width: 40%;"&gt;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a:t>
            </a:r>
            <a:r>
              <a:rPr lang="en-US" altLang="zh-CN" sz="1600" dirty="0" err="1">
                <a:solidFill>
                  <a:schemeClr val="accent5">
                    <a:lumMod val="10000"/>
                  </a:schemeClr>
                </a:solidFill>
              </a:rPr>
              <a:t>sr</a:t>
            </a:r>
            <a:r>
              <a:rPr lang="en-US" altLang="zh-CN" sz="1600" dirty="0">
                <a:solidFill>
                  <a:schemeClr val="accent5">
                    <a:lumMod val="10000"/>
                  </a:schemeClr>
                </a:solidFill>
              </a:rPr>
              <a:t>-only"&gt;40% </a:t>
            </a:r>
            <a:r>
              <a:rPr lang="zh-CN" altLang="en-US" sz="1600" dirty="0">
                <a:solidFill>
                  <a:schemeClr val="accent5">
                    <a:lumMod val="10000"/>
                  </a:schemeClr>
                </a:solidFill>
              </a:rPr>
              <a:t>完成</a:t>
            </a:r>
            <a:r>
              <a:rPr lang="en-US" altLang="zh-CN" sz="1600" dirty="0">
                <a:solidFill>
                  <a:schemeClr val="accent5">
                    <a:lumMod val="10000"/>
                  </a:schemeClr>
                </a:solidFill>
              </a:rPr>
              <a: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pic>
        <p:nvPicPr>
          <p:cNvPr id="4099" name="Picture 3" descr="动画的进度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810" y="6175538"/>
            <a:ext cx="5238750"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034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堆叠的进度条</a:t>
            </a:r>
          </a:p>
        </p:txBody>
      </p:sp>
      <p:sp>
        <p:nvSpPr>
          <p:cNvPr id="3" name="内容占位符 2"/>
          <p:cNvSpPr>
            <a:spLocks noGrp="1"/>
          </p:cNvSpPr>
          <p:nvPr>
            <p:ph idx="1"/>
          </p:nvPr>
        </p:nvSpPr>
        <p:spPr/>
        <p:txBody>
          <a:bodyPr/>
          <a:lstStyle/>
          <a:p>
            <a:r>
              <a:rPr lang="zh-CN" altLang="en-US" sz="2400" dirty="0"/>
              <a:t>可以堆叠多个进度条。把多个进度条放在相同的 </a:t>
            </a:r>
            <a:r>
              <a:rPr lang="en-US" altLang="zh-CN" sz="2400" dirty="0"/>
              <a:t>.progress </a:t>
            </a:r>
            <a:r>
              <a:rPr lang="zh-CN" altLang="en-US" sz="2400" dirty="0"/>
              <a:t>中即可实现堆叠，如下面的实例所示：</a:t>
            </a:r>
          </a:p>
        </p:txBody>
      </p:sp>
      <p:sp>
        <p:nvSpPr>
          <p:cNvPr id="4" name="AutoShape 10"/>
          <p:cNvSpPr>
            <a:spLocks noChangeArrowheads="1"/>
          </p:cNvSpPr>
          <p:nvPr/>
        </p:nvSpPr>
        <p:spPr bwMode="auto">
          <a:xfrm>
            <a:off x="1128400" y="1995743"/>
            <a:ext cx="6947554" cy="467563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class="progress"&gt;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class="progress-bar progress-bar-success" role="</a:t>
            </a:r>
            <a:r>
              <a:rPr lang="en-US" altLang="zh-CN" sz="1600" dirty="0" err="1">
                <a:solidFill>
                  <a:schemeClr val="accent5">
                    <a:lumMod val="10000"/>
                  </a:schemeClr>
                </a:solidFill>
              </a:rPr>
              <a:t>progressbar</a:t>
            </a:r>
            <a:r>
              <a:rPr lang="en-US" altLang="zh-CN" sz="1600" dirty="0">
                <a:solidFill>
                  <a:schemeClr val="accent5">
                    <a:lumMod val="10000"/>
                  </a:schemeClr>
                </a:solidFill>
              </a:rPr>
              <a:t>"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aria-</a:t>
            </a:r>
            <a:r>
              <a:rPr lang="en-US" altLang="zh-CN" sz="1600" dirty="0" err="1">
                <a:solidFill>
                  <a:schemeClr val="accent5">
                    <a:lumMod val="10000"/>
                  </a:schemeClr>
                </a:solidFill>
              </a:rPr>
              <a:t>valuenow</a:t>
            </a:r>
            <a:r>
              <a:rPr lang="en-US" altLang="zh-CN" sz="1600" dirty="0">
                <a:solidFill>
                  <a:schemeClr val="accent5">
                    <a:lumMod val="10000"/>
                  </a:schemeClr>
                </a:solidFill>
              </a:rPr>
              <a:t>="60" aria-</a:t>
            </a:r>
            <a:r>
              <a:rPr lang="en-US" altLang="zh-CN" sz="1600" dirty="0" err="1">
                <a:solidFill>
                  <a:schemeClr val="accent5">
                    <a:lumMod val="10000"/>
                  </a:schemeClr>
                </a:solidFill>
              </a:rPr>
              <a:t>valuemin</a:t>
            </a:r>
            <a:r>
              <a:rPr lang="en-US" altLang="zh-CN" sz="1600" dirty="0">
                <a:solidFill>
                  <a:schemeClr val="accent5">
                    <a:lumMod val="10000"/>
                  </a:schemeClr>
                </a:solidFill>
              </a:rPr>
              <a:t>="0" aria-</a:t>
            </a:r>
            <a:r>
              <a:rPr lang="en-US" altLang="zh-CN" sz="1600" dirty="0" err="1">
                <a:solidFill>
                  <a:schemeClr val="accent5">
                    <a:lumMod val="10000"/>
                  </a:schemeClr>
                </a:solidFill>
              </a:rPr>
              <a:t>valuemax</a:t>
            </a:r>
            <a:r>
              <a:rPr lang="en-US" altLang="zh-CN" sz="1600" dirty="0">
                <a:solidFill>
                  <a:schemeClr val="accent5">
                    <a:lumMod val="10000"/>
                  </a:schemeClr>
                </a:solidFill>
              </a:rPr>
              <a:t>="100"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style="width: 40%;"&gt;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a:t>
            </a:r>
            <a:r>
              <a:rPr lang="en-US" altLang="zh-CN" sz="1600" dirty="0" err="1">
                <a:solidFill>
                  <a:schemeClr val="accent5">
                    <a:lumMod val="10000"/>
                  </a:schemeClr>
                </a:solidFill>
              </a:rPr>
              <a:t>sr</a:t>
            </a:r>
            <a:r>
              <a:rPr lang="en-US" altLang="zh-CN" sz="1600" dirty="0">
                <a:solidFill>
                  <a:schemeClr val="accent5">
                    <a:lumMod val="10000"/>
                  </a:schemeClr>
                </a:solidFill>
              </a:rPr>
              <a:t>-only"&gt;40% </a:t>
            </a:r>
            <a:r>
              <a:rPr lang="zh-CN" altLang="en-US" sz="1600" dirty="0">
                <a:solidFill>
                  <a:schemeClr val="accent5">
                    <a:lumMod val="10000"/>
                  </a:schemeClr>
                </a:solidFill>
              </a:rPr>
              <a:t>完成</a:t>
            </a:r>
            <a:r>
              <a:rPr lang="en-US" altLang="zh-CN" sz="1600" dirty="0">
                <a:solidFill>
                  <a:schemeClr val="accent5">
                    <a:lumMod val="10000"/>
                  </a:schemeClr>
                </a:solidFill>
              </a:rPr>
              <a: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class="progress-bar progress-bar-info" role="</a:t>
            </a:r>
            <a:r>
              <a:rPr lang="en-US" altLang="zh-CN" sz="1600" dirty="0" err="1">
                <a:solidFill>
                  <a:schemeClr val="accent5">
                    <a:lumMod val="10000"/>
                  </a:schemeClr>
                </a:solidFill>
              </a:rPr>
              <a:t>progressbar</a:t>
            </a:r>
            <a:r>
              <a:rPr lang="en-US" altLang="zh-CN" sz="1600" dirty="0">
                <a:solidFill>
                  <a:schemeClr val="accent5">
                    <a:lumMod val="10000"/>
                  </a:schemeClr>
                </a:solidFill>
              </a:rPr>
              <a:t>"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aria-</a:t>
            </a:r>
            <a:r>
              <a:rPr lang="en-US" altLang="zh-CN" sz="1600" dirty="0" err="1">
                <a:solidFill>
                  <a:schemeClr val="accent5">
                    <a:lumMod val="10000"/>
                  </a:schemeClr>
                </a:solidFill>
              </a:rPr>
              <a:t>valuenow</a:t>
            </a:r>
            <a:r>
              <a:rPr lang="en-US" altLang="zh-CN" sz="1600" dirty="0">
                <a:solidFill>
                  <a:schemeClr val="accent5">
                    <a:lumMod val="10000"/>
                  </a:schemeClr>
                </a:solidFill>
              </a:rPr>
              <a:t>="60" aria-</a:t>
            </a:r>
            <a:r>
              <a:rPr lang="en-US" altLang="zh-CN" sz="1600" dirty="0" err="1">
                <a:solidFill>
                  <a:schemeClr val="accent5">
                    <a:lumMod val="10000"/>
                  </a:schemeClr>
                </a:solidFill>
              </a:rPr>
              <a:t>valuemin</a:t>
            </a:r>
            <a:r>
              <a:rPr lang="en-US" altLang="zh-CN" sz="1600" dirty="0">
                <a:solidFill>
                  <a:schemeClr val="accent5">
                    <a:lumMod val="10000"/>
                  </a:schemeClr>
                </a:solidFill>
              </a:rPr>
              <a:t>="0" aria-</a:t>
            </a:r>
            <a:r>
              <a:rPr lang="en-US" altLang="zh-CN" sz="1600" dirty="0" err="1">
                <a:solidFill>
                  <a:schemeClr val="accent5">
                    <a:lumMod val="10000"/>
                  </a:schemeClr>
                </a:solidFill>
              </a:rPr>
              <a:t>valuemax</a:t>
            </a:r>
            <a:r>
              <a:rPr lang="en-US" altLang="zh-CN" sz="1600" dirty="0">
                <a:solidFill>
                  <a:schemeClr val="accent5">
                    <a:lumMod val="10000"/>
                  </a:schemeClr>
                </a:solidFill>
              </a:rPr>
              <a:t>="100"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style="width: 30%;"&gt;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a:t>
            </a:r>
            <a:r>
              <a:rPr lang="en-US" altLang="zh-CN" sz="1600" dirty="0" err="1">
                <a:solidFill>
                  <a:schemeClr val="accent5">
                    <a:lumMod val="10000"/>
                  </a:schemeClr>
                </a:solidFill>
              </a:rPr>
              <a:t>sr</a:t>
            </a:r>
            <a:r>
              <a:rPr lang="en-US" altLang="zh-CN" sz="1600" dirty="0">
                <a:solidFill>
                  <a:schemeClr val="accent5">
                    <a:lumMod val="10000"/>
                  </a:schemeClr>
                </a:solidFill>
              </a:rPr>
              <a:t>-only"&gt;30% </a:t>
            </a:r>
            <a:r>
              <a:rPr lang="zh-CN" altLang="en-US" sz="1600" dirty="0">
                <a:solidFill>
                  <a:schemeClr val="accent5">
                    <a:lumMod val="10000"/>
                  </a:schemeClr>
                </a:solidFill>
              </a:rPr>
              <a:t>完成（信息）</a:t>
            </a:r>
            <a:r>
              <a:rPr lang="en-US" altLang="zh-CN" sz="1600" dirty="0">
                <a:solidFill>
                  <a:schemeClr val="accent5">
                    <a:lumMod val="10000"/>
                  </a:schemeClr>
                </a:solidFill>
              </a:rPr>
              <a: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 class="progress-bar progress-bar-warning" role="</a:t>
            </a:r>
            <a:r>
              <a:rPr lang="en-US" altLang="zh-CN" sz="1600" dirty="0" err="1">
                <a:solidFill>
                  <a:schemeClr val="accent5">
                    <a:lumMod val="10000"/>
                  </a:schemeClr>
                </a:solidFill>
              </a:rPr>
              <a:t>progressbar</a:t>
            </a:r>
            <a:r>
              <a:rPr lang="en-US" altLang="zh-CN" sz="1600" dirty="0">
                <a:solidFill>
                  <a:schemeClr val="accent5">
                    <a:lumMod val="10000"/>
                  </a:schemeClr>
                </a:solidFill>
              </a:rPr>
              <a:t>"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aria-</a:t>
            </a:r>
            <a:r>
              <a:rPr lang="en-US" altLang="zh-CN" sz="1600" dirty="0" err="1">
                <a:solidFill>
                  <a:schemeClr val="accent5">
                    <a:lumMod val="10000"/>
                  </a:schemeClr>
                </a:solidFill>
              </a:rPr>
              <a:t>valuenow</a:t>
            </a:r>
            <a:r>
              <a:rPr lang="en-US" altLang="zh-CN" sz="1600" dirty="0">
                <a:solidFill>
                  <a:schemeClr val="accent5">
                    <a:lumMod val="10000"/>
                  </a:schemeClr>
                </a:solidFill>
              </a:rPr>
              <a:t>="60" aria-</a:t>
            </a:r>
            <a:r>
              <a:rPr lang="en-US" altLang="zh-CN" sz="1600" dirty="0" err="1">
                <a:solidFill>
                  <a:schemeClr val="accent5">
                    <a:lumMod val="10000"/>
                  </a:schemeClr>
                </a:solidFill>
              </a:rPr>
              <a:t>valuemin</a:t>
            </a:r>
            <a:r>
              <a:rPr lang="en-US" altLang="zh-CN" sz="1600" dirty="0">
                <a:solidFill>
                  <a:schemeClr val="accent5">
                    <a:lumMod val="10000"/>
                  </a:schemeClr>
                </a:solidFill>
              </a:rPr>
              <a:t>="0" aria-</a:t>
            </a:r>
            <a:r>
              <a:rPr lang="en-US" altLang="zh-CN" sz="1600" dirty="0" err="1">
                <a:solidFill>
                  <a:schemeClr val="accent5">
                    <a:lumMod val="10000"/>
                  </a:schemeClr>
                </a:solidFill>
              </a:rPr>
              <a:t>valuemax</a:t>
            </a:r>
            <a:r>
              <a:rPr lang="en-US" altLang="zh-CN" sz="1600" dirty="0">
                <a:solidFill>
                  <a:schemeClr val="accent5">
                    <a:lumMod val="10000"/>
                  </a:schemeClr>
                </a:solidFill>
              </a:rPr>
              <a:t>="100" 	</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style="width: 20%;"&gt;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a:t>
            </a:r>
            <a:r>
              <a:rPr lang="en-US" altLang="zh-CN" sz="1600" dirty="0" err="1">
                <a:solidFill>
                  <a:schemeClr val="accent5">
                    <a:lumMod val="10000"/>
                  </a:schemeClr>
                </a:solidFill>
              </a:rPr>
              <a:t>sr</a:t>
            </a:r>
            <a:r>
              <a:rPr lang="en-US" altLang="zh-CN" sz="1600" dirty="0">
                <a:solidFill>
                  <a:schemeClr val="accent5">
                    <a:lumMod val="10000"/>
                  </a:schemeClr>
                </a:solidFill>
              </a:rPr>
              <a:t>-only"&gt;20% </a:t>
            </a:r>
            <a:r>
              <a:rPr lang="zh-CN" altLang="en-US" sz="1600" dirty="0">
                <a:solidFill>
                  <a:schemeClr val="accent5">
                    <a:lumMod val="10000"/>
                  </a:schemeClr>
                </a:solidFill>
              </a:rPr>
              <a:t>完成（警告）</a:t>
            </a:r>
            <a:r>
              <a:rPr lang="en-US" altLang="zh-CN" sz="1600" dirty="0">
                <a:solidFill>
                  <a:schemeClr val="accent5">
                    <a:lumMod val="10000"/>
                  </a:schemeClr>
                </a:solidFill>
              </a:rPr>
              <a: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&lt;/div&gt;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pic>
        <p:nvPicPr>
          <p:cNvPr id="5122" name="Picture 2" descr="堆叠的进度条"/>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6728" y="6201858"/>
            <a:ext cx="5238750"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17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多媒体对象（</a:t>
            </a:r>
            <a:r>
              <a:rPr lang="en-US" altLang="zh-CN" dirty="0"/>
              <a:t>Media Object</a:t>
            </a:r>
            <a:r>
              <a:rPr lang="zh-CN" altLang="en-US" dirty="0"/>
              <a:t>）</a:t>
            </a:r>
          </a:p>
        </p:txBody>
      </p:sp>
      <p:sp>
        <p:nvSpPr>
          <p:cNvPr id="3" name="内容占位符 2"/>
          <p:cNvSpPr>
            <a:spLocks noGrp="1"/>
          </p:cNvSpPr>
          <p:nvPr>
            <p:ph idx="1"/>
          </p:nvPr>
        </p:nvSpPr>
        <p:spPr/>
        <p:txBody>
          <a:bodyPr/>
          <a:lstStyle/>
          <a:p>
            <a:r>
              <a:rPr lang="en-US" altLang="zh-CN" sz="2400" dirty="0"/>
              <a:t>Bootstrap </a:t>
            </a:r>
            <a:r>
              <a:rPr lang="zh-CN" altLang="en-US" sz="2400" dirty="0"/>
              <a:t>中的多媒体对象（</a:t>
            </a:r>
            <a:r>
              <a:rPr lang="en-US" altLang="zh-CN" sz="2400" dirty="0"/>
              <a:t>Media Object</a:t>
            </a:r>
            <a:r>
              <a:rPr lang="zh-CN" altLang="en-US" sz="2400" dirty="0"/>
              <a:t>）。这些抽象的对象样式用于创建各种类型的组件（比如：博客评论），我们可以在组件中使用图文混排，图像可以左对齐或者右对齐。媒体对象可以用更少的代码来实现媒体对象与文字的混排。</a:t>
            </a:r>
          </a:p>
          <a:p>
            <a:r>
              <a:rPr lang="zh-CN" altLang="en-US" sz="2400" dirty="0"/>
              <a:t>媒体对象轻量标记、易于扩展的特性是通过向简单的标记应用 </a:t>
            </a:r>
            <a:r>
              <a:rPr lang="en-US" altLang="zh-CN" sz="2400" dirty="0"/>
              <a:t>class </a:t>
            </a:r>
            <a:r>
              <a:rPr lang="zh-CN" altLang="en-US" sz="2400" dirty="0"/>
              <a:t>来实现的。你可以在 </a:t>
            </a:r>
            <a:r>
              <a:rPr lang="en-US" altLang="zh-CN" sz="2400" dirty="0"/>
              <a:t>HTML </a:t>
            </a:r>
            <a:r>
              <a:rPr lang="zh-CN" altLang="en-US" sz="2400" dirty="0"/>
              <a:t>标签中添加以下两种形式来设置媒体对象：</a:t>
            </a:r>
          </a:p>
          <a:p>
            <a:pPr lvl="1"/>
            <a:r>
              <a:rPr lang="en-US" altLang="zh-CN" sz="2000" dirty="0"/>
              <a:t>.media</a:t>
            </a:r>
            <a:r>
              <a:rPr lang="zh-CN" altLang="en-US" sz="2000" dirty="0"/>
              <a:t>：该 </a:t>
            </a:r>
            <a:r>
              <a:rPr lang="en-US" altLang="zh-CN" sz="2000" dirty="0"/>
              <a:t>class </a:t>
            </a:r>
            <a:r>
              <a:rPr lang="zh-CN" altLang="en-US" sz="2000" dirty="0"/>
              <a:t>允许将媒体对象里的多媒体（图像、视频、音频）浮动到内容区块的左边或者右边。</a:t>
            </a:r>
          </a:p>
          <a:p>
            <a:pPr lvl="1"/>
            <a:r>
              <a:rPr lang="en-US" altLang="zh-CN" sz="2000" dirty="0"/>
              <a:t>.media-list</a:t>
            </a:r>
            <a:r>
              <a:rPr lang="zh-CN" altLang="en-US" sz="2000" dirty="0"/>
              <a:t>：如果你需要一个列表，各项内容是无序列表的一部分，可以使用该 </a:t>
            </a:r>
            <a:r>
              <a:rPr lang="en-US" altLang="zh-CN" sz="2000" dirty="0"/>
              <a:t>class</a:t>
            </a:r>
            <a:r>
              <a:rPr lang="zh-CN" altLang="en-US" sz="2000" dirty="0"/>
              <a:t>。可用于评论列表与文章列表。</a:t>
            </a:r>
          </a:p>
          <a:p>
            <a:r>
              <a:rPr lang="zh-CN" altLang="en-US" sz="2400" dirty="0"/>
              <a:t>让我们来看看下面这个有关默认的媒体对象 </a:t>
            </a:r>
            <a:r>
              <a:rPr lang="en-US" altLang="zh-CN" sz="2400" dirty="0"/>
              <a:t>.media </a:t>
            </a:r>
            <a:r>
              <a:rPr lang="zh-CN" altLang="en-US" sz="2400" dirty="0"/>
              <a:t>的实例：</a:t>
            </a:r>
          </a:p>
        </p:txBody>
      </p:sp>
    </p:spTree>
    <p:extLst>
      <p:ext uri="{BB962C8B-B14F-4D97-AF65-F5344CB8AC3E}">
        <p14:creationId xmlns:p14="http://schemas.microsoft.com/office/powerpoint/2010/main" val="330575306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多媒体对象（</a:t>
            </a:r>
            <a:r>
              <a:rPr lang="en-US" altLang="zh-CN" dirty="0"/>
              <a:t>Media Object</a:t>
            </a:r>
            <a:r>
              <a:rPr lang="zh-CN" altLang="en-US" dirty="0"/>
              <a:t>）</a:t>
            </a:r>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8756534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列表组</a:t>
            </a:r>
          </a:p>
        </p:txBody>
      </p:sp>
      <p:sp>
        <p:nvSpPr>
          <p:cNvPr id="3" name="内容占位符 2"/>
          <p:cNvSpPr>
            <a:spLocks noGrp="1"/>
          </p:cNvSpPr>
          <p:nvPr>
            <p:ph idx="1"/>
          </p:nvPr>
        </p:nvSpPr>
        <p:spPr/>
        <p:txBody>
          <a:bodyPr/>
          <a:lstStyle/>
          <a:p>
            <a:r>
              <a:rPr lang="zh-CN" altLang="en-US" sz="2400" dirty="0"/>
              <a:t>列表组件用于以列表形式呈现复杂的和自定义的内容。创建一个基本的列表组的步骤如下：</a:t>
            </a:r>
          </a:p>
          <a:p>
            <a:pPr lvl="1"/>
            <a:r>
              <a:rPr lang="zh-CN" altLang="en-US" sz="2000" dirty="0"/>
              <a:t>向元素 </a:t>
            </a:r>
            <a:r>
              <a:rPr lang="en-US" altLang="zh-CN" sz="2000" dirty="0"/>
              <a:t>&lt;</a:t>
            </a:r>
            <a:r>
              <a:rPr lang="en-US" altLang="zh-CN" sz="2000" dirty="0" err="1"/>
              <a:t>ul</a:t>
            </a:r>
            <a:r>
              <a:rPr lang="en-US" altLang="zh-CN" sz="2000" dirty="0"/>
              <a:t>&gt; </a:t>
            </a:r>
            <a:r>
              <a:rPr lang="zh-CN" altLang="en-US" sz="2000" dirty="0"/>
              <a:t>添加 </a:t>
            </a:r>
            <a:r>
              <a:rPr lang="en-US" altLang="zh-CN" sz="2000" dirty="0"/>
              <a:t>class .list-group</a:t>
            </a:r>
            <a:r>
              <a:rPr lang="zh-CN" altLang="en-US" sz="2000" dirty="0"/>
              <a:t>。</a:t>
            </a:r>
          </a:p>
          <a:p>
            <a:pPr lvl="1"/>
            <a:r>
              <a:rPr lang="zh-CN" altLang="en-US" sz="2000" dirty="0"/>
              <a:t>向 </a:t>
            </a:r>
            <a:r>
              <a:rPr lang="en-US" altLang="zh-CN" sz="2000" dirty="0"/>
              <a:t>&lt;li&gt; </a:t>
            </a:r>
            <a:r>
              <a:rPr lang="zh-CN" altLang="en-US" sz="2000" dirty="0"/>
              <a:t>添加 </a:t>
            </a:r>
            <a:r>
              <a:rPr lang="en-US" altLang="zh-CN" sz="2000" dirty="0"/>
              <a:t>class .list-group-item</a:t>
            </a:r>
            <a:r>
              <a:rPr lang="zh-CN" altLang="en-US" sz="2000" dirty="0"/>
              <a:t>。</a:t>
            </a:r>
          </a:p>
          <a:p>
            <a:endParaRPr lang="zh-CN" altLang="en-US" sz="2400" dirty="0"/>
          </a:p>
        </p:txBody>
      </p:sp>
      <p:sp>
        <p:nvSpPr>
          <p:cNvPr id="4" name="AutoShape 10"/>
          <p:cNvSpPr>
            <a:spLocks noChangeArrowheads="1"/>
          </p:cNvSpPr>
          <p:nvPr/>
        </p:nvSpPr>
        <p:spPr bwMode="auto">
          <a:xfrm>
            <a:off x="1061165" y="2923590"/>
            <a:ext cx="6536424" cy="1988237"/>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ul</a:t>
            </a:r>
            <a:r>
              <a:rPr lang="en-US" altLang="zh-CN" sz="1600" dirty="0">
                <a:solidFill>
                  <a:schemeClr val="accent5">
                    <a:lumMod val="10000"/>
                  </a:schemeClr>
                </a:solidFill>
              </a:rPr>
              <a:t> class="list-group"&gt;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class="list-group-item"&gt;</a:t>
            </a:r>
            <a:r>
              <a:rPr lang="zh-CN" altLang="en-US" sz="1600" dirty="0">
                <a:solidFill>
                  <a:schemeClr val="accent5">
                    <a:lumMod val="10000"/>
                  </a:schemeClr>
                </a:solidFill>
              </a:rPr>
              <a:t>免费域名注册</a:t>
            </a:r>
            <a:r>
              <a:rPr lang="en-US" altLang="zh-CN" sz="1600" dirty="0">
                <a:solidFill>
                  <a:schemeClr val="accent5">
                    <a:lumMod val="10000"/>
                  </a:schemeClr>
                </a:solidFill>
              </a:rPr>
              <a: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class="list-group-item"&gt;</a:t>
            </a:r>
            <a:r>
              <a:rPr lang="zh-CN" altLang="en-US" sz="1600" dirty="0">
                <a:solidFill>
                  <a:schemeClr val="accent5">
                    <a:lumMod val="10000"/>
                  </a:schemeClr>
                </a:solidFill>
              </a:rPr>
              <a:t>免费 </a:t>
            </a:r>
            <a:r>
              <a:rPr lang="en-US" altLang="zh-CN" sz="1600" dirty="0">
                <a:solidFill>
                  <a:schemeClr val="accent5">
                    <a:lumMod val="10000"/>
                  </a:schemeClr>
                </a:solidFill>
              </a:rPr>
              <a:t>Window </a:t>
            </a:r>
            <a:r>
              <a:rPr lang="zh-CN" altLang="en-US" sz="1600" dirty="0">
                <a:solidFill>
                  <a:schemeClr val="accent5">
                    <a:lumMod val="10000"/>
                  </a:schemeClr>
                </a:solidFill>
              </a:rPr>
              <a:t>空间托管</a:t>
            </a:r>
            <a:r>
              <a:rPr lang="en-US" altLang="zh-CN" sz="1600" dirty="0">
                <a:solidFill>
                  <a:schemeClr val="accent5">
                    <a:lumMod val="10000"/>
                  </a:schemeClr>
                </a:solidFill>
              </a:rPr>
              <a: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class="list-group-item"&gt;</a:t>
            </a:r>
            <a:r>
              <a:rPr lang="zh-CN" altLang="en-US" sz="1600" dirty="0">
                <a:solidFill>
                  <a:schemeClr val="accent5">
                    <a:lumMod val="10000"/>
                  </a:schemeClr>
                </a:solidFill>
              </a:rPr>
              <a:t>图像的数量</a:t>
            </a:r>
            <a:r>
              <a:rPr lang="en-US" altLang="zh-CN" sz="1600" dirty="0">
                <a:solidFill>
                  <a:schemeClr val="accent5">
                    <a:lumMod val="10000"/>
                  </a:schemeClr>
                </a:solidFill>
              </a:rPr>
              <a: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class="list-group-item"&gt;24*7 </a:t>
            </a:r>
            <a:r>
              <a:rPr lang="zh-CN" altLang="en-US" sz="1600" dirty="0">
                <a:solidFill>
                  <a:schemeClr val="accent5">
                    <a:lumMod val="10000"/>
                  </a:schemeClr>
                </a:solidFill>
              </a:rPr>
              <a:t>支持</a:t>
            </a:r>
            <a:r>
              <a:rPr lang="en-US" altLang="zh-CN" sz="1600" dirty="0">
                <a:solidFill>
                  <a:schemeClr val="accent5">
                    <a:lumMod val="10000"/>
                  </a:schemeClr>
                </a:solidFill>
              </a:rPr>
              <a: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class="list-group-item"&gt;</a:t>
            </a:r>
            <a:r>
              <a:rPr lang="zh-CN" altLang="en-US" sz="1600" dirty="0">
                <a:solidFill>
                  <a:schemeClr val="accent5">
                    <a:lumMod val="10000"/>
                  </a:schemeClr>
                </a:solidFill>
              </a:rPr>
              <a:t>每年更新成本</a:t>
            </a:r>
            <a:r>
              <a:rPr lang="en-US" altLang="zh-CN" sz="1600" dirty="0">
                <a:solidFill>
                  <a:schemeClr val="accent5">
                    <a:lumMod val="10000"/>
                  </a:schemeClr>
                </a:solidFill>
              </a:rPr>
              <a: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ul</a:t>
            </a:r>
            <a:r>
              <a:rPr lang="en-US" altLang="zh-CN" sz="1600" dirty="0">
                <a:solidFill>
                  <a:schemeClr val="accent5">
                    <a:lumMod val="10000"/>
                  </a:schemeClr>
                </a:solidFill>
              </a:rPr>
              <a:t>&gt;</a:t>
            </a:r>
          </a:p>
        </p:txBody>
      </p:sp>
      <p:pic>
        <p:nvPicPr>
          <p:cNvPr id="1026" name="Picture 2" descr="基本的列表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187" y="4723764"/>
            <a:ext cx="5676154" cy="1915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8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向列表组添加徽章</a:t>
            </a:r>
          </a:p>
        </p:txBody>
      </p:sp>
      <p:sp>
        <p:nvSpPr>
          <p:cNvPr id="3" name="内容占位符 2"/>
          <p:cNvSpPr>
            <a:spLocks noGrp="1"/>
          </p:cNvSpPr>
          <p:nvPr>
            <p:ph idx="1"/>
          </p:nvPr>
        </p:nvSpPr>
        <p:spPr/>
        <p:txBody>
          <a:bodyPr/>
          <a:lstStyle/>
          <a:p>
            <a:r>
              <a:rPr lang="zh-CN" altLang="en-US" sz="2400" dirty="0"/>
              <a:t>我们可以向任意的列表项添加徽章组件，它会自动定位到右边。只需要在 </a:t>
            </a:r>
            <a:r>
              <a:rPr lang="en-US" altLang="zh-CN" sz="2400" dirty="0"/>
              <a:t>&lt;li&gt; </a:t>
            </a:r>
            <a:r>
              <a:rPr lang="zh-CN" altLang="en-US" sz="2400" dirty="0"/>
              <a:t>元素中添加 </a:t>
            </a:r>
            <a:r>
              <a:rPr lang="en-US" altLang="zh-CN" sz="2400" dirty="0"/>
              <a:t>&lt;span class="badge"&gt; </a:t>
            </a:r>
            <a:r>
              <a:rPr lang="zh-CN" altLang="en-US" sz="2400" dirty="0"/>
              <a:t>即可。下面的实例演示了这点：</a:t>
            </a:r>
          </a:p>
        </p:txBody>
      </p:sp>
      <p:sp>
        <p:nvSpPr>
          <p:cNvPr id="4" name="AutoShape 10"/>
          <p:cNvSpPr>
            <a:spLocks noChangeArrowheads="1"/>
          </p:cNvSpPr>
          <p:nvPr/>
        </p:nvSpPr>
        <p:spPr bwMode="auto">
          <a:xfrm>
            <a:off x="1168741" y="2558328"/>
            <a:ext cx="6536424" cy="386310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ul</a:t>
            </a:r>
            <a:r>
              <a:rPr lang="en-US" altLang="zh-CN" sz="1600" dirty="0">
                <a:solidFill>
                  <a:schemeClr val="accent5">
                    <a:lumMod val="10000"/>
                  </a:schemeClr>
                </a:solidFill>
              </a:rPr>
              <a:t> class="list-group"&gt;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class="list-group-item"&gt;</a:t>
            </a:r>
            <a:r>
              <a:rPr lang="zh-CN" altLang="en-US" sz="1600" dirty="0">
                <a:solidFill>
                  <a:schemeClr val="accent5">
                    <a:lumMod val="10000"/>
                  </a:schemeClr>
                </a:solidFill>
              </a:rPr>
              <a:t>免费域名注册</a:t>
            </a:r>
            <a:r>
              <a:rPr lang="en-US" altLang="zh-CN" sz="1600" dirty="0">
                <a:solidFill>
                  <a:schemeClr val="accent5">
                    <a:lumMod val="10000"/>
                  </a:schemeClr>
                </a:solidFill>
              </a:rPr>
              <a: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class="list-group-item"&gt;</a:t>
            </a:r>
            <a:r>
              <a:rPr lang="zh-CN" altLang="en-US" sz="1600" dirty="0">
                <a:solidFill>
                  <a:schemeClr val="accent5">
                    <a:lumMod val="10000"/>
                  </a:schemeClr>
                </a:solidFill>
              </a:rPr>
              <a:t>免费 </a:t>
            </a:r>
            <a:r>
              <a:rPr lang="en-US" altLang="zh-CN" sz="1600" dirty="0">
                <a:solidFill>
                  <a:schemeClr val="accent5">
                    <a:lumMod val="10000"/>
                  </a:schemeClr>
                </a:solidFill>
              </a:rPr>
              <a:t>Window </a:t>
            </a:r>
            <a:r>
              <a:rPr lang="zh-CN" altLang="en-US" sz="1600" dirty="0">
                <a:solidFill>
                  <a:schemeClr val="accent5">
                    <a:lumMod val="10000"/>
                  </a:schemeClr>
                </a:solidFill>
              </a:rPr>
              <a:t>空间托管</a:t>
            </a:r>
            <a:r>
              <a:rPr lang="en-US" altLang="zh-CN" sz="1600" dirty="0">
                <a:solidFill>
                  <a:schemeClr val="accent5">
                    <a:lumMod val="10000"/>
                  </a:schemeClr>
                </a:solidFill>
              </a:rPr>
              <a: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class="list-group-item"&gt;</a:t>
            </a:r>
            <a:r>
              <a:rPr lang="zh-CN" altLang="en-US" sz="1600" dirty="0">
                <a:solidFill>
                  <a:schemeClr val="accent5">
                    <a:lumMod val="10000"/>
                  </a:schemeClr>
                </a:solidFill>
              </a:rPr>
              <a:t>图像的数量</a:t>
            </a:r>
            <a:r>
              <a:rPr lang="en-US" altLang="zh-CN" sz="1600" dirty="0">
                <a:solidFill>
                  <a:schemeClr val="accent5">
                    <a:lumMod val="10000"/>
                  </a:schemeClr>
                </a:solidFill>
              </a:rPr>
              <a: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class="list-group-item"&gt;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class="badge"&gt;</a:t>
            </a:r>
            <a:r>
              <a:rPr lang="zh-CN" altLang="en-US" sz="1600" dirty="0">
                <a:solidFill>
                  <a:schemeClr val="accent5">
                    <a:lumMod val="10000"/>
                  </a:schemeClr>
                </a:solidFill>
              </a:rPr>
              <a:t>新</a:t>
            </a:r>
            <a:r>
              <a:rPr lang="en-US" altLang="zh-CN" sz="1600" dirty="0">
                <a:solidFill>
                  <a:schemeClr val="accent5">
                    <a:lumMod val="10000"/>
                  </a:schemeClr>
                </a:solidFill>
              </a:rPr>
              <a: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24*7 </a:t>
            </a:r>
            <a:r>
              <a:rPr lang="zh-CN" altLang="en-US" sz="1600" dirty="0">
                <a:solidFill>
                  <a:schemeClr val="accent5">
                    <a:lumMod val="10000"/>
                  </a:schemeClr>
                </a:solidFill>
              </a:rPr>
              <a:t>支持</a:t>
            </a:r>
          </a:p>
          <a:p>
            <a:pPr defTabSz="723900">
              <a:lnSpc>
                <a:spcPct val="110000"/>
              </a:lnSpc>
              <a:buClr>
                <a:schemeClr val="folHlink"/>
              </a:buClr>
              <a:buSzPct val="60000"/>
              <a:tabLst>
                <a:tab pos="444500" algn="l"/>
              </a:tabLst>
              <a:defRPr/>
            </a:pPr>
            <a:r>
              <a:rPr lang="zh-CN" altLang="en-US" sz="1600" dirty="0">
                <a:solidFill>
                  <a:schemeClr val="accent5">
                    <a:lumMod val="10000"/>
                  </a:schemeClr>
                </a:solidFill>
              </a:rPr>
              <a:t>   </a:t>
            </a:r>
            <a:r>
              <a:rPr lang="en-US" altLang="zh-CN" sz="1600" dirty="0">
                <a:solidFill>
                  <a:schemeClr val="accent5">
                    <a:lumMod val="10000"/>
                  </a:schemeClr>
                </a:solidFill>
              </a:rPr>
              <a: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class="list-group-item"&gt;</a:t>
            </a:r>
            <a:r>
              <a:rPr lang="zh-CN" altLang="en-US" sz="1600" dirty="0">
                <a:solidFill>
                  <a:schemeClr val="accent5">
                    <a:lumMod val="10000"/>
                  </a:schemeClr>
                </a:solidFill>
              </a:rPr>
              <a:t>每年更新成本</a:t>
            </a:r>
            <a:r>
              <a:rPr lang="en-US" altLang="zh-CN" sz="1600" dirty="0">
                <a:solidFill>
                  <a:schemeClr val="accent5">
                    <a:lumMod val="10000"/>
                  </a:schemeClr>
                </a:solidFill>
              </a:rPr>
              <a: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&lt;li class="list-group-item"&gt;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&lt;span class="badge"&gt;</a:t>
            </a:r>
            <a:r>
              <a:rPr lang="zh-CN" altLang="en-US" sz="1600" dirty="0">
                <a:solidFill>
                  <a:schemeClr val="accent5">
                    <a:lumMod val="10000"/>
                  </a:schemeClr>
                </a:solidFill>
              </a:rPr>
              <a:t>新</a:t>
            </a:r>
            <a:r>
              <a:rPr lang="en-US" altLang="zh-CN" sz="1600" dirty="0">
                <a:solidFill>
                  <a:schemeClr val="accent5">
                    <a:lumMod val="10000"/>
                  </a:schemeClr>
                </a:solidFill>
              </a:rPr>
              <a:t>&lt;/span&gt;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折扣优惠</a:t>
            </a:r>
          </a:p>
          <a:p>
            <a:pPr defTabSz="723900">
              <a:lnSpc>
                <a:spcPct val="110000"/>
              </a:lnSpc>
              <a:buClr>
                <a:schemeClr val="folHlink"/>
              </a:buClr>
              <a:buSzPct val="60000"/>
              <a:tabLst>
                <a:tab pos="444500" algn="l"/>
              </a:tabLst>
              <a:defRPr/>
            </a:pPr>
            <a:r>
              <a:rPr lang="zh-CN" altLang="en-US" sz="1600" dirty="0">
                <a:solidFill>
                  <a:schemeClr val="accent5">
                    <a:lumMod val="10000"/>
                  </a:schemeClr>
                </a:solidFill>
              </a:rPr>
              <a:t>   </a:t>
            </a:r>
            <a:r>
              <a:rPr lang="en-US" altLang="zh-CN" sz="1600" dirty="0">
                <a:solidFill>
                  <a:schemeClr val="accent5">
                    <a:lumMod val="10000"/>
                  </a:schemeClr>
                </a:solidFill>
              </a:rPr>
              <a:t>&lt;/li&gt;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t>
            </a:r>
            <a:r>
              <a:rPr lang="en-US" altLang="zh-CN" sz="1600" dirty="0" err="1">
                <a:solidFill>
                  <a:schemeClr val="accent5">
                    <a:lumMod val="10000"/>
                  </a:schemeClr>
                </a:solidFill>
              </a:rPr>
              <a:t>ul</a:t>
            </a:r>
            <a:r>
              <a:rPr lang="en-US" altLang="zh-CN" sz="1600" dirty="0">
                <a:solidFill>
                  <a:schemeClr val="accent5">
                    <a:lumMod val="10000"/>
                  </a:schemeClr>
                </a:solidFill>
              </a:rPr>
              <a:t>&gt;</a:t>
            </a:r>
          </a:p>
        </p:txBody>
      </p:sp>
      <p:pic>
        <p:nvPicPr>
          <p:cNvPr id="2050" name="Picture 2" descr="列表组中的徽章"/>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2177" y="5035562"/>
            <a:ext cx="4552576" cy="1822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4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CSS </a:t>
            </a:r>
            <a:r>
              <a:rPr lang="zh-CN" altLang="en-US" dirty="0"/>
              <a:t>规则解释</a:t>
            </a:r>
          </a:p>
        </p:txBody>
      </p:sp>
      <p:sp>
        <p:nvSpPr>
          <p:cNvPr id="3" name="内容占位符 2"/>
          <p:cNvSpPr>
            <a:spLocks noGrp="1"/>
          </p:cNvSpPr>
          <p:nvPr>
            <p:ph idx="1"/>
          </p:nvPr>
        </p:nvSpPr>
        <p:spPr/>
        <p:txBody>
          <a:bodyPr/>
          <a:lstStyle/>
          <a:p>
            <a:r>
              <a:rPr lang="zh-CN" altLang="en-US" sz="2400" dirty="0"/>
              <a:t>这里有 </a:t>
            </a:r>
            <a:r>
              <a:rPr lang="en-US" altLang="zh-CN" sz="2400" dirty="0"/>
              <a:t>200 </a:t>
            </a:r>
            <a:r>
              <a:rPr lang="zh-CN" altLang="en-US" sz="2400" dirty="0"/>
              <a:t>个 </a:t>
            </a:r>
            <a:r>
              <a:rPr lang="en-US" altLang="zh-CN" sz="2400" dirty="0"/>
              <a:t>class</a:t>
            </a:r>
            <a:r>
              <a:rPr lang="zh-CN" altLang="en-US" sz="2400" dirty="0"/>
              <a:t>，每个 </a:t>
            </a:r>
            <a:r>
              <a:rPr lang="en-US" altLang="zh-CN" sz="2400" dirty="0"/>
              <a:t>class </a:t>
            </a:r>
            <a:r>
              <a:rPr lang="zh-CN" altLang="en-US" sz="2400" dirty="0"/>
              <a:t>针对一个图标。这些 </a:t>
            </a:r>
            <a:r>
              <a:rPr lang="en-US" altLang="zh-CN" sz="2400" dirty="0"/>
              <a:t>class </a:t>
            </a:r>
            <a:r>
              <a:rPr lang="zh-CN" altLang="en-US" sz="2400" dirty="0"/>
              <a:t>的常见格式如下：</a:t>
            </a:r>
            <a:endParaRPr lang="en-US" altLang="zh-CN" sz="2400" dirty="0"/>
          </a:p>
          <a:p>
            <a:endParaRPr lang="en-US" altLang="zh-CN" sz="2400" dirty="0"/>
          </a:p>
          <a:p>
            <a:endParaRPr lang="en-US" altLang="zh-CN" sz="2400" dirty="0"/>
          </a:p>
          <a:p>
            <a:endParaRPr lang="en-US" altLang="zh-CN" sz="2400" dirty="0"/>
          </a:p>
          <a:p>
            <a:r>
              <a:rPr lang="zh-CN" altLang="en-US" sz="2400" dirty="0"/>
              <a:t>比如，使用的 </a:t>
            </a:r>
            <a:r>
              <a:rPr lang="en-US" altLang="zh-CN" sz="2400" dirty="0"/>
              <a:t>user </a:t>
            </a:r>
            <a:r>
              <a:rPr lang="zh-CN" altLang="en-US" sz="2400" dirty="0"/>
              <a:t>图标，它的 </a:t>
            </a:r>
            <a:r>
              <a:rPr lang="en-US" altLang="zh-CN" sz="2400" dirty="0"/>
              <a:t>class </a:t>
            </a:r>
            <a:r>
              <a:rPr lang="zh-CN" altLang="en-US" sz="2400" dirty="0"/>
              <a:t>如下：</a:t>
            </a:r>
          </a:p>
        </p:txBody>
      </p:sp>
      <p:sp>
        <p:nvSpPr>
          <p:cNvPr id="4" name="AutoShape 10"/>
          <p:cNvSpPr>
            <a:spLocks noChangeArrowheads="1"/>
          </p:cNvSpPr>
          <p:nvPr/>
        </p:nvSpPr>
        <p:spPr bwMode="auto">
          <a:xfrm>
            <a:off x="760754" y="2098646"/>
            <a:ext cx="7682846" cy="110799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a:t>
            </a:r>
            <a:r>
              <a:rPr lang="en-US" altLang="zh-CN" sz="2000" dirty="0" err="1">
                <a:solidFill>
                  <a:schemeClr val="accent5">
                    <a:lumMod val="10000"/>
                  </a:schemeClr>
                </a:solidFill>
              </a:rPr>
              <a:t>glyphicon-keyword:before</a:t>
            </a:r>
            <a:r>
              <a:rPr lang="en-US" altLang="zh-CN" sz="2000" dirty="0">
                <a:solidFill>
                  <a:schemeClr val="accent5">
                    <a:lumMod val="10000"/>
                  </a:schemeClr>
                </a:solidFill>
              </a:rPr>
              <a:t> {</a:t>
            </a:r>
          </a:p>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  content: "</a:t>
            </a:r>
            <a:r>
              <a:rPr lang="en-US" altLang="zh-CN" sz="2000" dirty="0" err="1">
                <a:solidFill>
                  <a:schemeClr val="accent5">
                    <a:lumMod val="10000"/>
                  </a:schemeClr>
                </a:solidFill>
              </a:rPr>
              <a:t>hexvalue</a:t>
            </a:r>
            <a:r>
              <a:rPr lang="en-US" altLang="zh-CN" sz="2000" dirty="0">
                <a:solidFill>
                  <a:schemeClr val="accent5">
                    <a:lumMod val="10000"/>
                  </a:schemeClr>
                </a:solidFill>
              </a:rPr>
              <a:t>";</a:t>
            </a:r>
          </a:p>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a:t>
            </a:r>
          </a:p>
        </p:txBody>
      </p:sp>
      <p:sp>
        <p:nvSpPr>
          <p:cNvPr id="5" name="AutoShape 10"/>
          <p:cNvSpPr>
            <a:spLocks noChangeArrowheads="1"/>
          </p:cNvSpPr>
          <p:nvPr/>
        </p:nvSpPr>
        <p:spPr bwMode="auto">
          <a:xfrm>
            <a:off x="735013" y="3945376"/>
            <a:ext cx="7682846" cy="110799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a:t>
            </a:r>
            <a:r>
              <a:rPr lang="en-US" altLang="zh-CN" sz="2000" dirty="0" err="1">
                <a:solidFill>
                  <a:schemeClr val="accent5">
                    <a:lumMod val="10000"/>
                  </a:schemeClr>
                </a:solidFill>
              </a:rPr>
              <a:t>glyphicon-user:before</a:t>
            </a:r>
            <a:r>
              <a:rPr lang="en-US" altLang="zh-CN" sz="2000" dirty="0">
                <a:solidFill>
                  <a:schemeClr val="accent5">
                    <a:lumMod val="10000"/>
                  </a:schemeClr>
                </a:solidFill>
              </a:rPr>
              <a:t> {</a:t>
            </a:r>
          </a:p>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  content: "\e008";</a:t>
            </a:r>
          </a:p>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a:t>
            </a:r>
          </a:p>
        </p:txBody>
      </p:sp>
    </p:spTree>
    <p:extLst>
      <p:ext uri="{BB962C8B-B14F-4D97-AF65-F5344CB8AC3E}">
        <p14:creationId xmlns:p14="http://schemas.microsoft.com/office/powerpoint/2010/main" val="361059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向列表组添加链接</a:t>
            </a:r>
          </a:p>
        </p:txBody>
      </p:sp>
      <p:sp>
        <p:nvSpPr>
          <p:cNvPr id="3" name="内容占位符 2"/>
          <p:cNvSpPr>
            <a:spLocks noGrp="1"/>
          </p:cNvSpPr>
          <p:nvPr>
            <p:ph idx="1"/>
          </p:nvPr>
        </p:nvSpPr>
        <p:spPr/>
        <p:txBody>
          <a:bodyPr/>
          <a:lstStyle/>
          <a:p>
            <a:r>
              <a:rPr lang="zh-CN" altLang="en-US" sz="2400" dirty="0"/>
              <a:t>通过使用锚标签代替列表项，我们可以向列表组添加链接。我们需要使用 </a:t>
            </a:r>
            <a:r>
              <a:rPr lang="en-US" altLang="zh-CN" sz="2400" dirty="0"/>
              <a:t>&lt;div&gt; </a:t>
            </a:r>
            <a:r>
              <a:rPr lang="zh-CN" altLang="en-US" sz="2400" dirty="0"/>
              <a:t>代替 </a:t>
            </a:r>
            <a:r>
              <a:rPr lang="en-US" altLang="zh-CN" sz="2400" dirty="0"/>
              <a:t>&lt;</a:t>
            </a:r>
            <a:r>
              <a:rPr lang="en-US" altLang="zh-CN" sz="2400" dirty="0" err="1"/>
              <a:t>ul</a:t>
            </a:r>
            <a:r>
              <a:rPr lang="en-US" altLang="zh-CN" sz="2400" dirty="0"/>
              <a:t>&gt; </a:t>
            </a:r>
            <a:r>
              <a:rPr lang="zh-CN" altLang="en-US" sz="2400" dirty="0"/>
              <a:t>元素。下面的实例演示了这点：</a:t>
            </a:r>
          </a:p>
        </p:txBody>
      </p:sp>
      <p:sp>
        <p:nvSpPr>
          <p:cNvPr id="4" name="AutoShape 10"/>
          <p:cNvSpPr>
            <a:spLocks noChangeArrowheads="1"/>
          </p:cNvSpPr>
          <p:nvPr/>
        </p:nvSpPr>
        <p:spPr bwMode="auto">
          <a:xfrm>
            <a:off x="1168741" y="2558328"/>
            <a:ext cx="6536424" cy="196502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 </a:t>
            </a:r>
            <a:r>
              <a:rPr lang="en-US" altLang="zh-CN" sz="1600" dirty="0" err="1">
                <a:solidFill>
                  <a:schemeClr val="accent5">
                    <a:lumMod val="10000"/>
                  </a:schemeClr>
                </a:solidFill>
              </a:rPr>
              <a:t>href</a:t>
            </a:r>
            <a:r>
              <a:rPr lang="en-US" altLang="zh-CN" sz="1600" dirty="0">
                <a:solidFill>
                  <a:schemeClr val="accent5">
                    <a:lumMod val="10000"/>
                  </a:schemeClr>
                </a:solidFill>
              </a:rPr>
              <a:t>="#" class="list-group-item active"&gt;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免费域名注册</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 </a:t>
            </a:r>
            <a:r>
              <a:rPr lang="en-US" altLang="zh-CN" sz="1600" dirty="0" err="1">
                <a:solidFill>
                  <a:schemeClr val="accent5">
                    <a:lumMod val="10000"/>
                  </a:schemeClr>
                </a:solidFill>
              </a:rPr>
              <a:t>href</a:t>
            </a:r>
            <a:r>
              <a:rPr lang="en-US" altLang="zh-CN" sz="1600" dirty="0">
                <a:solidFill>
                  <a:schemeClr val="accent5">
                    <a:lumMod val="10000"/>
                  </a:schemeClr>
                </a:solidFill>
              </a:rPr>
              <a:t>="#" class="list-group-item"&gt;24*7 </a:t>
            </a:r>
            <a:r>
              <a:rPr lang="zh-CN" altLang="en-US" sz="1600" dirty="0">
                <a:solidFill>
                  <a:schemeClr val="accent5">
                    <a:lumMod val="10000"/>
                  </a:schemeClr>
                </a:solidFill>
              </a:rPr>
              <a:t>支持</a:t>
            </a:r>
            <a:r>
              <a:rPr lang="en-US" altLang="zh-CN" sz="1600" dirty="0">
                <a:solidFill>
                  <a:schemeClr val="accent5">
                    <a:lumMod val="10000"/>
                  </a:schemeClr>
                </a:solidFill>
              </a:rPr>
              <a:t>&lt;/a&gt;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 </a:t>
            </a:r>
            <a:r>
              <a:rPr lang="en-US" altLang="zh-CN" sz="1600" dirty="0" err="1">
                <a:solidFill>
                  <a:schemeClr val="accent5">
                    <a:lumMod val="10000"/>
                  </a:schemeClr>
                </a:solidFill>
              </a:rPr>
              <a:t>href</a:t>
            </a:r>
            <a:r>
              <a:rPr lang="en-US" altLang="zh-CN" sz="1600" dirty="0">
                <a:solidFill>
                  <a:schemeClr val="accent5">
                    <a:lumMod val="10000"/>
                  </a:schemeClr>
                </a:solidFill>
              </a:rPr>
              <a:t>="#" class="list-group-item"&gt;</a:t>
            </a:r>
            <a:r>
              <a:rPr lang="zh-CN" altLang="en-US" sz="1600" dirty="0">
                <a:solidFill>
                  <a:schemeClr val="accent5">
                    <a:lumMod val="10000"/>
                  </a:schemeClr>
                </a:solidFill>
              </a:rPr>
              <a:t>免费 </a:t>
            </a:r>
            <a:r>
              <a:rPr lang="en-US" altLang="zh-CN" sz="1600" dirty="0">
                <a:solidFill>
                  <a:schemeClr val="accent5">
                    <a:lumMod val="10000"/>
                  </a:schemeClr>
                </a:solidFill>
              </a:rPr>
              <a:t>Window </a:t>
            </a:r>
            <a:r>
              <a:rPr lang="zh-CN" altLang="en-US" sz="1600" dirty="0">
                <a:solidFill>
                  <a:schemeClr val="accent5">
                    <a:lumMod val="10000"/>
                  </a:schemeClr>
                </a:solidFill>
              </a:rPr>
              <a:t>空间托管</a:t>
            </a:r>
            <a:r>
              <a:rPr lang="en-US" altLang="zh-CN" sz="1600" dirty="0">
                <a:solidFill>
                  <a:schemeClr val="accent5">
                    <a:lumMod val="10000"/>
                  </a:schemeClr>
                </a:solidFill>
              </a:rPr>
              <a:t>&lt;/a&gt;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 </a:t>
            </a:r>
            <a:r>
              <a:rPr lang="en-US" altLang="zh-CN" sz="1600" dirty="0" err="1">
                <a:solidFill>
                  <a:schemeClr val="accent5">
                    <a:lumMod val="10000"/>
                  </a:schemeClr>
                </a:solidFill>
              </a:rPr>
              <a:t>href</a:t>
            </a:r>
            <a:r>
              <a:rPr lang="en-US" altLang="zh-CN" sz="1600" dirty="0">
                <a:solidFill>
                  <a:schemeClr val="accent5">
                    <a:lumMod val="10000"/>
                  </a:schemeClr>
                </a:solidFill>
              </a:rPr>
              <a:t>="#" class="list-group-item"&gt;</a:t>
            </a:r>
            <a:r>
              <a:rPr lang="zh-CN" altLang="en-US" sz="1600" dirty="0">
                <a:solidFill>
                  <a:schemeClr val="accent5">
                    <a:lumMod val="10000"/>
                  </a:schemeClr>
                </a:solidFill>
              </a:rPr>
              <a:t>图像的数量</a:t>
            </a:r>
            <a:r>
              <a:rPr lang="en-US" altLang="zh-CN" sz="1600" dirty="0">
                <a:solidFill>
                  <a:schemeClr val="accent5">
                    <a:lumMod val="10000"/>
                  </a:schemeClr>
                </a:solidFill>
              </a:rPr>
              <a:t>&lt;/a&gt;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&lt;a </a:t>
            </a:r>
            <a:r>
              <a:rPr lang="en-US" altLang="zh-CN" sz="1600" dirty="0" err="1">
                <a:solidFill>
                  <a:schemeClr val="accent5">
                    <a:lumMod val="10000"/>
                  </a:schemeClr>
                </a:solidFill>
              </a:rPr>
              <a:t>href</a:t>
            </a:r>
            <a:r>
              <a:rPr lang="en-US" altLang="zh-CN" sz="1600" dirty="0">
                <a:solidFill>
                  <a:schemeClr val="accent5">
                    <a:lumMod val="10000"/>
                  </a:schemeClr>
                </a:solidFill>
              </a:rPr>
              <a:t>="#" class="list-group-item"&gt;</a:t>
            </a:r>
            <a:r>
              <a:rPr lang="zh-CN" altLang="en-US" sz="1600" dirty="0">
                <a:solidFill>
                  <a:schemeClr val="accent5">
                    <a:lumMod val="10000"/>
                  </a:schemeClr>
                </a:solidFill>
              </a:rPr>
              <a:t>每年更新成本</a:t>
            </a:r>
            <a:r>
              <a:rPr lang="en-US" altLang="zh-CN" sz="1600" dirty="0">
                <a:solidFill>
                  <a:schemeClr val="accent5">
                    <a:lumMod val="10000"/>
                  </a:schemeClr>
                </a:solidFill>
              </a:rPr>
              <a:t>&lt;/a&gt;</a:t>
            </a:r>
          </a:p>
        </p:txBody>
      </p:sp>
      <p:pic>
        <p:nvPicPr>
          <p:cNvPr id="3074" name="Picture 2" descr="列表组中的链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013" y="4673589"/>
            <a:ext cx="6153150" cy="206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43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向列表组添加自定义内容</a:t>
            </a:r>
          </a:p>
        </p:txBody>
      </p:sp>
      <p:sp>
        <p:nvSpPr>
          <p:cNvPr id="3" name="内容占位符 2"/>
          <p:cNvSpPr>
            <a:spLocks noGrp="1"/>
          </p:cNvSpPr>
          <p:nvPr>
            <p:ph idx="1"/>
          </p:nvPr>
        </p:nvSpPr>
        <p:spPr/>
        <p:txBody>
          <a:bodyPr/>
          <a:lstStyle/>
          <a:p>
            <a:r>
              <a:rPr lang="zh-CN" altLang="en-US" sz="2400" dirty="0"/>
              <a:t>我们可以向上面已添加链接的列表组添加任意的 </a:t>
            </a:r>
            <a:r>
              <a:rPr lang="en-US" altLang="zh-CN" sz="2400" dirty="0"/>
              <a:t>HTML </a:t>
            </a:r>
            <a:r>
              <a:rPr lang="zh-CN" altLang="en-US" sz="2400" dirty="0"/>
              <a:t>内容。下面的实例演示了这点：</a:t>
            </a:r>
          </a:p>
        </p:txBody>
      </p:sp>
      <p:sp>
        <p:nvSpPr>
          <p:cNvPr id="4" name="AutoShape 10"/>
          <p:cNvSpPr>
            <a:spLocks noChangeArrowheads="1"/>
          </p:cNvSpPr>
          <p:nvPr/>
        </p:nvSpPr>
        <p:spPr bwMode="auto">
          <a:xfrm>
            <a:off x="353920" y="305701"/>
            <a:ext cx="6284352" cy="63217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class="list-group"&gt;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a:t>
            </a:r>
            <a:r>
              <a:rPr lang="en-US" altLang="zh-CN" sz="1600" dirty="0" err="1">
                <a:solidFill>
                  <a:schemeClr val="accent5">
                    <a:lumMod val="10000"/>
                  </a:schemeClr>
                </a:solidFill>
              </a:rPr>
              <a:t>href</a:t>
            </a:r>
            <a:r>
              <a:rPr lang="en-US" altLang="zh-CN" sz="1600" dirty="0">
                <a:solidFill>
                  <a:schemeClr val="accent5">
                    <a:lumMod val="10000"/>
                  </a:schemeClr>
                </a:solidFill>
              </a:rPr>
              <a:t>="#" class="list-group-item active"&gt;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&lt;h4 class="list-group-item-heading"&gt;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入门网站包</a:t>
            </a:r>
          </a:p>
          <a:p>
            <a:pPr defTabSz="723900">
              <a:lnSpc>
                <a:spcPct val="110000"/>
              </a:lnSpc>
              <a:buClr>
                <a:schemeClr val="folHlink"/>
              </a:buClr>
              <a:buSzPct val="60000"/>
              <a:tabLst>
                <a:tab pos="444500" algn="l"/>
              </a:tabLst>
              <a:defRPr/>
            </a:pPr>
            <a:r>
              <a:rPr lang="zh-CN" altLang="en-US" sz="1600" dirty="0">
                <a:solidFill>
                  <a:schemeClr val="accent5">
                    <a:lumMod val="10000"/>
                  </a:schemeClr>
                </a:solidFill>
              </a:rPr>
              <a:t>      </a:t>
            </a:r>
            <a:r>
              <a:rPr lang="en-US" altLang="zh-CN" sz="1600" dirty="0">
                <a:solidFill>
                  <a:schemeClr val="accent5">
                    <a:lumMod val="10000"/>
                  </a:schemeClr>
                </a:solidFill>
              </a:rPr>
              <a:t>&lt;/h4&gt;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a:t>
            </a:r>
            <a:r>
              <a:rPr lang="en-US" altLang="zh-CN" sz="1600" dirty="0" err="1">
                <a:solidFill>
                  <a:schemeClr val="accent5">
                    <a:lumMod val="10000"/>
                  </a:schemeClr>
                </a:solidFill>
              </a:rPr>
              <a:t>href</a:t>
            </a:r>
            <a:r>
              <a:rPr lang="en-US" altLang="zh-CN" sz="1600" dirty="0">
                <a:solidFill>
                  <a:schemeClr val="accent5">
                    <a:lumMod val="10000"/>
                  </a:schemeClr>
                </a:solidFill>
              </a:rPr>
              <a:t>="#" class="list-group-item"&gt;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&lt;h4 class="list-group-item-heading"&gt;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免费域名注册</a:t>
            </a:r>
          </a:p>
          <a:p>
            <a:pPr defTabSz="723900">
              <a:lnSpc>
                <a:spcPct val="110000"/>
              </a:lnSpc>
              <a:buClr>
                <a:schemeClr val="folHlink"/>
              </a:buClr>
              <a:buSzPct val="60000"/>
              <a:tabLst>
                <a:tab pos="444500" algn="l"/>
              </a:tabLst>
              <a:defRPr/>
            </a:pPr>
            <a:r>
              <a:rPr lang="zh-CN" altLang="en-US" sz="1600" dirty="0">
                <a:solidFill>
                  <a:schemeClr val="accent5">
                    <a:lumMod val="10000"/>
                  </a:schemeClr>
                </a:solidFill>
              </a:rPr>
              <a:t>      </a:t>
            </a:r>
            <a:r>
              <a:rPr lang="en-US" altLang="zh-CN" sz="1600" dirty="0">
                <a:solidFill>
                  <a:schemeClr val="accent5">
                    <a:lumMod val="10000"/>
                  </a:schemeClr>
                </a:solidFill>
              </a:rPr>
              <a:t>&lt;/h4&gt;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&lt;p class="list-group-item-text"&gt;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您将通过网页进行免费域名注册。</a:t>
            </a:r>
          </a:p>
          <a:p>
            <a:pPr defTabSz="723900">
              <a:lnSpc>
                <a:spcPct val="110000"/>
              </a:lnSpc>
              <a:buClr>
                <a:schemeClr val="folHlink"/>
              </a:buClr>
              <a:buSzPct val="60000"/>
              <a:tabLst>
                <a:tab pos="444500" algn="l"/>
              </a:tabLst>
              <a:defRPr/>
            </a:pPr>
            <a:r>
              <a:rPr lang="zh-CN" altLang="en-US" sz="1600" dirty="0">
                <a:solidFill>
                  <a:schemeClr val="accent5">
                    <a:lumMod val="10000"/>
                  </a:schemeClr>
                </a:solidFill>
              </a:rPr>
              <a:t>      </a:t>
            </a:r>
            <a:r>
              <a:rPr lang="en-US" altLang="zh-CN" sz="1600" dirty="0">
                <a:solidFill>
                  <a:schemeClr val="accent5">
                    <a:lumMod val="10000"/>
                  </a:schemeClr>
                </a:solidFill>
              </a:rPr>
              <a:t>&lt;/p&gt;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a:t>
            </a:r>
            <a:r>
              <a:rPr lang="en-US" altLang="zh-CN" sz="1600" dirty="0" err="1">
                <a:solidFill>
                  <a:schemeClr val="accent5">
                    <a:lumMod val="10000"/>
                  </a:schemeClr>
                </a:solidFill>
              </a:rPr>
              <a:t>href</a:t>
            </a:r>
            <a:r>
              <a:rPr lang="en-US" altLang="zh-CN" sz="1600" dirty="0">
                <a:solidFill>
                  <a:schemeClr val="accent5">
                    <a:lumMod val="10000"/>
                  </a:schemeClr>
                </a:solidFill>
              </a:rPr>
              <a:t>="#" class="list-group-item"&gt;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&lt;h4 class="list-group-item-heading"&gt;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24*7 </a:t>
            </a:r>
            <a:r>
              <a:rPr lang="zh-CN" altLang="en-US" sz="1600" dirty="0">
                <a:solidFill>
                  <a:schemeClr val="accent5">
                    <a:lumMod val="10000"/>
                  </a:schemeClr>
                </a:solidFill>
              </a:rPr>
              <a:t>支持</a:t>
            </a:r>
          </a:p>
          <a:p>
            <a:pPr defTabSz="723900">
              <a:lnSpc>
                <a:spcPct val="110000"/>
              </a:lnSpc>
              <a:buClr>
                <a:schemeClr val="folHlink"/>
              </a:buClr>
              <a:buSzPct val="60000"/>
              <a:tabLst>
                <a:tab pos="444500" algn="l"/>
              </a:tabLst>
              <a:defRPr/>
            </a:pPr>
            <a:r>
              <a:rPr lang="zh-CN" altLang="en-US" sz="1600" dirty="0">
                <a:solidFill>
                  <a:schemeClr val="accent5">
                    <a:lumMod val="10000"/>
                  </a:schemeClr>
                </a:solidFill>
              </a:rPr>
              <a:t>      </a:t>
            </a:r>
            <a:r>
              <a:rPr lang="en-US" altLang="zh-CN" sz="1600" dirty="0">
                <a:solidFill>
                  <a:schemeClr val="accent5">
                    <a:lumMod val="10000"/>
                  </a:schemeClr>
                </a:solidFill>
              </a:rPr>
              <a:t>&lt;/h4&gt;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&lt;p class="list-group-item-text"&gt;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我们提供 </a:t>
            </a:r>
            <a:r>
              <a:rPr lang="en-US" altLang="zh-CN" sz="1600" dirty="0">
                <a:solidFill>
                  <a:schemeClr val="accent5">
                    <a:lumMod val="10000"/>
                  </a:schemeClr>
                </a:solidFill>
              </a:rPr>
              <a:t>24*7 </a:t>
            </a:r>
            <a:r>
              <a:rPr lang="zh-CN" altLang="en-US" sz="1600" dirty="0">
                <a:solidFill>
                  <a:schemeClr val="accent5">
                    <a:lumMod val="10000"/>
                  </a:schemeClr>
                </a:solidFill>
              </a:rPr>
              <a:t>支持。</a:t>
            </a:r>
          </a:p>
          <a:p>
            <a:pPr defTabSz="723900">
              <a:lnSpc>
                <a:spcPct val="110000"/>
              </a:lnSpc>
              <a:buClr>
                <a:schemeClr val="folHlink"/>
              </a:buClr>
              <a:buSzPct val="60000"/>
              <a:tabLst>
                <a:tab pos="444500" algn="l"/>
              </a:tabLst>
              <a:defRPr/>
            </a:pPr>
            <a:r>
              <a:rPr lang="zh-CN" altLang="en-US" sz="1600" dirty="0">
                <a:solidFill>
                  <a:schemeClr val="accent5">
                    <a:lumMod val="10000"/>
                  </a:schemeClr>
                </a:solidFill>
              </a:rPr>
              <a:t>      </a:t>
            </a:r>
            <a:r>
              <a:rPr lang="en-US" altLang="zh-CN" sz="1600" dirty="0">
                <a:solidFill>
                  <a:schemeClr val="accent5">
                    <a:lumMod val="10000"/>
                  </a:schemeClr>
                </a:solidFill>
              </a:rPr>
              <a:t>&lt;/p&gt;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sp>
        <p:nvSpPr>
          <p:cNvPr id="5" name="AutoShape 10"/>
          <p:cNvSpPr>
            <a:spLocks noChangeArrowheads="1"/>
          </p:cNvSpPr>
          <p:nvPr/>
        </p:nvSpPr>
        <p:spPr bwMode="auto">
          <a:xfrm>
            <a:off x="1051047" y="1082077"/>
            <a:ext cx="6387446" cy="5238357"/>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 class="list-group"&gt;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a:t>
            </a:r>
            <a:r>
              <a:rPr lang="en-US" altLang="zh-CN" sz="1600" dirty="0" err="1">
                <a:solidFill>
                  <a:schemeClr val="accent5">
                    <a:lumMod val="10000"/>
                  </a:schemeClr>
                </a:solidFill>
              </a:rPr>
              <a:t>href</a:t>
            </a:r>
            <a:r>
              <a:rPr lang="en-US" altLang="zh-CN" sz="1600" dirty="0">
                <a:solidFill>
                  <a:schemeClr val="accent5">
                    <a:lumMod val="10000"/>
                  </a:schemeClr>
                </a:solidFill>
              </a:rPr>
              <a:t>="#" class="list-group-item active"&gt;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&lt;h4 class="list-group-item-heading"&gt;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商务网站包</a:t>
            </a:r>
          </a:p>
          <a:p>
            <a:pPr defTabSz="723900">
              <a:lnSpc>
                <a:spcPct val="110000"/>
              </a:lnSpc>
              <a:buClr>
                <a:schemeClr val="folHlink"/>
              </a:buClr>
              <a:buSzPct val="60000"/>
              <a:tabLst>
                <a:tab pos="444500" algn="l"/>
              </a:tabLst>
              <a:defRPr/>
            </a:pPr>
            <a:r>
              <a:rPr lang="zh-CN" altLang="en-US" sz="1600" dirty="0">
                <a:solidFill>
                  <a:schemeClr val="accent5">
                    <a:lumMod val="10000"/>
                  </a:schemeClr>
                </a:solidFill>
              </a:rPr>
              <a:t>      </a:t>
            </a:r>
            <a:r>
              <a:rPr lang="en-US" altLang="zh-CN" sz="1600" dirty="0">
                <a:solidFill>
                  <a:schemeClr val="accent5">
                    <a:lumMod val="10000"/>
                  </a:schemeClr>
                </a:solidFill>
              </a:rPr>
              <a:t>&lt;/h4&gt;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a:t>
            </a:r>
            <a:r>
              <a:rPr lang="en-US" altLang="zh-CN" sz="1600" dirty="0" err="1">
                <a:solidFill>
                  <a:schemeClr val="accent5">
                    <a:lumMod val="10000"/>
                  </a:schemeClr>
                </a:solidFill>
              </a:rPr>
              <a:t>href</a:t>
            </a:r>
            <a:r>
              <a:rPr lang="en-US" altLang="zh-CN" sz="1600" dirty="0">
                <a:solidFill>
                  <a:schemeClr val="accent5">
                    <a:lumMod val="10000"/>
                  </a:schemeClr>
                </a:solidFill>
              </a:rPr>
              <a:t>="#" class="list-group-item"&gt;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&lt;h4 class="list-group-item-heading"&gt;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免费域名注册</a:t>
            </a:r>
          </a:p>
          <a:p>
            <a:pPr defTabSz="723900">
              <a:lnSpc>
                <a:spcPct val="110000"/>
              </a:lnSpc>
              <a:buClr>
                <a:schemeClr val="folHlink"/>
              </a:buClr>
              <a:buSzPct val="60000"/>
              <a:tabLst>
                <a:tab pos="444500" algn="l"/>
              </a:tabLst>
              <a:defRPr/>
            </a:pPr>
            <a:r>
              <a:rPr lang="zh-CN" altLang="en-US" sz="1600" dirty="0">
                <a:solidFill>
                  <a:schemeClr val="accent5">
                    <a:lumMod val="10000"/>
                  </a:schemeClr>
                </a:solidFill>
              </a:rPr>
              <a:t>      </a:t>
            </a:r>
            <a:r>
              <a:rPr lang="en-US" altLang="zh-CN" sz="1600" dirty="0">
                <a:solidFill>
                  <a:schemeClr val="accent5">
                    <a:lumMod val="10000"/>
                  </a:schemeClr>
                </a:solidFill>
              </a:rPr>
              <a:t>&lt;/h4&gt;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&lt;p class="list-group-item-text"&gt;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a:t>
            </a:r>
            <a:r>
              <a:rPr lang="zh-CN" altLang="en-US" sz="1600" dirty="0">
                <a:solidFill>
                  <a:schemeClr val="accent5">
                    <a:lumMod val="10000"/>
                  </a:schemeClr>
                </a:solidFill>
              </a:rPr>
              <a:t>您将通过网页进行免费域名注册。</a:t>
            </a:r>
          </a:p>
          <a:p>
            <a:pPr defTabSz="723900">
              <a:lnSpc>
                <a:spcPct val="110000"/>
              </a:lnSpc>
              <a:buClr>
                <a:schemeClr val="folHlink"/>
              </a:buClr>
              <a:buSzPct val="60000"/>
              <a:tabLst>
                <a:tab pos="444500" algn="l"/>
              </a:tabLst>
              <a:defRPr/>
            </a:pPr>
            <a:r>
              <a:rPr lang="zh-CN" altLang="en-US" sz="1600" dirty="0">
                <a:solidFill>
                  <a:schemeClr val="accent5">
                    <a:lumMod val="10000"/>
                  </a:schemeClr>
                </a:solidFill>
              </a:rPr>
              <a:t>      </a:t>
            </a:r>
            <a:r>
              <a:rPr lang="en-US" altLang="zh-CN" sz="1600" dirty="0">
                <a:solidFill>
                  <a:schemeClr val="accent5">
                    <a:lumMod val="10000"/>
                  </a:schemeClr>
                </a:solidFill>
              </a:rPr>
              <a:t>&lt;/p&gt;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 </a:t>
            </a:r>
            <a:r>
              <a:rPr lang="en-US" altLang="zh-CN" sz="1600" dirty="0" err="1">
                <a:solidFill>
                  <a:schemeClr val="accent5">
                    <a:lumMod val="10000"/>
                  </a:schemeClr>
                </a:solidFill>
              </a:rPr>
              <a:t>href</a:t>
            </a:r>
            <a:r>
              <a:rPr lang="en-US" altLang="zh-CN" sz="1600" dirty="0">
                <a:solidFill>
                  <a:schemeClr val="accent5">
                    <a:lumMod val="10000"/>
                  </a:schemeClr>
                </a:solidFill>
              </a:rPr>
              <a:t>="#" class="list-group-item"&gt;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&lt;h4 class="list-group-item-heading"&gt;24*7 </a:t>
            </a:r>
            <a:r>
              <a:rPr lang="zh-CN" altLang="en-US" sz="1600" dirty="0">
                <a:solidFill>
                  <a:schemeClr val="accent5">
                    <a:lumMod val="10000"/>
                  </a:schemeClr>
                </a:solidFill>
              </a:rPr>
              <a:t>支持</a:t>
            </a:r>
            <a:r>
              <a:rPr lang="en-US" altLang="zh-CN" sz="1600" dirty="0">
                <a:solidFill>
                  <a:schemeClr val="accent5">
                    <a:lumMod val="10000"/>
                  </a:schemeClr>
                </a:solidFill>
              </a:rPr>
              <a:t>&lt;/h4&gt;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&lt;p class="list-group-item-text"&gt;</a:t>
            </a:r>
            <a:r>
              <a:rPr lang="zh-CN" altLang="en-US" sz="1600" dirty="0">
                <a:solidFill>
                  <a:schemeClr val="accent5">
                    <a:lumMod val="10000"/>
                  </a:schemeClr>
                </a:solidFill>
              </a:rPr>
              <a:t>我们提供 </a:t>
            </a:r>
            <a:r>
              <a:rPr lang="en-US" altLang="zh-CN" sz="1600" dirty="0">
                <a:solidFill>
                  <a:schemeClr val="accent5">
                    <a:lumMod val="10000"/>
                  </a:schemeClr>
                </a:solidFill>
              </a:rPr>
              <a:t>24*7 </a:t>
            </a:r>
            <a:r>
              <a:rPr lang="zh-CN" altLang="en-US" sz="1600" dirty="0">
                <a:solidFill>
                  <a:schemeClr val="accent5">
                    <a:lumMod val="10000"/>
                  </a:schemeClr>
                </a:solidFill>
              </a:rPr>
              <a:t>支持。</a:t>
            </a:r>
            <a:r>
              <a:rPr lang="en-US" altLang="zh-CN" sz="1600" dirty="0">
                <a:solidFill>
                  <a:schemeClr val="accent5">
                    <a:lumMod val="10000"/>
                  </a:schemeClr>
                </a:solidFill>
              </a:rPr>
              <a:t>&lt;/p&gt;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   &lt;/a&gt;</a:t>
            </a:r>
          </a:p>
          <a:p>
            <a:pPr defTabSz="723900">
              <a:lnSpc>
                <a:spcPct val="110000"/>
              </a:lnSpc>
              <a:buClr>
                <a:schemeClr val="folHlink"/>
              </a:buClr>
              <a:buSzPct val="60000"/>
              <a:tabLst>
                <a:tab pos="444500" algn="l"/>
              </a:tabLst>
              <a:defRPr/>
            </a:pPr>
            <a:r>
              <a:rPr lang="en-US" altLang="zh-CN" sz="1600" dirty="0">
                <a:solidFill>
                  <a:schemeClr val="accent5">
                    <a:lumMod val="10000"/>
                  </a:schemeClr>
                </a:solidFill>
              </a:rPr>
              <a:t>&lt;/div&gt;</a:t>
            </a:r>
          </a:p>
        </p:txBody>
      </p:sp>
      <p:pic>
        <p:nvPicPr>
          <p:cNvPr id="4098" name="Picture 2" descr="列表组中的自定义内容"/>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742" y="2573382"/>
            <a:ext cx="3865282" cy="2255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18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8730738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7795562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9133770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CSS</a:t>
            </a:r>
            <a:r>
              <a:rPr lang="zh-CN" altLang="en-US" dirty="0"/>
              <a:t>基本语法</a:t>
            </a:r>
            <a:r>
              <a:rPr lang="en-US" altLang="zh-CN" dirty="0"/>
              <a:t>--</a:t>
            </a:r>
            <a:r>
              <a:rPr lang="zh-CN" altLang="en-US" dirty="0"/>
              <a:t>优先级</a:t>
            </a:r>
          </a:p>
        </p:txBody>
      </p:sp>
      <p:sp>
        <p:nvSpPr>
          <p:cNvPr id="3" name="内容占位符 2"/>
          <p:cNvSpPr>
            <a:spLocks noGrp="1"/>
          </p:cNvSpPr>
          <p:nvPr>
            <p:ph idx="1"/>
          </p:nvPr>
        </p:nvSpPr>
        <p:spPr/>
        <p:txBody>
          <a:bodyPr/>
          <a:lstStyle/>
          <a:p>
            <a:r>
              <a:rPr lang="zh-CN" altLang="en-US" dirty="0"/>
              <a:t>下面有几个例子和对应的优先级， 如表所示。</a:t>
            </a:r>
            <a:endParaRPr lang="en-US" altLang="zh-CN" dirty="0"/>
          </a:p>
          <a:p>
            <a:pPr marL="0" indent="0" algn="ctr">
              <a:buNone/>
            </a:pPr>
            <a:r>
              <a:rPr lang="zh-CN" altLang="en-US" sz="2400" dirty="0"/>
              <a:t>表</a:t>
            </a:r>
            <a:r>
              <a:rPr lang="en-US" altLang="zh-CN" sz="2400" dirty="0"/>
              <a:t>  </a:t>
            </a:r>
            <a:r>
              <a:rPr lang="zh-CN" altLang="en-US" sz="2400" dirty="0"/>
              <a:t>选择器和所对应的优先级</a:t>
            </a:r>
            <a:endParaRPr lang="en-US" altLang="zh-CN" sz="2400" dirty="0"/>
          </a:p>
          <a:p>
            <a:endParaRPr lang="en-US" altLang="zh-CN" dirty="0"/>
          </a:p>
          <a:p>
            <a:endParaRPr lang="en-US" altLang="zh-CN" dirty="0"/>
          </a:p>
          <a:p>
            <a:endParaRPr lang="en-US" altLang="zh-CN" dirty="0"/>
          </a:p>
          <a:p>
            <a:endParaRPr lang="en-US" altLang="zh-CN" dirty="0"/>
          </a:p>
          <a:p>
            <a:r>
              <a:rPr lang="zh-CN" altLang="en-US" dirty="0"/>
              <a:t>同理， 计算下面两个选择器的优先级：</a:t>
            </a:r>
          </a:p>
        </p:txBody>
      </p:sp>
      <p:graphicFrame>
        <p:nvGraphicFramePr>
          <p:cNvPr id="4" name="表格 3"/>
          <p:cNvGraphicFramePr>
            <a:graphicFrameLocks noGrp="1"/>
          </p:cNvGraphicFramePr>
          <p:nvPr>
            <p:extLst>
              <p:ext uri="{D42A27DB-BD31-4B8C-83A1-F6EECF244321}">
                <p14:modId xmlns:p14="http://schemas.microsoft.com/office/powerpoint/2010/main" val="2600741345"/>
              </p:ext>
            </p:extLst>
          </p:nvPr>
        </p:nvGraphicFramePr>
        <p:xfrm>
          <a:off x="651436" y="2244165"/>
          <a:ext cx="8009964" cy="1615140"/>
        </p:xfrm>
        <a:graphic>
          <a:graphicData uri="http://schemas.openxmlformats.org/drawingml/2006/table">
            <a:tbl>
              <a:tblPr firstRow="1" bandRow="1">
                <a:tableStyleId>{5C22544A-7EE6-4342-B048-85BDC9FD1C3A}</a:tableStyleId>
              </a:tblPr>
              <a:tblGrid>
                <a:gridCol w="4004982">
                  <a:extLst>
                    <a:ext uri="{9D8B030D-6E8A-4147-A177-3AD203B41FA5}">
                      <a16:colId xmlns:a16="http://schemas.microsoft.com/office/drawing/2014/main" val="20000"/>
                    </a:ext>
                  </a:extLst>
                </a:gridCol>
                <a:gridCol w="4004982">
                  <a:extLst>
                    <a:ext uri="{9D8B030D-6E8A-4147-A177-3AD203B41FA5}">
                      <a16:colId xmlns:a16="http://schemas.microsoft.com/office/drawing/2014/main" val="20001"/>
                    </a:ext>
                  </a:extLst>
                </a:gridCol>
              </a:tblGrid>
              <a:tr h="403785">
                <a:tc>
                  <a:txBody>
                    <a:bodyPr/>
                    <a:lstStyle/>
                    <a:p>
                      <a:pPr algn="ctr"/>
                      <a:r>
                        <a:rPr lang="zh-CN" altLang="en-US" dirty="0">
                          <a:solidFill>
                            <a:schemeClr val="tx2">
                              <a:lumMod val="50000"/>
                            </a:schemeClr>
                          </a:solidFill>
                        </a:rPr>
                        <a:t>选择器</a:t>
                      </a:r>
                    </a:p>
                  </a:txBody>
                  <a:tcPr anchor="ctr"/>
                </a:tc>
                <a:tc>
                  <a:txBody>
                    <a:bodyPr/>
                    <a:lstStyle/>
                    <a:p>
                      <a:pPr algn="ctr"/>
                      <a:r>
                        <a:rPr lang="zh-CN" altLang="en-US" dirty="0">
                          <a:solidFill>
                            <a:schemeClr val="tx2">
                              <a:lumMod val="50000"/>
                            </a:schemeClr>
                          </a:solidFill>
                        </a:rPr>
                        <a:t>优先级</a:t>
                      </a:r>
                    </a:p>
                  </a:txBody>
                  <a:tcPr anchor="ctr"/>
                </a:tc>
                <a:extLst>
                  <a:ext uri="{0D108BD9-81ED-4DB2-BD59-A6C34878D82A}">
                    <a16:rowId xmlns:a16="http://schemas.microsoft.com/office/drawing/2014/main" val="10000"/>
                  </a:ext>
                </a:extLst>
              </a:tr>
              <a:tr h="403785">
                <a:tc>
                  <a:txBody>
                    <a:bodyPr/>
                    <a:lstStyle/>
                    <a:p>
                      <a:pPr algn="ctr"/>
                      <a:r>
                        <a:rPr lang="en-US" altLang="zh-CN" dirty="0"/>
                        <a:t>#menu h2</a:t>
                      </a:r>
                      <a:endParaRPr lang="zh-CN" altLang="en-US" dirty="0"/>
                    </a:p>
                  </a:txBody>
                  <a:tcPr anchor="ctr"/>
                </a:tc>
                <a:tc>
                  <a:txBody>
                    <a:bodyPr/>
                    <a:lstStyle/>
                    <a:p>
                      <a:pPr algn="ctr"/>
                      <a:r>
                        <a:rPr lang="en-US" altLang="zh-CN" dirty="0"/>
                        <a:t>0,1,0,1</a:t>
                      </a:r>
                      <a:endParaRPr lang="zh-CN" altLang="en-US" dirty="0"/>
                    </a:p>
                  </a:txBody>
                  <a:tcPr anchor="ctr"/>
                </a:tc>
                <a:extLst>
                  <a:ext uri="{0D108BD9-81ED-4DB2-BD59-A6C34878D82A}">
                    <a16:rowId xmlns:a16="http://schemas.microsoft.com/office/drawing/2014/main" val="10001"/>
                  </a:ext>
                </a:extLst>
              </a:tr>
              <a:tr h="403785">
                <a:tc>
                  <a:txBody>
                    <a:bodyPr/>
                    <a:lstStyle/>
                    <a:p>
                      <a:pPr algn="ctr"/>
                      <a:r>
                        <a:rPr lang="en-US" altLang="zh-CN" dirty="0"/>
                        <a:t>h2.title</a:t>
                      </a:r>
                      <a:endParaRPr lang="zh-CN" altLang="en-US" dirty="0"/>
                    </a:p>
                  </a:txBody>
                  <a:tcPr anchor="ctr"/>
                </a:tc>
                <a:tc>
                  <a:txBody>
                    <a:bodyPr/>
                    <a:lstStyle/>
                    <a:p>
                      <a:pPr algn="ctr"/>
                      <a:r>
                        <a:rPr lang="en-US" altLang="zh-CN" dirty="0"/>
                        <a:t>0,0,1,1</a:t>
                      </a:r>
                      <a:endParaRPr lang="zh-CN" altLang="en-US" dirty="0"/>
                    </a:p>
                  </a:txBody>
                  <a:tcPr anchor="ctr"/>
                </a:tc>
                <a:extLst>
                  <a:ext uri="{0D108BD9-81ED-4DB2-BD59-A6C34878D82A}">
                    <a16:rowId xmlns:a16="http://schemas.microsoft.com/office/drawing/2014/main" val="10002"/>
                  </a:ext>
                </a:extLst>
              </a:tr>
              <a:tr h="403785">
                <a:tc>
                  <a:txBody>
                    <a:bodyPr/>
                    <a:lstStyle/>
                    <a:p>
                      <a:pPr algn="ctr"/>
                      <a:r>
                        <a:rPr lang="en-US" altLang="zh-CN" dirty="0"/>
                        <a:t>h2+p</a:t>
                      </a:r>
                      <a:endParaRPr lang="zh-CN" altLang="en-US" dirty="0"/>
                    </a:p>
                  </a:txBody>
                  <a:tcPr anchor="ctr"/>
                </a:tc>
                <a:tc>
                  <a:txBody>
                    <a:bodyPr/>
                    <a:lstStyle/>
                    <a:p>
                      <a:pPr algn="ctr"/>
                      <a:r>
                        <a:rPr lang="en-US" altLang="zh-CN" dirty="0"/>
                        <a:t>0,0,0,2</a:t>
                      </a:r>
                      <a:endParaRPr lang="zh-CN" altLang="en-US" dirty="0"/>
                    </a:p>
                  </a:txBody>
                  <a:tcPr anchor="ctr"/>
                </a:tc>
                <a:extLst>
                  <a:ext uri="{0D108BD9-81ED-4DB2-BD59-A6C34878D82A}">
                    <a16:rowId xmlns:a16="http://schemas.microsoft.com/office/drawing/2014/main" val="10003"/>
                  </a:ext>
                </a:extLst>
              </a:tr>
            </a:tbl>
          </a:graphicData>
        </a:graphic>
      </p:graphicFrame>
      <p:sp>
        <p:nvSpPr>
          <p:cNvPr id="5" name="AutoShape 10"/>
          <p:cNvSpPr>
            <a:spLocks noChangeArrowheads="1"/>
          </p:cNvSpPr>
          <p:nvPr/>
        </p:nvSpPr>
        <p:spPr bwMode="auto">
          <a:xfrm>
            <a:off x="1385165" y="4863901"/>
            <a:ext cx="5815457" cy="76944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a:t>
            </a:r>
            <a:r>
              <a:rPr lang="en-US" altLang="zh-CN" sz="2000" dirty="0" err="1">
                <a:solidFill>
                  <a:schemeClr val="accent5">
                    <a:lumMod val="10000"/>
                  </a:schemeClr>
                </a:solidFill>
              </a:rPr>
              <a:t>leftbar</a:t>
            </a:r>
            <a:r>
              <a:rPr lang="en-US" altLang="zh-CN" sz="2000" dirty="0">
                <a:solidFill>
                  <a:schemeClr val="accent5">
                    <a:lumMod val="10000"/>
                  </a:schemeClr>
                </a:solidFill>
              </a:rPr>
              <a:t> </a:t>
            </a:r>
            <a:r>
              <a:rPr lang="en-US" altLang="zh-CN" sz="2000" dirty="0" err="1">
                <a:solidFill>
                  <a:schemeClr val="accent5">
                    <a:lumMod val="10000"/>
                  </a:schemeClr>
                </a:solidFill>
              </a:rPr>
              <a:t>li#first</a:t>
            </a:r>
            <a:r>
              <a:rPr lang="en-US" altLang="zh-CN" sz="2000" dirty="0">
                <a:solidFill>
                  <a:schemeClr val="accent5">
                    <a:lumMod val="10000"/>
                  </a:schemeClr>
                </a:solidFill>
              </a:rPr>
              <a:t> { color: red; ) </a:t>
            </a:r>
          </a:p>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a:t>
            </a:r>
            <a:r>
              <a:rPr lang="en-US" altLang="zh-CN" sz="2000" dirty="0" err="1">
                <a:solidFill>
                  <a:schemeClr val="accent5">
                    <a:lumMod val="10000"/>
                  </a:schemeClr>
                </a:solidFill>
              </a:rPr>
              <a:t>leftbar</a:t>
            </a:r>
            <a:r>
              <a:rPr lang="en-US" altLang="zh-CN" sz="2000" dirty="0">
                <a:solidFill>
                  <a:schemeClr val="accent5">
                    <a:lumMod val="10000"/>
                  </a:schemeClr>
                </a:solidFill>
              </a:rPr>
              <a:t> </a:t>
            </a:r>
            <a:r>
              <a:rPr lang="en-US" altLang="zh-CN" sz="2000" dirty="0" err="1">
                <a:solidFill>
                  <a:schemeClr val="accent5">
                    <a:lumMod val="10000"/>
                  </a:schemeClr>
                </a:solidFill>
              </a:rPr>
              <a:t>li:first-child</a:t>
            </a:r>
            <a:r>
              <a:rPr lang="en-US" altLang="zh-CN" sz="2000" dirty="0">
                <a:solidFill>
                  <a:schemeClr val="accent5">
                    <a:lumMod val="10000"/>
                  </a:schemeClr>
                </a:solidFill>
              </a:rPr>
              <a:t>{ color: blue; )</a:t>
            </a:r>
          </a:p>
        </p:txBody>
      </p:sp>
      <p:sp>
        <p:nvSpPr>
          <p:cNvPr id="6" name="AutoShape 27"/>
          <p:cNvSpPr>
            <a:spLocks noChangeArrowheads="1"/>
          </p:cNvSpPr>
          <p:nvPr/>
        </p:nvSpPr>
        <p:spPr bwMode="auto">
          <a:xfrm>
            <a:off x="1173234" y="5910658"/>
            <a:ext cx="6239317" cy="664953"/>
          </a:xfrm>
          <a:prstGeom prst="wedgeRoundRectCallout">
            <a:avLst>
              <a:gd name="adj1" fmla="val -19310"/>
              <a:gd name="adj2" fmla="val -48807"/>
              <a:gd name="adj3"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eaLnBrk="0" hangingPunct="0">
              <a:buClr>
                <a:schemeClr val="tx2"/>
              </a:buClr>
              <a:buSzPct val="80000"/>
              <a:defRPr/>
            </a:pPr>
            <a:r>
              <a:rPr lang="zh-CN" altLang="en-US" dirty="0"/>
              <a:t>结果肯定是第</a:t>
            </a:r>
            <a:r>
              <a:rPr lang="en-US" altLang="zh-CN" dirty="0"/>
              <a:t>1</a:t>
            </a:r>
            <a:r>
              <a:rPr lang="zh-CN" altLang="en-US" dirty="0"/>
              <a:t>个比第</a:t>
            </a:r>
            <a:r>
              <a:rPr lang="en-US" altLang="zh-CN" dirty="0"/>
              <a:t>2</a:t>
            </a:r>
            <a:r>
              <a:rPr lang="zh-CN" altLang="en-US" dirty="0"/>
              <a:t>个优先级高， 因为第</a:t>
            </a:r>
            <a:r>
              <a:rPr lang="en-US" altLang="zh-CN" dirty="0"/>
              <a:t>1</a:t>
            </a:r>
            <a:r>
              <a:rPr lang="zh-CN" altLang="en-US" dirty="0"/>
              <a:t>个的优先级是</a:t>
            </a:r>
            <a:r>
              <a:rPr lang="en-US" altLang="zh-CN" dirty="0"/>
              <a:t>0, 2, 0, 1</a:t>
            </a:r>
            <a:r>
              <a:rPr lang="zh-CN" altLang="en-US" dirty="0"/>
              <a:t>， 而第</a:t>
            </a:r>
            <a:r>
              <a:rPr lang="en-US" altLang="zh-CN" dirty="0"/>
              <a:t>2</a:t>
            </a:r>
            <a:r>
              <a:rPr lang="zh-CN" altLang="en-US" dirty="0"/>
              <a:t>个是</a:t>
            </a:r>
            <a:r>
              <a:rPr lang="en-US" altLang="zh-CN" dirty="0"/>
              <a:t>0, 1, 0, 2</a:t>
            </a:r>
            <a:r>
              <a:rPr lang="zh-CN" altLang="en-US" dirty="0"/>
              <a:t>。</a:t>
            </a:r>
          </a:p>
        </p:txBody>
      </p:sp>
      <p:pic>
        <p:nvPicPr>
          <p:cNvPr id="7" name="Picture 17" descr="\\10.0.0.225\08产品制作(原g盘)\2010 A项目组工作区\2010学士后在线课程\PPT模板库\ACCP7.0模板\第四版\中难点印章\重点大.png"/>
          <p:cNvPicPr>
            <a:picLocks noChangeAspect="1" noChangeArrowheads="1"/>
          </p:cNvPicPr>
          <p:nvPr/>
        </p:nvPicPr>
        <p:blipFill>
          <a:blip r:embed="rId2"/>
          <a:srcRect/>
          <a:stretch>
            <a:fillRect/>
          </a:stretch>
        </p:blipFill>
        <p:spPr bwMode="auto">
          <a:xfrm rot="2500587">
            <a:off x="5254136" y="2616714"/>
            <a:ext cx="1400175" cy="1428750"/>
          </a:xfrm>
          <a:prstGeom prst="rect">
            <a:avLst/>
          </a:prstGeom>
          <a:noFill/>
          <a:ln w="9525">
            <a:noFill/>
            <a:miter lim="800000"/>
            <a:headEnd/>
            <a:tailEnd/>
          </a:ln>
        </p:spPr>
      </p:pic>
    </p:spTree>
    <p:extLst>
      <p:ext uri="{BB962C8B-B14F-4D97-AF65-F5344CB8AC3E}">
        <p14:creationId xmlns:p14="http://schemas.microsoft.com/office/powerpoint/2010/main" val="338552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CSS</a:t>
            </a:r>
            <a:r>
              <a:rPr lang="zh-CN" altLang="en-US" dirty="0"/>
              <a:t>基本语法</a:t>
            </a:r>
            <a:r>
              <a:rPr lang="en-US" altLang="zh-CN" dirty="0"/>
              <a:t>--</a:t>
            </a:r>
            <a:r>
              <a:rPr lang="zh-CN" altLang="en-US" dirty="0"/>
              <a:t>选择器</a:t>
            </a:r>
          </a:p>
        </p:txBody>
      </p:sp>
      <p:sp>
        <p:nvSpPr>
          <p:cNvPr id="3" name="内容占位符 2"/>
          <p:cNvSpPr>
            <a:spLocks noGrp="1"/>
          </p:cNvSpPr>
          <p:nvPr>
            <p:ph idx="1"/>
          </p:nvPr>
        </p:nvSpPr>
        <p:spPr/>
        <p:txBody>
          <a:bodyPr/>
          <a:lstStyle/>
          <a:p>
            <a:r>
              <a:rPr lang="en-US" altLang="zh-CN" dirty="0"/>
              <a:t>3.</a:t>
            </a:r>
            <a:r>
              <a:rPr lang="zh-CN" altLang="en-US" dirty="0"/>
              <a:t>兄弟选择器</a:t>
            </a:r>
            <a:endParaRPr lang="en-US" altLang="zh-CN" dirty="0"/>
          </a:p>
          <a:p>
            <a:r>
              <a:rPr lang="zh-CN" altLang="en-US" sz="2000" dirty="0"/>
              <a:t>兄弟元素分为两种，一种是临近兄弟，一种是普通兄弟。 临近兄弟的选择符用 “ ＋ ” 表凉。 比如导航条里要设置两个 </a:t>
            </a:r>
            <a:r>
              <a:rPr lang="en-US" altLang="zh-CN" sz="2000" dirty="0"/>
              <a:t>U </a:t>
            </a:r>
            <a:r>
              <a:rPr lang="zh-CN" altLang="en-US" sz="2000" dirty="0"/>
              <a:t>之间的外边距， 则需要如下定义：</a:t>
            </a:r>
            <a:endParaRPr lang="en-US" altLang="zh-CN" sz="2000" dirty="0"/>
          </a:p>
          <a:p>
            <a:endParaRPr lang="en-US" altLang="zh-CN" sz="2000" dirty="0"/>
          </a:p>
          <a:p>
            <a:pPr marL="0" indent="0">
              <a:buNone/>
            </a:pPr>
            <a:endParaRPr lang="en-US" altLang="zh-CN" sz="2000" dirty="0"/>
          </a:p>
          <a:p>
            <a:endParaRPr lang="en-US" altLang="zh-CN" sz="2000" dirty="0"/>
          </a:p>
          <a:p>
            <a:endParaRPr lang="en-US" altLang="zh-CN" sz="2000" dirty="0"/>
          </a:p>
          <a:p>
            <a:r>
              <a:rPr lang="zh-CN" altLang="en-US" sz="2000" dirty="0"/>
              <a:t>如果只想查找某一个指定元素后面的兄弟节点（而不限制于临近节点）， 可以使用普通 兄弟节点的符号 “ ～ ” 。比如：</a:t>
            </a:r>
            <a:endParaRPr lang="en-US" altLang="zh-CN" sz="2000" dirty="0"/>
          </a:p>
          <a:p>
            <a:endParaRPr lang="zh-CN" altLang="en-US" sz="2400" dirty="0"/>
          </a:p>
        </p:txBody>
      </p:sp>
      <p:sp>
        <p:nvSpPr>
          <p:cNvPr id="4" name="AutoShape 10"/>
          <p:cNvSpPr>
            <a:spLocks noChangeArrowheads="1"/>
          </p:cNvSpPr>
          <p:nvPr/>
        </p:nvSpPr>
        <p:spPr bwMode="auto">
          <a:xfrm>
            <a:off x="1343621" y="2874093"/>
            <a:ext cx="6563250" cy="110799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 </a:t>
            </a:r>
            <a:r>
              <a:rPr lang="en-US" altLang="zh-CN" sz="2000" dirty="0" err="1">
                <a:solidFill>
                  <a:schemeClr val="accent5">
                    <a:lumMod val="10000"/>
                  </a:schemeClr>
                </a:solidFill>
              </a:rPr>
              <a:t>nav</a:t>
            </a:r>
            <a:r>
              <a:rPr lang="en-US" altLang="zh-CN" sz="2000" dirty="0">
                <a:solidFill>
                  <a:schemeClr val="accent5">
                    <a:lumMod val="10000"/>
                  </a:schemeClr>
                </a:solidFill>
              </a:rPr>
              <a:t>-pills &gt; li + li {</a:t>
            </a:r>
          </a:p>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	margin-left: 2px;           </a:t>
            </a:r>
            <a:r>
              <a:rPr lang="zh-CN" altLang="en-US" sz="2000" dirty="0">
                <a:solidFill>
                  <a:schemeClr val="accent5">
                    <a:lumMod val="10000"/>
                  </a:schemeClr>
                </a:solidFill>
              </a:rPr>
              <a:t>／＊ 加大左外边距 ＊／</a:t>
            </a:r>
            <a:endParaRPr lang="en-US" altLang="zh-CN" sz="2000" dirty="0">
              <a:solidFill>
                <a:schemeClr val="accent5">
                  <a:lumMod val="10000"/>
                </a:schemeClr>
              </a:solidFill>
            </a:endParaRPr>
          </a:p>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a:t>
            </a:r>
          </a:p>
        </p:txBody>
      </p:sp>
      <p:sp>
        <p:nvSpPr>
          <p:cNvPr id="5" name="AutoShape 10"/>
          <p:cNvSpPr>
            <a:spLocks noChangeArrowheads="1"/>
          </p:cNvSpPr>
          <p:nvPr/>
        </p:nvSpPr>
        <p:spPr bwMode="auto">
          <a:xfrm>
            <a:off x="1343620" y="5073829"/>
            <a:ext cx="5815457" cy="110799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.article hl </a:t>
            </a:r>
            <a:r>
              <a:rPr lang="zh-CN" altLang="en-US" sz="2000" dirty="0">
                <a:solidFill>
                  <a:schemeClr val="accent5">
                    <a:lumMod val="10000"/>
                  </a:schemeClr>
                </a:solidFill>
              </a:rPr>
              <a:t>～</a:t>
            </a:r>
            <a:r>
              <a:rPr lang="en-US" altLang="zh-CN" sz="2000" dirty="0">
                <a:solidFill>
                  <a:schemeClr val="accent5">
                    <a:lumMod val="10000"/>
                  </a:schemeClr>
                </a:solidFill>
              </a:rPr>
              <a:t>p {</a:t>
            </a:r>
          </a:p>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	font-size: 13px;</a:t>
            </a:r>
          </a:p>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a:t>
            </a:r>
          </a:p>
        </p:txBody>
      </p:sp>
    </p:spTree>
    <p:extLst>
      <p:ext uri="{BB962C8B-B14F-4D97-AF65-F5344CB8AC3E}">
        <p14:creationId xmlns:p14="http://schemas.microsoft.com/office/powerpoint/2010/main" val="288084167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和</a:t>
            </a:r>
            <a:r>
              <a:rPr lang="en-US" altLang="zh-CN" dirty="0"/>
              <a:t>&amp;&amp;</a:t>
            </a:r>
            <a:r>
              <a:rPr lang="zh-CN" altLang="en-US" dirty="0"/>
              <a:t>运算符</a:t>
            </a:r>
          </a:p>
        </p:txBody>
      </p:sp>
      <p:sp>
        <p:nvSpPr>
          <p:cNvPr id="3" name="内容占位符 2"/>
          <p:cNvSpPr>
            <a:spLocks noGrp="1"/>
          </p:cNvSpPr>
          <p:nvPr>
            <p:ph idx="1"/>
          </p:nvPr>
        </p:nvSpPr>
        <p:spPr/>
        <p:txBody>
          <a:bodyPr/>
          <a:lstStyle/>
          <a:p>
            <a:r>
              <a:rPr lang="en-US" altLang="zh-CN" sz="2400" dirty="0"/>
              <a:t>Java Script</a:t>
            </a:r>
            <a:r>
              <a:rPr lang="zh-CN" altLang="en-US" sz="2400" dirty="0"/>
              <a:t>中的</a:t>
            </a:r>
            <a:r>
              <a:rPr lang="en-US" altLang="zh-CN" sz="2400" dirty="0"/>
              <a:t>||</a:t>
            </a:r>
            <a:r>
              <a:rPr lang="zh-CN" altLang="en-US" sz="2400" dirty="0"/>
              <a:t>和＆＆两个运算符， 与其他语言相比略有不同， 其符合如下规则：</a:t>
            </a:r>
          </a:p>
          <a:p>
            <a:pPr lvl="1"/>
            <a:r>
              <a:rPr lang="en-US" altLang="zh-CN" sz="2000" dirty="0">
                <a:latin typeface="方正隶变简体" panose="03000509000000000000" pitchFamily="65" charset="-122"/>
                <a:ea typeface="方正隶变简体" panose="03000509000000000000" pitchFamily="65" charset="-122"/>
              </a:rPr>
              <a:t>||</a:t>
            </a:r>
            <a:r>
              <a:rPr lang="zh-CN" altLang="en-US" sz="2000" dirty="0">
                <a:latin typeface="方正隶变简体" panose="03000509000000000000" pitchFamily="65" charset="-122"/>
                <a:ea typeface="方正隶变简体" panose="03000509000000000000" pitchFamily="65" charset="-122"/>
              </a:rPr>
              <a:t>表示， 如果第一个元素可以转换为</a:t>
            </a:r>
            <a:r>
              <a:rPr lang="en-US" altLang="zh-CN" sz="2000" dirty="0">
                <a:latin typeface="方正隶变简体" panose="03000509000000000000" pitchFamily="65" charset="-122"/>
                <a:ea typeface="方正隶变简体" panose="03000509000000000000" pitchFamily="65" charset="-122"/>
              </a:rPr>
              <a:t>true</a:t>
            </a:r>
            <a:r>
              <a:rPr lang="zh-CN" altLang="en-US" sz="2000" dirty="0">
                <a:latin typeface="方正隶变简体" panose="03000509000000000000" pitchFamily="65" charset="-122"/>
                <a:ea typeface="方正隶变简体" panose="03000509000000000000" pitchFamily="65" charset="-122"/>
              </a:rPr>
              <a:t>，则返回第一个元素的值， 否则查询第二个元素的值。 如果多个</a:t>
            </a:r>
            <a:r>
              <a:rPr lang="en-US" altLang="zh-CN" sz="2000" dirty="0">
                <a:latin typeface="方正隶变简体" panose="03000509000000000000" pitchFamily="65" charset="-122"/>
                <a:ea typeface="方正隶变简体" panose="03000509000000000000" pitchFamily="65" charset="-122"/>
              </a:rPr>
              <a:t>||</a:t>
            </a:r>
            <a:r>
              <a:rPr lang="zh-CN" altLang="en-US" sz="2000" dirty="0">
                <a:latin typeface="方正隶变简体" panose="03000509000000000000" pitchFamily="65" charset="-122"/>
                <a:ea typeface="方正隶变简体" panose="03000509000000000000" pitchFamily="65" charset="-122"/>
              </a:rPr>
              <a:t>一起用，则按顺序优先级判断。</a:t>
            </a:r>
            <a:endParaRPr lang="en-US" altLang="zh-CN" sz="2000" dirty="0">
              <a:latin typeface="方正隶变简体" panose="03000509000000000000" pitchFamily="65" charset="-122"/>
              <a:ea typeface="方正隶变简体" panose="03000509000000000000" pitchFamily="65" charset="-122"/>
            </a:endParaRPr>
          </a:p>
          <a:p>
            <a:pPr lvl="1"/>
            <a:r>
              <a:rPr lang="zh-CN" altLang="en-US" sz="2000" dirty="0">
                <a:latin typeface="方正隶变简体" panose="03000509000000000000" pitchFamily="65" charset="-122"/>
                <a:ea typeface="方正隶变简体" panose="03000509000000000000" pitchFamily="65" charset="-122"/>
              </a:rPr>
              <a:t>＆＆则相反， 如果第一个元素可以转换为</a:t>
            </a:r>
            <a:r>
              <a:rPr lang="en-US" altLang="zh-CN" sz="2000" dirty="0">
                <a:latin typeface="方正隶变简体" panose="03000509000000000000" pitchFamily="65" charset="-122"/>
                <a:ea typeface="方正隶变简体" panose="03000509000000000000" pitchFamily="65" charset="-122"/>
              </a:rPr>
              <a:t>false</a:t>
            </a:r>
            <a:r>
              <a:rPr lang="zh-CN" altLang="en-US" sz="2000" dirty="0">
                <a:latin typeface="方正隶变简体" panose="03000509000000000000" pitchFamily="65" charset="-122"/>
                <a:ea typeface="方正隶变简体" panose="03000509000000000000" pitchFamily="65" charset="-122"/>
              </a:rPr>
              <a:t>， 才返回第一个元素的值， 否则返回第二个元素的值， 多个＆＆ 一起用时， 也是按顺序优先级判断。</a:t>
            </a:r>
          </a:p>
          <a:p>
            <a:r>
              <a:rPr lang="zh-CN" altLang="en-US" dirty="0"/>
              <a:t>说得严谨一些就是：</a:t>
            </a:r>
          </a:p>
          <a:p>
            <a:pPr lvl="1"/>
            <a:r>
              <a:rPr lang="en-US" altLang="zh-CN" sz="2000" dirty="0">
                <a:latin typeface="方正隶变简体" panose="03000509000000000000" pitchFamily="65" charset="-122"/>
                <a:ea typeface="方正隶变简体" panose="03000509000000000000" pitchFamily="65" charset="-122"/>
              </a:rPr>
              <a:t>a&amp;&amp; b&amp;&amp; c&amp;&amp;d</a:t>
            </a:r>
            <a:r>
              <a:rPr lang="zh-CN" altLang="en-US" sz="2000" dirty="0">
                <a:latin typeface="方正隶变简体" panose="03000509000000000000" pitchFamily="65" charset="-122"/>
                <a:ea typeface="方正隶变简体" panose="03000509000000000000" pitchFamily="65" charset="-122"/>
              </a:rPr>
              <a:t>：返回第一个可转换为</a:t>
            </a:r>
            <a:r>
              <a:rPr lang="en-US" altLang="zh-CN" sz="2000" dirty="0">
                <a:latin typeface="方正隶变简体" panose="03000509000000000000" pitchFamily="65" charset="-122"/>
                <a:ea typeface="方正隶变简体" panose="03000509000000000000" pitchFamily="65" charset="-122"/>
              </a:rPr>
              <a:t>false</a:t>
            </a:r>
            <a:r>
              <a:rPr lang="zh-CN" altLang="en-US" sz="2000" dirty="0">
                <a:latin typeface="方正隶变简体" panose="03000509000000000000" pitchFamily="65" charset="-122"/>
                <a:ea typeface="方正隶变简体" panose="03000509000000000000" pitchFamily="65" charset="-122"/>
              </a:rPr>
              <a:t>的元素值。</a:t>
            </a:r>
            <a:endParaRPr lang="en-US" altLang="zh-CN" sz="2000" dirty="0">
              <a:latin typeface="方正隶变简体" panose="03000509000000000000" pitchFamily="65" charset="-122"/>
              <a:ea typeface="方正隶变简体" panose="03000509000000000000" pitchFamily="65" charset="-122"/>
            </a:endParaRPr>
          </a:p>
          <a:p>
            <a:pPr lvl="1"/>
            <a:r>
              <a:rPr lang="en-US" altLang="zh-CN" sz="2000" dirty="0" err="1">
                <a:latin typeface="方正隶变简体" panose="03000509000000000000" pitchFamily="65" charset="-122"/>
                <a:ea typeface="方正隶变简体" panose="03000509000000000000" pitchFamily="65" charset="-122"/>
              </a:rPr>
              <a:t>allbllclld</a:t>
            </a:r>
            <a:r>
              <a:rPr lang="zh-CN" altLang="en-US" sz="2000" dirty="0">
                <a:latin typeface="方正隶变简体" panose="03000509000000000000" pitchFamily="65" charset="-122"/>
                <a:ea typeface="方正隶变简体" panose="03000509000000000000" pitchFamily="65" charset="-122"/>
              </a:rPr>
              <a:t>：返回第一个可转换为</a:t>
            </a:r>
            <a:r>
              <a:rPr lang="en-US" altLang="zh-CN" sz="2000" dirty="0">
                <a:latin typeface="方正隶变简体" panose="03000509000000000000" pitchFamily="65" charset="-122"/>
                <a:ea typeface="方正隶变简体" panose="03000509000000000000" pitchFamily="65" charset="-122"/>
              </a:rPr>
              <a:t>true </a:t>
            </a:r>
            <a:r>
              <a:rPr lang="zh-CN" altLang="en-US" sz="2000" dirty="0">
                <a:latin typeface="方正隶变简体" panose="03000509000000000000" pitchFamily="65" charset="-122"/>
                <a:ea typeface="方正隶变简体" panose="03000509000000000000" pitchFamily="65" charset="-122"/>
              </a:rPr>
              <a:t>的元素值。</a:t>
            </a:r>
          </a:p>
          <a:p>
            <a:r>
              <a:rPr lang="zh-CN" altLang="en-US" dirty="0"/>
              <a:t>上述运算符的转换规则如下：</a:t>
            </a:r>
          </a:p>
        </p:txBody>
      </p:sp>
      <p:sp>
        <p:nvSpPr>
          <p:cNvPr id="4" name="矩形 3"/>
          <p:cNvSpPr/>
          <p:nvPr/>
        </p:nvSpPr>
        <p:spPr>
          <a:xfrm>
            <a:off x="542954" y="5821620"/>
            <a:ext cx="4572000" cy="769441"/>
          </a:xfrm>
          <a:prstGeom prst="rect">
            <a:avLst/>
          </a:prstGeom>
        </p:spPr>
        <p:txBody>
          <a:bodyPr>
            <a:spAutoFit/>
          </a:bodyPr>
          <a:lstStyle/>
          <a:p>
            <a:pPr marL="742950" lvl="1" indent="-285750" fontAlgn="base">
              <a:spcBef>
                <a:spcPct val="20000"/>
              </a:spcBef>
              <a:spcAft>
                <a:spcPct val="0"/>
              </a:spcAft>
              <a:buClr>
                <a:schemeClr val="tx2"/>
              </a:buClr>
              <a:buSzPct val="100000"/>
              <a:buBlip>
                <a:blip r:embed="rId2"/>
              </a:buBlip>
            </a:pPr>
            <a:r>
              <a:rPr lang="zh-CN" altLang="en-US" sz="2000" b="1" dirty="0">
                <a:latin typeface="方正隶变简体" panose="03000509000000000000" pitchFamily="65" charset="-122"/>
                <a:ea typeface="方正隶变简体" panose="03000509000000000000" pitchFamily="65" charset="-122"/>
              </a:rPr>
              <a:t>对象为</a:t>
            </a:r>
            <a:r>
              <a:rPr lang="en-US" altLang="zh-CN" sz="2000" b="1" dirty="0">
                <a:latin typeface="方正隶变简体" panose="03000509000000000000" pitchFamily="65" charset="-122"/>
                <a:ea typeface="方正隶变简体" panose="03000509000000000000" pitchFamily="65" charset="-122"/>
              </a:rPr>
              <a:t>true</a:t>
            </a:r>
          </a:p>
          <a:p>
            <a:pPr marL="742950" lvl="1" indent="-285750" fontAlgn="base">
              <a:spcBef>
                <a:spcPct val="20000"/>
              </a:spcBef>
              <a:spcAft>
                <a:spcPct val="0"/>
              </a:spcAft>
              <a:buClr>
                <a:schemeClr val="tx2"/>
              </a:buClr>
              <a:buSzPct val="100000"/>
              <a:buBlip>
                <a:blip r:embed="rId2"/>
              </a:buBlip>
            </a:pPr>
            <a:r>
              <a:rPr lang="zh-CN" altLang="en-US" sz="2000" b="1" dirty="0">
                <a:latin typeface="方正隶变简体" panose="03000509000000000000" pitchFamily="65" charset="-122"/>
                <a:ea typeface="方正隶变简体" panose="03000509000000000000" pitchFamily="65" charset="-122"/>
              </a:rPr>
              <a:t>非零数字为</a:t>
            </a:r>
            <a:r>
              <a:rPr lang="en-US" altLang="zh-CN" sz="2000" b="1" dirty="0">
                <a:latin typeface="方正隶变简体" panose="03000509000000000000" pitchFamily="65" charset="-122"/>
                <a:ea typeface="方正隶变简体" panose="03000509000000000000" pitchFamily="65" charset="-122"/>
              </a:rPr>
              <a:t>true</a:t>
            </a:r>
          </a:p>
        </p:txBody>
      </p:sp>
      <p:sp>
        <p:nvSpPr>
          <p:cNvPr id="5" name="矩形 4"/>
          <p:cNvSpPr/>
          <p:nvPr/>
        </p:nvSpPr>
        <p:spPr>
          <a:xfrm>
            <a:off x="3576623" y="5821620"/>
            <a:ext cx="4572000" cy="769441"/>
          </a:xfrm>
          <a:prstGeom prst="rect">
            <a:avLst/>
          </a:prstGeom>
        </p:spPr>
        <p:txBody>
          <a:bodyPr>
            <a:spAutoFit/>
          </a:bodyPr>
          <a:lstStyle/>
          <a:p>
            <a:pPr marL="742950" lvl="1" indent="-285750" fontAlgn="base">
              <a:spcBef>
                <a:spcPct val="20000"/>
              </a:spcBef>
              <a:spcAft>
                <a:spcPct val="0"/>
              </a:spcAft>
              <a:buClr>
                <a:schemeClr val="tx2"/>
              </a:buClr>
              <a:buSzPct val="100000"/>
              <a:buBlip>
                <a:blip r:embed="rId2"/>
              </a:buBlip>
            </a:pPr>
            <a:r>
              <a:rPr lang="zh-CN" altLang="en-US" sz="2000" b="1" dirty="0">
                <a:latin typeface="方正隶变简体" panose="03000509000000000000" pitchFamily="65" charset="-122"/>
                <a:ea typeface="方正隶变简体" panose="03000509000000000000" pitchFamily="65" charset="-122"/>
              </a:rPr>
              <a:t>非空字符串为</a:t>
            </a:r>
            <a:r>
              <a:rPr lang="en-US" altLang="zh-CN" sz="2000" b="1" dirty="0">
                <a:latin typeface="方正隶变简体" panose="03000509000000000000" pitchFamily="65" charset="-122"/>
                <a:ea typeface="方正隶变简体" panose="03000509000000000000" pitchFamily="65" charset="-122"/>
              </a:rPr>
              <a:t>true</a:t>
            </a:r>
          </a:p>
          <a:p>
            <a:pPr marL="742950" lvl="1" indent="-285750" fontAlgn="base">
              <a:spcBef>
                <a:spcPct val="20000"/>
              </a:spcBef>
              <a:spcAft>
                <a:spcPct val="0"/>
              </a:spcAft>
              <a:buClr>
                <a:schemeClr val="tx2"/>
              </a:buClr>
              <a:buSzPct val="100000"/>
              <a:buBlip>
                <a:blip r:embed="rId2"/>
              </a:buBlip>
            </a:pPr>
            <a:r>
              <a:rPr lang="zh-CN" altLang="en-US" sz="2000" b="1" dirty="0">
                <a:latin typeface="方正隶变简体" panose="03000509000000000000" pitchFamily="65" charset="-122"/>
                <a:ea typeface="方正隶变简体" panose="03000509000000000000" pitchFamily="65" charset="-122"/>
              </a:rPr>
              <a:t>其他为</a:t>
            </a:r>
            <a:r>
              <a:rPr lang="en-US" altLang="zh-CN" sz="2000" b="1" dirty="0">
                <a:latin typeface="方正隶变简体" panose="03000509000000000000" pitchFamily="65" charset="-122"/>
                <a:ea typeface="方正隶变简体" panose="03000509000000000000" pitchFamily="65" charset="-122"/>
              </a:rPr>
              <a:t>false</a:t>
            </a:r>
            <a:endParaRPr lang="zh-CN" altLang="en-US" sz="2000" b="1" dirty="0">
              <a:latin typeface="方正隶变简体" panose="03000509000000000000" pitchFamily="65" charset="-122"/>
              <a:ea typeface="方正隶变简体" panose="03000509000000000000" pitchFamily="65" charset="-122"/>
            </a:endParaRPr>
          </a:p>
        </p:txBody>
      </p:sp>
    </p:spTree>
    <p:extLst>
      <p:ext uri="{BB962C8B-B14F-4D97-AF65-F5344CB8AC3E}">
        <p14:creationId xmlns:p14="http://schemas.microsoft.com/office/powerpoint/2010/main" val="16651481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立即调用的函数表达式</a:t>
            </a:r>
            <a:r>
              <a:rPr lang="en-US" altLang="zh-CN" dirty="0"/>
              <a:t>-1</a:t>
            </a:r>
            <a:endParaRPr lang="zh-CN" altLang="en-US" dirty="0"/>
          </a:p>
        </p:txBody>
      </p:sp>
      <p:sp>
        <p:nvSpPr>
          <p:cNvPr id="3" name="内容占位符 2"/>
          <p:cNvSpPr>
            <a:spLocks noGrp="1"/>
          </p:cNvSpPr>
          <p:nvPr>
            <p:ph idx="1"/>
          </p:nvPr>
        </p:nvSpPr>
        <p:spPr/>
        <p:txBody>
          <a:bodyPr/>
          <a:lstStyle/>
          <a:p>
            <a:r>
              <a:rPr lang="zh-CN" altLang="en-US" sz="2400" dirty="0"/>
              <a:t>在</a:t>
            </a:r>
            <a:r>
              <a:rPr lang="en-US" altLang="zh-CN" sz="2400" dirty="0"/>
              <a:t>JS</a:t>
            </a:r>
            <a:r>
              <a:rPr lang="zh-CN" altLang="en-US" sz="2400" dirty="0"/>
              <a:t>里， </a:t>
            </a:r>
            <a:r>
              <a:rPr lang="en-US" altLang="zh-CN" sz="2400" dirty="0"/>
              <a:t>function </a:t>
            </a:r>
            <a:r>
              <a:rPr lang="zh-CN" altLang="en-US" sz="2400" dirty="0"/>
              <a:t>在定义的时候就可以通过在后面加一个小括号的形式立即进行调用。 比如：</a:t>
            </a:r>
            <a:endParaRPr lang="en-US" altLang="zh-CN" sz="2400" dirty="0"/>
          </a:p>
          <a:p>
            <a:endParaRPr lang="en-US" altLang="zh-CN" sz="2400" dirty="0"/>
          </a:p>
          <a:p>
            <a:endParaRPr lang="en-US" altLang="zh-CN" sz="2400" dirty="0"/>
          </a:p>
          <a:p>
            <a:endParaRPr lang="en-US" altLang="zh-CN" sz="2400" dirty="0"/>
          </a:p>
          <a:p>
            <a:endParaRPr lang="en-US" altLang="zh-CN" sz="2400" dirty="0"/>
          </a:p>
          <a:p>
            <a:r>
              <a:rPr lang="en-US" altLang="zh-CN" sz="2400" dirty="0"/>
              <a:t>Bootstrap</a:t>
            </a:r>
            <a:r>
              <a:rPr lang="zh-CN" altLang="en-US" sz="2400" dirty="0"/>
              <a:t>的所有的</a:t>
            </a:r>
            <a:r>
              <a:rPr lang="en-US" altLang="zh-CN" sz="2400" dirty="0"/>
              <a:t>JS</a:t>
            </a:r>
            <a:r>
              <a:rPr lang="zh-CN" altLang="en-US" sz="2400" dirty="0"/>
              <a:t>插件都使用了这个模式。 比如在</a:t>
            </a:r>
            <a:r>
              <a:rPr lang="en-US" altLang="zh-CN" sz="2400" dirty="0"/>
              <a:t>alert.js</a:t>
            </a:r>
            <a:r>
              <a:rPr lang="zh-CN" altLang="en-US" sz="2400" dirty="0"/>
              <a:t>文件里有以下代码：</a:t>
            </a:r>
          </a:p>
        </p:txBody>
      </p:sp>
      <p:sp>
        <p:nvSpPr>
          <p:cNvPr id="4" name="AutoShape 10"/>
          <p:cNvSpPr>
            <a:spLocks noChangeArrowheads="1"/>
          </p:cNvSpPr>
          <p:nvPr/>
        </p:nvSpPr>
        <p:spPr bwMode="auto">
          <a:xfrm>
            <a:off x="1236044" y="2075135"/>
            <a:ext cx="6253968" cy="144655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(function () { /* code */ ) () ) ;    //</a:t>
            </a:r>
            <a:r>
              <a:rPr lang="zh-CN" altLang="en-US" sz="2000" dirty="0">
                <a:solidFill>
                  <a:schemeClr val="accent5">
                    <a:lumMod val="10000"/>
                  </a:schemeClr>
                </a:solidFill>
              </a:rPr>
              <a:t>推荐使用这个 </a:t>
            </a:r>
            <a:endParaRPr lang="en-US" altLang="zh-CN" sz="2000" dirty="0">
              <a:solidFill>
                <a:schemeClr val="accent5">
                  <a:lumMod val="10000"/>
                </a:schemeClr>
              </a:solidFill>
            </a:endParaRPr>
          </a:p>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(function () { /* code */ } ) ();     //</a:t>
            </a:r>
            <a:r>
              <a:rPr lang="zh-CN" altLang="en-US" sz="2000" dirty="0">
                <a:solidFill>
                  <a:schemeClr val="accent5">
                    <a:lumMod val="10000"/>
                  </a:schemeClr>
                </a:solidFill>
              </a:rPr>
              <a:t>这个也是可以用的 </a:t>
            </a:r>
            <a:endParaRPr lang="en-US" altLang="zh-CN" sz="2000" dirty="0">
              <a:solidFill>
                <a:schemeClr val="accent5">
                  <a:lumMod val="10000"/>
                </a:schemeClr>
              </a:solidFill>
            </a:endParaRPr>
          </a:p>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(function () { /* code */ } (1));</a:t>
            </a:r>
            <a:r>
              <a:rPr lang="zh-CN" altLang="en-US" sz="2000" dirty="0">
                <a:solidFill>
                  <a:schemeClr val="accent5">
                    <a:lumMod val="10000"/>
                  </a:schemeClr>
                </a:solidFill>
              </a:rPr>
              <a:t>    </a:t>
            </a:r>
            <a:r>
              <a:rPr lang="en-US" altLang="zh-CN" sz="2000" dirty="0">
                <a:solidFill>
                  <a:schemeClr val="accent5">
                    <a:lumMod val="10000"/>
                  </a:schemeClr>
                </a:solidFill>
              </a:rPr>
              <a:t>//</a:t>
            </a:r>
            <a:r>
              <a:rPr lang="zh-CN" altLang="en-US" sz="2000" dirty="0">
                <a:solidFill>
                  <a:schemeClr val="accent5">
                    <a:lumMod val="10000"/>
                  </a:schemeClr>
                </a:solidFill>
              </a:rPr>
              <a:t>传入参数</a:t>
            </a:r>
            <a:r>
              <a:rPr lang="en-US" altLang="zh-CN" sz="2000" dirty="0">
                <a:solidFill>
                  <a:schemeClr val="accent5">
                    <a:lumMod val="10000"/>
                  </a:schemeClr>
                </a:solidFill>
              </a:rPr>
              <a:t>1</a:t>
            </a:r>
          </a:p>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(function () (/* code */ } )(2); </a:t>
            </a:r>
            <a:r>
              <a:rPr lang="zh-CN" altLang="en-US" sz="2000" dirty="0">
                <a:solidFill>
                  <a:schemeClr val="accent5">
                    <a:lumMod val="10000"/>
                  </a:schemeClr>
                </a:solidFill>
              </a:rPr>
              <a:t>／／传入参数</a:t>
            </a:r>
            <a:r>
              <a:rPr lang="en-US" altLang="zh-CN" sz="2000" dirty="0">
                <a:solidFill>
                  <a:schemeClr val="accent5">
                    <a:lumMod val="10000"/>
                  </a:schemeClr>
                </a:solidFill>
              </a:rPr>
              <a:t>2</a:t>
            </a:r>
          </a:p>
        </p:txBody>
      </p:sp>
      <p:sp>
        <p:nvSpPr>
          <p:cNvPr id="5" name="AutoShape 10"/>
          <p:cNvSpPr>
            <a:spLocks noChangeArrowheads="1"/>
          </p:cNvSpPr>
          <p:nvPr/>
        </p:nvSpPr>
        <p:spPr bwMode="auto">
          <a:xfrm>
            <a:off x="1236044" y="4661452"/>
            <a:ext cx="6253968" cy="110799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+function </a:t>
            </a:r>
            <a:r>
              <a:rPr lang="zh-CN" altLang="en-US" sz="2000" dirty="0">
                <a:solidFill>
                  <a:schemeClr val="accent5">
                    <a:lumMod val="10000"/>
                  </a:schemeClr>
                </a:solidFill>
              </a:rPr>
              <a:t>（</a:t>
            </a:r>
            <a:r>
              <a:rPr lang="en-US" altLang="zh-CN" sz="2000" dirty="0">
                <a:solidFill>
                  <a:schemeClr val="accent5">
                    <a:lumMod val="10000"/>
                  </a:schemeClr>
                </a:solidFill>
              </a:rPr>
              <a:t>$</a:t>
            </a:r>
            <a:r>
              <a:rPr lang="zh-CN" altLang="en-US" sz="2000" dirty="0">
                <a:solidFill>
                  <a:schemeClr val="accent5">
                    <a:lumMod val="10000"/>
                  </a:schemeClr>
                </a:solidFill>
              </a:rPr>
              <a:t>）</a:t>
            </a:r>
            <a:r>
              <a:rPr lang="en-US" altLang="zh-CN" sz="2000" dirty="0">
                <a:solidFill>
                  <a:schemeClr val="accent5">
                    <a:lumMod val="10000"/>
                  </a:schemeClr>
                </a:solidFill>
              </a:rPr>
              <a:t>{</a:t>
            </a:r>
          </a:p>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 use strict “;</a:t>
            </a:r>
          </a:p>
          <a:p>
            <a:pPr defTabSz="723900">
              <a:lnSpc>
                <a:spcPct val="110000"/>
              </a:lnSpc>
              <a:buClr>
                <a:schemeClr val="folHlink"/>
              </a:buClr>
              <a:buSzPct val="60000"/>
              <a:tabLst>
                <a:tab pos="444500" algn="l"/>
              </a:tabLst>
              <a:defRPr/>
            </a:pPr>
            <a:r>
              <a:rPr lang="en-US" altLang="zh-CN" sz="2000" dirty="0">
                <a:solidFill>
                  <a:schemeClr val="accent5">
                    <a:lumMod val="10000"/>
                  </a:schemeClr>
                </a:solidFill>
              </a:rPr>
              <a:t>} (</a:t>
            </a:r>
            <a:r>
              <a:rPr lang="en-US" altLang="zh-CN" sz="2000" dirty="0" err="1">
                <a:solidFill>
                  <a:schemeClr val="accent5">
                    <a:lumMod val="10000"/>
                  </a:schemeClr>
                </a:solidFill>
              </a:rPr>
              <a:t>jQuery</a:t>
            </a:r>
            <a:r>
              <a:rPr lang="en-US" altLang="zh-CN" sz="2000" dirty="0">
                <a:solidFill>
                  <a:schemeClr val="accent5">
                    <a:lumMod val="10000"/>
                  </a:schemeClr>
                </a:solidFill>
              </a:rPr>
              <a:t>);</a:t>
            </a:r>
          </a:p>
        </p:txBody>
      </p:sp>
    </p:spTree>
    <p:extLst>
      <p:ext uri="{BB962C8B-B14F-4D97-AF65-F5344CB8AC3E}">
        <p14:creationId xmlns:p14="http://schemas.microsoft.com/office/powerpoint/2010/main" val="174208049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事件绑定</a:t>
            </a:r>
          </a:p>
        </p:txBody>
      </p:sp>
      <p:sp>
        <p:nvSpPr>
          <p:cNvPr id="3" name="内容占位符 2"/>
          <p:cNvSpPr>
            <a:spLocks noGrp="1"/>
          </p:cNvSpPr>
          <p:nvPr>
            <p:ph idx="1"/>
          </p:nvPr>
        </p:nvSpPr>
        <p:spPr/>
        <p:txBody>
          <a:bodyPr/>
          <a:lstStyle/>
          <a:p>
            <a:r>
              <a:rPr lang="en-US" altLang="zh-CN" sz="2400" dirty="0" err="1"/>
              <a:t>jQuery</a:t>
            </a:r>
            <a:r>
              <a:rPr lang="zh-CN" altLang="en-US" sz="2400" dirty="0"/>
              <a:t>的</a:t>
            </a:r>
            <a:r>
              <a:rPr lang="en-US" altLang="zh-CN" sz="2400" dirty="0"/>
              <a:t>on</a:t>
            </a:r>
            <a:r>
              <a:rPr lang="zh-CN" altLang="en-US" sz="2400" dirty="0"/>
              <a:t>和</a:t>
            </a:r>
            <a:r>
              <a:rPr lang="en-US" altLang="zh-CN" sz="2400" dirty="0"/>
              <a:t>off</a:t>
            </a:r>
            <a:r>
              <a:rPr lang="zh-CN" altLang="en-US" sz="2400" dirty="0"/>
              <a:t>分别用于绑定和禁用事件。例如：</a:t>
            </a:r>
            <a:endParaRPr lang="en-US" altLang="zh-CN" sz="2400" dirty="0"/>
          </a:p>
          <a:p>
            <a:endParaRPr lang="en-US" altLang="zh-CN" dirty="0"/>
          </a:p>
          <a:p>
            <a:endParaRPr lang="en-US" altLang="zh-CN" dirty="0"/>
          </a:p>
          <a:p>
            <a:endParaRPr lang="en-US" altLang="zh-CN" dirty="0"/>
          </a:p>
          <a:p>
            <a:r>
              <a:rPr lang="zh-CN" altLang="en-US" sz="2400" dirty="0"/>
              <a:t>但是对于</a:t>
            </a:r>
            <a:r>
              <a:rPr lang="en-US" altLang="zh-CN" sz="2400" dirty="0"/>
              <a:t>Bootstrap</a:t>
            </a:r>
            <a:r>
              <a:rPr lang="zh-CN" altLang="en-US" sz="2400" dirty="0"/>
              <a:t>框架，它对</a:t>
            </a:r>
            <a:r>
              <a:rPr lang="en-US" altLang="zh-CN" sz="2400" dirty="0" err="1"/>
              <a:t>jQuery</a:t>
            </a:r>
            <a:r>
              <a:rPr lang="zh-CN" altLang="en-US" sz="2400" dirty="0"/>
              <a:t>的</a:t>
            </a:r>
            <a:r>
              <a:rPr lang="en-US" altLang="zh-CN" sz="2400" dirty="0"/>
              <a:t>on</a:t>
            </a:r>
            <a:r>
              <a:rPr lang="zh-CN" altLang="en-US" sz="2400" dirty="0"/>
              <a:t>和</a:t>
            </a:r>
            <a:r>
              <a:rPr lang="en-US" altLang="zh-CN" sz="2400" dirty="0"/>
              <a:t>off</a:t>
            </a:r>
            <a:r>
              <a:rPr lang="zh-CN" altLang="en-US" sz="2400" dirty="0"/>
              <a:t>的使用稍有不同。它使用了另外一种语法，例如：</a:t>
            </a:r>
            <a:endParaRPr lang="en-US" altLang="zh-CN" sz="2400" dirty="0"/>
          </a:p>
          <a:p>
            <a:endParaRPr lang="en-US" altLang="zh-CN" sz="2400" dirty="0"/>
          </a:p>
          <a:p>
            <a:endParaRPr lang="en-US" altLang="zh-CN" sz="2400" dirty="0"/>
          </a:p>
        </p:txBody>
      </p:sp>
      <p:sp>
        <p:nvSpPr>
          <p:cNvPr id="4" name="AutoShape 10"/>
          <p:cNvSpPr>
            <a:spLocks noChangeArrowheads="1"/>
          </p:cNvSpPr>
          <p:nvPr/>
        </p:nvSpPr>
        <p:spPr bwMode="auto">
          <a:xfrm>
            <a:off x="469742" y="1729709"/>
            <a:ext cx="8264870" cy="1311128"/>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dirty="0">
                <a:solidFill>
                  <a:schemeClr val="accent5">
                    <a:lumMod val="10000"/>
                  </a:schemeClr>
                </a:solidFill>
              </a:rPr>
              <a:t>$('td').on("click", function (event) {  // </a:t>
            </a:r>
            <a:r>
              <a:rPr lang="zh-CN" altLang="en-US" dirty="0">
                <a:solidFill>
                  <a:schemeClr val="accent5">
                    <a:lumMod val="10000"/>
                  </a:schemeClr>
                </a:solidFill>
              </a:rPr>
              <a:t>绑定</a:t>
            </a:r>
            <a:r>
              <a:rPr lang="en-US" altLang="zh-CN" dirty="0" err="1">
                <a:solidFill>
                  <a:schemeClr val="accent5">
                    <a:lumMod val="10000"/>
                  </a:schemeClr>
                </a:solidFill>
              </a:rPr>
              <a:t>abc</a:t>
            </a:r>
            <a:r>
              <a:rPr lang="zh-CN" altLang="en-US" dirty="0">
                <a:solidFill>
                  <a:schemeClr val="accent5">
                    <a:lumMod val="10000"/>
                  </a:schemeClr>
                </a:solidFill>
              </a:rPr>
              <a:t>元素上的</a:t>
            </a:r>
            <a:r>
              <a:rPr lang="en-US" altLang="zh-CN" dirty="0">
                <a:solidFill>
                  <a:schemeClr val="accent5">
                    <a:lumMod val="10000"/>
                  </a:schemeClr>
                </a:solidFill>
              </a:rPr>
              <a:t>click</a:t>
            </a:r>
            <a:r>
              <a:rPr lang="zh-CN" altLang="en-US" dirty="0">
                <a:solidFill>
                  <a:schemeClr val="accent5">
                    <a:lumMod val="10000"/>
                  </a:schemeClr>
                </a:solidFill>
              </a:rPr>
              <a:t>事件</a:t>
            </a:r>
            <a:r>
              <a:rPr lang="en-US" altLang="zh-CN" dirty="0">
                <a:solidFill>
                  <a:schemeClr val="accent5">
                    <a:lumMod val="10000"/>
                  </a:schemeClr>
                </a:solidFill>
              </a:rPr>
              <a:t>,</a:t>
            </a:r>
            <a:r>
              <a:rPr lang="zh-CN" altLang="en-US" dirty="0">
                <a:solidFill>
                  <a:schemeClr val="accent5">
                    <a:lumMod val="10000"/>
                  </a:schemeClr>
                </a:solidFill>
              </a:rPr>
              <a:t>单击时弹出提示  </a:t>
            </a:r>
          </a:p>
          <a:p>
            <a:pPr defTabSz="723900">
              <a:lnSpc>
                <a:spcPct val="110000"/>
              </a:lnSpc>
              <a:buClr>
                <a:schemeClr val="folHlink"/>
              </a:buClr>
              <a:buSzPct val="60000"/>
              <a:tabLst>
                <a:tab pos="444500" algn="l"/>
              </a:tabLst>
              <a:defRPr/>
            </a:pPr>
            <a:r>
              <a:rPr lang="zh-CN" altLang="en-US" dirty="0">
                <a:solidFill>
                  <a:schemeClr val="accent5">
                    <a:lumMod val="10000"/>
                  </a:schemeClr>
                </a:solidFill>
              </a:rPr>
              <a:t>        </a:t>
            </a:r>
            <a:r>
              <a:rPr lang="en-US" altLang="zh-CN" dirty="0">
                <a:solidFill>
                  <a:schemeClr val="accent5">
                    <a:lumMod val="10000"/>
                  </a:schemeClr>
                </a:solidFill>
              </a:rPr>
              <a:t>alert(1);  </a:t>
            </a:r>
          </a:p>
          <a:p>
            <a:pPr defTabSz="723900">
              <a:lnSpc>
                <a:spcPct val="110000"/>
              </a:lnSpc>
              <a:buClr>
                <a:schemeClr val="folHlink"/>
              </a:buClr>
              <a:buSzPct val="60000"/>
              <a:tabLst>
                <a:tab pos="444500" algn="l"/>
              </a:tabLst>
              <a:defRPr/>
            </a:pPr>
            <a:r>
              <a:rPr lang="en-US" altLang="zh-CN" dirty="0">
                <a:solidFill>
                  <a:schemeClr val="accent5">
                    <a:lumMod val="10000"/>
                  </a:schemeClr>
                </a:solidFill>
              </a:rPr>
              <a:t>});  </a:t>
            </a:r>
          </a:p>
          <a:p>
            <a:pPr defTabSz="723900">
              <a:lnSpc>
                <a:spcPct val="110000"/>
              </a:lnSpc>
              <a:buClr>
                <a:schemeClr val="folHlink"/>
              </a:buClr>
              <a:buSzPct val="60000"/>
              <a:tabLst>
                <a:tab pos="444500" algn="l"/>
              </a:tabLst>
              <a:defRPr/>
            </a:pPr>
            <a:r>
              <a:rPr lang="en-US" altLang="zh-CN" dirty="0">
                <a:solidFill>
                  <a:schemeClr val="accent5">
                    <a:lumMod val="10000"/>
                  </a:schemeClr>
                </a:solidFill>
              </a:rPr>
              <a:t>$('td).off('click');            // </a:t>
            </a:r>
            <a:r>
              <a:rPr lang="zh-CN" altLang="en-US" dirty="0">
                <a:solidFill>
                  <a:schemeClr val="accent5">
                    <a:lumMod val="10000"/>
                  </a:schemeClr>
                </a:solidFill>
              </a:rPr>
              <a:t>禁用</a:t>
            </a:r>
            <a:r>
              <a:rPr lang="en-US" altLang="zh-CN" dirty="0" err="1">
                <a:solidFill>
                  <a:schemeClr val="accent5">
                    <a:lumMod val="10000"/>
                  </a:schemeClr>
                </a:solidFill>
              </a:rPr>
              <a:t>abc</a:t>
            </a:r>
            <a:r>
              <a:rPr lang="zh-CN" altLang="en-US" dirty="0">
                <a:solidFill>
                  <a:schemeClr val="accent5">
                    <a:lumMod val="10000"/>
                  </a:schemeClr>
                </a:solidFill>
              </a:rPr>
              <a:t>元素上的</a:t>
            </a:r>
            <a:r>
              <a:rPr lang="en-US" altLang="zh-CN" dirty="0">
                <a:solidFill>
                  <a:schemeClr val="accent5">
                    <a:lumMod val="10000"/>
                  </a:schemeClr>
                </a:solidFill>
              </a:rPr>
              <a:t>click</a:t>
            </a:r>
            <a:r>
              <a:rPr lang="zh-CN" altLang="en-US" dirty="0">
                <a:solidFill>
                  <a:schemeClr val="accent5">
                    <a:lumMod val="10000"/>
                  </a:schemeClr>
                </a:solidFill>
              </a:rPr>
              <a:t>事件 </a:t>
            </a:r>
            <a:endParaRPr lang="en-US" altLang="zh-CN" dirty="0">
              <a:solidFill>
                <a:schemeClr val="accent5">
                  <a:lumMod val="10000"/>
                </a:schemeClr>
              </a:solidFill>
            </a:endParaRPr>
          </a:p>
        </p:txBody>
      </p:sp>
      <p:sp>
        <p:nvSpPr>
          <p:cNvPr id="5" name="AutoShape 10"/>
          <p:cNvSpPr>
            <a:spLocks noChangeArrowheads="1"/>
          </p:cNvSpPr>
          <p:nvPr/>
        </p:nvSpPr>
        <p:spPr bwMode="auto">
          <a:xfrm>
            <a:off x="542954" y="3993700"/>
            <a:ext cx="8264870" cy="67813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10000"/>
              </a:lnSpc>
              <a:buClr>
                <a:schemeClr val="folHlink"/>
              </a:buClr>
              <a:buSzPct val="60000"/>
              <a:tabLst>
                <a:tab pos="444500" algn="l"/>
              </a:tabLst>
              <a:defRPr/>
            </a:pPr>
            <a:r>
              <a:rPr lang="en-US" altLang="zh-CN" dirty="0">
                <a:solidFill>
                  <a:schemeClr val="accent5">
                    <a:lumMod val="10000"/>
                  </a:schemeClr>
                </a:solidFill>
              </a:rPr>
              <a:t>$(document).on('click.bs.carousel.</a:t>
            </a:r>
            <a:r>
              <a:rPr lang="en-US" altLang="zh-CN" dirty="0" err="1">
                <a:solidFill>
                  <a:schemeClr val="accent5">
                    <a:lumMod val="10000"/>
                  </a:schemeClr>
                </a:solidFill>
              </a:rPr>
              <a:t>dat</a:t>
            </a:r>
            <a:r>
              <a:rPr lang="en-US" altLang="zh-CN" dirty="0">
                <a:solidFill>
                  <a:schemeClr val="accent5">
                    <a:lumMod val="10000"/>
                  </a:schemeClr>
                </a:solidFill>
              </a:rPr>
              <a:t>a-api','td',function (e){};  </a:t>
            </a:r>
          </a:p>
          <a:p>
            <a:pPr defTabSz="723900">
              <a:lnSpc>
                <a:spcPct val="110000"/>
              </a:lnSpc>
              <a:buClr>
                <a:schemeClr val="folHlink"/>
              </a:buClr>
              <a:buSzPct val="60000"/>
              <a:tabLst>
                <a:tab pos="444500" algn="l"/>
              </a:tabLst>
              <a:defRPr/>
            </a:pPr>
            <a:r>
              <a:rPr lang="en-US" altLang="zh-CN" dirty="0">
                <a:solidFill>
                  <a:schemeClr val="accent5">
                    <a:lumMod val="10000"/>
                  </a:schemeClr>
                </a:solidFill>
              </a:rPr>
              <a:t>$(document).off('.</a:t>
            </a:r>
            <a:r>
              <a:rPr lang="en-US" altLang="zh-CN" dirty="0" err="1">
                <a:solidFill>
                  <a:schemeClr val="accent5">
                    <a:lumMod val="10000"/>
                  </a:schemeClr>
                </a:solidFill>
              </a:rPr>
              <a:t>carousel.data-api</a:t>
            </a:r>
            <a:r>
              <a:rPr lang="en-US" altLang="zh-CN" dirty="0">
                <a:solidFill>
                  <a:schemeClr val="accent5">
                    <a:lumMod val="10000"/>
                  </a:schemeClr>
                </a:solidFill>
              </a:rPr>
              <a:t>'); </a:t>
            </a:r>
          </a:p>
        </p:txBody>
      </p:sp>
      <p:sp>
        <p:nvSpPr>
          <p:cNvPr id="9" name="AutoShape 27"/>
          <p:cNvSpPr>
            <a:spLocks noChangeArrowheads="1"/>
          </p:cNvSpPr>
          <p:nvPr/>
        </p:nvSpPr>
        <p:spPr bwMode="auto">
          <a:xfrm>
            <a:off x="542954" y="5118816"/>
            <a:ext cx="7977907" cy="1449434"/>
          </a:xfrm>
          <a:prstGeom prst="wedgeRoundRectCallout">
            <a:avLst>
              <a:gd name="adj1" fmla="val -19310"/>
              <a:gd name="adj2" fmla="val -48807"/>
              <a:gd name="adj3" fmla="val 16667"/>
            </a:avLst>
          </a:prstGeom>
          <a:solidFill>
            <a:srgbClr val="E4FCE4"/>
          </a:solidFill>
          <a:ln w="19050" algn="ctr">
            <a:solidFill>
              <a:srgbClr val="00B0F0"/>
            </a:solidFill>
            <a:round/>
            <a:headEnd/>
            <a:tailEnd/>
          </a:ln>
          <a:effectLst>
            <a:outerShdw blurRad="50800" dist="12700" dir="5400000" algn="t" rotWithShape="0">
              <a:prstClr val="black">
                <a:alpha val="40000"/>
              </a:prstClr>
            </a:outerShdw>
          </a:effectLst>
        </p:spPr>
        <p:txBody>
          <a:bodyPr anchor="ctr" anchorCtr="1"/>
          <a:lstStyle/>
          <a:p>
            <a:pPr algn="just"/>
            <a:r>
              <a:rPr lang="zh-CN" altLang="en-US" dirty="0">
                <a:latin typeface="方正隶变简体" panose="03000509000000000000" pitchFamily="65" charset="-122"/>
                <a:ea typeface="方正隶变简体" panose="03000509000000000000" pitchFamily="65" charset="-122"/>
              </a:rPr>
              <a:t>上述的</a:t>
            </a:r>
            <a:r>
              <a:rPr lang="en-US" altLang="zh-CN" dirty="0">
                <a:latin typeface="方正隶变简体" panose="03000509000000000000" pitchFamily="65" charset="-122"/>
                <a:ea typeface="方正隶变简体" panose="03000509000000000000" pitchFamily="65" charset="-122"/>
              </a:rPr>
              <a:t>on</a:t>
            </a:r>
            <a:r>
              <a:rPr lang="zh-CN" altLang="en-US" dirty="0">
                <a:latin typeface="方正隶变简体" panose="03000509000000000000" pitchFamily="65" charset="-122"/>
                <a:ea typeface="方正隶变简体" panose="03000509000000000000" pitchFamily="65" charset="-122"/>
              </a:rPr>
              <a:t>在使用时，中间多了一个参数，而且选择器变成了</a:t>
            </a:r>
            <a:r>
              <a:rPr lang="en-US" altLang="zh-CN" dirty="0">
                <a:latin typeface="方正隶变简体" panose="03000509000000000000" pitchFamily="65" charset="-122"/>
                <a:ea typeface="方正隶变简体" panose="03000509000000000000" pitchFamily="65" charset="-122"/>
              </a:rPr>
              <a:t>document</a:t>
            </a:r>
            <a:r>
              <a:rPr lang="zh-CN" altLang="en-US" dirty="0">
                <a:latin typeface="方正隶变简体" panose="03000509000000000000" pitchFamily="65" charset="-122"/>
                <a:ea typeface="方正隶变简体" panose="03000509000000000000" pitchFamily="65" charset="-122"/>
              </a:rPr>
              <a:t>。它的好处是只在</a:t>
            </a:r>
            <a:r>
              <a:rPr lang="en-US" altLang="zh-CN" dirty="0">
                <a:latin typeface="方正隶变简体" panose="03000509000000000000" pitchFamily="65" charset="-122"/>
                <a:ea typeface="方正隶变简体" panose="03000509000000000000" pitchFamily="65" charset="-122"/>
              </a:rPr>
              <a:t>document</a:t>
            </a:r>
            <a:r>
              <a:rPr lang="zh-CN" altLang="en-US" dirty="0">
                <a:latin typeface="方正隶变简体" panose="03000509000000000000" pitchFamily="65" charset="-122"/>
                <a:ea typeface="方正隶变简体" panose="03000509000000000000" pitchFamily="65" charset="-122"/>
              </a:rPr>
              <a:t>上绑定一个单击事件，利用冒泡的机制，在单击的时候检查是否是</a:t>
            </a:r>
            <a:r>
              <a:rPr lang="en-US" altLang="zh-CN" dirty="0">
                <a:latin typeface="方正隶变简体" panose="03000509000000000000" pitchFamily="65" charset="-122"/>
                <a:ea typeface="方正隶变简体" panose="03000509000000000000" pitchFamily="65" charset="-122"/>
              </a:rPr>
              <a:t>td</a:t>
            </a:r>
            <a:r>
              <a:rPr lang="zh-CN" altLang="en-US" dirty="0">
                <a:latin typeface="方正隶变简体" panose="03000509000000000000" pitchFamily="65" charset="-122"/>
                <a:ea typeface="方正隶变简体" panose="03000509000000000000" pitchFamily="65" charset="-122"/>
              </a:rPr>
              <a:t>元素，如果是才处理。而前面我们把</a:t>
            </a:r>
            <a:r>
              <a:rPr lang="en-US" altLang="zh-CN" dirty="0">
                <a:latin typeface="方正隶变简体" panose="03000509000000000000" pitchFamily="65" charset="-122"/>
                <a:ea typeface="方正隶变简体" panose="03000509000000000000" pitchFamily="65" charset="-122"/>
              </a:rPr>
              <a:t>td</a:t>
            </a:r>
            <a:r>
              <a:rPr lang="zh-CN" altLang="en-US" dirty="0">
                <a:latin typeface="方正隶变简体" panose="03000509000000000000" pitchFamily="65" charset="-122"/>
                <a:ea typeface="方正隶变简体" panose="03000509000000000000" pitchFamily="65" charset="-122"/>
              </a:rPr>
              <a:t>作为选择器的时候，一个页面有多少</a:t>
            </a:r>
            <a:r>
              <a:rPr lang="en-US" altLang="zh-CN" dirty="0">
                <a:latin typeface="方正隶变简体" panose="03000509000000000000" pitchFamily="65" charset="-122"/>
                <a:ea typeface="方正隶变简体" panose="03000509000000000000" pitchFamily="65" charset="-122"/>
              </a:rPr>
              <a:t>td</a:t>
            </a:r>
            <a:r>
              <a:rPr lang="zh-CN" altLang="en-US" dirty="0">
                <a:latin typeface="方正隶变简体" panose="03000509000000000000" pitchFamily="65" charset="-122"/>
                <a:ea typeface="方正隶变简体" panose="03000509000000000000" pitchFamily="65" charset="-122"/>
              </a:rPr>
              <a:t>元素就会绑定多少个</a:t>
            </a:r>
            <a:r>
              <a:rPr lang="en-US" altLang="zh-CN" dirty="0">
                <a:latin typeface="方正隶变简体" panose="03000509000000000000" pitchFamily="65" charset="-122"/>
                <a:ea typeface="方正隶变简体" panose="03000509000000000000" pitchFamily="65" charset="-122"/>
              </a:rPr>
              <a:t>click</a:t>
            </a:r>
            <a:r>
              <a:rPr lang="zh-CN" altLang="en-US" dirty="0">
                <a:latin typeface="方正隶变简体" panose="03000509000000000000" pitchFamily="65" charset="-122"/>
                <a:ea typeface="方正隶变简体" panose="03000509000000000000" pitchFamily="65" charset="-122"/>
              </a:rPr>
              <a:t>事件，这样性能会大大降低。这种</a:t>
            </a:r>
            <a:r>
              <a:rPr lang="en-US" altLang="zh-CN" dirty="0">
                <a:latin typeface="方正隶变简体" panose="03000509000000000000" pitchFamily="65" charset="-122"/>
                <a:ea typeface="方正隶变简体" panose="03000509000000000000" pitchFamily="65" charset="-122"/>
              </a:rPr>
              <a:t>3</a:t>
            </a:r>
            <a:r>
              <a:rPr lang="zh-CN" altLang="en-US" dirty="0">
                <a:latin typeface="方正隶变简体" panose="03000509000000000000" pitchFamily="65" charset="-122"/>
                <a:ea typeface="方正隶变简体" panose="03000509000000000000" pitchFamily="65" charset="-122"/>
              </a:rPr>
              <a:t>个参数的模式称为享元模式。</a:t>
            </a:r>
          </a:p>
        </p:txBody>
      </p:sp>
      <p:grpSp>
        <p:nvGrpSpPr>
          <p:cNvPr id="10" name="组合 9"/>
          <p:cNvGrpSpPr/>
          <p:nvPr/>
        </p:nvGrpSpPr>
        <p:grpSpPr>
          <a:xfrm>
            <a:off x="113157" y="4671834"/>
            <a:ext cx="1000132" cy="446983"/>
            <a:chOff x="1000100" y="3235185"/>
            <a:chExt cx="1000132" cy="446983"/>
          </a:xfrm>
        </p:grpSpPr>
        <p:pic>
          <p:nvPicPr>
            <p:cNvPr id="11" name="Picture 11" descr="E:\设计支持\模板设计\FX.png"/>
            <p:cNvPicPr>
              <a:picLocks noChangeAspect="1" noChangeArrowheads="1"/>
            </p:cNvPicPr>
            <p:nvPr/>
          </p:nvPicPr>
          <p:blipFill>
            <a:blip r:embed="rId2"/>
            <a:srcRect/>
            <a:stretch>
              <a:fillRect/>
            </a:stretch>
          </p:blipFill>
          <p:spPr bwMode="auto">
            <a:xfrm>
              <a:off x="1000100" y="3235185"/>
              <a:ext cx="398223" cy="446983"/>
            </a:xfrm>
            <a:prstGeom prst="rect">
              <a:avLst/>
            </a:prstGeom>
            <a:noFill/>
          </p:spPr>
        </p:pic>
        <p:sp>
          <p:nvSpPr>
            <p:cNvPr id="12" name="TextBox 8"/>
            <p:cNvSpPr txBox="1"/>
            <p:nvPr/>
          </p:nvSpPr>
          <p:spPr>
            <a:xfrm>
              <a:off x="1299399" y="3258621"/>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a:solidFill>
                    <a:schemeClr val="tx1"/>
                  </a:solidFill>
                  <a:latin typeface="黑体" pitchFamily="49" charset="-122"/>
                  <a:ea typeface="黑体" pitchFamily="49" charset="-122"/>
                </a:rPr>
                <a:t>分析</a:t>
              </a:r>
            </a:p>
          </p:txBody>
        </p:sp>
      </p:grpSp>
    </p:spTree>
    <p:extLst>
      <p:ext uri="{BB962C8B-B14F-4D97-AF65-F5344CB8AC3E}">
        <p14:creationId xmlns:p14="http://schemas.microsoft.com/office/powerpoint/2010/main" val="198727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主题3">
  <a:themeElements>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3" id="{6A7D9101-6E99-4939-9389-6C3A4620FF55}" vid="{6F8E26D4-2C26-490E-8D4A-AD1CC2EDF9E8}"/>
    </a:ext>
  </a:extLst>
</a:theme>
</file>

<file path=docProps/app.xml><?xml version="1.0" encoding="utf-8"?>
<Properties xmlns="http://schemas.openxmlformats.org/officeDocument/2006/extended-properties" xmlns:vt="http://schemas.openxmlformats.org/officeDocument/2006/docPropsVTypes">
  <Template>第二章  整体架构</Template>
  <TotalTime>308</TotalTime>
  <Words>15199</Words>
  <Application>Microsoft Office PowerPoint</Application>
  <PresentationFormat>全屏显示(4:3)</PresentationFormat>
  <Paragraphs>1565</Paragraphs>
  <Slides>99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99</vt:i4>
      </vt:variant>
    </vt:vector>
  </HeadingPairs>
  <TitlesOfParts>
    <vt:vector size="106" baseType="lpstr">
      <vt:lpstr>方正隶变简体</vt:lpstr>
      <vt:lpstr>黑体</vt:lpstr>
      <vt:lpstr>楷体</vt:lpstr>
      <vt:lpstr>楷体_GB2312</vt:lpstr>
      <vt:lpstr>Arial</vt:lpstr>
      <vt:lpstr>Wingdings</vt:lpstr>
      <vt:lpstr>主题3</vt:lpstr>
      <vt:lpstr>第四章    CSS组件</vt:lpstr>
      <vt:lpstr>本章目标</vt:lpstr>
      <vt:lpstr>第四章    CSS组件</vt:lpstr>
      <vt:lpstr>什么是字体图标？</vt:lpstr>
      <vt:lpstr>获取字体图标</vt:lpstr>
      <vt:lpstr>字体图标列表</vt:lpstr>
      <vt:lpstr>CSS 规则解释</vt:lpstr>
      <vt:lpstr>CSS 规则解释</vt:lpstr>
      <vt:lpstr>CSS 规则解释</vt:lpstr>
      <vt:lpstr>用法</vt:lpstr>
      <vt:lpstr>带有导航栏的字体图标</vt:lpstr>
      <vt:lpstr>定制字体图标</vt:lpstr>
      <vt:lpstr>定制字体尺寸</vt:lpstr>
      <vt:lpstr>定制字体颜色</vt:lpstr>
      <vt:lpstr>应用文本阴影</vt:lpstr>
      <vt:lpstr>第四章    CSS组件</vt:lpstr>
      <vt:lpstr>下拉菜单</vt:lpstr>
      <vt:lpstr>下拉菜单 案例</vt:lpstr>
      <vt:lpstr>选项</vt:lpstr>
      <vt:lpstr>对齐</vt:lpstr>
      <vt:lpstr>标题</vt:lpstr>
      <vt:lpstr>第四章    CSS组件</vt:lpstr>
      <vt:lpstr>按钮组</vt:lpstr>
      <vt:lpstr>按钮组</vt:lpstr>
      <vt:lpstr>基本的按钮组</vt:lpstr>
      <vt:lpstr>按钮工具栏</vt:lpstr>
      <vt:lpstr>按钮的大小</vt:lpstr>
      <vt:lpstr>嵌套</vt:lpstr>
      <vt:lpstr>垂直的按钮组</vt:lpstr>
      <vt:lpstr>第四章    CSS组件</vt:lpstr>
      <vt:lpstr>按钮下拉菜单</vt:lpstr>
      <vt:lpstr>分割的按钮下拉菜单</vt:lpstr>
      <vt:lpstr>按钮下拉菜单的大小</vt:lpstr>
      <vt:lpstr>按钮上拉菜单</vt:lpstr>
      <vt:lpstr>第四章    CSS组件</vt:lpstr>
      <vt:lpstr>输入框组</vt:lpstr>
      <vt:lpstr>基本的输入框组</vt:lpstr>
      <vt:lpstr>输入框组的大小</vt:lpstr>
      <vt:lpstr>复选框和单选插件</vt:lpstr>
      <vt:lpstr>按钮插件</vt:lpstr>
      <vt:lpstr>带有下拉菜单的按钮</vt:lpstr>
      <vt:lpstr>分割的下拉菜单按钮</vt:lpstr>
      <vt:lpstr>导航元素</vt:lpstr>
      <vt:lpstr>表格导航或标签</vt:lpstr>
      <vt:lpstr>胶囊式的导航菜单</vt:lpstr>
      <vt:lpstr>基本的胶囊式导航菜单</vt:lpstr>
      <vt:lpstr>垂直的胶囊式导航菜单</vt:lpstr>
      <vt:lpstr>两端对齐的导航</vt:lpstr>
      <vt:lpstr>禁用链接</vt:lpstr>
      <vt:lpstr>下拉菜单</vt:lpstr>
      <vt:lpstr>带有下拉菜单的标签</vt:lpstr>
      <vt:lpstr>带有下拉菜单的胶囊</vt:lpstr>
      <vt:lpstr>Bootstrap 导航栏</vt:lpstr>
      <vt:lpstr>默认的导航栏</vt:lpstr>
      <vt:lpstr>默认的导航栏</vt:lpstr>
      <vt:lpstr>响应式的导航栏</vt:lpstr>
      <vt:lpstr>导航栏中的表单</vt:lpstr>
      <vt:lpstr>导航栏中的按钮</vt:lpstr>
      <vt:lpstr>导航栏中的文本</vt:lpstr>
      <vt:lpstr>非导航链接</vt:lpstr>
      <vt:lpstr>组件对齐方式</vt:lpstr>
      <vt:lpstr>固定到顶部</vt:lpstr>
      <vt:lpstr>固定到顶部</vt:lpstr>
      <vt:lpstr>固定到底部</vt:lpstr>
      <vt:lpstr>静态的顶部</vt:lpstr>
      <vt:lpstr>倒置的导航栏</vt:lpstr>
      <vt:lpstr>PowerPoint 演示文稿</vt:lpstr>
      <vt:lpstr>PowerPoint 演示文稿</vt:lpstr>
      <vt:lpstr>PowerPoint 演示文稿</vt:lpstr>
      <vt:lpstr>第四章    CSS组件</vt:lpstr>
      <vt:lpstr>超大屏幕（Jumbotron）</vt:lpstr>
      <vt:lpstr>超大屏幕（Jumbotron）</vt:lpstr>
      <vt:lpstr>页面标题（Page Header）</vt:lpstr>
      <vt:lpstr>缩略图</vt:lpstr>
      <vt:lpstr>添加自定义的内容</vt:lpstr>
      <vt:lpstr>警告（Alerts）</vt:lpstr>
      <vt:lpstr>警告（Alerts）</vt:lpstr>
      <vt:lpstr>可取消的警告</vt:lpstr>
      <vt:lpstr>警告（Alerts）中的链接</vt:lpstr>
      <vt:lpstr>Bootstrap 进度条</vt:lpstr>
      <vt:lpstr>默认的进度条</vt:lpstr>
      <vt:lpstr>交替的进度条</vt:lpstr>
      <vt:lpstr>条纹的进度条</vt:lpstr>
      <vt:lpstr>动画的进度条</vt:lpstr>
      <vt:lpstr>堆叠的进度条</vt:lpstr>
      <vt:lpstr>多媒体对象（Media Object）</vt:lpstr>
      <vt:lpstr>多媒体对象（Media Object）</vt:lpstr>
      <vt:lpstr>列表组</vt:lpstr>
      <vt:lpstr>向列表组添加徽章</vt:lpstr>
      <vt:lpstr>向列表组添加链接</vt:lpstr>
      <vt:lpstr>向列表组添加自定义内容</vt:lpstr>
      <vt:lpstr>PowerPoint 演示文稿</vt:lpstr>
      <vt:lpstr>PowerPoint 演示文稿</vt:lpstr>
      <vt:lpstr>PowerPoint 演示文稿</vt:lpstr>
      <vt:lpstr>CSS基本语法--优先级</vt:lpstr>
      <vt:lpstr>CSS基本语法--选择器</vt:lpstr>
      <vt:lpstr>||和&amp;&amp;运算符</vt:lpstr>
      <vt:lpstr>立即调用的函数表达式-1</vt:lpstr>
      <vt:lpstr>事件绑定</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CSS布局</dc:title>
  <dc:creator>USER</dc:creator>
  <cp:lastModifiedBy>石毅</cp:lastModifiedBy>
  <cp:revision>64</cp:revision>
  <dcterms:created xsi:type="dcterms:W3CDTF">2015-09-27T10:32:26Z</dcterms:created>
  <dcterms:modified xsi:type="dcterms:W3CDTF">2018-04-04T00:14:41Z</dcterms:modified>
</cp:coreProperties>
</file>