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6" r:id="rId3"/>
    <p:sldId id="311" r:id="rId4"/>
    <p:sldId id="312" r:id="rId5"/>
    <p:sldId id="313" r:id="rId6"/>
    <p:sldId id="316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4" r:id="rId15"/>
    <p:sldId id="330" r:id="rId16"/>
    <p:sldId id="325" r:id="rId17"/>
    <p:sldId id="326" r:id="rId18"/>
    <p:sldId id="327" r:id="rId19"/>
    <p:sldId id="328" r:id="rId20"/>
    <p:sldId id="329" r:id="rId21"/>
    <p:sldId id="322" r:id="rId22"/>
    <p:sldId id="323" r:id="rId23"/>
    <p:sldId id="334" r:id="rId24"/>
    <p:sldId id="331" r:id="rId25"/>
    <p:sldId id="332" r:id="rId26"/>
    <p:sldId id="339" r:id="rId27"/>
    <p:sldId id="340" r:id="rId28"/>
    <p:sldId id="335" r:id="rId29"/>
    <p:sldId id="336" r:id="rId30"/>
    <p:sldId id="337" r:id="rId31"/>
    <p:sldId id="341" r:id="rId32"/>
    <p:sldId id="342" r:id="rId33"/>
    <p:sldId id="343" r:id="rId34"/>
    <p:sldId id="344" r:id="rId35"/>
    <p:sldId id="345" r:id="rId36"/>
    <p:sldId id="338" r:id="rId37"/>
    <p:sldId id="333" r:id="rId38"/>
    <p:sldId id="346" r:id="rId39"/>
    <p:sldId id="347" r:id="rId40"/>
    <p:sldId id="348" r:id="rId41"/>
    <p:sldId id="349" r:id="rId42"/>
    <p:sldId id="350" r:id="rId43"/>
    <p:sldId id="351" r:id="rId44"/>
    <p:sldId id="353" r:id="rId45"/>
    <p:sldId id="356" r:id="rId46"/>
    <p:sldId id="354" r:id="rId47"/>
    <p:sldId id="357" r:id="rId48"/>
    <p:sldId id="358" r:id="rId49"/>
    <p:sldId id="359" r:id="rId50"/>
    <p:sldId id="360" r:id="rId51"/>
    <p:sldId id="361" r:id="rId52"/>
    <p:sldId id="362" r:id="rId53"/>
    <p:sldId id="364" r:id="rId54"/>
    <p:sldId id="365" r:id="rId55"/>
    <p:sldId id="363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55" r:id="rId67"/>
    <p:sldId id="352" r:id="rId68"/>
    <p:sldId id="299" r:id="rId69"/>
    <p:sldId id="302" r:id="rId70"/>
    <p:sldId id="277" r:id="rId71"/>
    <p:sldId id="278" r:id="rId72"/>
    <p:sldId id="281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9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5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>
          <a:gsLst>
            <a:gs pos="0">
              <a:schemeClr val="accent3">
                <a:lumMod val="67000"/>
              </a:schemeClr>
            </a:gs>
            <a:gs pos="1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80963"/>
            <a:ext cx="8229600" cy="900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036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245B7-9894-4713-B579-6A28767B1214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54" y="1196171"/>
            <a:ext cx="8118446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767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4ECCF32-551B-453E-9495-388FE889A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1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1014412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152525"/>
            <a:ext cx="8096250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36537" y="252413"/>
            <a:ext cx="1533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7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8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9"/>
        </a:buBlip>
        <a:defRPr sz="2000" b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runoob.com/bootstrap/bootstrap-plugins-overview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runoob.com/bootstrap/bootstrap-plugins-overview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87899"/>
            <a:ext cx="7772400" cy="110758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第五章    </a:t>
            </a:r>
            <a:r>
              <a:rPr lang="en-US" altLang="zh-CN" dirty="0"/>
              <a:t>JavaScript</a:t>
            </a:r>
            <a:r>
              <a:rPr lang="zh-CN" altLang="en-US" dirty="0"/>
              <a:t>插件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01"/>
            <a:ext cx="9144000" cy="19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过渡效果（</a:t>
            </a:r>
            <a:r>
              <a:rPr lang="en-US" altLang="zh-CN" dirty="0"/>
              <a:t>Transition</a:t>
            </a:r>
            <a:r>
              <a:rPr lang="zh-CN" altLang="en-US" dirty="0"/>
              <a:t>）插件的使用案例：</a:t>
            </a:r>
          </a:p>
          <a:p>
            <a:r>
              <a:rPr lang="zh-CN" altLang="en-US" dirty="0"/>
              <a:t>具有幻灯片或淡入效果的模态对话框。    </a:t>
            </a:r>
            <a:endParaRPr lang="en-US" altLang="zh-CN" dirty="0"/>
          </a:p>
          <a:p>
            <a:r>
              <a:rPr lang="zh-CN" altLang="en-US" dirty="0"/>
              <a:t>具有淡出效果的标签页。</a:t>
            </a:r>
            <a:endParaRPr lang="en-US" altLang="zh-CN" dirty="0"/>
          </a:p>
          <a:p>
            <a:r>
              <a:rPr lang="zh-CN" altLang="en-US" dirty="0"/>
              <a:t>具有淡出效果的警告框。 </a:t>
            </a:r>
            <a:endParaRPr lang="en-US" altLang="zh-CN" dirty="0"/>
          </a:p>
          <a:p>
            <a:r>
              <a:rPr lang="zh-CN" altLang="en-US" dirty="0"/>
              <a:t>具有幻灯片效果的轮播板。</a:t>
            </a:r>
          </a:p>
        </p:txBody>
      </p:sp>
    </p:spTree>
    <p:extLst>
      <p:ext uri="{BB962C8B-B14F-4D97-AF65-F5344CB8AC3E}">
        <p14:creationId xmlns:p14="http://schemas.microsoft.com/office/powerpoint/2010/main" val="322072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模态框（</a:t>
            </a:r>
            <a:r>
              <a:rPr lang="en-US" altLang="zh-CN" dirty="0"/>
              <a:t>Modal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模态框（</a:t>
            </a:r>
            <a:r>
              <a:rPr lang="en-US" altLang="zh-CN" sz="2400" dirty="0"/>
              <a:t>Modal</a:t>
            </a:r>
            <a:r>
              <a:rPr lang="zh-CN" altLang="en-US" sz="2400" dirty="0"/>
              <a:t>）是覆盖在父窗体上的子窗体。通常，目的是显示来自一个单独的源的内容，可以在不离开父窗体的情况下有一些互动。子窗体可提供信息、交互等。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如果想要单独引用该插件的功能，那么需要引用 </a:t>
            </a:r>
            <a:r>
              <a:rPr lang="en-US" altLang="zh-CN" sz="2400" dirty="0"/>
              <a:t>modal.js</a:t>
            </a:r>
            <a:r>
              <a:rPr lang="zh-CN" altLang="en-US" sz="2400" dirty="0"/>
              <a:t>。或者，正如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插件概览 一章中所提到，可以引用 </a:t>
            </a:r>
            <a:r>
              <a:rPr lang="en-US" altLang="zh-CN" sz="2400" dirty="0"/>
              <a:t>bootstrap.js </a:t>
            </a:r>
            <a:r>
              <a:rPr lang="zh-CN" altLang="en-US" sz="2400" dirty="0"/>
              <a:t>或压缩版的 </a:t>
            </a:r>
            <a:r>
              <a:rPr lang="en-US" altLang="zh-CN" sz="2400" dirty="0"/>
              <a:t>bootstrap.min.js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466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可以切换模态框（</a:t>
            </a:r>
            <a:r>
              <a:rPr lang="en-US" altLang="zh-CN" sz="2400" dirty="0"/>
              <a:t>Modal</a:t>
            </a:r>
            <a:r>
              <a:rPr lang="zh-CN" altLang="en-US" sz="2400" dirty="0"/>
              <a:t>）插件的隐藏内容：</a:t>
            </a:r>
          </a:p>
          <a:p>
            <a:pPr lvl="1"/>
            <a:r>
              <a:rPr lang="zh-CN" altLang="en-US" sz="2000" dirty="0"/>
              <a:t>通过 </a:t>
            </a:r>
            <a:r>
              <a:rPr lang="en-US" altLang="zh-CN" sz="2000" dirty="0"/>
              <a:t>data </a:t>
            </a:r>
            <a:r>
              <a:rPr lang="zh-CN" altLang="en-US" sz="2000" dirty="0"/>
              <a:t>属性：在控制器元素（比如按钮或者链接）上设置属性 </a:t>
            </a:r>
            <a:r>
              <a:rPr lang="en-US" altLang="zh-CN" sz="2000" dirty="0"/>
              <a:t>data-toggle="modal"</a:t>
            </a:r>
            <a:r>
              <a:rPr lang="zh-CN" altLang="en-US" sz="2000" dirty="0"/>
              <a:t>，同时设置 </a:t>
            </a:r>
            <a:r>
              <a:rPr lang="en-US" altLang="zh-CN" sz="2000" dirty="0"/>
              <a:t>data-target="#identifier"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="#identifier" </a:t>
            </a:r>
            <a:r>
              <a:rPr lang="zh-CN" altLang="en-US" sz="2000" dirty="0"/>
              <a:t>来指定要切换的特定的模态框（带有 </a:t>
            </a:r>
            <a:r>
              <a:rPr lang="en-US" altLang="zh-CN" sz="2000" dirty="0"/>
              <a:t>id="identifier"</a:t>
            </a:r>
            <a:r>
              <a:rPr lang="zh-CN" altLang="en-US" sz="2000" dirty="0"/>
              <a:t>）。</a:t>
            </a:r>
          </a:p>
          <a:p>
            <a:pPr lvl="1"/>
            <a:r>
              <a:rPr lang="zh-CN" altLang="en-US" sz="2000" dirty="0"/>
              <a:t>通过 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：使用这种技术，可以通过简单的一行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来调用带有 </a:t>
            </a:r>
            <a:r>
              <a:rPr lang="en-US" altLang="zh-CN" sz="2000" dirty="0"/>
              <a:t>id="identifier" </a:t>
            </a:r>
            <a:r>
              <a:rPr lang="zh-CN" altLang="en-US" sz="2000" dirty="0"/>
              <a:t>的模态框：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783272" y="3909161"/>
            <a:ext cx="7637810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 $('#identifier').modal(options)</a:t>
            </a:r>
          </a:p>
        </p:txBody>
      </p:sp>
    </p:spTree>
    <p:extLst>
      <p:ext uri="{BB962C8B-B14F-4D97-AF65-F5344CB8AC3E}">
        <p14:creationId xmlns:p14="http://schemas.microsoft.com/office/powerpoint/2010/main" val="363393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一个静态的模态窗口实例，如下面的实例所示：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074679" y="1792747"/>
            <a:ext cx="6657380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&lt;h2&gt;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创建模态框（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&lt;/h2&gt;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按钮触发模态框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data-toggle="modal"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开始演示模态框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</p:txBody>
      </p:sp>
      <p:pic>
        <p:nvPicPr>
          <p:cNvPr id="1026" name="Picture 2" descr="模态框（Modal）插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4" y="4023251"/>
            <a:ext cx="5744959" cy="166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273487" y="531019"/>
            <a:ext cx="6657380" cy="46966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class="modal fade"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tabindex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="-1" role="dialog"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aria-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labelledby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aria-hidden="true"&gt;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class="modal-dialog"&gt;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class="modal-content"&gt;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class="modal-header"&gt;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class="close"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data-dismiss="modal" aria-hidden="true"&gt;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&amp;times;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&lt;h4 class="modal-title"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）标题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class="modal-body"&gt;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在这里添加一些文本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904518" y="3827305"/>
            <a:ext cx="5203326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class="modal-footer"&gt;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data-dismiss="modal"&gt;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关闭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提交更改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&lt;/div&gt;&lt;!-- /.modal-content 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&lt;/div&gt;&lt;!-- /.modal --&gt;</a:t>
            </a:r>
          </a:p>
        </p:txBody>
      </p:sp>
    </p:spTree>
    <p:extLst>
      <p:ext uri="{BB962C8B-B14F-4D97-AF65-F5344CB8AC3E}">
        <p14:creationId xmlns:p14="http://schemas.microsoft.com/office/powerpoint/2010/main" val="35010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使用模态窗口，需要有某种触发器。可以使用按钮或链接。这里我们使用的是按钮。</a:t>
            </a:r>
          </a:p>
          <a:p>
            <a:r>
              <a:rPr lang="zh-CN" altLang="en-US" sz="2400" dirty="0"/>
              <a:t>如果仔细查看上面的代码，会发现在 </a:t>
            </a:r>
            <a:r>
              <a:rPr lang="en-US" altLang="zh-CN" sz="2400" dirty="0"/>
              <a:t>&lt;button&gt; </a:t>
            </a:r>
            <a:r>
              <a:rPr lang="zh-CN" altLang="en-US" sz="2400" dirty="0"/>
              <a:t>标签中，</a:t>
            </a:r>
            <a:r>
              <a:rPr lang="en-US" altLang="zh-CN" sz="2400" dirty="0"/>
              <a:t>data-target="#</a:t>
            </a:r>
            <a:r>
              <a:rPr lang="en-US" altLang="zh-CN" sz="2400" dirty="0" err="1"/>
              <a:t>myModal</a:t>
            </a:r>
            <a:r>
              <a:rPr lang="en-US" altLang="zh-CN" sz="2400" dirty="0"/>
              <a:t>" </a:t>
            </a:r>
            <a:r>
              <a:rPr lang="zh-CN" altLang="en-US" sz="2400" dirty="0"/>
              <a:t>是想要在页面上加载的模态框的目标。可以在页面上创建多个模态框，然后为每个模态框创建不同的触发器。现在，很明显，不能在同一时间加载多个模块，但可以在页面上创建多个在不同时间进行加载。</a:t>
            </a:r>
          </a:p>
          <a:p>
            <a:r>
              <a:rPr lang="zh-CN" altLang="en-US" sz="2400" dirty="0"/>
              <a:t>在模态框中需要注意两点：</a:t>
            </a:r>
          </a:p>
          <a:p>
            <a:pPr lvl="1"/>
            <a:r>
              <a:rPr lang="zh-CN" altLang="en-US" sz="1800" dirty="0"/>
              <a:t>第一是 </a:t>
            </a:r>
            <a:r>
              <a:rPr lang="en-US" altLang="zh-CN" sz="1800" dirty="0"/>
              <a:t>.modal</a:t>
            </a:r>
            <a:r>
              <a:rPr lang="zh-CN" altLang="en-US" sz="1800" dirty="0"/>
              <a:t>，用来把 </a:t>
            </a:r>
            <a:r>
              <a:rPr lang="en-US" altLang="zh-CN" sz="1800" dirty="0"/>
              <a:t>&lt;div&gt; </a:t>
            </a:r>
            <a:r>
              <a:rPr lang="zh-CN" altLang="en-US" sz="1800" dirty="0"/>
              <a:t>的内容识别为模态框。</a:t>
            </a:r>
          </a:p>
          <a:p>
            <a:pPr lvl="1"/>
            <a:r>
              <a:rPr lang="zh-CN" altLang="en-US" sz="1800" dirty="0"/>
              <a:t>第二是 </a:t>
            </a:r>
            <a:r>
              <a:rPr lang="en-US" altLang="zh-CN" sz="1800" dirty="0"/>
              <a:t>.fade class</a:t>
            </a:r>
            <a:r>
              <a:rPr lang="zh-CN" altLang="en-US" sz="1800" dirty="0"/>
              <a:t>。当模态框被切换时，它会引起内容淡入淡出。</a:t>
            </a:r>
          </a:p>
          <a:p>
            <a:r>
              <a:rPr lang="en-US" altLang="zh-CN" sz="2400" dirty="0"/>
              <a:t>aria-</a:t>
            </a:r>
            <a:r>
              <a:rPr lang="en-US" altLang="zh-CN" sz="2400" dirty="0" err="1"/>
              <a:t>labelledby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myModalLabel</a:t>
            </a:r>
            <a:r>
              <a:rPr lang="en-US" altLang="zh-CN" sz="2400" dirty="0"/>
              <a:t>"</a:t>
            </a:r>
            <a:r>
              <a:rPr lang="zh-CN" altLang="en-US" sz="2400" dirty="0"/>
              <a:t>，该属性引用模态框的标题。</a:t>
            </a:r>
          </a:p>
        </p:txBody>
      </p:sp>
    </p:spTree>
    <p:extLst>
      <p:ext uri="{BB962C8B-B14F-4D97-AF65-F5344CB8AC3E}">
        <p14:creationId xmlns:p14="http://schemas.microsoft.com/office/powerpoint/2010/main" val="333198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属性 </a:t>
            </a:r>
            <a:r>
              <a:rPr lang="en-US" altLang="zh-CN" sz="2000" dirty="0"/>
              <a:t>aria-hidden="true" </a:t>
            </a:r>
            <a:r>
              <a:rPr lang="zh-CN" altLang="en-US" sz="2000" dirty="0"/>
              <a:t>用于保持模态窗口不可见，直到触发器被触发为止（比如点击在相关的按钮上）。</a:t>
            </a:r>
          </a:p>
          <a:p>
            <a:r>
              <a:rPr lang="en-US" altLang="zh-CN" sz="2000" dirty="0"/>
              <a:t>&lt;div class="modal-header"&gt;</a:t>
            </a:r>
            <a:r>
              <a:rPr lang="zh-CN" altLang="en-US" sz="2000" dirty="0"/>
              <a:t>，</a:t>
            </a:r>
            <a:r>
              <a:rPr lang="en-US" altLang="zh-CN" sz="2000" dirty="0"/>
              <a:t>modal-header </a:t>
            </a:r>
            <a:r>
              <a:rPr lang="zh-CN" altLang="en-US" sz="2000" dirty="0"/>
              <a:t>是为模态窗口的头部定义样式的类。</a:t>
            </a:r>
          </a:p>
          <a:p>
            <a:r>
              <a:rPr lang="en-US" altLang="zh-CN" sz="2000" dirty="0"/>
              <a:t>class="close"</a:t>
            </a:r>
            <a:r>
              <a:rPr lang="zh-CN" altLang="en-US" sz="2000" dirty="0"/>
              <a:t>，</a:t>
            </a:r>
            <a:r>
              <a:rPr lang="en-US" altLang="zh-CN" sz="2000" dirty="0"/>
              <a:t>close </a:t>
            </a:r>
            <a:r>
              <a:rPr lang="zh-CN" altLang="en-US" sz="2000" dirty="0"/>
              <a:t>是一个 </a:t>
            </a:r>
            <a:r>
              <a:rPr lang="en-US" altLang="zh-CN" sz="2000" dirty="0"/>
              <a:t>CSS class</a:t>
            </a:r>
            <a:r>
              <a:rPr lang="zh-CN" altLang="en-US" sz="2000" dirty="0"/>
              <a:t>，用于为模态窗口的关闭按钮设置样式。</a:t>
            </a:r>
          </a:p>
          <a:p>
            <a:r>
              <a:rPr lang="en-US" altLang="zh-CN" sz="2000" dirty="0"/>
              <a:t>data-dismiss="modal"</a:t>
            </a:r>
            <a:r>
              <a:rPr lang="zh-CN" altLang="en-US" sz="2000" dirty="0"/>
              <a:t>，是一个自定义的 </a:t>
            </a:r>
            <a:r>
              <a:rPr lang="en-US" altLang="zh-CN" sz="2000" dirty="0"/>
              <a:t>HTML5 data </a:t>
            </a:r>
            <a:r>
              <a:rPr lang="zh-CN" altLang="en-US" sz="2000" dirty="0"/>
              <a:t>属性。在这里它被用于关闭模态窗口。</a:t>
            </a:r>
          </a:p>
          <a:p>
            <a:r>
              <a:rPr lang="en-US" altLang="zh-CN" sz="2000" dirty="0"/>
              <a:t>class="modal-body"</a:t>
            </a:r>
            <a:r>
              <a:rPr lang="zh-CN" altLang="en-US" sz="2000" dirty="0"/>
              <a:t>，是 </a:t>
            </a:r>
            <a:r>
              <a:rPr lang="en-US" altLang="zh-CN" sz="2000" dirty="0"/>
              <a:t>Bootstrap CSS </a:t>
            </a:r>
            <a:r>
              <a:rPr lang="zh-CN" altLang="en-US" sz="2000" dirty="0"/>
              <a:t>的一个 </a:t>
            </a:r>
            <a:r>
              <a:rPr lang="en-US" altLang="zh-CN" sz="2000" dirty="0"/>
              <a:t>CSS class</a:t>
            </a:r>
            <a:r>
              <a:rPr lang="zh-CN" altLang="en-US" sz="2000" dirty="0"/>
              <a:t>，用于为模态窗口的主体设置样式。</a:t>
            </a:r>
          </a:p>
          <a:p>
            <a:r>
              <a:rPr lang="en-US" altLang="zh-CN" sz="2000" dirty="0"/>
              <a:t>class="modal-footer"</a:t>
            </a:r>
            <a:r>
              <a:rPr lang="zh-CN" altLang="en-US" sz="2000" dirty="0"/>
              <a:t>，是 </a:t>
            </a:r>
            <a:r>
              <a:rPr lang="en-US" altLang="zh-CN" sz="2000" dirty="0"/>
              <a:t>Bootstrap CSS </a:t>
            </a:r>
            <a:r>
              <a:rPr lang="zh-CN" altLang="en-US" sz="2000" dirty="0"/>
              <a:t>的一个 </a:t>
            </a:r>
            <a:r>
              <a:rPr lang="en-US" altLang="zh-CN" sz="2000" dirty="0"/>
              <a:t>CSS class</a:t>
            </a:r>
            <a:r>
              <a:rPr lang="zh-CN" altLang="en-US" sz="2000" dirty="0"/>
              <a:t>，用于为模态窗口的底部设置样式。</a:t>
            </a:r>
          </a:p>
          <a:p>
            <a:r>
              <a:rPr lang="en-US" altLang="zh-CN" sz="2000" dirty="0"/>
              <a:t>data-toggle="modal"</a:t>
            </a:r>
            <a:r>
              <a:rPr lang="zh-CN" altLang="en-US" sz="2000" dirty="0"/>
              <a:t>，</a:t>
            </a:r>
            <a:r>
              <a:rPr lang="en-US" altLang="zh-CN" sz="2000" dirty="0"/>
              <a:t>HTML5 </a:t>
            </a:r>
            <a:r>
              <a:rPr lang="zh-CN" altLang="en-US" sz="2000" dirty="0"/>
              <a:t>自定义的 </a:t>
            </a:r>
            <a:r>
              <a:rPr lang="en-US" altLang="zh-CN" sz="2000" dirty="0"/>
              <a:t>data </a:t>
            </a:r>
            <a:r>
              <a:rPr lang="zh-CN" altLang="en-US" sz="2000" dirty="0"/>
              <a:t>属性 </a:t>
            </a:r>
            <a:r>
              <a:rPr lang="en-US" altLang="zh-CN" sz="2000" dirty="0"/>
              <a:t>data-toggle </a:t>
            </a:r>
            <a:r>
              <a:rPr lang="zh-CN" altLang="en-US" sz="2000" dirty="0"/>
              <a:t>用于打开模态窗口。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28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有一些选项可以用来定制模态窗口（</a:t>
            </a:r>
            <a:r>
              <a:rPr lang="en-US" altLang="zh-CN" sz="2400" dirty="0"/>
              <a:t>Modal Window</a:t>
            </a:r>
            <a:r>
              <a:rPr lang="zh-CN" altLang="en-US" sz="2400" dirty="0"/>
              <a:t>）的外观和感观，它们是通过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属性或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来传递的。下表列出了这些选项：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28030"/>
              </p:ext>
            </p:extLst>
          </p:nvPr>
        </p:nvGraphicFramePr>
        <p:xfrm>
          <a:off x="735013" y="2407024"/>
          <a:ext cx="7776976" cy="361276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7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7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选项名称</a:t>
                      </a:r>
                    </a:p>
                  </a:txBody>
                  <a:tcPr marL="65129" marR="65129" marT="32564" marB="325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类型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默认值</a:t>
                      </a:r>
                    </a:p>
                  </a:txBody>
                  <a:tcPr marL="65129" marR="65129" marT="32564" marB="325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Data 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属性名称</a:t>
                      </a:r>
                    </a:p>
                  </a:txBody>
                  <a:tcPr marL="65129" marR="65129" marT="32564" marB="325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marL="65129" marR="65129" marT="32564" marB="325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70">
                <a:tc>
                  <a:txBody>
                    <a:bodyPr/>
                    <a:lstStyle/>
                    <a:p>
                      <a:r>
                        <a:rPr lang="en-US" sz="1400"/>
                        <a:t>backdrop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 </a:t>
                      </a:r>
                      <a:r>
                        <a:rPr lang="zh-CN" altLang="en-US" sz="1400"/>
                        <a:t>或 </a:t>
                      </a:r>
                      <a:r>
                        <a:rPr lang="en-US" sz="1400"/>
                        <a:t>string 'static'</a:t>
                      </a:r>
                      <a:br>
                        <a:rPr lang="en-US" sz="1400"/>
                      </a:br>
                      <a:r>
                        <a:rPr lang="zh-CN" altLang="en-US" sz="1400"/>
                        <a:t>默认值：</a:t>
                      </a:r>
                      <a:r>
                        <a:rPr lang="en-US" sz="1400"/>
                        <a:t>true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data-backdrop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指定一个静态的背景，当用户点击模态框外部时不会关闭模态框。 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56">
                <a:tc>
                  <a:txBody>
                    <a:bodyPr/>
                    <a:lstStyle/>
                    <a:p>
                      <a:r>
                        <a:rPr lang="en-US" sz="1400"/>
                        <a:t>keyboard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  <a:br>
                        <a:rPr lang="en-US" sz="1400"/>
                      </a:br>
                      <a:r>
                        <a:rPr lang="zh-CN" altLang="en-US" sz="1400"/>
                        <a:t>默认值：</a:t>
                      </a:r>
                      <a:r>
                        <a:rPr lang="en-US" sz="1400"/>
                        <a:t>true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data-keyboard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当按下 </a:t>
                      </a:r>
                      <a:r>
                        <a:rPr lang="en-US" altLang="zh-CN" sz="1400"/>
                        <a:t>escape </a:t>
                      </a:r>
                      <a:r>
                        <a:rPr lang="zh-CN" altLang="en-US" sz="1400"/>
                        <a:t>键时关闭模态框，设置为 </a:t>
                      </a:r>
                      <a:r>
                        <a:rPr lang="en-US" altLang="zh-CN" sz="1400"/>
                        <a:t>false </a:t>
                      </a:r>
                      <a:r>
                        <a:rPr lang="zh-CN" altLang="en-US" sz="1400"/>
                        <a:t>时则按键无效。 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56">
                <a:tc>
                  <a:txBody>
                    <a:bodyPr/>
                    <a:lstStyle/>
                    <a:p>
                      <a:r>
                        <a:rPr lang="en-US" sz="1400"/>
                        <a:t>show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  <a:br>
                        <a:rPr lang="en-US" sz="1400"/>
                      </a:br>
                      <a:r>
                        <a:rPr lang="zh-CN" altLang="en-US" sz="1400"/>
                        <a:t>默认值：</a:t>
                      </a:r>
                      <a:r>
                        <a:rPr lang="en-US" sz="1400"/>
                        <a:t>true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data-show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当初始化时显示模态框。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714">
                <a:tc>
                  <a:txBody>
                    <a:bodyPr/>
                    <a:lstStyle/>
                    <a:p>
                      <a:r>
                        <a:rPr lang="en-US" sz="1400"/>
                        <a:t>remote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path</a:t>
                      </a:r>
                      <a:br>
                        <a:rPr lang="en-US" sz="1400"/>
                      </a:br>
                      <a:r>
                        <a:rPr lang="zh-CN" altLang="en-US" sz="1400"/>
                        <a:t>默认值：</a:t>
                      </a:r>
                      <a:r>
                        <a:rPr lang="en-US" sz="1400"/>
                        <a:t>false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data-remote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使用 </a:t>
                      </a:r>
                      <a:r>
                        <a:rPr lang="en-US" sz="1400" dirty="0" err="1"/>
                        <a:t>jQuery</a:t>
                      </a:r>
                      <a:r>
                        <a:rPr lang="en-US" sz="1400" dirty="0"/>
                        <a:t> .load </a:t>
                      </a:r>
                      <a:r>
                        <a:rPr lang="zh-CN" altLang="en-US" sz="1400" dirty="0"/>
                        <a:t>方法，为模态框的主体注入内容。如果添加了一个带有有效 </a:t>
                      </a:r>
                      <a:r>
                        <a:rPr lang="en-US" sz="1400" dirty="0"/>
                        <a:t>URL </a:t>
                      </a:r>
                      <a:r>
                        <a:rPr lang="zh-CN" altLang="en-US" sz="1400" dirty="0"/>
                        <a:t>的 </a:t>
                      </a:r>
                      <a:r>
                        <a:rPr lang="en-US" sz="1400" dirty="0" err="1"/>
                        <a:t>href</a:t>
                      </a:r>
                      <a:r>
                        <a:rPr lang="en-US" sz="1400" dirty="0"/>
                        <a:t>，</a:t>
                      </a:r>
                      <a:r>
                        <a:rPr lang="zh-CN" altLang="en-US" sz="1400" dirty="0"/>
                        <a:t>则会加载其中的内容。如下面的实例所示： </a:t>
                      </a:r>
                      <a:r>
                        <a:rPr lang="en-US" altLang="zh-CN" sz="1400" dirty="0"/>
                        <a:t>&lt;</a:t>
                      </a:r>
                      <a:r>
                        <a:rPr lang="en-US" sz="1400" dirty="0"/>
                        <a:t>a data-toggle="modal" </a:t>
                      </a:r>
                      <a:r>
                        <a:rPr lang="en-US" sz="1400" dirty="0" err="1"/>
                        <a:t>href</a:t>
                      </a:r>
                      <a:r>
                        <a:rPr lang="en-US" sz="1400" dirty="0"/>
                        <a:t>="remote.html" data-target="#modal"&gt;</a:t>
                      </a:r>
                      <a:r>
                        <a:rPr lang="zh-CN" altLang="en-US" sz="1400" dirty="0"/>
                        <a:t>请点击我</a:t>
                      </a:r>
                      <a:r>
                        <a:rPr lang="en-US" altLang="zh-CN" sz="1400" dirty="0"/>
                        <a:t>&lt;/</a:t>
                      </a:r>
                      <a:r>
                        <a:rPr lang="en-US" sz="1400" dirty="0"/>
                        <a:t>a&gt;</a:t>
                      </a:r>
                    </a:p>
                  </a:txBody>
                  <a:tcPr marL="65129" marR="65129" marT="32564" marB="3256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7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下面是一些可与 </a:t>
            </a:r>
            <a:r>
              <a:rPr lang="en-US" altLang="zh-CN" sz="2400" dirty="0"/>
              <a:t>modal() </a:t>
            </a:r>
            <a:r>
              <a:rPr lang="zh-CN" altLang="en-US" sz="2400" dirty="0"/>
              <a:t>一起使用的有用的方法。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99192"/>
              </p:ext>
            </p:extLst>
          </p:nvPr>
        </p:nvGraphicFramePr>
        <p:xfrm>
          <a:off x="375958" y="1901105"/>
          <a:ext cx="8440738" cy="298003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7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493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11">
                <a:tc>
                  <a:txBody>
                    <a:bodyPr/>
                    <a:lstStyle/>
                    <a:p>
                      <a:r>
                        <a:rPr lang="en-US"/>
                        <a:t>Options: .modal(options)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把内容作为模态框激活。接受一个可选的选项对象。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$('#identifier').modal({ keyboard: false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611">
                <a:tc>
                  <a:txBody>
                    <a:bodyPr/>
                    <a:lstStyle/>
                    <a:p>
                      <a:r>
                        <a:rPr lang="en-US"/>
                        <a:t>Toggle: .modal('toggle')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手动切换模态框。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$('#identifier').modal('toggle')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611">
                <a:tc>
                  <a:txBody>
                    <a:bodyPr/>
                    <a:lstStyle/>
                    <a:p>
                      <a:r>
                        <a:rPr lang="en-US"/>
                        <a:t>Show: .modal('show')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手动打开模态框。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$('#identifier').modal('show')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58">
                <a:tc>
                  <a:txBody>
                    <a:bodyPr/>
                    <a:lstStyle/>
                    <a:p>
                      <a:r>
                        <a:rPr lang="en-US"/>
                        <a:t>Hide: .modal('hide')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手动隐藏模态框。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$('#identifier').modal('hide')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8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1" y="1353029"/>
            <a:ext cx="8118475" cy="2195301"/>
          </a:xfrm>
          <a:prstGeom prst="rect">
            <a:avLst/>
          </a:prstGeom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735013" y="1178234"/>
            <a:ext cx="5203326" cy="1967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&lt;h2&gt;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）插件方法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&lt;/h2&gt;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按钮触发模态框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data-toggle="modal"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开始演示模态框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613554" y="1481354"/>
            <a:ext cx="6078164" cy="41339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class="modal fade"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tabindex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="-1" role="dialog"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aria-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labelledby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aria-hidden="true"&gt;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class="modal-dialog"&gt;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class="modal-content"&gt;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class="modal-header"&gt;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class="close" data-dismiss="modal"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aria-hidden="true"&gt;×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&lt;h4 class="modal-title"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）标题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771899" y="2161836"/>
            <a:ext cx="5203326" cy="38631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class="modal-body"&gt;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按下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ESC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按钮退出。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class="modal-footer"&gt;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data-dismiss="modal"&gt;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关闭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提交更改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&lt;/div&gt;&lt;!-- /.modal-content 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&lt;/div&gt;&lt;!-- /.modal-dialog 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&lt;/div&gt;&lt;!-- /.modal --&gt;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652636" y="4357137"/>
            <a:ext cx="4311977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 () { $('#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').modal({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keyboard: true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7597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下表列出了模态框中要用到事件。这些事件可在函数中当钩子使用。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37702"/>
              </p:ext>
            </p:extLst>
          </p:nvPr>
        </p:nvGraphicFramePr>
        <p:xfrm>
          <a:off x="565150" y="2021616"/>
          <a:ext cx="8096250" cy="40538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1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事件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show.bs.modal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在调用 </a:t>
                      </a:r>
                      <a:r>
                        <a:rPr lang="en-US" sz="1800" dirty="0"/>
                        <a:t>show </a:t>
                      </a:r>
                      <a:r>
                        <a:rPr lang="zh-CN" altLang="en-US" sz="1800" dirty="0"/>
                        <a:t>方法后触发。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$('#identifier').on('</a:t>
                      </a:r>
                      <a:r>
                        <a:rPr lang="en-US" sz="1800" dirty="0" err="1"/>
                        <a:t>show.bs.modal</a:t>
                      </a:r>
                      <a:r>
                        <a:rPr lang="en-US" sz="1800" dirty="0"/>
                        <a:t>', function () { // </a:t>
                      </a:r>
                      <a:r>
                        <a:rPr lang="zh-CN" altLang="en-US" sz="1800" dirty="0"/>
                        <a:t>执行一些动作</a:t>
                      </a:r>
                      <a:r>
                        <a:rPr lang="en-US" altLang="zh-CN" sz="1800" dirty="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shown.bs.modal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当模态框对用户可见时触发（将等待 </a:t>
                      </a:r>
                      <a:r>
                        <a:rPr lang="en-US" altLang="zh-CN" sz="1800"/>
                        <a:t>CSS </a:t>
                      </a:r>
                      <a:r>
                        <a:rPr lang="zh-CN" altLang="en-US" sz="1800"/>
                        <a:t>过渡效果完成）。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$('#identifier').on('shown.bs.modal', function () { // </a:t>
                      </a:r>
                      <a:r>
                        <a:rPr lang="zh-CN" altLang="en-US" sz="1800"/>
                        <a:t>执行一些动作</a:t>
                      </a:r>
                      <a:r>
                        <a:rPr lang="en-US" altLang="zh-CN" sz="180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hide.bs.modal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当调用 </a:t>
                      </a:r>
                      <a:r>
                        <a:rPr lang="en-US" altLang="zh-CN" sz="1800"/>
                        <a:t>hide </a:t>
                      </a:r>
                      <a:r>
                        <a:rPr lang="zh-CN" altLang="en-US" sz="1800"/>
                        <a:t>实例方法时触发。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$('#identifier').on('hide.bs.modal', function () { // </a:t>
                      </a:r>
                      <a:r>
                        <a:rPr lang="zh-CN" altLang="en-US" sz="1800"/>
                        <a:t>执行一些动作</a:t>
                      </a:r>
                      <a:r>
                        <a:rPr lang="en-US" altLang="zh-CN" sz="180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hidden.bs.modal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当模态框完全对用户隐藏时触发。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$('#identifier').on('</a:t>
                      </a:r>
                      <a:r>
                        <a:rPr lang="en-US" sz="1800" dirty="0" err="1"/>
                        <a:t>hidden.bs.modal</a:t>
                      </a:r>
                      <a:r>
                        <a:rPr lang="en-US" sz="1800" dirty="0"/>
                        <a:t>', function () { // </a:t>
                      </a:r>
                      <a:r>
                        <a:rPr lang="zh-CN" altLang="en-US" sz="1800" dirty="0"/>
                        <a:t>执行一些动作</a:t>
                      </a:r>
                      <a:r>
                        <a:rPr lang="en-US" altLang="zh-CN" sz="1800" dirty="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4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222" y="1603168"/>
            <a:ext cx="3194295" cy="3469958"/>
          </a:xfrm>
        </p:spPr>
        <p:txBody>
          <a:bodyPr/>
          <a:lstStyle/>
          <a:p>
            <a:r>
              <a:rPr lang="zh-CN" altLang="en-US" dirty="0"/>
              <a:t>插件概览</a:t>
            </a:r>
          </a:p>
          <a:p>
            <a:r>
              <a:rPr lang="zh-CN" altLang="en-US" dirty="0"/>
              <a:t>过渡效果</a:t>
            </a:r>
          </a:p>
          <a:p>
            <a:r>
              <a:rPr lang="zh-CN" altLang="en-US" dirty="0"/>
              <a:t>模态框</a:t>
            </a:r>
          </a:p>
          <a:p>
            <a:r>
              <a:rPr lang="zh-CN" altLang="en-US" dirty="0"/>
              <a:t>下拉菜单</a:t>
            </a:r>
          </a:p>
          <a:p>
            <a:r>
              <a:rPr lang="zh-CN" altLang="en-US" dirty="0"/>
              <a:t>滚动监听</a:t>
            </a:r>
          </a:p>
          <a:p>
            <a:r>
              <a:rPr lang="zh-CN" altLang="en-US" dirty="0"/>
              <a:t>标签页</a:t>
            </a:r>
            <a:endParaRPr lang="en-US" altLang="zh-CN" dirty="0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12" y="4095890"/>
            <a:ext cx="714380" cy="719772"/>
          </a:xfrm>
          <a:prstGeom prst="rect">
            <a:avLst/>
          </a:prstGeom>
          <a:noFill/>
        </p:spPr>
      </p:pic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12" y="2978261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4439" y="2790775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4439" y="3736004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509" y="3017939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2653" y="4167328"/>
            <a:ext cx="643477" cy="648334"/>
          </a:xfrm>
          <a:prstGeom prst="rect">
            <a:avLst/>
          </a:prstGeom>
          <a:noFill/>
        </p:spPr>
      </p:pic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994284" y="2393456"/>
            <a:ext cx="3234186" cy="376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6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/>
              <a:t>提示工具</a:t>
            </a:r>
            <a:endParaRPr lang="en-US" altLang="zh-CN" kern="0" dirty="0"/>
          </a:p>
          <a:p>
            <a:r>
              <a:rPr lang="zh-CN" altLang="en-US" kern="0" dirty="0"/>
              <a:t>弹出框</a:t>
            </a:r>
            <a:endParaRPr lang="en-US" altLang="zh-CN" kern="0" dirty="0"/>
          </a:p>
          <a:p>
            <a:r>
              <a:rPr lang="zh-CN" altLang="en-US" kern="0" dirty="0"/>
              <a:t>警告框</a:t>
            </a:r>
            <a:endParaRPr lang="en-US" altLang="zh-CN" kern="0" dirty="0"/>
          </a:p>
          <a:p>
            <a:r>
              <a:rPr lang="zh-CN" altLang="en-US" kern="0" dirty="0"/>
              <a:t>按钮</a:t>
            </a:r>
            <a:endParaRPr lang="en-US" altLang="zh-CN" kern="0" dirty="0"/>
          </a:p>
          <a:p>
            <a:r>
              <a:rPr lang="zh-CN" altLang="en-US" kern="0" dirty="0"/>
              <a:t>折叠</a:t>
            </a:r>
            <a:endParaRPr lang="en-US" altLang="zh-CN" kern="0" dirty="0"/>
          </a:p>
          <a:p>
            <a:r>
              <a:rPr lang="zh-CN" altLang="en-US" kern="0" dirty="0"/>
              <a:t>轮播</a:t>
            </a:r>
            <a:endParaRPr lang="en-US" altLang="zh-CN" kern="0" dirty="0"/>
          </a:p>
          <a:p>
            <a:r>
              <a:rPr lang="zh-CN" altLang="en-US" kern="0" dirty="0"/>
              <a:t>附加导航</a:t>
            </a:r>
          </a:p>
        </p:txBody>
      </p:sp>
    </p:spTree>
    <p:extLst>
      <p:ext uri="{BB962C8B-B14F-4D97-AF65-F5344CB8AC3E}">
        <p14:creationId xmlns:p14="http://schemas.microsoft.com/office/powerpoint/2010/main" val="36974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下面的实例演示了事件的用法：</a:t>
            </a:r>
          </a:p>
        </p:txBody>
      </p:sp>
      <p:pic>
        <p:nvPicPr>
          <p:cNvPr id="6146" name="Picture 2" descr="模态框（Modal）插件事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0" y="1824506"/>
            <a:ext cx="7960420" cy="26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1196171"/>
            <a:ext cx="7960420" cy="55092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&lt;h2&gt;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）插件事件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&lt;/h2&gt;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按钮触发模态框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btn-lg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data-toggle="modal" data-target = 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开始演示模态框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class="modal fade"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tabindex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="-1" role="dialog"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aria-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labelledby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aria-hidden="true"&gt;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class="modal-dialog"&gt;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class="modal-content"&gt;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class="modal-header"&gt;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class="close" data-dismiss="modal"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aria-hidden="true"&gt;×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&lt;h4 class="modal-title"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模态框（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Modal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）标题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707837" y="254877"/>
            <a:ext cx="6256776" cy="63217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class="modal-body"&gt;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点击关闭按钮检查事件功能。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class="modal-footer"&gt;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data-dismiss="modal"&gt;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关闭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提交更改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&lt;/div&gt;&lt;!-- /.modal-content 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&lt;/div&gt;&lt;!-- /.modal-dialog 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&lt;/div&gt;&lt;!-- /.modal 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 () { $('#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').modal('hide')})});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 () { $('#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').on('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hide.bs.modal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', function 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alert('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嘿，我听说喜欢模态框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...');})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031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下拉菜单（</a:t>
            </a:r>
            <a:r>
              <a:rPr lang="en-US" altLang="zh-CN" dirty="0"/>
              <a:t>Dropdown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讲解了下拉菜单，但是没有涉及到交互部分，本章将具体讲解下拉菜单的交互。使用下拉菜单（</a:t>
            </a:r>
            <a:r>
              <a:rPr lang="en-US" altLang="zh-CN" sz="2400" dirty="0"/>
              <a:t>Dropdown</a:t>
            </a:r>
            <a:r>
              <a:rPr lang="zh-CN" altLang="en-US" sz="2400" dirty="0"/>
              <a:t>）插件，可以向任何组件（比如导航栏、标签页、胶囊式导航菜单、按钮等）添加下拉菜单。</a:t>
            </a:r>
          </a:p>
          <a:p>
            <a:r>
              <a:rPr lang="zh-CN" altLang="en-US" sz="2400" dirty="0"/>
              <a:t>如果想要单独引用该插件的功能，那么需要引用 </a:t>
            </a:r>
            <a:r>
              <a:rPr lang="en-US" altLang="zh-CN" sz="2400" dirty="0"/>
              <a:t>dropdown.js</a:t>
            </a:r>
            <a:r>
              <a:rPr lang="zh-CN" altLang="en-US" sz="2400" dirty="0"/>
              <a:t>。或者，正如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插件概览 一章中所提到，可以引用 </a:t>
            </a:r>
            <a:r>
              <a:rPr lang="en-US" altLang="zh-CN" sz="2400" dirty="0"/>
              <a:t>bootstrap.js </a:t>
            </a:r>
            <a:r>
              <a:rPr lang="zh-CN" altLang="en-US" sz="2400" dirty="0"/>
              <a:t>或压缩版的 </a:t>
            </a:r>
            <a:r>
              <a:rPr lang="en-US" altLang="zh-CN" sz="2400" dirty="0"/>
              <a:t>bootstrap.min.js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03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可以切换下拉菜单（</a:t>
            </a:r>
            <a:r>
              <a:rPr lang="en-US" altLang="zh-CN" sz="2400" dirty="0"/>
              <a:t>Dropdown</a:t>
            </a:r>
            <a:r>
              <a:rPr lang="zh-CN" altLang="en-US" sz="2400" dirty="0"/>
              <a:t>）插件的隐藏内容：</a:t>
            </a:r>
          </a:p>
          <a:p>
            <a:r>
              <a:rPr lang="zh-CN" altLang="en-US" sz="2400" dirty="0"/>
              <a:t>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属性：向链接或按钮添加 </a:t>
            </a:r>
            <a:r>
              <a:rPr lang="en-US" altLang="zh-CN" sz="2400" dirty="0"/>
              <a:t>data-toggle="dropdown" </a:t>
            </a:r>
            <a:r>
              <a:rPr lang="zh-CN" altLang="en-US" sz="2400" dirty="0"/>
              <a:t>来切换下拉菜单，如下所示：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10936" y="2582125"/>
            <a:ext cx="7382482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data-toggle="dropdown"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下拉菜单（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Dropdown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）触发器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class="dropdown-menu" role="menu" aria-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labelledby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...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8671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可以切换下拉菜单（</a:t>
            </a:r>
            <a:r>
              <a:rPr lang="en-US" altLang="zh-CN" sz="2400" dirty="0"/>
              <a:t>Dropdown</a:t>
            </a:r>
            <a:r>
              <a:rPr lang="zh-CN" altLang="en-US" sz="2400" dirty="0"/>
              <a:t>）插件的隐藏内容：</a:t>
            </a:r>
          </a:p>
          <a:p>
            <a:r>
              <a:rPr lang="zh-CN" altLang="en-US" sz="2400" dirty="0"/>
              <a:t>如果需要保持链接完整（在浏览器不启用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时有用），请使用 </a:t>
            </a:r>
            <a:r>
              <a:rPr lang="en-US" altLang="zh-CN" sz="2400" dirty="0"/>
              <a:t>data-target </a:t>
            </a:r>
            <a:r>
              <a:rPr lang="zh-CN" altLang="en-US" sz="2400" dirty="0"/>
              <a:t>属性代替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="#"</a:t>
            </a:r>
            <a:r>
              <a:rPr lang="zh-CN" altLang="en-US" sz="2400" dirty="0"/>
              <a:t>：</a:t>
            </a:r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10936" y="2665833"/>
            <a:ext cx="7382482" cy="3050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&lt;div class="dropdown"&gt;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role="button" data-toggle="dropdown" data-target="#"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="/page.html"&gt;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下拉菜单（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Dropdown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&lt;span class="caret"&gt;&lt;/span&gt;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class="dropdown-menu" role="menu" aria-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labelledby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dLabel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...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15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通过 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：通过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调用下拉菜单切换，请使用下面的方法： 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10936" y="2248974"/>
            <a:ext cx="7382482" cy="3421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$('.dropdown-toggle').dropdown()</a:t>
            </a:r>
          </a:p>
        </p:txBody>
      </p:sp>
    </p:spTree>
    <p:extLst>
      <p:ext uri="{BB962C8B-B14F-4D97-AF65-F5344CB8AC3E}">
        <p14:creationId xmlns:p14="http://schemas.microsoft.com/office/powerpoint/2010/main" val="20786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在导航栏内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下面的实例演示了在导航栏内的下拉菜单的用法：</a:t>
            </a:r>
          </a:p>
        </p:txBody>
      </p:sp>
      <p:pic>
        <p:nvPicPr>
          <p:cNvPr id="7170" name="Picture 2" descr="默认的导航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9" y="2417015"/>
            <a:ext cx="74580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95822" y="3521266"/>
            <a:ext cx="7382482" cy="22380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role="navigation"&gt;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-header"&gt;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-brand"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="#"&gt;W3Cschool&lt;/a&gt;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998950" y="811234"/>
            <a:ext cx="6827543" cy="57800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navbar-nav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 class="active"&gt;&lt;a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iOS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="#"&gt;SVN&lt;/a&gt;&lt;/li&gt;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 class="dropdown"&gt;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class="dropdown-toggle" data-toggle="dropdown"&gt;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Java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&lt;b class="caret"&gt;&lt;/b&gt;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class="dropdown-menu"&gt;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jmeter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="#"&gt;EJB&lt;/a&gt;&lt;/li&gt;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="#"&gt;Jasper Report&lt;/a&gt;&lt;/li&gt;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 class="divider"&gt;&lt;/li&gt;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分离的链接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 class="divider"&gt;&lt;/li&gt;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另一个分离的链接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23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  在标签页内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下面的实例演示了在标签页内的下拉菜单的用法：</a:t>
            </a:r>
          </a:p>
        </p:txBody>
      </p:sp>
      <p:pic>
        <p:nvPicPr>
          <p:cNvPr id="11266" name="Picture 2" descr="带有下拉菜单的标签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872409"/>
            <a:ext cx="74961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188405" y="1196171"/>
            <a:ext cx="6827543" cy="5488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带有下拉菜单的标签页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-tabs"&gt;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 class="active"&gt;&lt;a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="#"&gt;Home&lt;/a&gt;&lt;/li&gt;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="#"&gt;SVN&lt;/a&gt;&lt;/li&gt;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iOS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VB.Net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 class="dropdown"&gt;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class="dropdown-toggle" data-toggle="dropdown"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Java &lt;span class="caret"&gt;&lt;/span&gt;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class="dropdown-menu"&gt;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="#"&gt;Swing&lt;/a&gt;&lt;/li&gt;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jMeter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="#"&gt;EJB&lt;/a&gt;&lt;/li&gt;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 class="divider"&gt;&lt;/li&gt;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分离的链接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="#"&gt;PHP&lt;/a&gt;&lt;/li&gt;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6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下拉菜单切换有一个简单的方法用来显示或隐藏下拉菜单。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859700" y="2195185"/>
            <a:ext cx="5484953" cy="430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$().dropdown('toggle')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188405" y="1196171"/>
            <a:ext cx="6827543" cy="5488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带有下拉菜单的标签页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&lt;/p&gt;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-tabs"&gt;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 class="active"&gt;&lt;a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="#"&gt;Home&lt;/a&gt;&lt;/li&gt;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="#"&gt;SVN&lt;/a&gt;&lt;/li&gt;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iOS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VB.Net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 class="dropdown"&gt;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class="dropdown-toggle" data-toggle="dropdown"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Java &lt;span class="caret"&gt;&lt;/span&gt;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class="dropdown-menu"&gt;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="#"&gt;Swing&lt;/a&gt;&lt;/li&gt;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jMeter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="#"&gt;EJB&lt;/a&gt;&lt;/li&gt;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 class="divider"&gt;&lt;/li&gt;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分离的链接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="#"&gt;PHP&lt;/a&gt;&lt;/li&gt;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760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下面的实例演示了下拉菜单（</a:t>
            </a:r>
            <a:r>
              <a:rPr lang="en-US" altLang="zh-CN" sz="2400" dirty="0"/>
              <a:t>Dropdown</a:t>
            </a:r>
            <a:r>
              <a:rPr lang="zh-CN" altLang="en-US" sz="2400" dirty="0"/>
              <a:t>）插件方法的用法：</a:t>
            </a:r>
          </a:p>
        </p:txBody>
      </p:sp>
      <p:pic>
        <p:nvPicPr>
          <p:cNvPr id="12290" name="Picture 2" descr="下拉菜单（Dropdown）插件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4" y="2152743"/>
            <a:ext cx="747712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3" y="2003053"/>
            <a:ext cx="6827543" cy="35922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role="navigation"&gt;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-header"&gt;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-brand"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="#"&gt;W3Cschool&lt;/a&gt;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myexample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……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$(".dropdown-toggle").dropdown('toggle');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109459" y="296802"/>
            <a:ext cx="5820321" cy="63217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myexample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navbar-nav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 class="active"&gt;&lt;a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iOS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="#"&gt;SVN&lt;/a&gt;&lt;/li&gt;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&lt;li class="dropdown"&gt;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class="dropdown-toggle"&gt;Java &lt;b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class="caret"&gt;&lt;/b&gt;&lt;/a&gt;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class="dropdown-menu"&gt;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&lt;li&gt;&lt;a id="action-1"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  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jmeter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="#"&gt;EJB&lt;/a&gt;&lt;/li&gt;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="#"&gt;Jasper Report&lt;/a&gt;&lt;/li&gt;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 class="divider"&gt;&lt;/li&gt;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分离的链接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 class="divider"&gt;&lt;/li&gt;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   &lt;li&gt;&lt;a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另一个分离的链接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&lt;/a&gt;&lt;/li&gt;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ul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0081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0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在前面 布局组件 章节中所讨论到的组件仅仅是个开始。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自带 </a:t>
            </a:r>
            <a:r>
              <a:rPr lang="en-US" altLang="zh-CN" sz="2400" dirty="0"/>
              <a:t>12 </a:t>
            </a:r>
            <a:r>
              <a:rPr lang="zh-CN" altLang="en-US" sz="2400" dirty="0"/>
              <a:t>种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</a:t>
            </a:r>
            <a:r>
              <a:rPr lang="zh-CN" altLang="en-US" sz="2400" dirty="0"/>
              <a:t>插件，扩展了功能，可以给站点添加更多的互动。即使不是一名高级的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开发人员，也可以着手学习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的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插件。利用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数据 </a:t>
            </a:r>
            <a:r>
              <a:rPr lang="en-US" altLang="zh-CN" sz="2400" dirty="0"/>
              <a:t>API</a:t>
            </a:r>
            <a:r>
              <a:rPr lang="zh-CN" altLang="en-US" sz="2400" dirty="0"/>
              <a:t>（</a:t>
            </a:r>
            <a:r>
              <a:rPr lang="en-US" altLang="zh-CN" sz="2400" dirty="0"/>
              <a:t>Bootstrap Data API</a:t>
            </a:r>
            <a:r>
              <a:rPr lang="zh-CN" altLang="en-US" sz="2400" dirty="0"/>
              <a:t>），大部分的插件可以在不编写任何代码的情况被触发。</a:t>
            </a:r>
          </a:p>
          <a:p>
            <a:r>
              <a:rPr lang="zh-CN" altLang="en-US" sz="2400" dirty="0"/>
              <a:t>站点引用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插件的方式有两种：</a:t>
            </a:r>
          </a:p>
          <a:p>
            <a:pPr lvl="1"/>
            <a:r>
              <a:rPr lang="zh-CN" altLang="en-US" sz="2000" dirty="0"/>
              <a:t>单独引用：使用 </a:t>
            </a:r>
            <a:r>
              <a:rPr lang="en-US" altLang="zh-CN" sz="2000" dirty="0"/>
              <a:t>Bootstrap </a:t>
            </a:r>
            <a:r>
              <a:rPr lang="zh-CN" altLang="en-US" sz="2000" dirty="0"/>
              <a:t>的个别的 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 </a:t>
            </a:r>
            <a:r>
              <a:rPr lang="zh-CN" altLang="en-US" sz="2000" dirty="0"/>
              <a:t>文件。一些插件和 </a:t>
            </a:r>
            <a:r>
              <a:rPr lang="en-US" altLang="zh-CN" sz="2000" dirty="0"/>
              <a:t>CSS </a:t>
            </a:r>
            <a:r>
              <a:rPr lang="zh-CN" altLang="en-US" sz="2000" dirty="0"/>
              <a:t>组件依赖于其他插件。如果单独引用插件，请先确保弄请这些插件之间的依赖关系。</a:t>
            </a:r>
          </a:p>
          <a:p>
            <a:pPr lvl="1"/>
            <a:r>
              <a:rPr lang="zh-CN" altLang="en-US" sz="2000" dirty="0"/>
              <a:t>编译（同时）引用：使用 </a:t>
            </a:r>
            <a:r>
              <a:rPr lang="en-US" altLang="zh-CN" sz="2000" dirty="0"/>
              <a:t>bootstrap.js </a:t>
            </a:r>
            <a:r>
              <a:rPr lang="zh-CN" altLang="en-US" sz="2000" dirty="0"/>
              <a:t>或压缩版的 </a:t>
            </a:r>
            <a:r>
              <a:rPr lang="en-US" altLang="zh-CN" sz="2000" dirty="0"/>
              <a:t>bootstrap.min.js</a:t>
            </a:r>
            <a:r>
              <a:rPr lang="zh-CN" altLang="en-US" sz="2000" dirty="0"/>
              <a:t>。</a:t>
            </a:r>
          </a:p>
          <a:p>
            <a:r>
              <a:rPr lang="zh-CN" altLang="en-US" sz="2400" dirty="0"/>
              <a:t>不要尝试同时引用这两个文件，因为 </a:t>
            </a:r>
            <a:r>
              <a:rPr lang="en-US" altLang="zh-CN" sz="2400" dirty="0"/>
              <a:t>bootstrap.js </a:t>
            </a:r>
            <a:r>
              <a:rPr lang="zh-CN" altLang="en-US" sz="2400" dirty="0"/>
              <a:t>和 </a:t>
            </a:r>
            <a:r>
              <a:rPr lang="en-US" altLang="zh-CN" sz="2400" dirty="0"/>
              <a:t>bootstrap.min.js </a:t>
            </a:r>
            <a:r>
              <a:rPr lang="zh-CN" altLang="en-US" sz="2400" dirty="0"/>
              <a:t>都包含了所有的插件。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146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弹出框（</a:t>
            </a:r>
            <a:r>
              <a:rPr lang="en-US" altLang="zh-CN" dirty="0"/>
              <a:t>Popover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）与工具提示（</a:t>
            </a:r>
            <a:r>
              <a:rPr lang="en-US" altLang="zh-CN" sz="2400" dirty="0"/>
              <a:t>Tooltip</a:t>
            </a:r>
            <a:r>
              <a:rPr lang="zh-CN" altLang="en-US" sz="2400" dirty="0"/>
              <a:t>）类似，提供了一个扩展的视图。如需激活弹出框，用户只需把鼠标悬停在元素上即可。弹出框的内容完全可使用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数据 </a:t>
            </a:r>
            <a:r>
              <a:rPr lang="en-US" altLang="zh-CN" sz="2400" dirty="0"/>
              <a:t>API</a:t>
            </a:r>
            <a:r>
              <a:rPr lang="zh-CN" altLang="en-US" sz="2400" dirty="0"/>
              <a:t>（</a:t>
            </a:r>
            <a:r>
              <a:rPr lang="en-US" altLang="zh-CN" sz="2400" dirty="0"/>
              <a:t>Bootstrap Data API</a:t>
            </a:r>
            <a:r>
              <a:rPr lang="zh-CN" altLang="en-US" sz="2400" dirty="0"/>
              <a:t>）来填充。该方法依赖于工具提示（</a:t>
            </a:r>
            <a:r>
              <a:rPr lang="en-US" altLang="zh-CN" sz="2400" dirty="0"/>
              <a:t>tooltip</a:t>
            </a:r>
            <a:r>
              <a:rPr lang="zh-CN" altLang="en-US" sz="2400" dirty="0"/>
              <a:t>）。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如果您想要单独引用该插件的功能，那么您需要引用 </a:t>
            </a:r>
            <a:r>
              <a:rPr lang="en-US" altLang="zh-CN" sz="2400" dirty="0"/>
              <a:t>popover.js</a:t>
            </a:r>
            <a:r>
              <a:rPr lang="zh-CN" altLang="en-US" sz="2400" dirty="0"/>
              <a:t>，它依赖于 工具提示（</a:t>
            </a:r>
            <a:r>
              <a:rPr lang="en-US" altLang="zh-CN" sz="2400" dirty="0"/>
              <a:t>Tooltip</a:t>
            </a:r>
            <a:r>
              <a:rPr lang="zh-CN" altLang="en-US" sz="2400" dirty="0"/>
              <a:t>）插件。或者，正如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插件概览 一章中所提到，您可以引用 </a:t>
            </a:r>
            <a:r>
              <a:rPr lang="en-US" altLang="zh-CN" sz="2400" dirty="0"/>
              <a:t>bootstrap.js </a:t>
            </a:r>
            <a:r>
              <a:rPr lang="zh-CN" altLang="en-US" sz="2400" dirty="0"/>
              <a:t>或压缩版的 </a:t>
            </a:r>
            <a:r>
              <a:rPr lang="en-US" altLang="zh-CN" sz="2400" dirty="0"/>
              <a:t>bootstrap.min.js</a:t>
            </a:r>
            <a:r>
              <a:rPr lang="zh-CN" altLang="en-US" sz="2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421666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）插件根据需求生成内容和标记，默认情况下是把弹出框（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）放在它们的触发元素后面。您可以有以下两种方式添加弹出框（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endParaRPr lang="zh-CN" altLang="en-US" sz="2400" dirty="0"/>
          </a:p>
          <a:p>
            <a:pPr lvl="1"/>
            <a:r>
              <a:rPr lang="zh-CN" altLang="en-US" sz="2000" dirty="0"/>
              <a:t>通过 </a:t>
            </a:r>
            <a:r>
              <a:rPr lang="en-US" altLang="zh-CN" sz="2000" dirty="0"/>
              <a:t>data </a:t>
            </a:r>
            <a:r>
              <a:rPr lang="zh-CN" altLang="en-US" sz="2000" dirty="0"/>
              <a:t>属性：如需添加一个弹出框（</a:t>
            </a:r>
            <a:r>
              <a:rPr lang="en-US" altLang="zh-CN" sz="2000" dirty="0"/>
              <a:t>popover</a:t>
            </a:r>
            <a:r>
              <a:rPr lang="zh-CN" altLang="en-US" sz="2000" dirty="0"/>
              <a:t>），只需向一个锚</a:t>
            </a:r>
            <a:r>
              <a:rPr lang="en-US" altLang="zh-CN" sz="2000" dirty="0"/>
              <a:t>/</a:t>
            </a:r>
            <a:r>
              <a:rPr lang="zh-CN" altLang="en-US" sz="2000" dirty="0"/>
              <a:t>按钮标签添加 </a:t>
            </a:r>
            <a:r>
              <a:rPr lang="en-US" altLang="zh-CN" sz="2000" dirty="0"/>
              <a:t>data-toggle="popover" </a:t>
            </a:r>
            <a:r>
              <a:rPr lang="zh-CN" altLang="en-US" sz="2000" dirty="0"/>
              <a:t>即可。锚的 </a:t>
            </a:r>
            <a:r>
              <a:rPr lang="en-US" altLang="zh-CN" sz="2000" dirty="0"/>
              <a:t>title </a:t>
            </a:r>
            <a:r>
              <a:rPr lang="zh-CN" altLang="en-US" sz="2000" dirty="0"/>
              <a:t>即为弹出框（</a:t>
            </a:r>
            <a:r>
              <a:rPr lang="en-US" altLang="zh-CN" sz="2000" dirty="0"/>
              <a:t>popover</a:t>
            </a:r>
            <a:r>
              <a:rPr lang="zh-CN" altLang="en-US" sz="2000" dirty="0"/>
              <a:t>）的文本。默认情况下，插件把弹出框（</a:t>
            </a:r>
            <a:r>
              <a:rPr lang="en-US" altLang="zh-CN" sz="2000" dirty="0"/>
              <a:t>popover</a:t>
            </a:r>
            <a:r>
              <a:rPr lang="zh-CN" altLang="en-US" sz="2000" dirty="0"/>
              <a:t>）设置在顶部。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&lt;a </a:t>
            </a:r>
            <a:r>
              <a:rPr lang="en-US" altLang="zh-CN" sz="2000" dirty="0" err="1">
                <a:solidFill>
                  <a:srgbClr val="FF0000"/>
                </a:solidFill>
              </a:rPr>
              <a:t>href</a:t>
            </a:r>
            <a:r>
              <a:rPr lang="en-US" altLang="zh-CN" sz="2000" dirty="0">
                <a:solidFill>
                  <a:srgbClr val="FF0000"/>
                </a:solidFill>
              </a:rPr>
              <a:t>="#" data-toggle="popover" title="Example popover"&gt;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</a:t>
            </a:r>
            <a:r>
              <a:rPr lang="zh-CN" altLang="en-US" sz="2000" dirty="0">
                <a:solidFill>
                  <a:srgbClr val="FF0000"/>
                </a:solidFill>
              </a:rPr>
              <a:t>请悬停在我的上面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通过 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：通过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启用弹出框（</a:t>
            </a:r>
            <a:r>
              <a:rPr lang="en-US" altLang="zh-CN" sz="2000" dirty="0"/>
              <a:t>popover</a:t>
            </a:r>
            <a:r>
              <a:rPr lang="zh-CN" altLang="en-US" sz="2000" dirty="0"/>
              <a:t>）：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$('#identifier').popover(options)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233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）插件不像之前所讨论的下拉菜单及其他插件那样，它不是纯 </a:t>
            </a:r>
            <a:r>
              <a:rPr lang="en-US" altLang="zh-CN" sz="2400" dirty="0"/>
              <a:t>CSS </a:t>
            </a:r>
            <a:r>
              <a:rPr lang="zh-CN" altLang="en-US" sz="2400" dirty="0"/>
              <a:t>插件。如需使用该插件，您必须使用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</a:t>
            </a:r>
            <a:r>
              <a:rPr lang="zh-CN" altLang="en-US" sz="2400" dirty="0"/>
              <a:t>激活它（读取 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）。使用下面的脚本来启用页面中的所有的弹出框（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）：</a:t>
            </a:r>
          </a:p>
          <a:p>
            <a:endParaRPr lang="zh-CN" altLang="en-US" dirty="0"/>
          </a:p>
          <a:p>
            <a:pPr marL="0" indent="0" algn="ctr">
              <a:buNone/>
            </a:pPr>
            <a:r>
              <a:rPr lang="en-US" altLang="zh-CN" sz="2000" dirty="0"/>
              <a:t>$(function () { $("[data-toggle='popover']").popover(); });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3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属性使用弹出框（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）插件的用法。</a:t>
            </a:r>
          </a:p>
        </p:txBody>
      </p:sp>
      <p:pic>
        <p:nvPicPr>
          <p:cNvPr id="1026" name="Picture 2" descr="弹出框（Popover）插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9" y="2355475"/>
            <a:ext cx="8871221" cy="1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735013" y="325567"/>
            <a:ext cx="6827543" cy="63006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class="container" style="padding: 100px 50px 10px;" 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-default" title="Popover title"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data-container="body" data-toggle="popover" data-placement="left"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 title="Popover title"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data-container="body" data-toggle="popover" data-placement="top"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顶部的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顶部的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-success" title="Popover title"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data-container="body" data-toggle="popover" data-placement="bottom"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底部的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底部的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-warning" title="Popover title"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data-container="body" data-toggle="popover" data-placement="right"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186317" y="4000151"/>
            <a:ext cx="4778296" cy="11757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&lt;script&gt;$(function ()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{ $("[data-toggle='popover']").popover();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085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有一些选项是通过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数据 </a:t>
            </a:r>
            <a:r>
              <a:rPr lang="en-US" altLang="zh-CN" sz="2400" dirty="0"/>
              <a:t>API</a:t>
            </a:r>
            <a:r>
              <a:rPr lang="zh-CN" altLang="en-US" sz="2400" dirty="0"/>
              <a:t>（</a:t>
            </a:r>
            <a:r>
              <a:rPr lang="en-US" altLang="zh-CN" sz="2400" dirty="0"/>
              <a:t>Bootstrap Data API</a:t>
            </a:r>
            <a:r>
              <a:rPr lang="zh-CN" altLang="en-US" sz="2400" dirty="0"/>
              <a:t>）添加或通过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调用的。下表列出了这些选项：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92346"/>
              </p:ext>
            </p:extLst>
          </p:nvPr>
        </p:nvGraphicFramePr>
        <p:xfrm>
          <a:off x="542954" y="2333916"/>
          <a:ext cx="8175814" cy="43577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68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选项名称</a:t>
                      </a:r>
                    </a:p>
                  </a:txBody>
                  <a:tcPr marL="29327" marR="29327" marT="14663" marB="14663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类型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默认值</a:t>
                      </a:r>
                    </a:p>
                  </a:txBody>
                  <a:tcPr marL="29327" marR="29327" marT="14663" marB="14663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Data 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属性名称</a:t>
                      </a:r>
                    </a:p>
                  </a:txBody>
                  <a:tcPr marL="29327" marR="29327" marT="14663" marB="14663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marL="29327" marR="29327" marT="14663" marB="14663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44">
                <a:tc>
                  <a:txBody>
                    <a:bodyPr/>
                    <a:lstStyle/>
                    <a:p>
                      <a:r>
                        <a:rPr lang="en-US" sz="1200" dirty="0"/>
                        <a:t>animation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sz="1200"/>
                        <a:t>true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data-animation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向弹出框应用 </a:t>
                      </a:r>
                      <a:r>
                        <a:rPr lang="en-US" altLang="zh-CN" sz="1200"/>
                        <a:t>CSS </a:t>
                      </a:r>
                      <a:r>
                        <a:rPr lang="zh-CN" altLang="en-US" sz="1200"/>
                        <a:t>褪色过渡效果。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3">
                <a:tc>
                  <a:txBody>
                    <a:bodyPr/>
                    <a:lstStyle/>
                    <a:p>
                      <a:r>
                        <a:rPr lang="en-US" sz="1200"/>
                        <a:t>html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br>
                        <a:rPr lang="en-US" sz="1200" dirty="0"/>
                      </a:br>
                      <a:r>
                        <a:rPr lang="zh-CN" altLang="en-US" sz="1200" dirty="0"/>
                        <a:t>默认值：</a:t>
                      </a:r>
                      <a:r>
                        <a:rPr lang="en-US" sz="1200" dirty="0"/>
                        <a:t>false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data-html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向弹出框插入 </a:t>
                      </a:r>
                      <a:r>
                        <a:rPr lang="en-US" sz="1200"/>
                        <a:t>HTML。</a:t>
                      </a:r>
                      <a:r>
                        <a:rPr lang="zh-CN" altLang="en-US" sz="1200"/>
                        <a:t>如果为 </a:t>
                      </a:r>
                      <a:r>
                        <a:rPr lang="en-US" sz="1200"/>
                        <a:t>false，jQuery </a:t>
                      </a:r>
                      <a:r>
                        <a:rPr lang="zh-CN" altLang="en-US" sz="1200"/>
                        <a:t>的 </a:t>
                      </a:r>
                      <a:r>
                        <a:rPr lang="en-US" sz="1200"/>
                        <a:t>text </a:t>
                      </a:r>
                      <a:r>
                        <a:rPr lang="zh-CN" altLang="en-US" sz="1200"/>
                        <a:t>方法将被用于向 </a:t>
                      </a:r>
                      <a:r>
                        <a:rPr lang="en-US" sz="1200"/>
                        <a:t>dom </a:t>
                      </a:r>
                      <a:r>
                        <a:rPr lang="zh-CN" altLang="en-US" sz="1200"/>
                        <a:t>插入内容。如果您担心 </a:t>
                      </a:r>
                      <a:r>
                        <a:rPr lang="en-US" sz="1200"/>
                        <a:t>XSS </a:t>
                      </a:r>
                      <a:r>
                        <a:rPr lang="zh-CN" altLang="en-US" sz="1200"/>
                        <a:t>攻击，请使用 </a:t>
                      </a:r>
                      <a:r>
                        <a:rPr lang="en-US" sz="1200"/>
                        <a:t>text。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562">
                <a:tc>
                  <a:txBody>
                    <a:bodyPr/>
                    <a:lstStyle/>
                    <a:p>
                      <a:r>
                        <a:rPr lang="en-US" sz="1200"/>
                        <a:t>placement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string|function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sz="1200"/>
                        <a:t>top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data-placement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规定如何定位弹出框（即 </a:t>
                      </a:r>
                      <a:r>
                        <a:rPr lang="en-US" altLang="zh-CN" sz="1200"/>
                        <a:t>top|bottom|left|right|auto</a:t>
                      </a:r>
                      <a:r>
                        <a:rPr lang="zh-CN" altLang="en-US" sz="1200"/>
                        <a:t>）。</a:t>
                      </a:r>
                      <a:br>
                        <a:rPr lang="zh-CN" altLang="en-US" sz="1200"/>
                      </a:br>
                      <a:r>
                        <a:rPr lang="zh-CN" altLang="en-US" sz="1200"/>
                        <a:t>当指定为 </a:t>
                      </a:r>
                      <a:r>
                        <a:rPr lang="en-US" altLang="zh-CN" sz="1200"/>
                        <a:t>auto</a:t>
                      </a:r>
                      <a:r>
                        <a:rPr lang="zh-CN" altLang="en-US" sz="1200"/>
                        <a:t> 时，会动态调整弹出框。例如，如果 </a:t>
                      </a:r>
                      <a:r>
                        <a:rPr lang="en-US" altLang="zh-CN" sz="1200"/>
                        <a:t>placement </a:t>
                      </a:r>
                      <a:r>
                        <a:rPr lang="zh-CN" altLang="en-US" sz="1200"/>
                        <a:t>是 </a:t>
                      </a:r>
                      <a:r>
                        <a:rPr lang="en-US" altLang="zh-CN" sz="1200"/>
                        <a:t>"auto left"</a:t>
                      </a:r>
                      <a:r>
                        <a:rPr lang="zh-CN" altLang="en-US" sz="1200"/>
                        <a:t>，弹出框将会尽可能显示在左边，在情况不允许的情况下它才会显示在右边。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44">
                <a:tc>
                  <a:txBody>
                    <a:bodyPr/>
                    <a:lstStyle/>
                    <a:p>
                      <a:r>
                        <a:rPr lang="en-US" sz="1200"/>
                        <a:t>selector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sz="1200"/>
                        <a:t>false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data-selector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如果提供了一个选择器，弹出框对象将被委派到指定的目标。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44">
                <a:tc>
                  <a:txBody>
                    <a:bodyPr/>
                    <a:lstStyle/>
                    <a:p>
                      <a:r>
                        <a:rPr lang="en-US" sz="1200"/>
                        <a:t>title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| function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altLang="zh-CN" sz="1200"/>
                        <a:t>''</a:t>
                      </a:r>
                      <a:endParaRPr lang="zh-CN" altLang="en-US" sz="1200"/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data-title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如果未指定 </a:t>
                      </a:r>
                      <a:r>
                        <a:rPr lang="en-US" sz="1200"/>
                        <a:t>title </a:t>
                      </a:r>
                      <a:r>
                        <a:rPr lang="zh-CN" altLang="en-US" sz="1200"/>
                        <a:t>属性，则 </a:t>
                      </a:r>
                      <a:r>
                        <a:rPr lang="en-US" sz="1200"/>
                        <a:t>title </a:t>
                      </a:r>
                      <a:r>
                        <a:rPr lang="zh-CN" altLang="en-US" sz="1200"/>
                        <a:t>选项是默认的 </a:t>
                      </a:r>
                      <a:r>
                        <a:rPr lang="en-US" sz="1200"/>
                        <a:t>title </a:t>
                      </a:r>
                      <a:r>
                        <a:rPr lang="zh-CN" altLang="en-US" sz="1200"/>
                        <a:t>值。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3">
                <a:tc>
                  <a:txBody>
                    <a:bodyPr/>
                    <a:lstStyle/>
                    <a:p>
                      <a:r>
                        <a:rPr lang="en-US" sz="1200"/>
                        <a:t>trigger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altLang="zh-CN" sz="1200"/>
                        <a:t>'</a:t>
                      </a:r>
                      <a:r>
                        <a:rPr lang="en-US" sz="1200"/>
                        <a:t>hover focus'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data-trigger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定义如何触发弹出框： </a:t>
                      </a:r>
                      <a:r>
                        <a:rPr lang="en-US" altLang="zh-CN" sz="1200"/>
                        <a:t>click| hover | focus | manual</a:t>
                      </a:r>
                      <a:r>
                        <a:rPr lang="zh-CN" altLang="en-US" sz="1200"/>
                        <a:t>。您可以传递多个触发器，每个触发器之间用空格分隔。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562">
                <a:tc>
                  <a:txBody>
                    <a:bodyPr/>
                    <a:lstStyle/>
                    <a:p>
                      <a:r>
                        <a:rPr lang="en-US" sz="1200"/>
                        <a:t>delay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| object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altLang="zh-CN" sz="1200"/>
                        <a:t>0</a:t>
                      </a:r>
                      <a:endParaRPr lang="zh-CN" altLang="en-US" sz="1200"/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data-delay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延迟显示和隐藏弹出框的毫秒数 </a:t>
                      </a:r>
                      <a:r>
                        <a:rPr lang="en-US" altLang="zh-CN" sz="1200"/>
                        <a:t>- </a:t>
                      </a:r>
                      <a:r>
                        <a:rPr lang="zh-CN" altLang="en-US" sz="1200"/>
                        <a:t>对 </a:t>
                      </a:r>
                      <a:r>
                        <a:rPr lang="en-US" altLang="zh-CN" sz="1200"/>
                        <a:t>manual </a:t>
                      </a:r>
                      <a:r>
                        <a:rPr lang="zh-CN" altLang="en-US" sz="1200"/>
                        <a:t>手动触发类型不适用。如果提供的是一个数字，那么延迟将会应用于显示和隐藏。如果提供的是对象，结构如下所示： </a:t>
                      </a:r>
                      <a:r>
                        <a:rPr lang="en-US" altLang="zh-CN" sz="1200"/>
                        <a:t>delay: { show: 500, hide: 100 }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644">
                <a:tc>
                  <a:txBody>
                    <a:bodyPr/>
                    <a:lstStyle/>
                    <a:p>
                      <a:r>
                        <a:rPr lang="en-US" sz="1200"/>
                        <a:t>container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| false</a:t>
                      </a:r>
                      <a:br>
                        <a:rPr lang="en-US" sz="1200"/>
                      </a:br>
                      <a:r>
                        <a:rPr lang="zh-CN" altLang="en-US" sz="1200"/>
                        <a:t>默认值：</a:t>
                      </a:r>
                      <a:r>
                        <a:rPr lang="en-US" sz="1200"/>
                        <a:t>false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data-container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向指定元素追加弹出框。</a:t>
                      </a:r>
                      <a:br>
                        <a:rPr lang="zh-CN" altLang="en-US" sz="1200" dirty="0"/>
                      </a:br>
                      <a:r>
                        <a:rPr lang="zh-CN" altLang="en-US" sz="1200" dirty="0"/>
                        <a:t>实例： </a:t>
                      </a:r>
                      <a:r>
                        <a:rPr lang="en-US" sz="1200" dirty="0"/>
                        <a:t>container: 'body'</a:t>
                      </a:r>
                    </a:p>
                  </a:txBody>
                  <a:tcPr marL="29327" marR="29327" marT="14663" marB="1466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83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下面是一些弹出框（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）插件中有用的方法：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36375"/>
              </p:ext>
            </p:extLst>
          </p:nvPr>
        </p:nvGraphicFramePr>
        <p:xfrm>
          <a:off x="523875" y="1876901"/>
          <a:ext cx="8096250" cy="37036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28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Options: .popover(options)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向元素集合附加弹出框句柄。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$().popover(options)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Toggle: .popover('toggle')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切换显示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隐藏元素的弹出框。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$('#element').popover('toggle')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Show: .popover('show')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显示元素的弹出框。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$('#element').popover('show')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Hide: .popover('hide')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隐藏元素的弹出框。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$('#element').popover('hide')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Destroy: .popover('destroy')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隐藏并销毁元素的弹出框。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$('#element').popover('destroy')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86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）插件的方法</a:t>
            </a:r>
          </a:p>
        </p:txBody>
      </p:sp>
      <p:pic>
        <p:nvPicPr>
          <p:cNvPr id="4098" name="Picture 2" descr="弹出框（Popover）插件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43" y="2310653"/>
            <a:ext cx="61722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981075"/>
            <a:ext cx="6772246" cy="52383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class="container" style="padding: 100px 50px 10px;" 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-default popover-show"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title="Popover title" data-container="body"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data-toggle="popover" data-placement="left"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—— show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popover-hide"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title="Popover title" data-container="body"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data-toggle="popover" data-placement="top"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顶部的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—— hide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顶部的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-success popover-destroy"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title="Popover title" data-container="body"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data-toggle="popover" data-placement="bottom"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底部的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—— destroy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底部的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670787" y="1473444"/>
            <a:ext cx="6772246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-warning popover-toggle"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title="Popover title" data-container="body"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data-toggle="popover" data-placement="right"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—— toggle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右侧的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&lt;p class="popover-options"&gt;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-warning" title="&lt;h2&gt;Title&lt;/h2&gt;"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data-container="body" data-toggle="popover" data-content="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&lt;h4&gt;Popover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—— options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&lt;/p&gt;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192367" y="3939428"/>
            <a:ext cx="6772246" cy="1988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$(function () { $('.popover-show').popover('show');});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$(function () { $('.popover-hide').popover('hide');});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$(function () { $('.popover-destroy').popover('destroy');});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$(function () { $('.popover-toggle').popover('toggle');});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$(function () { $(".popover-options a").popover({html : true });});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0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下表列出了弹出框（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）插件中要用到的事件。这些事件可在函数中当钩子使用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54475"/>
              </p:ext>
            </p:extLst>
          </p:nvPr>
        </p:nvGraphicFramePr>
        <p:xfrm>
          <a:off x="565150" y="2182981"/>
          <a:ext cx="8096250" cy="4150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984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事件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show.bs.popover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当调用 </a:t>
                      </a:r>
                      <a:r>
                        <a:rPr lang="en-US" altLang="zh-CN"/>
                        <a:t>show </a:t>
                      </a:r>
                      <a:r>
                        <a:rPr lang="zh-CN" altLang="en-US"/>
                        <a:t>实例方法时立即触发该事件。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$('#mypopover').on('show.bs.popover', function () { // </a:t>
                      </a:r>
                      <a:r>
                        <a:rPr lang="zh-CN" altLang="en-US"/>
                        <a:t>执行一些动作</a:t>
                      </a:r>
                      <a:r>
                        <a:rPr lang="en-US" altLang="zh-CN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shown.bs.popover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当弹出框对用户可见时触发该事件（将等待 </a:t>
                      </a:r>
                      <a:r>
                        <a:rPr lang="en-US" altLang="zh-CN"/>
                        <a:t>CSS </a:t>
                      </a:r>
                      <a:r>
                        <a:rPr lang="zh-CN" altLang="en-US"/>
                        <a:t>过渡效果完成）。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$('#mypopover').on('shown.bs.popover', function () { // </a:t>
                      </a:r>
                      <a:r>
                        <a:rPr lang="zh-CN" altLang="en-US"/>
                        <a:t>执行一些动作</a:t>
                      </a:r>
                      <a:r>
                        <a:rPr lang="en-US" altLang="zh-CN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hide.bs.popover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当调用 </a:t>
                      </a:r>
                      <a:r>
                        <a:rPr lang="en-US" altLang="zh-CN"/>
                        <a:t>hide </a:t>
                      </a:r>
                      <a:r>
                        <a:rPr lang="zh-CN" altLang="en-US"/>
                        <a:t>实例方法时立即触发该事件。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$('#mypopover').on('hide.bs.popover', function () { // </a:t>
                      </a:r>
                      <a:r>
                        <a:rPr lang="zh-CN" altLang="en-US"/>
                        <a:t>执行一些动作</a:t>
                      </a:r>
                      <a:r>
                        <a:rPr lang="en-US" altLang="zh-CN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hidden.bs.popover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当工具提示对用户隐藏时触发该事件（将等待 </a:t>
                      </a:r>
                      <a:r>
                        <a:rPr lang="en-US" altLang="zh-CN"/>
                        <a:t>CSS </a:t>
                      </a:r>
                      <a:r>
                        <a:rPr lang="zh-CN" altLang="en-US"/>
                        <a:t>过渡效果完成）。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</a:t>
                      </a:r>
                      <a:r>
                        <a:rPr lang="en-US" dirty="0" err="1"/>
                        <a:t>mypopover</a:t>
                      </a:r>
                      <a:r>
                        <a:rPr lang="en-US" dirty="0"/>
                        <a:t>').on('</a:t>
                      </a:r>
                      <a:r>
                        <a:rPr lang="en-US" dirty="0" err="1"/>
                        <a:t>hidden.bs.popover</a:t>
                      </a:r>
                      <a:r>
                        <a:rPr lang="en-US" dirty="0"/>
                        <a:t>', function () { // </a:t>
                      </a:r>
                      <a:r>
                        <a:rPr lang="zh-CN" altLang="en-US" dirty="0"/>
                        <a:t>执行一些动作</a:t>
                      </a:r>
                      <a:r>
                        <a:rPr lang="en-US" altLang="zh-CN" dirty="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710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下面的实例演示了弹出框（</a:t>
            </a:r>
            <a:r>
              <a:rPr lang="en-US" altLang="zh-CN" sz="2400" dirty="0"/>
              <a:t>Popover</a:t>
            </a:r>
            <a:r>
              <a:rPr lang="zh-CN" altLang="en-US" sz="2400" dirty="0"/>
              <a:t>）插件的事件：</a:t>
            </a:r>
          </a:p>
        </p:txBody>
      </p:sp>
      <p:pic>
        <p:nvPicPr>
          <p:cNvPr id="6146" name="Picture 2" descr="弹出框（Popover）插件事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7" y="2363226"/>
            <a:ext cx="75819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358649" y="2016641"/>
            <a:ext cx="6772246" cy="44047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clas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="container" style="padding: 100px 50px 10px;" 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 popover-show"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title="Popover title" data-container="body"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data-toggle="popover"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data-content="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中的一些内容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—— show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左侧的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Popover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$(function () { $('.popover-show').popover('show');});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$(function () { $('.popover-show').on('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shown.bs.popover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', function 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alert("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当显示时警告消息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23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警告框（</a:t>
            </a:r>
            <a:r>
              <a:rPr lang="en-US" altLang="zh-CN" dirty="0"/>
              <a:t>Alert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警告框（</a:t>
            </a:r>
            <a:r>
              <a:rPr lang="en-US" altLang="zh-CN" sz="2400" dirty="0"/>
              <a:t>Alert</a:t>
            </a:r>
            <a:r>
              <a:rPr lang="zh-CN" altLang="en-US" sz="2400" dirty="0"/>
              <a:t>）消息大多是用来想终端用户显示诸如警告或确认消息的信息。使用警告框（</a:t>
            </a:r>
            <a:r>
              <a:rPr lang="en-US" altLang="zh-CN" sz="2400" dirty="0"/>
              <a:t>Alert</a:t>
            </a:r>
            <a:r>
              <a:rPr lang="zh-CN" altLang="en-US" sz="2400" dirty="0"/>
              <a:t>）插件，您可以向所有的警告框消息添加可取消（</a:t>
            </a:r>
            <a:r>
              <a:rPr lang="en-US" altLang="zh-CN" sz="2400" dirty="0"/>
              <a:t>dismiss</a:t>
            </a:r>
            <a:r>
              <a:rPr lang="zh-CN" altLang="en-US" sz="2400" dirty="0"/>
              <a:t>）功能。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如果您想要单独引用该插件的功能，那么您需要引用 </a:t>
            </a:r>
            <a:r>
              <a:rPr lang="en-US" altLang="zh-CN" sz="2400" dirty="0"/>
              <a:t>alert.js</a:t>
            </a:r>
            <a:r>
              <a:rPr lang="zh-CN" altLang="en-US" sz="2400" dirty="0"/>
              <a:t>。或者，正如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插件概览中所提到，您可以引用 </a:t>
            </a:r>
            <a:r>
              <a:rPr lang="en-US" altLang="zh-CN" sz="2400" dirty="0"/>
              <a:t>bootstrap.js </a:t>
            </a:r>
            <a:r>
              <a:rPr lang="zh-CN" altLang="en-US" sz="2400" dirty="0"/>
              <a:t>或压缩版的 </a:t>
            </a:r>
            <a:r>
              <a:rPr lang="en-US" altLang="zh-CN" sz="2400" dirty="0"/>
              <a:t>bootstrap.min.js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222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你可以仅仅通过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 </a:t>
            </a:r>
            <a:r>
              <a:rPr lang="en-US" altLang="zh-CN" sz="2400" dirty="0"/>
              <a:t>API </a:t>
            </a:r>
            <a:r>
              <a:rPr lang="zh-CN" altLang="en-US" sz="2400" dirty="0"/>
              <a:t>就能使用所有的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插件，无需写一行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代码。这是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中的一等 </a:t>
            </a:r>
            <a:r>
              <a:rPr lang="en-US" altLang="zh-CN" sz="2400" dirty="0"/>
              <a:t>API</a:t>
            </a:r>
            <a:r>
              <a:rPr lang="zh-CN" altLang="en-US" sz="2400" dirty="0"/>
              <a:t>，也应该是你的首选方式。</a:t>
            </a:r>
          </a:p>
          <a:p>
            <a:r>
              <a:rPr lang="zh-CN" altLang="en-US" sz="2400" dirty="0"/>
              <a:t>话又说回来，在某些情况下可能需要将此功能关闭。因此，我们还提供了关闭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 </a:t>
            </a:r>
            <a:r>
              <a:rPr lang="en-US" altLang="zh-CN" sz="2400" dirty="0"/>
              <a:t>API </a:t>
            </a:r>
            <a:r>
              <a:rPr lang="zh-CN" altLang="en-US" sz="2400" dirty="0"/>
              <a:t>的方法，即解除以 </a:t>
            </a:r>
            <a:r>
              <a:rPr lang="en-US" altLang="zh-CN" sz="2400" dirty="0"/>
              <a:t>data-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 </a:t>
            </a:r>
            <a:r>
              <a:rPr lang="zh-CN" altLang="en-US" sz="2400" dirty="0"/>
              <a:t>为命名空间并绑定在文档上的事件。就像下面这样：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如需关闭一个特定的插件，只需要在 </a:t>
            </a:r>
            <a:r>
              <a:rPr lang="en-US" altLang="zh-CN" sz="2400" dirty="0"/>
              <a:t>data-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 </a:t>
            </a:r>
            <a:r>
              <a:rPr lang="zh-CN" altLang="en-US" sz="2400" dirty="0"/>
              <a:t>命名空间前加上该插件的名称作为命名空间即可，如下所示：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828919" y="4151208"/>
            <a:ext cx="5815457" cy="46705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</a:rPr>
              <a:t>$(document).off('.data-</a:t>
            </a:r>
            <a:r>
              <a:rPr lang="en-US" altLang="zh-CN" sz="2400" dirty="0" err="1">
                <a:solidFill>
                  <a:schemeClr val="accent5">
                    <a:lumMod val="10000"/>
                  </a:schemeClr>
                </a:solidFill>
              </a:rPr>
              <a:t>api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</a:rPr>
              <a:t>')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694448" y="5739290"/>
            <a:ext cx="5815457" cy="46705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</a:rPr>
              <a:t>$(document).off('.</a:t>
            </a:r>
            <a:r>
              <a:rPr lang="en-US" altLang="zh-CN" sz="2400" dirty="0" err="1">
                <a:solidFill>
                  <a:schemeClr val="accent5">
                    <a:lumMod val="10000"/>
                  </a:schemeClr>
                </a:solidFill>
              </a:rPr>
              <a:t>alert.data-api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185567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您可以有以下两种方式启用警告框的可取消（</a:t>
            </a:r>
            <a:r>
              <a:rPr lang="en-US" altLang="zh-CN" sz="2400" dirty="0"/>
              <a:t>dismissal</a:t>
            </a:r>
            <a:r>
              <a:rPr lang="zh-CN" altLang="en-US" sz="2400" dirty="0"/>
              <a:t>）功能：</a:t>
            </a:r>
          </a:p>
          <a:p>
            <a:pPr lvl="1"/>
            <a:r>
              <a:rPr lang="zh-CN" altLang="en-US" sz="2000" dirty="0"/>
              <a:t>通过 </a:t>
            </a:r>
            <a:r>
              <a:rPr lang="en-US" altLang="zh-CN" sz="2000" dirty="0"/>
              <a:t>data </a:t>
            </a:r>
            <a:r>
              <a:rPr lang="zh-CN" altLang="en-US" sz="2000" dirty="0"/>
              <a:t>属性：通过数据 </a:t>
            </a:r>
            <a:r>
              <a:rPr lang="en-US" altLang="zh-CN" sz="2000" dirty="0"/>
              <a:t>API</a:t>
            </a:r>
            <a:r>
              <a:rPr lang="zh-CN" altLang="en-US" sz="2000" dirty="0"/>
              <a:t>（</a:t>
            </a:r>
            <a:r>
              <a:rPr lang="en-US" altLang="zh-CN" sz="2000" dirty="0"/>
              <a:t>Data API</a:t>
            </a:r>
            <a:r>
              <a:rPr lang="zh-CN" altLang="en-US" sz="2000" dirty="0"/>
              <a:t>）添加可取消功能，只需要向关闭按钮添加 </a:t>
            </a:r>
            <a:r>
              <a:rPr lang="en-US" altLang="zh-CN" sz="2000" dirty="0"/>
              <a:t>data-dismiss="alert"</a:t>
            </a:r>
            <a:r>
              <a:rPr lang="zh-CN" altLang="en-US" sz="2000" dirty="0"/>
              <a:t>，就会自动为警告框添加关闭功能。</a:t>
            </a:r>
          </a:p>
          <a:p>
            <a:pPr marL="268288" indent="0">
              <a:buNone/>
            </a:pPr>
            <a:r>
              <a:rPr lang="en-US" altLang="zh-CN" sz="1800" dirty="0"/>
              <a:t>&lt;a class="close" data-dismiss="alert" </a:t>
            </a:r>
            <a:r>
              <a:rPr lang="en-US" altLang="zh-CN" sz="1800" dirty="0" err="1"/>
              <a:t>href</a:t>
            </a:r>
            <a:r>
              <a:rPr lang="en-US" altLang="zh-CN" sz="1800" dirty="0"/>
              <a:t>="#" aria-hidden="true"&gt;</a:t>
            </a:r>
          </a:p>
          <a:p>
            <a:pPr marL="268288" indent="0">
              <a:buNone/>
            </a:pPr>
            <a:r>
              <a:rPr lang="en-US" altLang="zh-CN" sz="1800" dirty="0"/>
              <a:t>&amp;times;</a:t>
            </a:r>
          </a:p>
          <a:p>
            <a:pPr marL="268288" indent="0">
              <a:buNone/>
            </a:pPr>
            <a:r>
              <a:rPr lang="en-US" altLang="zh-CN" sz="1800" dirty="0"/>
              <a:t>&lt;/a&gt;</a:t>
            </a:r>
          </a:p>
          <a:p>
            <a:pPr lvl="1"/>
            <a:r>
              <a:rPr lang="zh-CN" altLang="en-US" sz="2000" dirty="0"/>
              <a:t>通过 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：通过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添加可取消功能：</a:t>
            </a:r>
          </a:p>
          <a:p>
            <a:pPr marL="0" indent="0" algn="ctr">
              <a:buNone/>
            </a:pPr>
            <a:r>
              <a:rPr lang="en-US" altLang="zh-CN" sz="2400" dirty="0"/>
              <a:t>$(".alert").alert()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8759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属性使用警告框（</a:t>
            </a:r>
            <a:r>
              <a:rPr lang="en-US" altLang="zh-CN" sz="2400" dirty="0"/>
              <a:t>Alert</a:t>
            </a:r>
            <a:r>
              <a:rPr lang="zh-CN" altLang="en-US" sz="2400" dirty="0"/>
              <a:t>）插件的用法。</a:t>
            </a:r>
          </a:p>
        </p:txBody>
      </p:sp>
      <p:pic>
        <p:nvPicPr>
          <p:cNvPr id="8194" name="Picture 2" descr="警告框（Alert）插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6" y="2196352"/>
            <a:ext cx="7239736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216054" y="3455476"/>
            <a:ext cx="6772246" cy="1696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class="alert alert-warning"&gt;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&amp;times;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您的网络连接有问题。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999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下面是一些警告框（</a:t>
            </a:r>
            <a:r>
              <a:rPr lang="en-US" altLang="zh-CN" sz="2400" dirty="0"/>
              <a:t>Alert</a:t>
            </a:r>
            <a:r>
              <a:rPr lang="zh-CN" altLang="en-US" sz="2400" dirty="0"/>
              <a:t>）插件中有用的方法：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75907"/>
              </p:ext>
            </p:extLst>
          </p:nvPr>
        </p:nvGraphicFramePr>
        <p:xfrm>
          <a:off x="565150" y="1909174"/>
          <a:ext cx="8096250" cy="17645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403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.alert()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该方法让所有的警告框都带有关闭功能。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$('#identifier').alert();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Close Method .alert('close')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关闭所有的警告框。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$('#identifier').alert('close');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0588" y="4434261"/>
            <a:ext cx="6808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Arial" panose="020B0604020202020204" pitchFamily="34" charset="0"/>
              </a:rPr>
              <a:t>  </a:t>
            </a:r>
            <a:r>
              <a:rPr lang="zh-CN" dirty="0">
                <a:latin typeface="Arial" panose="020B0604020202020204" pitchFamily="34" charset="0"/>
              </a:rPr>
              <a:t>如需在关闭时启用动画效果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，请确保添加了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.fade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</p:txBody>
      </p:sp>
      <p:pic>
        <p:nvPicPr>
          <p:cNvPr id="9218" name="Picture 2" descr="http://www.runoob.com/images/qu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395134"/>
            <a:ext cx="152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61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 </a:t>
            </a:r>
            <a:r>
              <a:rPr lang="en-US" altLang="zh-CN" sz="2400" dirty="0"/>
              <a:t>.alert() </a:t>
            </a:r>
            <a:r>
              <a:rPr lang="zh-CN" altLang="en-US" sz="2400" dirty="0"/>
              <a:t>方法的用法：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216054" y="1745798"/>
            <a:ext cx="6772246" cy="46756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&lt;h3&gt;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Alert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）插件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alert()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&lt;/h3&gt;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class="alert alert-success"&gt;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data-dismiss="alert"&gt;&amp;times;&lt;/a&gt;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成功！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结果是成功的。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class="alert alert-warning"&gt;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data-dismiss="alert"&gt;&amp;times;&lt;/a&gt;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您的网络连接有问题。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 type="text/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javascript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$(".close").click(function(){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").alert();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});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181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 </a:t>
            </a:r>
            <a:r>
              <a:rPr lang="en-US" altLang="zh-CN" sz="2400" dirty="0"/>
              <a:t>.alert('close') </a:t>
            </a:r>
            <a:r>
              <a:rPr lang="zh-CN" altLang="en-US" sz="2400" dirty="0"/>
              <a:t>方法的用法：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216054" y="1801545"/>
            <a:ext cx="6772246" cy="44047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&lt;h3&gt;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警告框（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Alert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）插件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alert('close')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&lt;/h3&gt;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class="alert alert-success"&gt;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data-dismiss="alert"&gt;&amp;times;&lt;/a&gt;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成功！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结果是成功的。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class="alert alert-warning"&gt;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data-dismiss="alert"&gt;&amp;times;&lt;/a&gt;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您的网络连接有问题。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 type="text/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javascript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$(".close").click(function(){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").alert('close');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2522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下表列出了警告框（</a:t>
            </a:r>
            <a:r>
              <a:rPr lang="en-US" altLang="zh-CN" sz="2400" dirty="0"/>
              <a:t>Alert</a:t>
            </a:r>
            <a:r>
              <a:rPr lang="zh-CN" altLang="en-US" sz="2400" dirty="0"/>
              <a:t>）插件中要用到的事件。这些事件可在函数中当钩子使用。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16599"/>
              </p:ext>
            </p:extLst>
          </p:nvPr>
        </p:nvGraphicFramePr>
        <p:xfrm>
          <a:off x="565150" y="2118948"/>
          <a:ext cx="8096250" cy="2305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33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事件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close.bs.alert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当调用 </a:t>
                      </a:r>
                      <a:r>
                        <a:rPr lang="en-US" altLang="zh-CN"/>
                        <a:t>close</a:t>
                      </a:r>
                      <a:r>
                        <a:rPr lang="zh-CN" altLang="en-US"/>
                        <a:t> 实例方法时立即触发该事件。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$('#myalert').bind('close.bs.alert', function () { // </a:t>
                      </a:r>
                      <a:r>
                        <a:rPr lang="zh-CN" altLang="en-US"/>
                        <a:t>执行一些动作</a:t>
                      </a:r>
                      <a:r>
                        <a:rPr lang="en-US" altLang="zh-CN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closed.bs.alert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当警告框被关闭时触发该事件（将等待 </a:t>
                      </a:r>
                      <a:r>
                        <a:rPr lang="en-US" altLang="zh-CN"/>
                        <a:t>CSS </a:t>
                      </a:r>
                      <a:r>
                        <a:rPr lang="zh-CN" altLang="en-US"/>
                        <a:t>过渡效果完成）。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</a:t>
                      </a:r>
                      <a:r>
                        <a:rPr lang="en-US" dirty="0" err="1"/>
                        <a:t>myalert</a:t>
                      </a:r>
                      <a:r>
                        <a:rPr lang="en-US" dirty="0"/>
                        <a:t>').bind('</a:t>
                      </a:r>
                      <a:r>
                        <a:rPr lang="en-US" dirty="0" err="1"/>
                        <a:t>closed.bs.alert</a:t>
                      </a:r>
                      <a:r>
                        <a:rPr lang="en-US" dirty="0"/>
                        <a:t>', function () { // </a:t>
                      </a:r>
                      <a:r>
                        <a:rPr lang="zh-CN" altLang="en-US" dirty="0"/>
                        <a:t>执行一些动作</a:t>
                      </a:r>
                      <a:r>
                        <a:rPr lang="en-US" altLang="zh-CN" dirty="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53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下面的实例演示了警告框（</a:t>
            </a:r>
            <a:r>
              <a:rPr lang="en-US" altLang="zh-CN" sz="2400" dirty="0"/>
              <a:t>Alert</a:t>
            </a:r>
            <a:r>
              <a:rPr lang="zh-CN" altLang="en-US" sz="2400" dirty="0"/>
              <a:t>）插件的事件：</a:t>
            </a:r>
          </a:p>
        </p:txBody>
      </p:sp>
      <p:pic>
        <p:nvPicPr>
          <p:cNvPr id="12290" name="Picture 2" descr="警告框（Alert）插件事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34" y="1886043"/>
            <a:ext cx="68294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086813" y="2659754"/>
            <a:ext cx="6772246" cy="33214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class="alert alert-success"&gt;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data-dismiss="alert"&gt;&amp;times;&lt;/a&gt;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成功！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结果是成功的。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 type="text/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javascript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").bind('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closed.bs.alert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', function 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alert("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警告消息框被关闭。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30377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按钮（</a:t>
            </a:r>
            <a:r>
              <a:rPr lang="en-US" altLang="zh-CN" dirty="0"/>
              <a:t>Button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按钮（</a:t>
            </a:r>
            <a:r>
              <a:rPr lang="en-US" altLang="zh-CN" sz="2400" dirty="0"/>
              <a:t>Button</a:t>
            </a:r>
            <a:r>
              <a:rPr lang="zh-CN" altLang="en-US" sz="2400" dirty="0"/>
              <a:t>）在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按钮 一章中介绍过。通过按钮（</a:t>
            </a:r>
            <a:r>
              <a:rPr lang="en-US" altLang="zh-CN" sz="2400" dirty="0"/>
              <a:t>Button</a:t>
            </a:r>
            <a:r>
              <a:rPr lang="zh-CN" altLang="en-US" sz="2400" dirty="0"/>
              <a:t>）插件，您可以添加进一些交互，比如控制按钮状态，或者为其他组件（如工具栏）创建按钮组。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5013" y="3062676"/>
            <a:ext cx="79263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zh-CN" dirty="0">
                <a:latin typeface="Arial" panose="020B0604020202020204" pitchFamily="34" charset="0"/>
              </a:rPr>
              <a:t>如果您想要单独引用该插件的功能，那么您需要引用 </a:t>
            </a:r>
            <a:r>
              <a:rPr lang="zh-CN" altLang="zh-CN" dirty="0">
                <a:latin typeface="Arial" panose="020B0604020202020204" pitchFamily="34" charset="0"/>
              </a:rPr>
              <a:t>button.js</a:t>
            </a:r>
            <a:r>
              <a:rPr lang="zh-CN" dirty="0">
                <a:latin typeface="Arial" panose="020B0604020202020204" pitchFamily="34" charset="0"/>
              </a:rPr>
              <a:t>。或者，正如 </a:t>
            </a:r>
            <a:r>
              <a:rPr lang="zh-CN" altLang="zh-CN" dirty="0">
                <a:latin typeface="Arial" panose="020B0604020202020204" pitchFamily="34" charset="0"/>
                <a:hlinkClick r:id="rId2"/>
              </a:rPr>
              <a:t>Bootstrap </a:t>
            </a:r>
            <a:r>
              <a:rPr lang="zh-CN" dirty="0">
                <a:latin typeface="Arial" panose="020B0604020202020204" pitchFamily="34" charset="0"/>
                <a:hlinkClick r:id="rId2"/>
              </a:rPr>
              <a:t>插件概览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中所提到，您可以引用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bootstrap.js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或压缩版的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bootstrap.min.js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</p:txBody>
      </p:sp>
      <p:pic>
        <p:nvPicPr>
          <p:cNvPr id="15362" name="Picture 2" descr="http://www.runoob.com/images/qu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900751"/>
            <a:ext cx="152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54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如需向按钮添加加载状态，只需要简单地向 </a:t>
            </a:r>
            <a:r>
              <a:rPr lang="en-US" altLang="zh-CN" sz="2400" dirty="0"/>
              <a:t>button </a:t>
            </a:r>
            <a:r>
              <a:rPr lang="zh-CN" altLang="en-US" sz="2400" dirty="0"/>
              <a:t>元素添加 </a:t>
            </a:r>
            <a:r>
              <a:rPr lang="en-US" altLang="zh-CN" sz="2400" dirty="0"/>
              <a:t>data-loading-text="Loading..." </a:t>
            </a:r>
            <a:r>
              <a:rPr lang="zh-CN" altLang="en-US" sz="2400" dirty="0"/>
              <a:t>作为其属性即可，如下面实例所示：</a:t>
            </a:r>
          </a:p>
        </p:txBody>
      </p:sp>
      <p:pic>
        <p:nvPicPr>
          <p:cNvPr id="16386" name="Picture 2" descr="按钮（Button）插件加载状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45" y="2306666"/>
            <a:ext cx="981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216054" y="2829172"/>
            <a:ext cx="6772246" cy="35922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id="fat-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 data-loading-text="Loading..."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type="button"&gt;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加载状态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$(function() {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$(this).button('loading').delay(1000).queue(function()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// $(this).button('reset');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});    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680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如需激活单个按钮的切换（即改变按钮的正常状态为按压状态，反之亦然），只需向 </a:t>
            </a:r>
            <a:r>
              <a:rPr lang="en-US" altLang="zh-CN" sz="2400" dirty="0"/>
              <a:t>button </a:t>
            </a:r>
            <a:r>
              <a:rPr lang="zh-CN" altLang="en-US" sz="2400" dirty="0"/>
              <a:t>元素添加 </a:t>
            </a:r>
            <a:r>
              <a:rPr lang="en-US" altLang="zh-CN" sz="2400" dirty="0"/>
              <a:t>data-toggle="button" </a:t>
            </a:r>
            <a:r>
              <a:rPr lang="zh-CN" altLang="en-US" sz="2400" dirty="0"/>
              <a:t>作为其属性即可，如下面实例所示：</a:t>
            </a:r>
          </a:p>
        </p:txBody>
      </p:sp>
      <p:pic>
        <p:nvPicPr>
          <p:cNvPr id="17410" name="Picture 2" descr="按钮（Button）插件单个切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28" y="2390495"/>
            <a:ext cx="1339373" cy="64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216054" y="3349527"/>
            <a:ext cx="6772246" cy="8838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data-toggle="button"&gt;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单个切换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669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编程方式的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我们为所有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插件提供了纯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方式的 </a:t>
            </a:r>
            <a:r>
              <a:rPr lang="en-US" altLang="zh-CN" sz="2400" dirty="0"/>
              <a:t>API</a:t>
            </a:r>
            <a:r>
              <a:rPr lang="zh-CN" altLang="en-US" sz="2400" dirty="0"/>
              <a:t>。所有公开的 </a:t>
            </a:r>
            <a:r>
              <a:rPr lang="en-US" altLang="zh-CN" sz="2400" dirty="0"/>
              <a:t>API </a:t>
            </a:r>
            <a:r>
              <a:rPr lang="zh-CN" altLang="en-US" sz="2400" dirty="0"/>
              <a:t>都是支持单独或链式调用方式，并且返回其所操作的元素集合（注：和</a:t>
            </a:r>
            <a:r>
              <a:rPr lang="en-US" altLang="zh-CN" sz="2400" dirty="0" err="1"/>
              <a:t>jQuery</a:t>
            </a:r>
            <a:r>
              <a:rPr lang="zh-CN" altLang="en-US" sz="2400" dirty="0"/>
              <a:t>的调用形式一致）。例如：</a:t>
            </a:r>
          </a:p>
          <a:p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所有的方法都可以接受一个可选的选项对象作为参数，或者一个代表特定方法的字符串，或者不带任何参数（这种情况下，将会初始化插件为默认行为），如下所示：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914519" y="2954420"/>
            <a:ext cx="7637810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/>
              <a:t>$(".</a:t>
            </a:r>
            <a:r>
              <a:rPr lang="en-US" altLang="zh-CN" sz="2400" dirty="0" err="1"/>
              <a:t>btn.danger</a:t>
            </a:r>
            <a:r>
              <a:rPr lang="en-US" altLang="zh-CN" sz="2400" dirty="0"/>
              <a:t>").button("toggle").</a:t>
            </a:r>
            <a:r>
              <a:rPr lang="en-US" altLang="zh-CN" sz="2400" dirty="0" err="1"/>
              <a:t>addClass</a:t>
            </a:r>
            <a:r>
              <a:rPr lang="en-US" altLang="zh-CN" sz="2400" dirty="0"/>
              <a:t>("fat")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694449" y="4863901"/>
            <a:ext cx="5311470" cy="19205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初始化为默认行为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$("#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").modal()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初始化为不支持键盘           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$("#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").modal({ keyboard: false })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初始化并立即调用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show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$("#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").modal('show') </a:t>
            </a:r>
          </a:p>
        </p:txBody>
      </p:sp>
    </p:spTree>
    <p:extLst>
      <p:ext uri="{BB962C8B-B14F-4D97-AF65-F5344CB8AC3E}">
        <p14:creationId xmlns:p14="http://schemas.microsoft.com/office/powerpoint/2010/main" val="128415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复选框（</a:t>
            </a:r>
            <a:r>
              <a:rPr lang="en-US" altLang="zh-CN" dirty="0"/>
              <a:t>Checkbox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可以创建复选框组，并通过向 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-group </a:t>
            </a:r>
            <a:r>
              <a:rPr lang="zh-CN" altLang="en-US" sz="2400" dirty="0"/>
              <a:t>添加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 </a:t>
            </a:r>
            <a:r>
              <a:rPr lang="en-US" altLang="zh-CN" sz="2400" dirty="0"/>
              <a:t>data-toggle="buttons" </a:t>
            </a:r>
            <a:r>
              <a:rPr lang="zh-CN" altLang="en-US" sz="2400" dirty="0"/>
              <a:t>来添加复选框组的切换。</a:t>
            </a:r>
          </a:p>
        </p:txBody>
      </p:sp>
      <p:pic>
        <p:nvPicPr>
          <p:cNvPr id="18434" name="Picture 2" descr="按钮（Button）插件复选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024996"/>
            <a:ext cx="2567120" cy="6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216054" y="2895692"/>
            <a:ext cx="6772246" cy="3050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-group" data-toggle="buttons"&gt;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type="checkbox"&gt;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951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单选按钮（</a:t>
            </a:r>
            <a:r>
              <a:rPr lang="en-US" altLang="zh-CN" dirty="0"/>
              <a:t>Radio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类似地，您可以创建单选按钮组，并通过向 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-group </a:t>
            </a:r>
            <a:r>
              <a:rPr lang="zh-CN" altLang="en-US" sz="2400" dirty="0"/>
              <a:t>添加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 </a:t>
            </a:r>
            <a:r>
              <a:rPr lang="en-US" altLang="zh-CN" sz="2400" dirty="0"/>
              <a:t>data-toggle="buttons" </a:t>
            </a:r>
            <a:r>
              <a:rPr lang="zh-CN" altLang="en-US" sz="2400" dirty="0"/>
              <a:t>来添加单选按钮组的切换。</a:t>
            </a:r>
          </a:p>
        </p:txBody>
      </p:sp>
      <p:pic>
        <p:nvPicPr>
          <p:cNvPr id="19458" name="Picture 2" descr="按钮（Button）插件单选按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64" y="2355662"/>
            <a:ext cx="2746278" cy="6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216054" y="2998693"/>
            <a:ext cx="6772246" cy="3050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-group" data-toggle="buttons"&gt;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name="options" id="option1"&gt;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name="options" id="option2"&gt;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&lt;label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type="radio" name="options" id="option3"&gt;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选项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&lt;/label&gt;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	</a:t>
            </a:r>
          </a:p>
        </p:txBody>
      </p:sp>
    </p:spTree>
    <p:extLst>
      <p:ext uri="{BB962C8B-B14F-4D97-AF65-F5344CB8AC3E}">
        <p14:creationId xmlns:p14="http://schemas.microsoft.com/office/powerpoint/2010/main" val="34826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您可以 通过 </a:t>
            </a:r>
            <a:r>
              <a:rPr lang="en-US" altLang="zh-CN" dirty="0"/>
              <a:t>JavaScript </a:t>
            </a:r>
            <a:r>
              <a:rPr lang="zh-CN" altLang="en-US" dirty="0"/>
              <a:t>启用按钮（</a:t>
            </a:r>
            <a:r>
              <a:rPr lang="en-US" altLang="zh-CN" dirty="0"/>
              <a:t>Button</a:t>
            </a:r>
            <a:r>
              <a:rPr lang="zh-CN" altLang="en-US" dirty="0"/>
              <a:t>）插件，如下所示：</a:t>
            </a:r>
          </a:p>
          <a:p>
            <a:pPr marL="0" indent="0" algn="ctr">
              <a:buNone/>
            </a:pPr>
            <a:r>
              <a:rPr lang="en-US" altLang="zh-CN" dirty="0"/>
              <a:t>$('.</a:t>
            </a:r>
            <a:r>
              <a:rPr lang="en-US" altLang="zh-CN" dirty="0" err="1"/>
              <a:t>btn</a:t>
            </a:r>
            <a:r>
              <a:rPr lang="en-US" altLang="zh-CN" dirty="0"/>
              <a:t>').button()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962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下面是一些按钮（</a:t>
            </a:r>
            <a:r>
              <a:rPr lang="en-US" altLang="zh-CN" sz="2400" dirty="0"/>
              <a:t>Button</a:t>
            </a:r>
            <a:r>
              <a:rPr lang="zh-CN" altLang="en-US" sz="2400" dirty="0"/>
              <a:t>）插件中有用的方法：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07735"/>
              </p:ext>
            </p:extLst>
          </p:nvPr>
        </p:nvGraphicFramePr>
        <p:xfrm>
          <a:off x="542954" y="1731014"/>
          <a:ext cx="8053941" cy="41512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19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marL="89552" marR="89552" marT="44776" marB="44776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marL="89552" marR="89552" marT="44776" marB="44776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marL="89552" marR="89552" marT="44776" marB="44776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02">
                <a:tc>
                  <a:txBody>
                    <a:bodyPr/>
                    <a:lstStyle/>
                    <a:p>
                      <a:r>
                        <a:rPr lang="en-US" sz="1800"/>
                        <a:t>button('toggle')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切换按压状态。赋予按钮被激活的外观。您可以使用 </a:t>
                      </a:r>
                      <a:r>
                        <a:rPr lang="en-US" altLang="zh-CN" sz="1800"/>
                        <a:t>data-toggle</a:t>
                      </a:r>
                      <a:r>
                        <a:rPr lang="zh-CN" altLang="en-US" sz="1800"/>
                        <a:t> 属性启用按钮的自动切换。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$().button('toggle')</a:t>
                      </a:r>
                    </a:p>
                  </a:txBody>
                  <a:tcPr marL="89552" marR="89552" marT="44776" marB="447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95">
                <a:tc>
                  <a:txBody>
                    <a:bodyPr/>
                    <a:lstStyle/>
                    <a:p>
                      <a:r>
                        <a:rPr lang="en-US" sz="1800"/>
                        <a:t>.button('loading')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当加载时，按钮是禁用的，且文本变为 </a:t>
                      </a:r>
                      <a:r>
                        <a:rPr lang="en-US" sz="1800"/>
                        <a:t>button </a:t>
                      </a:r>
                      <a:r>
                        <a:rPr lang="zh-CN" altLang="en-US" sz="1800"/>
                        <a:t>元素的 </a:t>
                      </a:r>
                      <a:r>
                        <a:rPr lang="en-US" sz="1800"/>
                        <a:t>data-loading-text </a:t>
                      </a:r>
                      <a:r>
                        <a:rPr lang="zh-CN" altLang="en-US" sz="1800"/>
                        <a:t>属性的值。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$().button('loading')</a:t>
                      </a:r>
                    </a:p>
                  </a:txBody>
                  <a:tcPr marL="89552" marR="89552" marT="44776" marB="447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02">
                <a:tc>
                  <a:txBody>
                    <a:bodyPr/>
                    <a:lstStyle/>
                    <a:p>
                      <a:r>
                        <a:rPr lang="en-US" sz="1800"/>
                        <a:t>.button('reset')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重置按钮状态，文本内容恢复为最初的内容。当您想要把按钮返回为原始的状态时，该方法非常有用。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$().button('reset')</a:t>
                      </a:r>
                    </a:p>
                  </a:txBody>
                  <a:tcPr marL="89552" marR="89552" marT="44776" marB="447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802">
                <a:tc>
                  <a:txBody>
                    <a:bodyPr/>
                    <a:lstStyle/>
                    <a:p>
                      <a:r>
                        <a:rPr lang="en-US" sz="1800"/>
                        <a:t>.button(string)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该方法中的字符串是指由用户声明的任何字符串。使用该方法，重置按钮状态，并添加新的内容。</a:t>
                      </a:r>
                    </a:p>
                  </a:txBody>
                  <a:tcPr marL="89552" marR="89552" marT="44776" marB="447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$().button(string)</a:t>
                      </a:r>
                    </a:p>
                  </a:txBody>
                  <a:tcPr marL="89552" marR="89552" marT="44776" marB="4477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23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下面的实例演示了上面方法的用法：</a:t>
            </a:r>
          </a:p>
        </p:txBody>
      </p:sp>
      <p:pic>
        <p:nvPicPr>
          <p:cNvPr id="21506" name="Picture 2" descr="按钮（Button）插件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28" y="2086768"/>
            <a:ext cx="39243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61713" y="531019"/>
            <a:ext cx="6772246" cy="57800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&lt;h2&gt;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点击每个按钮查看方法效果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&lt;/h2&gt;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&lt;h4&gt;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演示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.button('toggle')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id="myButtons1"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-example"&gt;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&lt;h4&gt;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演示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.button('loading')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id="myButtons2"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-example"&gt;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data-loading-text="Loading..."&gt;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&lt;h4&gt;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演示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.button('reset')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id="myButtons3"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-example"&gt;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data-loading-text="Loading..."&gt;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原始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&lt;h4&gt;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演示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.button(string)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方法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&lt;/h4&gt;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&lt;button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-primary" id="myButton4"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data-complete-text="Loading finished"&gt;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请点击我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&lt;/button&gt;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635566" y="765035"/>
            <a:ext cx="6399134" cy="334245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 type="text/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javascript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 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$("#myButtons1 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$(this).button('toggle');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$(function() {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$("#myButtons2 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$(this).button('loading').delay(1000).queue(function()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});    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   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401176" y="2264012"/>
            <a:ext cx="6399134" cy="41549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$(function() {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$("#myButtons3 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$(this).button('loading').delay(1000).queue(function()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$(this).button('reset');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});    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$(function() {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$("#myButton4").click(function(){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$(this).button('loading').delay(1000).queue(function()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   $(this).button('complete');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});    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21989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91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轮播（</a:t>
            </a:r>
            <a:r>
              <a:rPr lang="en-US" altLang="zh-CN" dirty="0"/>
              <a:t>Carousel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 </a:t>
            </a:r>
            <a:r>
              <a:rPr lang="zh-CN" altLang="en-US" sz="2400" dirty="0"/>
              <a:t>轮播（</a:t>
            </a:r>
            <a:r>
              <a:rPr lang="en-US" altLang="zh-CN" sz="2400" dirty="0"/>
              <a:t>Carousel</a:t>
            </a:r>
            <a:r>
              <a:rPr lang="zh-CN" altLang="en-US" sz="2400" dirty="0"/>
              <a:t>）插件是一种灵活的响应式的向站点添加滑块的方式。除此之外，内容也是足够灵活的，可以是图像、内嵌框架、视频或者其他您想要放置的任何类型的内容。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8774" y="3084977"/>
            <a:ext cx="7632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Arial" panose="020B0604020202020204" pitchFamily="34" charset="0"/>
              </a:rPr>
              <a:t>  </a:t>
            </a:r>
            <a:r>
              <a:rPr lang="zh-CN" dirty="0">
                <a:latin typeface="Arial" panose="020B0604020202020204" pitchFamily="34" charset="0"/>
              </a:rPr>
              <a:t>如果您想要单独引用该插件的功能，那么您需要引用 </a:t>
            </a:r>
            <a:r>
              <a:rPr lang="zh-CN" altLang="zh-CN" dirty="0">
                <a:latin typeface="Arial" panose="020B0604020202020204" pitchFamily="34" charset="0"/>
              </a:rPr>
              <a:t>carousel.js</a:t>
            </a:r>
            <a:r>
              <a:rPr lang="zh-CN" dirty="0">
                <a:latin typeface="Arial" panose="020B0604020202020204" pitchFamily="34" charset="0"/>
              </a:rPr>
              <a:t>。或者，正如 </a:t>
            </a:r>
            <a:r>
              <a:rPr lang="zh-CN" altLang="zh-CN" dirty="0">
                <a:latin typeface="Arial" panose="020B0604020202020204" pitchFamily="34" charset="0"/>
                <a:hlinkClick r:id="rId2"/>
              </a:rPr>
              <a:t>Bootstrap </a:t>
            </a:r>
            <a:r>
              <a:rPr lang="zh-CN" dirty="0">
                <a:latin typeface="Arial" panose="020B0604020202020204" pitchFamily="34" charset="0"/>
                <a:hlinkClick r:id="rId2"/>
              </a:rPr>
              <a:t>插件概览</a:t>
            </a:r>
            <a:r>
              <a:rPr lang="zh-CN" dirty="0">
                <a:latin typeface="Arial" panose="020B0604020202020204" pitchFamily="34" charset="0"/>
              </a:rPr>
              <a:t> 一章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中所提到，您可以引用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bootstrap.js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或压缩版的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bootstrap.min.js</a:t>
            </a: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</p:txBody>
      </p:sp>
      <p:pic>
        <p:nvPicPr>
          <p:cNvPr id="22530" name="Picture 2" descr="http://www.runoob.com/images/qu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4" y="3084977"/>
            <a:ext cx="152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97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下面是一个简单的幻灯片，使用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轮播（</a:t>
            </a:r>
            <a:r>
              <a:rPr lang="en-US" altLang="zh-CN" sz="2400" dirty="0"/>
              <a:t>Carousel</a:t>
            </a:r>
            <a:r>
              <a:rPr lang="zh-CN" altLang="en-US" sz="2400" dirty="0"/>
              <a:t>）插件显示了一个循环播放元素的通用组件。为了实现轮播，您只需要添加带有该标记的代码即可。不需要使用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属性，只需要简单的基于 </a:t>
            </a:r>
            <a:r>
              <a:rPr lang="en-US" altLang="zh-CN" sz="2400" dirty="0"/>
              <a:t>class </a:t>
            </a:r>
            <a:r>
              <a:rPr lang="zh-CN" altLang="en-US" sz="2400" dirty="0"/>
              <a:t>的开发即可。</a:t>
            </a:r>
          </a:p>
        </p:txBody>
      </p:sp>
      <p:pic>
        <p:nvPicPr>
          <p:cNvPr id="23554" name="Picture 2" descr="简单的轮播（Carousel）插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29" y="2981324"/>
            <a:ext cx="690562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66070" y="303861"/>
            <a:ext cx="7195593" cy="52383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class="carousel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）指标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class="carousel-indicators"&gt;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data-slide-to="0" class="active"&gt;&lt;/li&gt;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data-slide-to="1"&gt;&lt;/li&gt;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data-slide-to="2"&gt;&lt;/li&gt;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）项目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class="carousel-inner"&gt;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 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="slide1.png" alt="First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="slide2.png" alt="Second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="slide3.png" alt="Third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769020" y="5009351"/>
            <a:ext cx="7195593" cy="171739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）导航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left"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right"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data-slide="next"&gt;&amp;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35366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可选的标题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可以通过 </a:t>
            </a:r>
            <a:r>
              <a:rPr lang="en-US" altLang="zh-CN" sz="2400" dirty="0"/>
              <a:t>.item </a:t>
            </a:r>
            <a:r>
              <a:rPr lang="zh-CN" altLang="en-US" sz="2400" dirty="0"/>
              <a:t>内的 </a:t>
            </a:r>
            <a:r>
              <a:rPr lang="en-US" altLang="zh-CN" sz="2400" dirty="0"/>
              <a:t>.carousel-caption </a:t>
            </a:r>
            <a:r>
              <a:rPr lang="zh-CN" altLang="en-US" sz="2400" dirty="0"/>
              <a:t>元素向幻灯片添加标题。只需要在该处放置任何可选的 </a:t>
            </a:r>
            <a:r>
              <a:rPr lang="en-US" altLang="zh-CN" sz="2400" dirty="0"/>
              <a:t>HTML </a:t>
            </a:r>
            <a:r>
              <a:rPr lang="zh-CN" altLang="en-US" sz="2400" dirty="0"/>
              <a:t>即可，它会自动对齐并格式化。下面的实例演示了这点：</a:t>
            </a:r>
          </a:p>
        </p:txBody>
      </p:sp>
      <p:pic>
        <p:nvPicPr>
          <p:cNvPr id="24578" name="Picture 2" descr="轮播（Carousel）插件的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44" y="2488006"/>
            <a:ext cx="68961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2272910"/>
            <a:ext cx="7602163" cy="22590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class="carousel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）指标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class="carousel-indicators"&gt;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data-slide-to="0" class="active"&gt;&lt;/li&gt;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data-slide-to="1"&gt;&lt;/li&gt;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data-slide-to="2"&gt;&lt;/li&gt;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743450" y="1196171"/>
            <a:ext cx="7221163" cy="55092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）项目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class="carousel-inner"&gt;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 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-content/uploads/2014/07/slide1.png" alt="First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class="carousel-caption"&gt;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标题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1&lt;/div&gt;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-content/uploads/2014/07/slide2.png" alt="Second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class="carousel-caption"&gt;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标题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2&lt;/div&gt;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-content/uploads/2014/07/slide3.png" alt="Third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&lt;div class="carousel-caption"&gt;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标题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3&lt;/div&gt;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）导航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left"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right"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data-slide="next"&gt;&amp;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</p:txBody>
      </p:sp>
    </p:spTree>
    <p:extLst>
      <p:ext uri="{BB962C8B-B14F-4D97-AF65-F5344CB8AC3E}">
        <p14:creationId xmlns:p14="http://schemas.microsoft.com/office/powerpoint/2010/main" val="25328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属性：使用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属性可以很容易控制轮播（</a:t>
            </a:r>
            <a:r>
              <a:rPr lang="en-US" altLang="zh-CN" sz="2400" dirty="0"/>
              <a:t>Carousel</a:t>
            </a:r>
            <a:r>
              <a:rPr lang="zh-CN" altLang="en-US" sz="2400" dirty="0"/>
              <a:t>）的位置。</a:t>
            </a:r>
          </a:p>
          <a:p>
            <a:pPr lvl="1"/>
            <a:r>
              <a:rPr lang="zh-CN" altLang="en-US" sz="2000" dirty="0"/>
              <a:t>属性 </a:t>
            </a:r>
            <a:r>
              <a:rPr lang="en-US" altLang="zh-CN" sz="2000" dirty="0"/>
              <a:t>data-slide </a:t>
            </a:r>
            <a:r>
              <a:rPr lang="zh-CN" altLang="en-US" sz="2000" dirty="0"/>
              <a:t>接受关键字 </a:t>
            </a:r>
            <a:r>
              <a:rPr lang="en-US" altLang="zh-CN" sz="2000" dirty="0" err="1"/>
              <a:t>prev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/>
              <a:t>next</a:t>
            </a:r>
            <a:r>
              <a:rPr lang="zh-CN" altLang="en-US" sz="2000" dirty="0"/>
              <a:t>，用来改变幻灯片相对于当前位置的位置。</a:t>
            </a:r>
          </a:p>
          <a:p>
            <a:pPr lvl="1"/>
            <a:r>
              <a:rPr lang="zh-CN" altLang="en-US" sz="2000" dirty="0"/>
              <a:t>使用 </a:t>
            </a:r>
            <a:r>
              <a:rPr lang="en-US" altLang="zh-CN" sz="2000" dirty="0"/>
              <a:t>data-slide-to </a:t>
            </a:r>
            <a:r>
              <a:rPr lang="zh-CN" altLang="en-US" sz="2000" dirty="0"/>
              <a:t>来向轮播床底一个原始滑动索引，</a:t>
            </a:r>
            <a:r>
              <a:rPr lang="en-US" altLang="zh-CN" sz="2000" dirty="0"/>
              <a:t>data-slide-to="2" </a:t>
            </a:r>
            <a:r>
              <a:rPr lang="zh-CN" altLang="en-US" sz="2000" dirty="0"/>
              <a:t>将把滑块移动到一个特定的索引，索引从 </a:t>
            </a:r>
            <a:r>
              <a:rPr lang="en-US" altLang="zh-CN" sz="2000" dirty="0"/>
              <a:t>0 </a:t>
            </a:r>
            <a:r>
              <a:rPr lang="zh-CN" altLang="en-US" sz="2000" dirty="0"/>
              <a:t>开始计数。</a:t>
            </a:r>
          </a:p>
          <a:p>
            <a:pPr lvl="1"/>
            <a:r>
              <a:rPr lang="en-US" altLang="zh-CN" sz="2000" dirty="0"/>
              <a:t>data-ride="carousel" </a:t>
            </a:r>
            <a:r>
              <a:rPr lang="zh-CN" altLang="en-US" sz="2000" dirty="0"/>
              <a:t>属性用于标记轮播在页面加载时就开始动画播放。</a:t>
            </a:r>
          </a:p>
          <a:p>
            <a:r>
              <a:rPr lang="zh-CN" altLang="en-US" sz="2400" dirty="0"/>
              <a:t>通过 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：轮播（</a:t>
            </a:r>
            <a:r>
              <a:rPr lang="en-US" altLang="zh-CN" sz="2400" dirty="0"/>
              <a:t>Carousel</a:t>
            </a:r>
            <a:r>
              <a:rPr lang="zh-CN" altLang="en-US" sz="2400" dirty="0"/>
              <a:t>）可通过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手动调用，如下所示：</a:t>
            </a:r>
          </a:p>
          <a:p>
            <a:pPr marL="0" indent="0" algn="ctr">
              <a:buNone/>
            </a:pPr>
            <a:r>
              <a:rPr lang="en-US" altLang="zh-CN" sz="2400" dirty="0"/>
              <a:t>$('.carousel').carousel()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33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编程方式的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每个插件在 </a:t>
            </a:r>
            <a:r>
              <a:rPr lang="en-US" altLang="zh-CN" sz="2400" dirty="0"/>
              <a:t>Constructor </a:t>
            </a:r>
            <a:r>
              <a:rPr lang="zh-CN" altLang="en-US" sz="2400" dirty="0"/>
              <a:t>属性上也暴露了其原始的构造函数：</a:t>
            </a:r>
            <a:r>
              <a:rPr lang="en-US" altLang="zh-CN" sz="2400" dirty="0"/>
              <a:t>$.</a:t>
            </a:r>
            <a:r>
              <a:rPr lang="en-US" altLang="zh-CN" sz="2400" dirty="0" err="1"/>
              <a:t>fn.popover.Constructor</a:t>
            </a:r>
            <a:r>
              <a:rPr lang="zh-CN" altLang="en-US" sz="2400" dirty="0"/>
              <a:t>。如果想获取某个特定插件的实例，可以直接通过页面元素获取：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83272" y="2577902"/>
            <a:ext cx="7637810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 $('[</a:t>
            </a:r>
            <a:r>
              <a:rPr lang="en-US" altLang="zh-CN" sz="2400" dirty="0" err="1"/>
              <a:t>rel</a:t>
            </a:r>
            <a:r>
              <a:rPr lang="en-US" altLang="zh-CN" sz="2400" dirty="0"/>
              <a:t>=popover]').data('popover').</a:t>
            </a:r>
          </a:p>
        </p:txBody>
      </p:sp>
    </p:spTree>
    <p:extLst>
      <p:ext uri="{BB962C8B-B14F-4D97-AF65-F5344CB8AC3E}">
        <p14:creationId xmlns:p14="http://schemas.microsoft.com/office/powerpoint/2010/main" val="3116705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有一些选项是通过 </a:t>
            </a:r>
            <a:r>
              <a:rPr lang="en-US" altLang="zh-CN" sz="2400" dirty="0"/>
              <a:t>data </a:t>
            </a:r>
            <a:r>
              <a:rPr lang="zh-CN" altLang="en-US" sz="2400" dirty="0"/>
              <a:t>属性或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来传递的。下表列出了这些选项：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2886"/>
              </p:ext>
            </p:extLst>
          </p:nvPr>
        </p:nvGraphicFramePr>
        <p:xfrm>
          <a:off x="565152" y="2132395"/>
          <a:ext cx="8096248" cy="33002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01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选项名称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类型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默认值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Data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属性名称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1800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</a:t>
                      </a:r>
                      <a:br>
                        <a:rPr lang="en-US" sz="1800" dirty="0"/>
                      </a:br>
                      <a:r>
                        <a:rPr lang="zh-CN" altLang="en-US" sz="1800" dirty="0"/>
                        <a:t>默认值：</a:t>
                      </a:r>
                      <a:r>
                        <a:rPr lang="en-US" altLang="zh-CN" sz="1800" dirty="0"/>
                        <a:t>5000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data-interval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自动循环每个项目之间延迟的时间量。如果为 </a:t>
                      </a:r>
                      <a:r>
                        <a:rPr lang="en-US" altLang="zh-CN" sz="1800"/>
                        <a:t>false</a:t>
                      </a:r>
                      <a:r>
                        <a:rPr lang="zh-CN" altLang="en-US" sz="1800"/>
                        <a:t>，轮播将不会自动循环。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pause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  <a:br>
                        <a:rPr lang="en-US" sz="1800"/>
                      </a:br>
                      <a:r>
                        <a:rPr lang="zh-CN" altLang="en-US" sz="1800"/>
                        <a:t>默认值：</a:t>
                      </a:r>
                      <a:r>
                        <a:rPr lang="en-US" altLang="zh-CN" sz="1800"/>
                        <a:t>"</a:t>
                      </a:r>
                      <a:r>
                        <a:rPr lang="en-US" sz="1800"/>
                        <a:t>hover"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data-pause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鼠标进入时暂停轮播循环，鼠标离开时恢复轮播循环。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wrap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  <a:br>
                        <a:rPr lang="en-US" sz="1800"/>
                      </a:br>
                      <a:r>
                        <a:rPr lang="zh-CN" altLang="en-US" sz="1800"/>
                        <a:t>默认值：</a:t>
                      </a:r>
                      <a:r>
                        <a:rPr lang="en-US" sz="18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data-wrap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轮播是否连续循环。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239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下面是一些轮播（</a:t>
            </a:r>
            <a:r>
              <a:rPr lang="en-US" altLang="zh-CN" sz="2400" dirty="0"/>
              <a:t>Carousel</a:t>
            </a:r>
            <a:r>
              <a:rPr lang="zh-CN" altLang="en-US" sz="2400" dirty="0"/>
              <a:t>）插件中有用的方法：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22821"/>
              </p:ext>
            </p:extLst>
          </p:nvPr>
        </p:nvGraphicFramePr>
        <p:xfrm>
          <a:off x="542954" y="1865013"/>
          <a:ext cx="8137524" cy="40543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222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67">
                <a:tc>
                  <a:txBody>
                    <a:bodyPr/>
                    <a:lstStyle/>
                    <a:p>
                      <a:r>
                        <a:rPr lang="en-US" dirty="0"/>
                        <a:t>.carousel(options)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初始化轮播为可选的 </a:t>
                      </a:r>
                      <a:r>
                        <a:rPr lang="en-US" altLang="zh-CN"/>
                        <a:t>options </a:t>
                      </a:r>
                      <a:r>
                        <a:rPr lang="zh-CN" altLang="en-US"/>
                        <a:t>对象，并开始循环项目。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$('#identifier').carousel({ interval: 2000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r>
                        <a:rPr lang="en-US"/>
                        <a:t>.carousel('cycle')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从左到右循环轮播项目。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$('#identifier').carousel('cycle')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57">
                <a:tc>
                  <a:txBody>
                    <a:bodyPr/>
                    <a:lstStyle/>
                    <a:p>
                      <a:r>
                        <a:rPr lang="en-US"/>
                        <a:t>.carousel('pause')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停止轮播循环项目。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$('#identifier')..carousel('pause')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67">
                <a:tc>
                  <a:txBody>
                    <a:bodyPr/>
                    <a:lstStyle/>
                    <a:p>
                      <a:r>
                        <a:rPr lang="en-US"/>
                        <a:t>.carousel(number)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循环轮播到某个特定的帧（从 </a:t>
                      </a:r>
                      <a:r>
                        <a:rPr lang="en-US" altLang="zh-CN"/>
                        <a:t>0 </a:t>
                      </a:r>
                      <a:r>
                        <a:rPr lang="zh-CN" altLang="en-US"/>
                        <a:t>开始计数，与数组类似）。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$('#identifier').carousel(number)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r>
                        <a:rPr lang="en-US"/>
                        <a:t>.carousel('prev')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循环轮播到上一个项目。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$('#identifier').carousel('prev')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r>
                        <a:rPr lang="en-US"/>
                        <a:t>.carousel('next')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循环轮播到下一个项目。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$('#identifier').carousel('next')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83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下面的实例演示了方法的用法：</a:t>
            </a:r>
          </a:p>
        </p:txBody>
      </p:sp>
      <p:pic>
        <p:nvPicPr>
          <p:cNvPr id="27650" name="Picture 2" descr="轮播（Carousel）插件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9" y="1799665"/>
            <a:ext cx="68865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3" y="1160605"/>
            <a:ext cx="7221163" cy="5488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class="carousel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）指标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class="carousel-indicators"&gt;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data-slide-to="0"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class="active"&gt;&lt;/li&gt;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data-slide-to="1"&gt;&lt;/li&gt;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data-slide-to="2"&gt;&lt;/li&gt;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）项目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class="carousel-inner"&gt;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 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-content/uploads/2014/07/slide1.png" alt="First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-content/uploads/2014/07/slide2.png" alt="Second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wp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-content/uploads/2014/07/slide3.png" alt="Third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534366" y="1828910"/>
            <a:ext cx="7221163" cy="44258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）导航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left"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right"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data-slide="next"&gt;&amp;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控制按钮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style="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text-align:center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start-slide" value="Start"&gt;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pause-slide" value="Pause"&gt;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-slide" value="Previous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next-slide" value="Next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slide-one" value="Slide 1"&gt;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slide-two" value="Slide 2"&gt;         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&lt;input type="button" class="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btn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slide-three" value="Slide 3"&gt;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674301" y="789175"/>
            <a:ext cx="4987098" cy="3884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初始化轮播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$(".start-slide").click(function(){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").carousel('cycle');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停止轮播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$(".pause-slide").click(function(){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").carousel('pause');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循环轮播到上一个项目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$(".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-slide").click(function(){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").carousel('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665714" y="2025928"/>
            <a:ext cx="4298899" cy="44258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循环轮播到下一个项目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$(".next-slide").click(function(){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").carousel('next');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循环轮播到某个特定的帧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$(".slide-one").click(function(){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").carousel(0);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$(".slide-two").click(function(){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").carousel(1);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$(".slide-three").click(function(){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$("#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").carousel(2);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119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下表列出了轮播（</a:t>
            </a:r>
            <a:r>
              <a:rPr lang="en-US" altLang="zh-CN" sz="2400" dirty="0"/>
              <a:t>Carousel</a:t>
            </a:r>
            <a:r>
              <a:rPr lang="zh-CN" altLang="en-US" sz="2400" dirty="0"/>
              <a:t>）插件中要用到的事件。这些事件可在函数中当钩子使用。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57996"/>
              </p:ext>
            </p:extLst>
          </p:nvPr>
        </p:nvGraphicFramePr>
        <p:xfrm>
          <a:off x="523875" y="2562701"/>
          <a:ext cx="8096250" cy="23320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28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事件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slide.bs.carousel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当调用 </a:t>
                      </a:r>
                      <a:r>
                        <a:rPr lang="en-US" altLang="zh-CN" dirty="0"/>
                        <a:t>slide </a:t>
                      </a:r>
                      <a:r>
                        <a:rPr lang="zh-CN" altLang="en-US" dirty="0"/>
                        <a:t>实例方法时立即触发该事件。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$('#identifier').on('slide.bs.carousel', function () { // </a:t>
                      </a:r>
                      <a:r>
                        <a:rPr lang="zh-CN" altLang="en-US"/>
                        <a:t>执行一些动作</a:t>
                      </a:r>
                      <a:r>
                        <a:rPr lang="en-US" altLang="zh-CN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slid.bs.carousel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当轮播完成幻灯片过渡效果时触发该事件。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$('#identifier').on('</a:t>
                      </a:r>
                      <a:r>
                        <a:rPr lang="en-US" dirty="0" err="1"/>
                        <a:t>slid.bs.carousel</a:t>
                      </a:r>
                      <a:r>
                        <a:rPr lang="en-US" dirty="0"/>
                        <a:t>', function () { // </a:t>
                      </a:r>
                      <a:r>
                        <a:rPr lang="zh-CN" altLang="en-US" dirty="0"/>
                        <a:t>执行一些动作</a:t>
                      </a:r>
                      <a:r>
                        <a:rPr lang="en-US" altLang="zh-CN" dirty="0"/>
                        <a:t>...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019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下面的实例演示了事件的用法：</a:t>
            </a:r>
          </a:p>
        </p:txBody>
      </p:sp>
      <p:pic>
        <p:nvPicPr>
          <p:cNvPr id="29698" name="Picture 2" descr="轮播（Carousel）插件事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27" y="2024809"/>
            <a:ext cx="68961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1196171"/>
            <a:ext cx="6011251" cy="55092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class="carousel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）指标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class="carousel-indicators"&gt;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data-slide-to="0"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class="active"&gt;&lt;/li&gt;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data-slide-to="1"&gt;&lt;/li&gt;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&lt;li data-target="#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data-slide-to="2"&gt;&lt;/li&gt;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ol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&gt; 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）项目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&lt;div class="carousel-inner"&gt;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 active"&gt;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="slide1.png" alt="First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="slide2.png" alt="Second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&lt;div class="item"&gt;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img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src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=“slide3.png" alt="Third slide"&gt;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&lt;/div&gt;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&lt;/div&gt;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568697" y="2170785"/>
            <a:ext cx="5482668" cy="36132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&lt;!--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轮播（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Carousel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）导航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left"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prev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lsaquo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class="carousel-control right"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data-slide="next"&gt;&amp;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rsaquo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;&lt;/a&gt;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&lt;script&gt;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$(function(){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$('#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myCarousel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').on('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slide.bs.carousel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', function ()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   alert("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当调用 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slide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实例方法时立即触发该事件。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});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188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831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下面的实例演示了 </a:t>
            </a:r>
            <a:r>
              <a:rPr lang="en-US" altLang="zh-CN" sz="2400" dirty="0"/>
              <a:t>.alert() </a:t>
            </a:r>
            <a:r>
              <a:rPr lang="zh-CN" altLang="en-US" sz="2400" dirty="0"/>
              <a:t>方法的用法：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216054" y="3455476"/>
            <a:ext cx="6772246" cy="1696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&lt;div class="alert alert-warning"&gt;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&lt;a </a:t>
            </a:r>
            <a:r>
              <a:rPr lang="en-US" altLang="zh-CN" sz="1600" dirty="0" err="1">
                <a:solidFill>
                  <a:schemeClr val="accent5">
                    <a:lumMod val="10000"/>
                  </a:schemeClr>
                </a:solidFill>
              </a:rPr>
              <a:t>href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="#" class="close" data-dismiss="alert"&gt;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   &amp;times;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&lt;/a&gt;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   &lt;strong&gt;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警告！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</a:rPr>
              <a:t>您的网络连接有问题。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231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24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基本语法</a:t>
            </a:r>
            <a:r>
              <a:rPr lang="en-US" altLang="zh-CN" dirty="0"/>
              <a:t>--</a:t>
            </a:r>
            <a:r>
              <a:rPr lang="zh-CN" altLang="en-US" dirty="0"/>
              <a:t>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下面有几个例子和对应的优先级， 如表所示。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sz="2400" dirty="0"/>
              <a:t>表</a:t>
            </a:r>
            <a:r>
              <a:rPr lang="en-US" altLang="zh-CN" sz="2400" dirty="0"/>
              <a:t>  </a:t>
            </a:r>
            <a:r>
              <a:rPr lang="zh-CN" altLang="en-US" sz="2400" dirty="0"/>
              <a:t>选择器和所对应的优先级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同理， 计算下面两个选择器的优先级：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41345"/>
              </p:ext>
            </p:extLst>
          </p:nvPr>
        </p:nvGraphicFramePr>
        <p:xfrm>
          <a:off x="651436" y="2244165"/>
          <a:ext cx="8009964" cy="161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#menu h2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0,1,0,1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h2.title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0,0,1,1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h2+p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0,0,0,2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385165" y="4863901"/>
            <a:ext cx="5815457" cy="7694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#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</a:rPr>
              <a:t>leftbar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</a:rPr>
              <a:t>li#first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 { color: red; )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#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</a:rPr>
              <a:t>leftbar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</a:rPr>
              <a:t>li:first-child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{ color: blue; )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1173234" y="5910658"/>
            <a:ext cx="6239317" cy="664953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dirty="0"/>
              <a:t>结果肯定是第</a:t>
            </a:r>
            <a:r>
              <a:rPr lang="en-US" altLang="zh-CN" dirty="0"/>
              <a:t>1</a:t>
            </a:r>
            <a:r>
              <a:rPr lang="zh-CN" altLang="en-US" dirty="0"/>
              <a:t>个比第</a:t>
            </a:r>
            <a:r>
              <a:rPr lang="en-US" altLang="zh-CN" dirty="0"/>
              <a:t>2</a:t>
            </a:r>
            <a:r>
              <a:rPr lang="zh-CN" altLang="en-US" dirty="0"/>
              <a:t>个优先级高， 因为第</a:t>
            </a:r>
            <a:r>
              <a:rPr lang="en-US" altLang="zh-CN" dirty="0"/>
              <a:t>1</a:t>
            </a:r>
            <a:r>
              <a:rPr lang="zh-CN" altLang="en-US" dirty="0"/>
              <a:t>个的优先级是</a:t>
            </a:r>
            <a:r>
              <a:rPr lang="en-US" altLang="zh-CN" dirty="0"/>
              <a:t>0, 2, 0, 1</a:t>
            </a:r>
            <a:r>
              <a:rPr lang="zh-CN" altLang="en-US" dirty="0"/>
              <a:t>， 而第</a:t>
            </a:r>
            <a:r>
              <a:rPr lang="en-US" altLang="zh-CN" dirty="0"/>
              <a:t>2</a:t>
            </a:r>
            <a:r>
              <a:rPr lang="zh-CN" altLang="en-US" dirty="0"/>
              <a:t>个是</a:t>
            </a:r>
            <a:r>
              <a:rPr lang="en-US" altLang="zh-CN" dirty="0"/>
              <a:t>0, 1, 0, 2</a:t>
            </a:r>
            <a:r>
              <a:rPr lang="zh-CN" altLang="en-US" dirty="0"/>
              <a:t>。</a:t>
            </a:r>
          </a:p>
        </p:txBody>
      </p:sp>
      <p:pic>
        <p:nvPicPr>
          <p:cNvPr id="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5254136" y="2616714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5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基本语法</a:t>
            </a:r>
            <a:r>
              <a:rPr lang="en-US" altLang="zh-CN" dirty="0"/>
              <a:t>--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兄弟选择器</a:t>
            </a:r>
            <a:endParaRPr lang="en-US" altLang="zh-CN" dirty="0"/>
          </a:p>
          <a:p>
            <a:r>
              <a:rPr lang="zh-CN" altLang="en-US" sz="2000" dirty="0"/>
              <a:t>兄弟元素分为两种，一种是临近兄弟，一种是普通兄弟。 临近兄弟的选择符用 “ ＋ ” 表凉。 比如导航条里要设置两个 </a:t>
            </a:r>
            <a:r>
              <a:rPr lang="en-US" altLang="zh-CN" sz="2000" dirty="0"/>
              <a:t>U </a:t>
            </a:r>
            <a:r>
              <a:rPr lang="zh-CN" altLang="en-US" sz="2000" dirty="0"/>
              <a:t>之间的外边距， 则需要如下定义：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如果只想查找某一个指定元素后面的兄弟节点（而不限制于临近节点）， 可以使用普通 兄弟节点的符号 “ ～ ” 。比如：</a:t>
            </a:r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343621" y="2874093"/>
            <a:ext cx="6563250" cy="1107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. 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</a:rPr>
              <a:t>nav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-pills &gt; li + li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	margin-left: 2px;           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／＊ 加大左外边距 ＊／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343620" y="5073829"/>
            <a:ext cx="5815457" cy="1107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.article hl 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～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p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	font-size: 13px;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84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避免命名空间冲突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某些时候 </a:t>
            </a:r>
            <a:r>
              <a:rPr lang="en-US" altLang="zh-CN" sz="2400" dirty="0"/>
              <a:t>Bootstrap </a:t>
            </a:r>
            <a:r>
              <a:rPr lang="zh-CN" altLang="en-US" sz="2400" dirty="0"/>
              <a:t>插件可能需要与其他 </a:t>
            </a:r>
            <a:r>
              <a:rPr lang="en-US" altLang="zh-CN" sz="2400" dirty="0"/>
              <a:t>UI </a:t>
            </a:r>
            <a:r>
              <a:rPr lang="zh-CN" altLang="en-US" sz="2400" dirty="0"/>
              <a:t>框架一起使用。在这种情况下，可能会发生命名空间冲突。如果不幸发生了这种情况，你可以通过调用插件的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noConflict</a:t>
            </a:r>
            <a:r>
              <a:rPr lang="en-US" altLang="zh-CN" sz="2400" dirty="0"/>
              <a:t> </a:t>
            </a:r>
            <a:r>
              <a:rPr lang="zh-CN" altLang="en-US" sz="2400" dirty="0"/>
              <a:t>方法恢复其原始值。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129671" y="2873737"/>
            <a:ext cx="7005799" cy="1311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返回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$.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fn.button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之前所赋的值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bootstrapButton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= $.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fn.button.noConflict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()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为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$().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bootstrapBtn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赋予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Bootstrap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功能		</a:t>
            </a: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$.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fn.bootstrapBtn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bootstrapButton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9924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||</a:t>
            </a:r>
            <a:r>
              <a:rPr lang="zh-CN" altLang="en-US" dirty="0"/>
              <a:t>和</a:t>
            </a:r>
            <a:r>
              <a:rPr lang="en-US" altLang="zh-CN" dirty="0"/>
              <a:t>&amp;&amp;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Java Script</a:t>
            </a:r>
            <a:r>
              <a:rPr lang="zh-CN" altLang="en-US" sz="2400" dirty="0"/>
              <a:t>中的</a:t>
            </a:r>
            <a:r>
              <a:rPr lang="en-US" altLang="zh-CN" sz="2400" dirty="0"/>
              <a:t>||</a:t>
            </a:r>
            <a:r>
              <a:rPr lang="zh-CN" altLang="en-US" sz="2400" dirty="0"/>
              <a:t>和＆＆两个运算符， 与其他语言相比略有不同， 其符合如下规则：</a:t>
            </a:r>
          </a:p>
          <a:p>
            <a:pPr lvl="1"/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||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表示， 如果第一个元素可以转换为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true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，则返回第一个元素的值， 否则查询第二个元素的值。 如果多个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||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一起用，则按顺序优先级判断。</a:t>
            </a:r>
            <a:endParaRPr lang="en-US" altLang="zh-CN" sz="2000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＆＆则相反， 如果第一个元素可以转换为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false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， 才返回第一个元素的值， 否则返回第二个元素的值， 多个＆＆ 一起用时， 也是按顺序优先级判断。</a:t>
            </a:r>
          </a:p>
          <a:p>
            <a:r>
              <a:rPr lang="zh-CN" altLang="en-US" dirty="0"/>
              <a:t>说得严谨一些就是：</a:t>
            </a:r>
          </a:p>
          <a:p>
            <a:pPr lvl="1"/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a&amp;&amp; b&amp;&amp; c&amp;&amp;d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：返回第一个可转换为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false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的元素值。</a:t>
            </a:r>
            <a:endParaRPr lang="en-US" altLang="zh-CN" sz="2000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  <a:p>
            <a:pPr lvl="1"/>
            <a:r>
              <a:rPr lang="en-US" altLang="zh-CN" sz="2000" dirty="0" err="1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allbllclld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：返回第一个可转换为</a:t>
            </a:r>
            <a:r>
              <a:rPr lang="en-US" altLang="zh-CN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true </a:t>
            </a:r>
            <a:r>
              <a:rPr lang="zh-CN" altLang="en-US" sz="2000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的元素值。</a:t>
            </a:r>
          </a:p>
          <a:p>
            <a:r>
              <a:rPr lang="zh-CN" altLang="en-US" dirty="0"/>
              <a:t>上述运算符的转换规则如下：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542954" y="582162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对象为</a:t>
            </a:r>
            <a:r>
              <a:rPr lang="en-US" altLang="zh-CN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true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非零数字为</a:t>
            </a:r>
            <a:r>
              <a:rPr lang="en-US" altLang="zh-CN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true</a:t>
            </a:r>
          </a:p>
        </p:txBody>
      </p:sp>
      <p:sp>
        <p:nvSpPr>
          <p:cNvPr id="5" name="矩形 4"/>
          <p:cNvSpPr/>
          <p:nvPr/>
        </p:nvSpPr>
        <p:spPr>
          <a:xfrm>
            <a:off x="3576623" y="582162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非空字符串为</a:t>
            </a:r>
            <a:r>
              <a:rPr lang="en-US" altLang="zh-CN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true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其他为</a:t>
            </a:r>
            <a:r>
              <a:rPr lang="en-US" altLang="zh-CN" sz="2000" b="1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false</a:t>
            </a:r>
            <a:endParaRPr lang="zh-CN" altLang="en-US" sz="2000" b="1" dirty="0">
              <a:latin typeface="方正隶变简体" panose="03000509000000000000" pitchFamily="65" charset="-122"/>
              <a:ea typeface="方正隶变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1481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立即调用的函数表达式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JS</a:t>
            </a:r>
            <a:r>
              <a:rPr lang="zh-CN" altLang="en-US" sz="2400" dirty="0"/>
              <a:t>里， </a:t>
            </a:r>
            <a:r>
              <a:rPr lang="en-US" altLang="zh-CN" sz="2400" dirty="0"/>
              <a:t>function </a:t>
            </a:r>
            <a:r>
              <a:rPr lang="zh-CN" altLang="en-US" sz="2400" dirty="0"/>
              <a:t>在定义的时候就可以通过在后面加一个小括号的形式立即进行调用。 比如：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Bootstrap</a:t>
            </a:r>
            <a:r>
              <a:rPr lang="zh-CN" altLang="en-US" sz="2400" dirty="0"/>
              <a:t>的所有的</a:t>
            </a:r>
            <a:r>
              <a:rPr lang="en-US" altLang="zh-CN" sz="2400" dirty="0"/>
              <a:t>JS</a:t>
            </a:r>
            <a:r>
              <a:rPr lang="zh-CN" altLang="en-US" sz="2400" dirty="0"/>
              <a:t>插件都使用了这个模式。 比如在</a:t>
            </a:r>
            <a:r>
              <a:rPr lang="en-US" altLang="zh-CN" sz="2400" dirty="0"/>
              <a:t>alert.js</a:t>
            </a:r>
            <a:r>
              <a:rPr lang="zh-CN" altLang="en-US" sz="2400" dirty="0"/>
              <a:t>文件里有以下代码：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236044" y="2075135"/>
            <a:ext cx="6253968" cy="14465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(function () { /* code */ ) () ) ;    //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推荐使用这个 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(function () { /* code */ } ) ();     //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这个也是可以用的 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(function () { /* code */ } (1));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传入参数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(function () (/* code */ } )(2); 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／／传入参数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236044" y="4661452"/>
            <a:ext cx="6253968" cy="1107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+function 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$</a:t>
            </a: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" use strict “;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} (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</a:rPr>
              <a:t>jQuery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2080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jQuery</a:t>
            </a:r>
            <a:r>
              <a:rPr lang="zh-CN" altLang="en-US" sz="2400" dirty="0"/>
              <a:t>的</a:t>
            </a:r>
            <a:r>
              <a:rPr lang="en-US" altLang="zh-CN" sz="2400" dirty="0"/>
              <a:t>on</a:t>
            </a:r>
            <a:r>
              <a:rPr lang="zh-CN" altLang="en-US" sz="2400" dirty="0"/>
              <a:t>和</a:t>
            </a:r>
            <a:r>
              <a:rPr lang="en-US" altLang="zh-CN" sz="2400" dirty="0"/>
              <a:t>off</a:t>
            </a:r>
            <a:r>
              <a:rPr lang="zh-CN" altLang="en-US" sz="2400" dirty="0"/>
              <a:t>分别用于绑定和禁用事件。例如：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但是对于</a:t>
            </a:r>
            <a:r>
              <a:rPr lang="en-US" altLang="zh-CN" sz="2400" dirty="0"/>
              <a:t>Bootstrap</a:t>
            </a:r>
            <a:r>
              <a:rPr lang="zh-CN" altLang="en-US" sz="2400" dirty="0"/>
              <a:t>框架，它对</a:t>
            </a:r>
            <a:r>
              <a:rPr lang="en-US" altLang="zh-CN" sz="2400" dirty="0" err="1"/>
              <a:t>jQuery</a:t>
            </a:r>
            <a:r>
              <a:rPr lang="zh-CN" altLang="en-US" sz="2400" dirty="0"/>
              <a:t>的</a:t>
            </a:r>
            <a:r>
              <a:rPr lang="en-US" altLang="zh-CN" sz="2400" dirty="0"/>
              <a:t>on</a:t>
            </a:r>
            <a:r>
              <a:rPr lang="zh-CN" altLang="en-US" sz="2400" dirty="0"/>
              <a:t>和</a:t>
            </a:r>
            <a:r>
              <a:rPr lang="en-US" altLang="zh-CN" sz="2400" dirty="0"/>
              <a:t>off</a:t>
            </a:r>
            <a:r>
              <a:rPr lang="zh-CN" altLang="en-US" sz="2400" dirty="0"/>
              <a:t>的使用稍有不同。它使用了另外一种语法，例如：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69742" y="1729709"/>
            <a:ext cx="8264870" cy="1311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$('td').on("click", function (event) {  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绑定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abc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元素上的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click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事件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单击时弹出提示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alert(1);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});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$('td).off('click');            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禁用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abc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元素上的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click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事件 </a:t>
            </a:r>
            <a:endParaRPr lang="en-US" altLang="zh-CN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42954" y="3993700"/>
            <a:ext cx="8264870" cy="6781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$(document).on('click.bs.carousel.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dat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a-api','td',function (e){};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$(document).off('.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carousel.data-api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'); </a:t>
            </a: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42954" y="5118816"/>
            <a:ext cx="7977907" cy="1449434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just"/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上述的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on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在使用时，中间多了一个参数，而且选择器变成了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document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。它的好处是只在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document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上绑定一个单击事件，利用冒泡的机制，在单击的时候检查是否是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td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元素，如果是才处理。而前面我们把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td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作为选择器的时候，一个页面有多少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td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元素就会绑定多少个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click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事件，这样性能会大大降低。这种</a:t>
            </a:r>
            <a:r>
              <a:rPr lang="en-US" altLang="zh-CN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3</a:t>
            </a:r>
            <a:r>
              <a:rPr lang="zh-CN" altLang="en-US" dirty="0">
                <a:latin typeface="方正隶变简体" panose="03000509000000000000" pitchFamily="65" charset="-122"/>
                <a:ea typeface="方正隶变简体" panose="03000509000000000000" pitchFamily="65" charset="-122"/>
              </a:rPr>
              <a:t>个参数的模式称为享元模式。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3157" y="4671834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2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Bootstrap </a:t>
            </a:r>
            <a:r>
              <a:rPr lang="zh-CN" altLang="en-US" sz="2400" dirty="0"/>
              <a:t>为大多数插件的独特行为提供了自定义事件。一般来说，这些事件有两种形式：</a:t>
            </a:r>
          </a:p>
          <a:p>
            <a:pPr lvl="1"/>
            <a:r>
              <a:rPr lang="zh-CN" altLang="en-US" sz="2000" dirty="0"/>
              <a:t>动词不定式：这会在事件开始时被触发。例如 </a:t>
            </a:r>
            <a:r>
              <a:rPr lang="en-US" altLang="zh-CN" sz="2000" dirty="0"/>
              <a:t>ex: show</a:t>
            </a:r>
            <a:r>
              <a:rPr lang="zh-CN" altLang="en-US" sz="2000" dirty="0"/>
              <a:t>。动词不定式事件提供了 </a:t>
            </a:r>
            <a:r>
              <a:rPr lang="en-US" altLang="zh-CN" sz="2000" dirty="0" err="1"/>
              <a:t>preventDefault</a:t>
            </a:r>
            <a:r>
              <a:rPr lang="en-US" altLang="zh-CN" sz="2000" dirty="0"/>
              <a:t> </a:t>
            </a:r>
            <a:r>
              <a:rPr lang="zh-CN" altLang="en-US" sz="2000" dirty="0"/>
              <a:t>功能。这使得在事件开始前可以停止操作的执行。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pPr lvl="1"/>
            <a:r>
              <a:rPr lang="zh-CN" altLang="en-US" sz="2000" dirty="0"/>
              <a:t>过去分词形式：这会在动作执行完毕之后被触发。例如 </a:t>
            </a:r>
            <a:r>
              <a:rPr lang="en-US" altLang="zh-CN" sz="2000" dirty="0"/>
              <a:t>ex: shown</a:t>
            </a:r>
            <a:r>
              <a:rPr lang="zh-CN" altLang="en-US" sz="20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099277" y="3045692"/>
            <a:ext cx="7005799" cy="1311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$('#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myModal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').on('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show.bs.modal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', function (e)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//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阻止模态框的显示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if (!data) return </a:t>
            </a:r>
            <a:r>
              <a:rPr lang="en-US" altLang="zh-CN" dirty="0" err="1">
                <a:solidFill>
                  <a:schemeClr val="accent5">
                    <a:lumMod val="10000"/>
                  </a:schemeClr>
                </a:solidFill>
              </a:rPr>
              <a:t>e.preventDefault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()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261455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过渡效果（</a:t>
            </a:r>
            <a:r>
              <a:rPr lang="en-US" altLang="zh-CN" dirty="0"/>
              <a:t>Transition</a:t>
            </a:r>
            <a:r>
              <a:rPr lang="zh-CN" altLang="en-US" dirty="0"/>
              <a:t>）插件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过渡效果（</a:t>
            </a:r>
            <a:r>
              <a:rPr lang="en-US" altLang="zh-CN" sz="2400" dirty="0"/>
              <a:t>Transition</a:t>
            </a:r>
            <a:r>
              <a:rPr lang="zh-CN" altLang="en-US" sz="2400" dirty="0"/>
              <a:t>）插件提供了简单的过渡效果。</a:t>
            </a:r>
            <a:endParaRPr lang="en-US" altLang="zh-CN" sz="2400" dirty="0"/>
          </a:p>
          <a:p>
            <a:r>
              <a:rPr lang="zh-CN" altLang="en-US" sz="2400" dirty="0"/>
              <a:t>如果想要单独引用该插件的功能，那么除了其他的 </a:t>
            </a:r>
            <a:r>
              <a:rPr lang="en-US" altLang="zh-CN" sz="2400" dirty="0"/>
              <a:t>JS </a:t>
            </a:r>
            <a:r>
              <a:rPr lang="zh-CN" altLang="en-US" sz="2400" dirty="0"/>
              <a:t>文件，还需要引用 </a:t>
            </a:r>
            <a:r>
              <a:rPr lang="en-US" altLang="zh-CN" sz="2400" dirty="0"/>
              <a:t>transition.js</a:t>
            </a:r>
            <a:r>
              <a:rPr lang="zh-CN" altLang="en-US" sz="2400" dirty="0"/>
              <a:t>。或者，正如前面提到，可以引用 </a:t>
            </a:r>
            <a:r>
              <a:rPr lang="en-US" altLang="zh-CN" sz="2400" dirty="0"/>
              <a:t>bootstrap.js </a:t>
            </a:r>
            <a:r>
              <a:rPr lang="zh-CN" altLang="en-US" sz="2400" dirty="0"/>
              <a:t>或压缩版的 </a:t>
            </a:r>
            <a:r>
              <a:rPr lang="en-US" altLang="zh-CN" sz="2400" dirty="0"/>
              <a:t>bootstrap.min.js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Transition.js 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transitionEnd</a:t>
            </a:r>
            <a:r>
              <a:rPr lang="en-US" altLang="zh-CN" sz="2400" dirty="0"/>
              <a:t> </a:t>
            </a:r>
            <a:r>
              <a:rPr lang="zh-CN" altLang="en-US" sz="2400" dirty="0"/>
              <a:t>事件和 </a:t>
            </a:r>
            <a:r>
              <a:rPr lang="en-US" altLang="zh-CN" sz="2400" dirty="0"/>
              <a:t>CSS </a:t>
            </a:r>
            <a:r>
              <a:rPr lang="zh-CN" altLang="en-US" sz="2400" dirty="0"/>
              <a:t>过渡效果模拟器的基本帮助器类。它被其他插件用来检查 </a:t>
            </a:r>
            <a:r>
              <a:rPr lang="en-US" altLang="zh-CN" sz="2400" dirty="0"/>
              <a:t>CSS </a:t>
            </a:r>
            <a:r>
              <a:rPr lang="zh-CN" altLang="en-US" sz="2400" dirty="0"/>
              <a:t>过渡效果支持，并用来获取过渡效果。</a:t>
            </a:r>
          </a:p>
        </p:txBody>
      </p:sp>
    </p:spTree>
    <p:extLst>
      <p:ext uri="{BB962C8B-B14F-4D97-AF65-F5344CB8AC3E}">
        <p14:creationId xmlns:p14="http://schemas.microsoft.com/office/powerpoint/2010/main" val="374745135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3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3" id="{6A7D9101-6E99-4939-9389-6C3A4620FF55}" vid="{6F8E26D4-2C26-490E-8D4A-AD1CC2EDF9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  整体架构</Template>
  <TotalTime>135</TotalTime>
  <Words>10018</Words>
  <Application>Microsoft Office PowerPoint</Application>
  <PresentationFormat>全屏显示(4:3)</PresentationFormat>
  <Paragraphs>1113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9" baseType="lpstr">
      <vt:lpstr>方正隶变简体</vt:lpstr>
      <vt:lpstr>黑体</vt:lpstr>
      <vt:lpstr>楷体</vt:lpstr>
      <vt:lpstr>楷体_GB2312</vt:lpstr>
      <vt:lpstr>Arial</vt:lpstr>
      <vt:lpstr>Wingdings</vt:lpstr>
      <vt:lpstr>主题3</vt:lpstr>
      <vt:lpstr>第五章    JavaScript插件</vt:lpstr>
      <vt:lpstr>本章目标</vt:lpstr>
      <vt:lpstr>插件概览</vt:lpstr>
      <vt:lpstr>data 属性</vt:lpstr>
      <vt:lpstr>编程方式的 API</vt:lpstr>
      <vt:lpstr>编程方式的 API</vt:lpstr>
      <vt:lpstr>避免命名空间冲突</vt:lpstr>
      <vt:lpstr>事件</vt:lpstr>
      <vt:lpstr>过渡效果（Transition）插件</vt:lpstr>
      <vt:lpstr>使用案例</vt:lpstr>
      <vt:lpstr>模态框（Modal）插件</vt:lpstr>
      <vt:lpstr>用法</vt:lpstr>
      <vt:lpstr>实例</vt:lpstr>
      <vt:lpstr>代码讲解</vt:lpstr>
      <vt:lpstr>代码讲解</vt:lpstr>
      <vt:lpstr>选项</vt:lpstr>
      <vt:lpstr>方法</vt:lpstr>
      <vt:lpstr>实例</vt:lpstr>
      <vt:lpstr>事件</vt:lpstr>
      <vt:lpstr>实例</vt:lpstr>
      <vt:lpstr>下拉菜单（Dropdown）插件</vt:lpstr>
      <vt:lpstr>用法</vt:lpstr>
      <vt:lpstr>用法</vt:lpstr>
      <vt:lpstr>用法</vt:lpstr>
      <vt:lpstr>实例  在导航栏内</vt:lpstr>
      <vt:lpstr>实例  在标签页内</vt:lpstr>
      <vt:lpstr>方法</vt:lpstr>
      <vt:lpstr>实例</vt:lpstr>
      <vt:lpstr>PowerPoint 演示文稿</vt:lpstr>
      <vt:lpstr>弹出框（Popover）插件</vt:lpstr>
      <vt:lpstr>用法</vt:lpstr>
      <vt:lpstr>用法</vt:lpstr>
      <vt:lpstr>实例</vt:lpstr>
      <vt:lpstr>选项</vt:lpstr>
      <vt:lpstr>方法</vt:lpstr>
      <vt:lpstr>实例</vt:lpstr>
      <vt:lpstr>事件</vt:lpstr>
      <vt:lpstr>实例</vt:lpstr>
      <vt:lpstr>警告框（Alert）插件</vt:lpstr>
      <vt:lpstr>用法</vt:lpstr>
      <vt:lpstr>实例</vt:lpstr>
      <vt:lpstr>方法</vt:lpstr>
      <vt:lpstr>实例</vt:lpstr>
      <vt:lpstr>实例</vt:lpstr>
      <vt:lpstr>事件</vt:lpstr>
      <vt:lpstr>实例</vt:lpstr>
      <vt:lpstr>按钮（Button）插件</vt:lpstr>
      <vt:lpstr>加载状态</vt:lpstr>
      <vt:lpstr>单个切换</vt:lpstr>
      <vt:lpstr>复选框（Checkbox）</vt:lpstr>
      <vt:lpstr>单选按钮（Radio）</vt:lpstr>
      <vt:lpstr>用法</vt:lpstr>
      <vt:lpstr>方法</vt:lpstr>
      <vt:lpstr>实例</vt:lpstr>
      <vt:lpstr>PowerPoint 演示文稿</vt:lpstr>
      <vt:lpstr>轮播（Carousel）插件</vt:lpstr>
      <vt:lpstr>实例</vt:lpstr>
      <vt:lpstr>可选的标题</vt:lpstr>
      <vt:lpstr>用法</vt:lpstr>
      <vt:lpstr>选项</vt:lpstr>
      <vt:lpstr>方法</vt:lpstr>
      <vt:lpstr>实例</vt:lpstr>
      <vt:lpstr>事件</vt:lpstr>
      <vt:lpstr>实例</vt:lpstr>
      <vt:lpstr>PowerPoint 演示文稿</vt:lpstr>
      <vt:lpstr>实例</vt:lpstr>
      <vt:lpstr>PowerPoint 演示文稿</vt:lpstr>
      <vt:lpstr>CSS基本语法--优先级</vt:lpstr>
      <vt:lpstr>CSS基本语法--选择器</vt:lpstr>
      <vt:lpstr>||和&amp;&amp;运算符</vt:lpstr>
      <vt:lpstr>立即调用的函数表达式-1</vt:lpstr>
      <vt:lpstr>事件绑定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 CSS布局</dc:title>
  <dc:creator>USER</dc:creator>
  <cp:lastModifiedBy>石毅</cp:lastModifiedBy>
  <cp:revision>39</cp:revision>
  <dcterms:created xsi:type="dcterms:W3CDTF">2015-09-27T10:32:26Z</dcterms:created>
  <dcterms:modified xsi:type="dcterms:W3CDTF">2016-11-06T10:53:27Z</dcterms:modified>
</cp:coreProperties>
</file>