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3" r:id="rId1"/>
  </p:sldMasterIdLst>
  <p:notesMasterIdLst>
    <p:notesMasterId r:id="rId48"/>
  </p:notesMasterIdLst>
  <p:handoutMasterIdLst>
    <p:handoutMasterId r:id="rId49"/>
  </p:handoutMasterIdLst>
  <p:sldIdLst>
    <p:sldId id="256" r:id="rId2"/>
    <p:sldId id="607" r:id="rId3"/>
    <p:sldId id="608" r:id="rId4"/>
    <p:sldId id="540" r:id="rId5"/>
    <p:sldId id="541" r:id="rId6"/>
    <p:sldId id="610" r:id="rId7"/>
    <p:sldId id="612" r:id="rId8"/>
    <p:sldId id="542" r:id="rId9"/>
    <p:sldId id="644" r:id="rId10"/>
    <p:sldId id="579" r:id="rId11"/>
    <p:sldId id="580" r:id="rId12"/>
    <p:sldId id="581" r:id="rId13"/>
    <p:sldId id="645" r:id="rId14"/>
    <p:sldId id="646" r:id="rId15"/>
    <p:sldId id="583" r:id="rId16"/>
    <p:sldId id="613" r:id="rId17"/>
    <p:sldId id="614" r:id="rId18"/>
    <p:sldId id="619" r:id="rId19"/>
    <p:sldId id="620" r:id="rId20"/>
    <p:sldId id="617" r:id="rId21"/>
    <p:sldId id="647" r:id="rId22"/>
    <p:sldId id="648" r:id="rId23"/>
    <p:sldId id="649" r:id="rId24"/>
    <p:sldId id="626" r:id="rId25"/>
    <p:sldId id="627" r:id="rId26"/>
    <p:sldId id="628" r:id="rId27"/>
    <p:sldId id="629" r:id="rId28"/>
    <p:sldId id="634" r:id="rId29"/>
    <p:sldId id="635" r:id="rId30"/>
    <p:sldId id="650" r:id="rId31"/>
    <p:sldId id="651" r:id="rId32"/>
    <p:sldId id="652" r:id="rId33"/>
    <p:sldId id="653" r:id="rId34"/>
    <p:sldId id="654" r:id="rId35"/>
    <p:sldId id="655" r:id="rId36"/>
    <p:sldId id="656" r:id="rId37"/>
    <p:sldId id="657" r:id="rId38"/>
    <p:sldId id="658" r:id="rId39"/>
    <p:sldId id="642" r:id="rId40"/>
    <p:sldId id="643" r:id="rId41"/>
    <p:sldId id="659" r:id="rId42"/>
    <p:sldId id="660" r:id="rId43"/>
    <p:sldId id="576" r:id="rId44"/>
    <p:sldId id="577" r:id="rId45"/>
    <p:sldId id="578" r:id="rId46"/>
    <p:sldId id="532"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CDE"/>
    <a:srgbClr val="0C83B8"/>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80179" autoAdjust="0"/>
  </p:normalViewPr>
  <p:slideViewPr>
    <p:cSldViewPr>
      <p:cViewPr varScale="1">
        <p:scale>
          <a:sx n="70" d="100"/>
          <a:sy n="70" d="100"/>
        </p:scale>
        <p:origin x="-1008" y="-108"/>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2" name="灯片编号占位符 1"/>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B0759A85-5022-4787-A15B-AC08B285A577}" type="slidenum">
              <a:rPr lang="zh-CN" altLang="en-US"/>
              <a:pPr>
                <a:defRPr/>
              </a:pPr>
              <a:t>‹#›</a:t>
            </a:fld>
            <a:endParaRPr lang="zh-CN" altLang="en-US"/>
          </a:p>
        </p:txBody>
      </p:sp>
    </p:spTree>
    <p:extLst>
      <p:ext uri="{BB962C8B-B14F-4D97-AF65-F5344CB8AC3E}">
        <p14:creationId xmlns:p14="http://schemas.microsoft.com/office/powerpoint/2010/main" val="1719033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220CDBCF-2791-44E5-A9EB-021BB3638B3E}" type="slidenum">
              <a:rPr lang="zh-CN" altLang="en-US"/>
              <a:pPr>
                <a:defRPr/>
              </a:pPr>
              <a:t>‹#›</a:t>
            </a:fld>
            <a:endParaRPr lang="en-US" altLang="zh-CN"/>
          </a:p>
        </p:txBody>
      </p:sp>
    </p:spTree>
    <p:extLst>
      <p:ext uri="{BB962C8B-B14F-4D97-AF65-F5344CB8AC3E}">
        <p14:creationId xmlns:p14="http://schemas.microsoft.com/office/powerpoint/2010/main" val="767682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r>
              <a:rPr lang="en-US" altLang="zh-CN" dirty="0" smtClean="0">
                <a:ea typeface="宋体" charset="-122"/>
              </a:rPr>
              <a:t>   </a:t>
            </a:r>
            <a:r>
              <a:rPr lang="zh-CN" altLang="en-US" dirty="0" smtClean="0">
                <a:ea typeface="宋体" charset="-122"/>
              </a:rPr>
              <a:t>正式授课前进行统一测试。测试内容为上次课布置的预习测试题。本教学环节目的是强化学员进行预习的意识，测试结果记录学员学习成绩</a:t>
            </a:r>
          </a:p>
        </p:txBody>
      </p:sp>
      <p:sp>
        <p:nvSpPr>
          <p:cNvPr id="4" name="灯片编号占位符 3"/>
          <p:cNvSpPr>
            <a:spLocks noGrp="1"/>
          </p:cNvSpPr>
          <p:nvPr>
            <p:ph type="sldNum" sz="quarter" idx="5"/>
          </p:nvPr>
        </p:nvSpPr>
        <p:spPr/>
        <p:txBody>
          <a:bodyPr/>
          <a:lstStyle/>
          <a:p>
            <a:pPr>
              <a:defRPr/>
            </a:pPr>
            <a:fld id="{48E1512B-7337-46A4-8ADB-CD2CA39317AE}" type="slidenum">
              <a:rPr lang="zh-CN" altLang="en-US" smtClean="0"/>
              <a:pPr>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pPr eaLnBrk="1" hangingPunct="1"/>
            <a:r>
              <a:rPr lang="en-US" altLang="zh-CN" sz="1200" kern="1200" dirty="0" smtClean="0">
                <a:solidFill>
                  <a:schemeClr val="tx1"/>
                </a:solidFill>
                <a:effectLst/>
                <a:latin typeface="Times New Roman" pitchFamily="18" charset="0"/>
                <a:ea typeface="宋体" pitchFamily="2" charset="-122"/>
                <a:cs typeface="+mn-cs"/>
              </a:rPr>
              <a:t>1</a:t>
            </a:r>
            <a:r>
              <a:rPr lang="zh-CN" altLang="en-US" sz="1200" kern="1200" dirty="0" smtClean="0">
                <a:solidFill>
                  <a:schemeClr val="tx1"/>
                </a:solidFill>
                <a:effectLst/>
                <a:latin typeface="Times New Roman" pitchFamily="18" charset="0"/>
                <a:ea typeface="宋体" pitchFamily="2" charset="-122"/>
                <a:cs typeface="+mn-cs"/>
              </a:rPr>
              <a:t>、提问：下拉框显示在上面该怎么改？</a:t>
            </a:r>
            <a:endParaRPr lang="en-US" altLang="zh-CN" sz="1200" kern="1200" dirty="0" smtClean="0">
              <a:solidFill>
                <a:schemeClr val="tx1"/>
              </a:solidFill>
              <a:effectLst/>
              <a:latin typeface="Times New Roman" pitchFamily="18" charset="0"/>
              <a:ea typeface="宋体" pitchFamily="2" charset="-122"/>
              <a:cs typeface="+mn-cs"/>
            </a:endParaRPr>
          </a:p>
          <a:p>
            <a:pPr eaLnBrk="1" hangingPunct="1"/>
            <a:r>
              <a:rPr lang="zh-CN" altLang="en-US" sz="1200" kern="1200" dirty="0" smtClean="0">
                <a:solidFill>
                  <a:schemeClr val="tx1"/>
                </a:solidFill>
                <a:effectLst/>
                <a:latin typeface="Times New Roman" pitchFamily="18" charset="0"/>
                <a:ea typeface="宋体" pitchFamily="2" charset="-122"/>
                <a:cs typeface="+mn-cs"/>
              </a:rPr>
              <a:t>引出</a:t>
            </a:r>
            <a:r>
              <a:rPr lang="en-US" altLang="zh-CN" sz="1200" kern="1200" dirty="0" err="1" smtClean="0">
                <a:solidFill>
                  <a:schemeClr val="tx1"/>
                </a:solidFill>
                <a:effectLst/>
                <a:latin typeface="Times New Roman" pitchFamily="18" charset="0"/>
                <a:ea typeface="宋体" pitchFamily="2" charset="-122"/>
                <a:cs typeface="+mn-cs"/>
              </a:rPr>
              <a:t>dropup</a:t>
            </a:r>
            <a:r>
              <a:rPr lang="zh-CN" altLang="en-US" sz="1200" kern="1200" dirty="0" smtClean="0">
                <a:solidFill>
                  <a:schemeClr val="tx1"/>
                </a:solidFill>
                <a:effectLst/>
                <a:latin typeface="Times New Roman" pitchFamily="18" charset="0"/>
                <a:ea typeface="宋体" pitchFamily="2" charset="-122"/>
                <a:cs typeface="+mn-cs"/>
              </a:rPr>
              <a:t>，在示例</a:t>
            </a:r>
            <a:r>
              <a:rPr lang="en-US" altLang="zh-CN" sz="1200" kern="1200" dirty="0" smtClean="0">
                <a:solidFill>
                  <a:schemeClr val="tx1"/>
                </a:solidFill>
                <a:effectLst/>
                <a:latin typeface="Times New Roman" pitchFamily="18" charset="0"/>
                <a:ea typeface="宋体" pitchFamily="2" charset="-122"/>
                <a:cs typeface="+mn-cs"/>
              </a:rPr>
              <a:t>2</a:t>
            </a:r>
            <a:r>
              <a:rPr lang="zh-CN" altLang="en-US" sz="1200" kern="1200" dirty="0" smtClean="0">
                <a:solidFill>
                  <a:schemeClr val="tx1"/>
                </a:solidFill>
                <a:effectLst/>
                <a:latin typeface="Times New Roman" pitchFamily="18" charset="0"/>
                <a:ea typeface="宋体" pitchFamily="2" charset="-122"/>
                <a:cs typeface="+mn-cs"/>
              </a:rPr>
              <a:t>中修改并演示效果。</a:t>
            </a:r>
            <a:endParaRPr lang="en-US" altLang="zh-CN" sz="1200" kern="1200" dirty="0" smtClean="0">
              <a:solidFill>
                <a:schemeClr val="tx1"/>
              </a:solidFill>
              <a:effectLst/>
              <a:latin typeface="Times New Roman" pitchFamily="18" charset="0"/>
              <a:ea typeface="宋体" pitchFamily="2" charset="-122"/>
              <a:cs typeface="+mn-cs"/>
            </a:endParaRPr>
          </a:p>
          <a:p>
            <a:pPr eaLnBrk="1" hangingPunct="1"/>
            <a:r>
              <a:rPr lang="en-US" altLang="zh-CN" sz="1200" kern="1200" dirty="0" smtClean="0">
                <a:solidFill>
                  <a:schemeClr val="tx1"/>
                </a:solidFill>
                <a:effectLst/>
                <a:latin typeface="Times New Roman" pitchFamily="18" charset="0"/>
                <a:ea typeface="宋体" pitchFamily="2" charset="-122"/>
                <a:cs typeface="+mn-cs"/>
              </a:rPr>
              <a:t>2.</a:t>
            </a:r>
            <a:r>
              <a:rPr lang="zh-CN" altLang="en-US" sz="1200" kern="1200" dirty="0" smtClean="0">
                <a:solidFill>
                  <a:schemeClr val="tx1"/>
                </a:solidFill>
                <a:effectLst/>
                <a:latin typeface="Times New Roman" pitchFamily="18" charset="0"/>
                <a:ea typeface="宋体" pitchFamily="2" charset="-122"/>
                <a:cs typeface="+mn-cs"/>
              </a:rPr>
              <a:t>引导学员看源码，强调代码风格，鼓励自己测试封装功能</a:t>
            </a:r>
            <a:endParaRPr lang="zh-CN" altLang="en-US" sz="1200" dirty="0" smtClean="0">
              <a:latin typeface="Arial" charset="0"/>
            </a:endParaRPr>
          </a:p>
        </p:txBody>
      </p:sp>
      <p:sp>
        <p:nvSpPr>
          <p:cNvPr id="4" name="灯片编号占位符 3"/>
          <p:cNvSpPr>
            <a:spLocks noGrp="1"/>
          </p:cNvSpPr>
          <p:nvPr>
            <p:ph type="sldNum" sz="quarter" idx="5"/>
          </p:nvPr>
        </p:nvSpPr>
        <p:spPr/>
        <p:txBody>
          <a:bodyPr/>
          <a:lstStyle/>
          <a:p>
            <a:pPr>
              <a:defRPr/>
            </a:pPr>
            <a:fld id="{A6284426-645C-4A7E-A5BE-32637FBB2A6F}"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、提出问题，引发学员思考（上一章已经学过按钮）</a:t>
            </a:r>
            <a:endParaRPr lang="en-US" altLang="zh-CN" dirty="0" smtClean="0"/>
          </a:p>
          <a:p>
            <a:r>
              <a:rPr lang="en-US" altLang="zh-CN" dirty="0" smtClean="0"/>
              <a:t>2</a:t>
            </a:r>
            <a:r>
              <a:rPr lang="zh-CN" altLang="en-US" dirty="0" smtClean="0"/>
              <a:t>、上面提到两个按钮拼合在一起去除连接口的圆角的关键源码如下所示。</a:t>
            </a:r>
          </a:p>
          <a:p>
            <a:r>
              <a:rPr lang="en-US" altLang="zh-CN" dirty="0" smtClean="0"/>
              <a:t>.</a:t>
            </a:r>
            <a:r>
              <a:rPr lang="en-US" altLang="zh-CN" dirty="0" err="1" smtClean="0"/>
              <a:t>btn</a:t>
            </a:r>
            <a:r>
              <a:rPr lang="en-US" altLang="zh-CN" dirty="0" smtClean="0"/>
              <a:t>-group &gt; .</a:t>
            </a:r>
            <a:r>
              <a:rPr lang="en-US" altLang="zh-CN" dirty="0" err="1" smtClean="0"/>
              <a:t>btn:not</a:t>
            </a:r>
            <a:r>
              <a:rPr lang="en-US" altLang="zh-CN" dirty="0" smtClean="0"/>
              <a:t>(:first-child):not(:last-child):not(.dropdown-toggle) {    /*</a:t>
            </a:r>
            <a:r>
              <a:rPr lang="zh-CN" altLang="en-US" dirty="0" smtClean="0"/>
              <a:t>除第一个、最后一个按钮和带有</a:t>
            </a:r>
            <a:r>
              <a:rPr lang="en-US" altLang="zh-CN" dirty="0" smtClean="0"/>
              <a:t>dropdown-toggle</a:t>
            </a:r>
            <a:r>
              <a:rPr lang="zh-CN" altLang="en-US" dirty="0" smtClean="0"/>
              <a:t>样式的元素外其他</a:t>
            </a:r>
            <a:r>
              <a:rPr lang="en-US" altLang="zh-CN" dirty="0" err="1" smtClean="0"/>
              <a:t>btn</a:t>
            </a:r>
            <a:r>
              <a:rPr lang="zh-CN" altLang="en-US" dirty="0" smtClean="0"/>
              <a:t>样式的按钮</a:t>
            </a:r>
          </a:p>
          <a:p>
            <a:r>
              <a:rPr lang="zh-CN" altLang="en-US" dirty="0" smtClean="0"/>
              <a:t>不设置圆角*</a:t>
            </a:r>
            <a:r>
              <a:rPr lang="en-US" altLang="zh-CN" dirty="0" smtClean="0"/>
              <a:t>/</a:t>
            </a:r>
          </a:p>
          <a:p>
            <a:r>
              <a:rPr lang="en-US" altLang="zh-CN" dirty="0" smtClean="0"/>
              <a:t>border-radius: 0;</a:t>
            </a:r>
          </a:p>
          <a:p>
            <a:r>
              <a:rPr lang="en-US" altLang="zh-CN" dirty="0" smtClean="0"/>
              <a:t>}   </a:t>
            </a:r>
          </a:p>
          <a:p>
            <a:r>
              <a:rPr lang="en-US" altLang="zh-CN" dirty="0" smtClean="0"/>
              <a:t>.</a:t>
            </a:r>
            <a:r>
              <a:rPr lang="en-US" altLang="zh-CN" dirty="0" err="1" smtClean="0"/>
              <a:t>btn</a:t>
            </a:r>
            <a:r>
              <a:rPr lang="en-US" altLang="zh-CN" dirty="0" smtClean="0"/>
              <a:t>-group &gt; .</a:t>
            </a:r>
            <a:r>
              <a:rPr lang="en-US" altLang="zh-CN" dirty="0" err="1" smtClean="0"/>
              <a:t>btn:first-child</a:t>
            </a:r>
            <a:r>
              <a:rPr lang="en-US" altLang="zh-CN" dirty="0" smtClean="0"/>
              <a:t> {</a:t>
            </a:r>
          </a:p>
          <a:p>
            <a:r>
              <a:rPr lang="en-US" altLang="zh-CN" dirty="0" smtClean="0"/>
              <a:t>  margin-left: 0;    /*</a:t>
            </a:r>
            <a:r>
              <a:rPr lang="zh-CN" altLang="en-US" dirty="0" smtClean="0"/>
              <a:t>第一个按钮左</a:t>
            </a:r>
            <a:r>
              <a:rPr lang="en-US" altLang="zh-CN" dirty="0" smtClean="0"/>
              <a:t>margin</a:t>
            </a:r>
            <a:r>
              <a:rPr lang="zh-CN" altLang="en-US" dirty="0" smtClean="0"/>
              <a:t>为</a:t>
            </a:r>
            <a:r>
              <a:rPr lang="en-US" altLang="zh-CN" dirty="0" smtClean="0"/>
              <a:t>0*/</a:t>
            </a:r>
          </a:p>
          <a:p>
            <a:r>
              <a:rPr lang="en-US" altLang="zh-CN" dirty="0" smtClean="0"/>
              <a:t>}</a:t>
            </a:r>
          </a:p>
          <a:p>
            <a:r>
              <a:rPr lang="en-US" altLang="zh-CN" dirty="0" smtClean="0"/>
              <a:t>.</a:t>
            </a:r>
            <a:r>
              <a:rPr lang="en-US" altLang="zh-CN" dirty="0" err="1" smtClean="0"/>
              <a:t>btn</a:t>
            </a:r>
            <a:r>
              <a:rPr lang="en-US" altLang="zh-CN" dirty="0" smtClean="0"/>
              <a:t>-group &gt; .</a:t>
            </a:r>
            <a:r>
              <a:rPr lang="en-US" altLang="zh-CN" dirty="0" err="1" smtClean="0"/>
              <a:t>btn:first-child:not</a:t>
            </a:r>
            <a:r>
              <a:rPr lang="en-US" altLang="zh-CN" dirty="0" smtClean="0"/>
              <a:t>(:last-child):not(.dropdown-toggle) {</a:t>
            </a:r>
          </a:p>
          <a:p>
            <a:r>
              <a:rPr lang="en-US" altLang="zh-CN" dirty="0" smtClean="0"/>
              <a:t>/*</a:t>
            </a:r>
            <a:r>
              <a:rPr lang="zh-CN" altLang="en-US" dirty="0" smtClean="0"/>
              <a:t>第一个按钮（不是最后一个按钮和带有</a:t>
            </a:r>
            <a:r>
              <a:rPr lang="en-US" altLang="zh-CN" dirty="0" smtClean="0"/>
              <a:t>dropdown-toggle</a:t>
            </a:r>
            <a:r>
              <a:rPr lang="zh-CN" altLang="en-US" dirty="0" smtClean="0"/>
              <a:t>样式的情况下），右上和右下角不设置圆角*</a:t>
            </a:r>
            <a:r>
              <a:rPr lang="en-US" altLang="zh-CN" dirty="0" smtClean="0"/>
              <a:t>/</a:t>
            </a:r>
          </a:p>
          <a:p>
            <a:r>
              <a:rPr lang="en-US" altLang="zh-CN" dirty="0" smtClean="0"/>
              <a:t>  border-top-right-radius: 0;</a:t>
            </a:r>
          </a:p>
          <a:p>
            <a:r>
              <a:rPr lang="en-US" altLang="zh-CN" dirty="0" smtClean="0"/>
              <a:t>  border-bottom-right-radius: 0;</a:t>
            </a:r>
          </a:p>
          <a:p>
            <a:r>
              <a:rPr lang="en-US" altLang="zh-CN" dirty="0" smtClean="0"/>
              <a:t>}</a:t>
            </a:r>
          </a:p>
          <a:p>
            <a:r>
              <a:rPr lang="en-US" altLang="zh-CN" dirty="0" smtClean="0"/>
              <a:t>.</a:t>
            </a:r>
            <a:r>
              <a:rPr lang="en-US" altLang="zh-CN" dirty="0" err="1" smtClean="0"/>
              <a:t>btn</a:t>
            </a:r>
            <a:r>
              <a:rPr lang="en-US" altLang="zh-CN" dirty="0" smtClean="0"/>
              <a:t>-group &gt; .</a:t>
            </a:r>
            <a:r>
              <a:rPr lang="en-US" altLang="zh-CN" dirty="0" err="1" smtClean="0"/>
              <a:t>btn:last-child:not</a:t>
            </a:r>
            <a:r>
              <a:rPr lang="en-US" altLang="zh-CN" dirty="0" smtClean="0"/>
              <a:t>(:first-child),</a:t>
            </a:r>
          </a:p>
          <a:p>
            <a:r>
              <a:rPr lang="en-US" altLang="zh-CN" dirty="0" smtClean="0"/>
              <a:t>.</a:t>
            </a:r>
            <a:r>
              <a:rPr lang="en-US" altLang="zh-CN" dirty="0" err="1" smtClean="0"/>
              <a:t>btn</a:t>
            </a:r>
            <a:r>
              <a:rPr lang="en-US" altLang="zh-CN" dirty="0" smtClean="0"/>
              <a:t>-group &gt; .</a:t>
            </a:r>
            <a:r>
              <a:rPr lang="en-US" altLang="zh-CN" dirty="0" err="1" smtClean="0"/>
              <a:t>dropdown-toggle:not</a:t>
            </a:r>
            <a:r>
              <a:rPr lang="en-US" altLang="zh-CN" dirty="0" smtClean="0"/>
              <a:t>(:first-child) {</a:t>
            </a:r>
          </a:p>
          <a:p>
            <a:r>
              <a:rPr lang="en-US" altLang="zh-CN" dirty="0" smtClean="0"/>
              <a:t>/*</a:t>
            </a:r>
            <a:r>
              <a:rPr lang="zh-CN" altLang="en-US" dirty="0" smtClean="0"/>
              <a:t>最后一个按钮或</a:t>
            </a:r>
            <a:r>
              <a:rPr lang="en-US" altLang="zh-CN" dirty="0" smtClean="0"/>
              <a:t>dropdown</a:t>
            </a:r>
            <a:r>
              <a:rPr lang="zh-CN" altLang="en-US" dirty="0" smtClean="0"/>
              <a:t>（不是第一个按钮的情况下），左上和做下角不设置圆角*</a:t>
            </a:r>
            <a:r>
              <a:rPr lang="en-US" altLang="zh-CN" dirty="0" smtClean="0"/>
              <a:t>/</a:t>
            </a:r>
          </a:p>
          <a:p>
            <a:r>
              <a:rPr lang="en-US" altLang="zh-CN" dirty="0" smtClean="0"/>
              <a:t>  border-top-left-radius: 0;</a:t>
            </a:r>
          </a:p>
          <a:p>
            <a:r>
              <a:rPr lang="en-US" altLang="zh-CN" dirty="0" smtClean="0"/>
              <a:t>  border-bottom-left-radius: 0;</a:t>
            </a:r>
          </a:p>
          <a:p>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12</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r>
              <a:rPr lang="en-US" altLang="zh-CN" dirty="0" smtClean="0">
                <a:ea typeface="宋体" charset="-122"/>
              </a:rPr>
              <a:t>1</a:t>
            </a:r>
            <a:r>
              <a:rPr lang="zh-CN" altLang="en-US" dirty="0" smtClean="0">
                <a:ea typeface="宋体" charset="-122"/>
              </a:rPr>
              <a:t>、教员分析需求，先演示给学员完成后的样子。</a:t>
            </a:r>
          </a:p>
        </p:txBody>
      </p:sp>
      <p:sp>
        <p:nvSpPr>
          <p:cNvPr id="4" name="灯片编号占位符 3"/>
          <p:cNvSpPr>
            <a:spLocks noGrp="1"/>
          </p:cNvSpPr>
          <p:nvPr>
            <p:ph type="sldNum" sz="quarter" idx="5"/>
          </p:nvPr>
        </p:nvSpPr>
        <p:spPr/>
        <p:txBody>
          <a:bodyPr/>
          <a:lstStyle/>
          <a:p>
            <a:pPr>
              <a:defRPr/>
            </a:pPr>
            <a:fld id="{E7584919-9516-4A22-BB58-DB9580593F09}" type="slidenum">
              <a:rPr lang="zh-CN" altLang="en-US"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2BB52050-EE92-43BC-98FC-BDEC8B1E4D41}" type="slidenum">
              <a:rPr lang="zh-CN" altLang="en-US"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zh-CN" altLang="zh-CN" sz="1200" kern="1200" dirty="0" smtClean="0">
                <a:solidFill>
                  <a:schemeClr val="tx1"/>
                </a:solidFill>
                <a:effectLst/>
                <a:latin typeface="Times New Roman" pitchFamily="18" charset="0"/>
                <a:ea typeface="宋体" pitchFamily="2" charset="-122"/>
                <a:cs typeface="+mn-cs"/>
              </a:rPr>
              <a:t>使用输入框组件也很简单，需要在容器上应用</a:t>
            </a:r>
            <a:r>
              <a:rPr lang="en-US" altLang="zh-CN" sz="1200" kern="1200" dirty="0" smtClean="0">
                <a:solidFill>
                  <a:schemeClr val="tx1"/>
                </a:solidFill>
                <a:effectLst/>
                <a:latin typeface="Times New Roman" pitchFamily="18" charset="0"/>
                <a:ea typeface="宋体" pitchFamily="2" charset="-122"/>
                <a:cs typeface="+mn-cs"/>
              </a:rPr>
              <a:t>.input-group</a:t>
            </a:r>
            <a:r>
              <a:rPr lang="zh-CN" altLang="zh-CN" sz="1200" kern="1200" dirty="0" smtClean="0">
                <a:solidFill>
                  <a:schemeClr val="tx1"/>
                </a:solidFill>
                <a:effectLst/>
                <a:latin typeface="Times New Roman" pitchFamily="18" charset="0"/>
                <a:ea typeface="宋体" pitchFamily="2" charset="-122"/>
                <a:cs typeface="+mn-cs"/>
              </a:rPr>
              <a:t>样式，然后对需要在</a:t>
            </a:r>
            <a:r>
              <a:rPr lang="en-US" altLang="zh-CN" sz="1200" kern="1200" dirty="0" smtClean="0">
                <a:solidFill>
                  <a:schemeClr val="tx1"/>
                </a:solidFill>
                <a:effectLst/>
                <a:latin typeface="Times New Roman" pitchFamily="18" charset="0"/>
                <a:ea typeface="宋体" pitchFamily="2" charset="-122"/>
                <a:cs typeface="+mn-cs"/>
              </a:rPr>
              <a:t>input</a:t>
            </a:r>
            <a:r>
              <a:rPr lang="zh-CN" altLang="zh-CN" sz="1200" kern="1200" dirty="0" smtClean="0">
                <a:solidFill>
                  <a:schemeClr val="tx1"/>
                </a:solidFill>
                <a:effectLst/>
                <a:latin typeface="Times New Roman" pitchFamily="18" charset="0"/>
                <a:ea typeface="宋体" pitchFamily="2" charset="-122"/>
                <a:cs typeface="+mn-cs"/>
              </a:rPr>
              <a:t>前后显示的个性元素上应用</a:t>
            </a:r>
            <a:r>
              <a:rPr lang="en-US" altLang="zh-CN" sz="1200" kern="1200" dirty="0" smtClean="0">
                <a:solidFill>
                  <a:schemeClr val="tx1"/>
                </a:solidFill>
                <a:effectLst/>
                <a:latin typeface="Times New Roman" pitchFamily="18" charset="0"/>
                <a:ea typeface="宋体" pitchFamily="2" charset="-122"/>
                <a:cs typeface="+mn-cs"/>
              </a:rPr>
              <a:t>.input-group-</a:t>
            </a:r>
            <a:r>
              <a:rPr lang="en-US" altLang="zh-CN" sz="1200" kern="1200" dirty="0" err="1" smtClean="0">
                <a:solidFill>
                  <a:schemeClr val="tx1"/>
                </a:solidFill>
                <a:effectLst/>
                <a:latin typeface="Times New Roman" pitchFamily="18" charset="0"/>
                <a:ea typeface="宋体" pitchFamily="2" charset="-122"/>
                <a:cs typeface="+mn-cs"/>
              </a:rPr>
              <a:t>addon</a:t>
            </a:r>
            <a:r>
              <a:rPr lang="zh-CN" altLang="zh-CN" sz="1200" kern="1200" dirty="0" smtClean="0">
                <a:solidFill>
                  <a:schemeClr val="tx1"/>
                </a:solidFill>
                <a:effectLst/>
                <a:latin typeface="Times New Roman" pitchFamily="18" charset="0"/>
                <a:ea typeface="宋体" pitchFamily="2" charset="-122"/>
                <a:cs typeface="+mn-cs"/>
              </a:rPr>
              <a:t>样式即可</a:t>
            </a:r>
            <a:r>
              <a:rPr lang="zh-CN" altLang="en-US" sz="1200" kern="1200" dirty="0" smtClean="0">
                <a:solidFill>
                  <a:schemeClr val="tx1"/>
                </a:solidFill>
                <a:effectLst/>
                <a:latin typeface="Times New Roman" pitchFamily="18" charset="0"/>
                <a:ea typeface="宋体" pitchFamily="2" charset="-122"/>
                <a:cs typeface="+mn-cs"/>
              </a:rPr>
              <a:t>。</a:t>
            </a:r>
            <a:endParaRPr lang="en-US"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2</a:t>
            </a:r>
            <a:r>
              <a:rPr lang="zh-CN" altLang="en-US" sz="1200" kern="1200" dirty="0" smtClean="0">
                <a:solidFill>
                  <a:schemeClr val="tx1"/>
                </a:solidFill>
                <a:effectLst/>
                <a:latin typeface="Times New Roman" pitchFamily="18" charset="0"/>
                <a:ea typeface="宋体" pitchFamily="2" charset="-122"/>
                <a:cs typeface="+mn-cs"/>
              </a:rPr>
              <a:t>、</a:t>
            </a:r>
            <a:endParaRPr lang="en-US" altLang="zh-CN" sz="1200" kern="1200" dirty="0" smtClean="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15</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16</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zh-CN" altLang="en-US" dirty="0" smtClean="0"/>
              <a:t>教员演示输入框的不同尺寸效果</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17</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、解释标红的类名的作用</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Arial" charset="0"/>
              </a:rPr>
              <a:t>2</a:t>
            </a:r>
            <a:r>
              <a:rPr lang="zh-CN" altLang="en-US" sz="1200" dirty="0" smtClean="0">
                <a:latin typeface="Arial" charset="0"/>
              </a:rPr>
              <a:t>、</a:t>
            </a:r>
            <a:r>
              <a:rPr lang="zh-CN" altLang="zh-CN" sz="1200" kern="1200" dirty="0" smtClean="0">
                <a:solidFill>
                  <a:schemeClr val="tx1"/>
                </a:solidFill>
                <a:effectLst/>
                <a:latin typeface="Times New Roman" pitchFamily="18" charset="0"/>
                <a:ea typeface="宋体" pitchFamily="2" charset="-122"/>
                <a:cs typeface="+mn-cs"/>
              </a:rPr>
              <a:t>输入框组件上的</a:t>
            </a:r>
            <a:r>
              <a:rPr lang="en-US" altLang="zh-CN" sz="1200" kern="1200" dirty="0" err="1" smtClean="0">
                <a:solidFill>
                  <a:schemeClr val="tx1"/>
                </a:solidFill>
                <a:effectLst/>
                <a:latin typeface="Times New Roman" pitchFamily="18" charset="0"/>
                <a:ea typeface="宋体" pitchFamily="2" charset="-122"/>
                <a:cs typeface="+mn-cs"/>
              </a:rPr>
              <a:t>addon</a:t>
            </a:r>
            <a:r>
              <a:rPr lang="zh-CN" altLang="zh-CN" sz="1200" kern="1200" dirty="0" smtClean="0">
                <a:solidFill>
                  <a:schemeClr val="tx1"/>
                </a:solidFill>
                <a:effectLst/>
                <a:latin typeface="Times New Roman" pitchFamily="18" charset="0"/>
                <a:ea typeface="宋体" pitchFamily="2" charset="-122"/>
                <a:cs typeface="+mn-cs"/>
              </a:rPr>
              <a:t>支持普通的</a:t>
            </a:r>
            <a:r>
              <a:rPr lang="en-US" altLang="zh-CN" sz="1200" kern="1200" dirty="0" smtClean="0">
                <a:solidFill>
                  <a:schemeClr val="tx1"/>
                </a:solidFill>
                <a:effectLst/>
                <a:latin typeface="Times New Roman" pitchFamily="18" charset="0"/>
                <a:ea typeface="宋体" pitchFamily="2" charset="-122"/>
                <a:cs typeface="+mn-cs"/>
              </a:rPr>
              <a:t>button</a:t>
            </a:r>
            <a:r>
              <a:rPr lang="zh-CN" altLang="zh-CN" sz="1200" kern="1200" dirty="0" smtClean="0">
                <a:solidFill>
                  <a:schemeClr val="tx1"/>
                </a:solidFill>
                <a:effectLst/>
                <a:latin typeface="Times New Roman" pitchFamily="18" charset="0"/>
                <a:ea typeface="宋体" pitchFamily="2" charset="-122"/>
                <a:cs typeface="+mn-cs"/>
              </a:rPr>
              <a:t>以</a:t>
            </a:r>
            <a:r>
              <a:rPr lang="en-US" altLang="zh-CN" sz="1200" kern="1200" dirty="0" err="1" smtClean="0">
                <a:solidFill>
                  <a:schemeClr val="tx1"/>
                </a:solidFill>
                <a:effectLst/>
                <a:latin typeface="Times New Roman" pitchFamily="18" charset="0"/>
                <a:ea typeface="宋体" pitchFamily="2" charset="-122"/>
                <a:cs typeface="+mn-cs"/>
              </a:rPr>
              <a:t>addon</a:t>
            </a:r>
            <a:r>
              <a:rPr lang="zh-CN" altLang="zh-CN" sz="1200" kern="1200" dirty="0" smtClean="0">
                <a:solidFill>
                  <a:schemeClr val="tx1"/>
                </a:solidFill>
                <a:effectLst/>
                <a:latin typeface="Times New Roman" pitchFamily="18" charset="0"/>
                <a:ea typeface="宋体" pitchFamily="2" charset="-122"/>
                <a:cs typeface="+mn-cs"/>
              </a:rPr>
              <a:t>的形式出现。由于前面学过的</a:t>
            </a:r>
            <a:r>
              <a:rPr lang="en-US" altLang="zh-CN" sz="1200" kern="1200" dirty="0" smtClean="0">
                <a:solidFill>
                  <a:schemeClr val="tx1"/>
                </a:solidFill>
                <a:effectLst/>
                <a:latin typeface="Times New Roman" pitchFamily="18" charset="0"/>
                <a:ea typeface="宋体" pitchFamily="2" charset="-122"/>
                <a:cs typeface="+mn-cs"/>
              </a:rPr>
              <a:t>.</a:t>
            </a:r>
            <a:r>
              <a:rPr lang="en-US" altLang="zh-CN" sz="1200" kern="1200" dirty="0" err="1" smtClean="0">
                <a:solidFill>
                  <a:schemeClr val="tx1"/>
                </a:solidFill>
                <a:effectLst/>
                <a:latin typeface="Times New Roman" pitchFamily="18" charset="0"/>
                <a:ea typeface="宋体" pitchFamily="2" charset="-122"/>
                <a:cs typeface="+mn-cs"/>
              </a:rPr>
              <a:t>btn</a:t>
            </a:r>
            <a:r>
              <a:rPr lang="zh-CN" altLang="zh-CN" sz="1200" kern="1200" dirty="0" smtClean="0">
                <a:solidFill>
                  <a:schemeClr val="tx1"/>
                </a:solidFill>
                <a:effectLst/>
                <a:latin typeface="Times New Roman" pitchFamily="18" charset="0"/>
                <a:ea typeface="宋体" pitchFamily="2" charset="-122"/>
                <a:cs typeface="+mn-cs"/>
              </a:rPr>
              <a:t>按钮样式上已经定义了各种各样的样式（比如大小、颜色、内外边距等），为了避免冲突，所以为</a:t>
            </a:r>
            <a:r>
              <a:rPr lang="en-US" altLang="zh-CN" sz="1200" kern="1200" dirty="0" smtClean="0">
                <a:solidFill>
                  <a:schemeClr val="tx1"/>
                </a:solidFill>
                <a:effectLst/>
                <a:latin typeface="Times New Roman" pitchFamily="18" charset="0"/>
                <a:ea typeface="宋体" pitchFamily="2" charset="-122"/>
                <a:cs typeface="+mn-cs"/>
              </a:rPr>
              <a:t>.</a:t>
            </a:r>
            <a:r>
              <a:rPr lang="en-US" altLang="zh-CN" sz="1200" kern="1200" dirty="0" err="1" smtClean="0">
                <a:solidFill>
                  <a:schemeClr val="tx1"/>
                </a:solidFill>
                <a:effectLst/>
                <a:latin typeface="Times New Roman" pitchFamily="18" charset="0"/>
                <a:ea typeface="宋体" pitchFamily="2" charset="-122"/>
                <a:cs typeface="+mn-cs"/>
              </a:rPr>
              <a:t>btn</a:t>
            </a:r>
            <a:r>
              <a:rPr lang="zh-CN" altLang="zh-CN" sz="1200" kern="1200" dirty="0" smtClean="0">
                <a:solidFill>
                  <a:schemeClr val="tx1"/>
                </a:solidFill>
                <a:effectLst/>
                <a:latin typeface="Times New Roman" pitchFamily="18" charset="0"/>
                <a:ea typeface="宋体" pitchFamily="2" charset="-122"/>
                <a:cs typeface="+mn-cs"/>
              </a:rPr>
              <a:t>样式有单独设置了一个</a:t>
            </a:r>
            <a:r>
              <a:rPr lang="en-US" altLang="zh-CN" sz="1200" kern="1200" dirty="0" smtClean="0">
                <a:solidFill>
                  <a:schemeClr val="tx1"/>
                </a:solidFill>
                <a:effectLst/>
                <a:latin typeface="Times New Roman" pitchFamily="18" charset="0"/>
                <a:ea typeface="宋体" pitchFamily="2" charset="-122"/>
                <a:cs typeface="+mn-cs"/>
              </a:rPr>
              <a:t>.input-group-</a:t>
            </a:r>
            <a:r>
              <a:rPr lang="en-US" altLang="zh-CN" sz="1200" kern="1200" dirty="0" err="1" smtClean="0">
                <a:solidFill>
                  <a:schemeClr val="tx1"/>
                </a:solidFill>
                <a:effectLst/>
                <a:latin typeface="Times New Roman" pitchFamily="18" charset="0"/>
                <a:ea typeface="宋体" pitchFamily="2" charset="-122"/>
                <a:cs typeface="+mn-cs"/>
              </a:rPr>
              <a:t>btn</a:t>
            </a:r>
            <a:r>
              <a:rPr lang="zh-CN" altLang="zh-CN" sz="1200" kern="1200" dirty="0" smtClean="0">
                <a:solidFill>
                  <a:schemeClr val="tx1"/>
                </a:solidFill>
                <a:effectLst/>
                <a:latin typeface="Times New Roman" pitchFamily="18" charset="0"/>
                <a:ea typeface="宋体" pitchFamily="2" charset="-122"/>
                <a:cs typeface="+mn-cs"/>
              </a:rPr>
              <a:t>样式，用它来替换</a:t>
            </a:r>
            <a:r>
              <a:rPr lang="en-US" altLang="zh-CN" sz="1200" kern="1200" dirty="0" smtClean="0">
                <a:solidFill>
                  <a:schemeClr val="tx1"/>
                </a:solidFill>
                <a:effectLst/>
                <a:latin typeface="Times New Roman" pitchFamily="18" charset="0"/>
                <a:ea typeface="宋体" pitchFamily="2" charset="-122"/>
                <a:cs typeface="+mn-cs"/>
              </a:rPr>
              <a:t>.input-group-</a:t>
            </a:r>
            <a:r>
              <a:rPr lang="en-US" altLang="zh-CN" sz="1200" kern="1200" dirty="0" err="1" smtClean="0">
                <a:solidFill>
                  <a:schemeClr val="tx1"/>
                </a:solidFill>
                <a:effectLst/>
                <a:latin typeface="Times New Roman" pitchFamily="18" charset="0"/>
                <a:ea typeface="宋体" pitchFamily="2" charset="-122"/>
                <a:cs typeface="+mn-cs"/>
              </a:rPr>
              <a:t>addon</a:t>
            </a:r>
            <a:r>
              <a:rPr lang="zh-CN" altLang="zh-CN" sz="1200" kern="1200" dirty="0" smtClean="0">
                <a:solidFill>
                  <a:schemeClr val="tx1"/>
                </a:solidFill>
                <a:effectLst/>
                <a:latin typeface="Times New Roman" pitchFamily="18" charset="0"/>
                <a:ea typeface="宋体" pitchFamily="2" charset="-122"/>
                <a:cs typeface="+mn-cs"/>
              </a:rPr>
              <a:t>作为新的</a:t>
            </a:r>
            <a:r>
              <a:rPr lang="en-US" altLang="zh-CN" sz="1200" kern="1200" dirty="0" err="1" smtClean="0">
                <a:solidFill>
                  <a:schemeClr val="tx1"/>
                </a:solidFill>
                <a:effectLst/>
                <a:latin typeface="Times New Roman" pitchFamily="18" charset="0"/>
                <a:ea typeface="宋体" pitchFamily="2" charset="-122"/>
                <a:cs typeface="+mn-cs"/>
              </a:rPr>
              <a:t>addon</a:t>
            </a:r>
            <a:r>
              <a:rPr lang="zh-CN" altLang="zh-CN" sz="1200" kern="1200" dirty="0" smtClean="0">
                <a:solidFill>
                  <a:schemeClr val="tx1"/>
                </a:solidFill>
                <a:effectLst/>
                <a:latin typeface="Times New Roman" pitchFamily="18" charset="0"/>
                <a:ea typeface="宋体" pitchFamily="2" charset="-122"/>
                <a:cs typeface="+mn-cs"/>
              </a:rPr>
              <a:t>容器</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18</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a:t>
            </a:r>
            <a:r>
              <a:rPr lang="zh-CN" altLang="en-US" dirty="0" smtClean="0"/>
              <a:t>、先写个普通的无序列表，然后加上</a:t>
            </a:r>
            <a:r>
              <a:rPr lang="en-US" altLang="zh-CN" dirty="0" smtClean="0"/>
              <a:t>.</a:t>
            </a:r>
            <a:r>
              <a:rPr lang="en-US" altLang="zh-CN" dirty="0" err="1" smtClean="0"/>
              <a:t>nav</a:t>
            </a:r>
            <a:r>
              <a:rPr lang="zh-CN" altLang="en-US" dirty="0" smtClean="0"/>
              <a:t>，观察发生的变化，引导学员参看源码</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19</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20</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charset="-122"/>
              </a:rPr>
              <a:t>教学指导：</a:t>
            </a:r>
            <a:endParaRPr lang="en-US" altLang="zh-CN" dirty="0" smtClean="0">
              <a:ea typeface="宋体" charset="-122"/>
            </a:endParaRPr>
          </a:p>
          <a:p>
            <a:r>
              <a:rPr lang="zh-CN" altLang="en-US" dirty="0" smtClean="0">
                <a:ea typeface="宋体" charset="-122"/>
              </a:rPr>
              <a:t>回顾：上次课的教学内容和学员已学过的相关技术内容</a:t>
            </a:r>
            <a:endParaRPr lang="en-US" altLang="zh-CN" dirty="0" smtClean="0">
              <a:ea typeface="宋体" charset="-122"/>
            </a:endParaRPr>
          </a:p>
          <a:p>
            <a:r>
              <a:rPr lang="zh-CN" altLang="en-US" dirty="0" smtClean="0">
                <a:ea typeface="宋体" charset="-122"/>
              </a:rPr>
              <a:t>作业点评：点评作业的提交情况和共性问题，目的是给学员作业反馈以促进学员完成作业的积极性</a:t>
            </a:r>
            <a:endParaRPr lang="en-US" altLang="zh-CN" dirty="0" smtClean="0">
              <a:ea typeface="宋体" charset="-122"/>
            </a:endParaRPr>
          </a:p>
          <a:p>
            <a:r>
              <a:rPr lang="zh-CN" altLang="en-US" dirty="0" smtClean="0">
                <a:ea typeface="宋体" charset="-122"/>
              </a:rPr>
              <a:t>提示：教员在回顾响应式相关内容的时候也可以引申的提及接下来要讲解的内容是</a:t>
            </a:r>
            <a:r>
              <a:rPr lang="en-US" altLang="zh-CN" dirty="0" smtClean="0">
                <a:ea typeface="宋体" charset="-122"/>
              </a:rPr>
              <a:t>Bootstrap</a:t>
            </a:r>
            <a:r>
              <a:rPr lang="zh-CN" altLang="en-US" dirty="0" smtClean="0">
                <a:ea typeface="宋体" charset="-122"/>
              </a:rPr>
              <a:t>框架，可以很快速、简单的实现响应式布局。</a:t>
            </a:r>
            <a:endParaRPr lang="en-US" altLang="zh-CN" dirty="0" smtClean="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A85BDC32-D6B2-4D76-8589-59E00B434E2C}" type="slidenum">
              <a:rPr lang="zh-CN" altLang="en-US" smtClean="0"/>
              <a:pPr>
                <a:defRPr/>
              </a:pPr>
              <a:t>3</a:t>
            </a:fld>
            <a:endParaRPr lang="en-US" altLang="zh-CN"/>
          </a:p>
        </p:txBody>
      </p:sp>
    </p:spTree>
    <p:extLst>
      <p:ext uri="{BB962C8B-B14F-4D97-AF65-F5344CB8AC3E}">
        <p14:creationId xmlns:p14="http://schemas.microsoft.com/office/powerpoint/2010/main" val="1606583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、教员演示胶囊式选项卡导航</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21</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、演示自适应导航</a:t>
            </a:r>
            <a:endParaRPr lang="en-US" altLang="zh-CN" dirty="0" smtClean="0"/>
          </a:p>
          <a:p>
            <a:r>
              <a:rPr lang="en-US" altLang="zh-CN" dirty="0" smtClean="0"/>
              <a:t>2</a:t>
            </a:r>
            <a:r>
              <a:rPr lang="zh-CN" altLang="en-US" dirty="0" smtClean="0"/>
              <a:t>、参看源码</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22</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a:t>
            </a:r>
            <a:r>
              <a:rPr lang="zh-CN" altLang="zh-CN" sz="1200" kern="1200" dirty="0" smtClean="0">
                <a:solidFill>
                  <a:schemeClr val="tx1"/>
                </a:solidFill>
                <a:effectLst/>
                <a:latin typeface="Times New Roman" pitchFamily="18" charset="0"/>
                <a:ea typeface="宋体" pitchFamily="2" charset="-122"/>
                <a:cs typeface="+mn-cs"/>
              </a:rPr>
              <a:t>无论是</a:t>
            </a:r>
            <a:r>
              <a:rPr lang="en-US" altLang="zh-CN" sz="1200" kern="1200" dirty="0" smtClean="0">
                <a:solidFill>
                  <a:schemeClr val="tx1"/>
                </a:solidFill>
                <a:effectLst/>
                <a:latin typeface="Times New Roman" pitchFamily="18" charset="0"/>
                <a:ea typeface="宋体" pitchFamily="2" charset="-122"/>
                <a:cs typeface="+mn-cs"/>
              </a:rPr>
              <a:t>.</a:t>
            </a:r>
            <a:r>
              <a:rPr lang="en-US" altLang="zh-CN" sz="1200" kern="1200" dirty="0" err="1" smtClean="0">
                <a:solidFill>
                  <a:schemeClr val="tx1"/>
                </a:solidFill>
                <a:effectLst/>
                <a:latin typeface="Times New Roman" pitchFamily="18" charset="0"/>
                <a:ea typeface="宋体" pitchFamily="2" charset="-122"/>
                <a:cs typeface="+mn-cs"/>
              </a:rPr>
              <a:t>nav</a:t>
            </a:r>
            <a:r>
              <a:rPr lang="en-US" altLang="zh-CN" sz="1200" kern="1200" dirty="0" smtClean="0">
                <a:solidFill>
                  <a:schemeClr val="tx1"/>
                </a:solidFill>
                <a:effectLst/>
                <a:latin typeface="Times New Roman" pitchFamily="18" charset="0"/>
                <a:ea typeface="宋体" pitchFamily="2" charset="-122"/>
                <a:cs typeface="+mn-cs"/>
              </a:rPr>
              <a:t>-tabs</a:t>
            </a:r>
            <a:r>
              <a:rPr lang="zh-CN" altLang="zh-CN" sz="1200" kern="1200" dirty="0" smtClean="0">
                <a:solidFill>
                  <a:schemeClr val="tx1"/>
                </a:solidFill>
                <a:effectLst/>
                <a:latin typeface="Times New Roman" pitchFamily="18" charset="0"/>
                <a:ea typeface="宋体" pitchFamily="2" charset="-122"/>
                <a:cs typeface="+mn-cs"/>
              </a:rPr>
              <a:t>还是</a:t>
            </a:r>
            <a:r>
              <a:rPr lang="en-US" altLang="zh-CN" sz="1200" kern="1200" dirty="0" smtClean="0">
                <a:solidFill>
                  <a:schemeClr val="tx1"/>
                </a:solidFill>
                <a:effectLst/>
                <a:latin typeface="Times New Roman" pitchFamily="18" charset="0"/>
                <a:ea typeface="宋体" pitchFamily="2" charset="-122"/>
                <a:cs typeface="+mn-cs"/>
              </a:rPr>
              <a:t>.</a:t>
            </a:r>
            <a:r>
              <a:rPr lang="en-US" altLang="zh-CN" sz="1200" kern="1200" dirty="0" err="1" smtClean="0">
                <a:solidFill>
                  <a:schemeClr val="tx1"/>
                </a:solidFill>
                <a:effectLst/>
                <a:latin typeface="Times New Roman" pitchFamily="18" charset="0"/>
                <a:ea typeface="宋体" pitchFamily="2" charset="-122"/>
                <a:cs typeface="+mn-cs"/>
              </a:rPr>
              <a:t>nav</a:t>
            </a:r>
            <a:r>
              <a:rPr lang="en-US" altLang="zh-CN" sz="1200" kern="1200" dirty="0" smtClean="0">
                <a:solidFill>
                  <a:schemeClr val="tx1"/>
                </a:solidFill>
                <a:effectLst/>
                <a:latin typeface="Times New Roman" pitchFamily="18" charset="0"/>
                <a:ea typeface="宋体" pitchFamily="2" charset="-122"/>
                <a:cs typeface="+mn-cs"/>
              </a:rPr>
              <a:t>-pills</a:t>
            </a:r>
            <a:r>
              <a:rPr lang="zh-CN" altLang="zh-CN" sz="1200" kern="1200" dirty="0" smtClean="0">
                <a:solidFill>
                  <a:schemeClr val="tx1"/>
                </a:solidFill>
                <a:effectLst/>
                <a:latin typeface="Times New Roman" pitchFamily="18" charset="0"/>
                <a:ea typeface="宋体" pitchFamily="2" charset="-122"/>
                <a:cs typeface="+mn-cs"/>
              </a:rPr>
              <a:t>样式的导航，都可以通过在附加一个</a:t>
            </a:r>
            <a:r>
              <a:rPr lang="en-US" altLang="zh-CN" sz="1200" kern="1200" dirty="0" smtClean="0">
                <a:solidFill>
                  <a:schemeClr val="tx1"/>
                </a:solidFill>
                <a:effectLst/>
                <a:latin typeface="Times New Roman" pitchFamily="18" charset="0"/>
                <a:ea typeface="宋体" pitchFamily="2" charset="-122"/>
                <a:cs typeface="+mn-cs"/>
              </a:rPr>
              <a:t>.pull-left</a:t>
            </a:r>
            <a:r>
              <a:rPr lang="zh-CN" altLang="zh-CN" sz="1200" kern="1200" dirty="0" smtClean="0">
                <a:solidFill>
                  <a:schemeClr val="tx1"/>
                </a:solidFill>
                <a:effectLst/>
                <a:latin typeface="Times New Roman" pitchFamily="18" charset="0"/>
                <a:ea typeface="宋体" pitchFamily="2" charset="-122"/>
                <a:cs typeface="+mn-cs"/>
              </a:rPr>
              <a:t>或是</a:t>
            </a:r>
            <a:r>
              <a:rPr lang="en-US" altLang="zh-CN" sz="1200" kern="1200" dirty="0" smtClean="0">
                <a:solidFill>
                  <a:schemeClr val="tx1"/>
                </a:solidFill>
                <a:effectLst/>
                <a:latin typeface="Times New Roman" pitchFamily="18" charset="0"/>
                <a:ea typeface="宋体" pitchFamily="2" charset="-122"/>
                <a:cs typeface="+mn-cs"/>
              </a:rPr>
              <a:t>.pull-right</a:t>
            </a:r>
            <a:r>
              <a:rPr lang="zh-CN" altLang="zh-CN" sz="1200" kern="1200" dirty="0" smtClean="0">
                <a:solidFill>
                  <a:schemeClr val="tx1"/>
                </a:solidFill>
                <a:effectLst/>
                <a:latin typeface="Times New Roman" pitchFamily="18" charset="0"/>
                <a:ea typeface="宋体" pitchFamily="2" charset="-122"/>
                <a:cs typeface="+mn-cs"/>
              </a:rPr>
              <a:t>样式，来控制整个导航向左还是向右浮动</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23</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、引发思考，导航和导航条之间的区别？ </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24</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a:t>
            </a:r>
            <a:r>
              <a:rPr lang="zh-CN" altLang="zh-CN" sz="1200" kern="1200" dirty="0" smtClean="0">
                <a:solidFill>
                  <a:schemeClr val="tx1"/>
                </a:solidFill>
                <a:effectLst/>
                <a:latin typeface="Times New Roman" pitchFamily="18" charset="0"/>
                <a:ea typeface="宋体" pitchFamily="2" charset="-122"/>
                <a:cs typeface="+mn-cs"/>
              </a:rPr>
              <a:t>基础导航条是在普通导航的基础上改进实现的，不过实现原理却不像想象中那么简单。我们先看一个普通的例子，首先在普通导航的</a:t>
            </a:r>
            <a:r>
              <a:rPr lang="en-US" altLang="zh-CN" sz="1200" kern="1200" dirty="0" err="1" smtClean="0">
                <a:solidFill>
                  <a:schemeClr val="tx1"/>
                </a:solidFill>
                <a:effectLst/>
                <a:latin typeface="Times New Roman" pitchFamily="18" charset="0"/>
                <a:ea typeface="宋体" pitchFamily="2" charset="-122"/>
                <a:cs typeface="+mn-cs"/>
              </a:rPr>
              <a:t>ul</a:t>
            </a:r>
            <a:r>
              <a:rPr lang="zh-CN" altLang="zh-CN" sz="1200" kern="1200" dirty="0" smtClean="0">
                <a:solidFill>
                  <a:schemeClr val="tx1"/>
                </a:solidFill>
                <a:effectLst/>
                <a:latin typeface="Times New Roman" pitchFamily="18" charset="0"/>
                <a:ea typeface="宋体" pitchFamily="2" charset="-122"/>
                <a:cs typeface="+mn-cs"/>
              </a:rPr>
              <a:t>元素上应用</a:t>
            </a:r>
            <a:r>
              <a:rPr lang="en-US" altLang="zh-CN" sz="1200" kern="1200" dirty="0" smtClean="0">
                <a:solidFill>
                  <a:schemeClr val="tx1"/>
                </a:solidFill>
                <a:effectLst/>
                <a:latin typeface="Times New Roman" pitchFamily="18" charset="0"/>
                <a:ea typeface="宋体" pitchFamily="2" charset="-122"/>
                <a:cs typeface="+mn-cs"/>
              </a:rPr>
              <a:t>.</a:t>
            </a:r>
            <a:r>
              <a:rPr lang="en-US" altLang="zh-CN" sz="1200" kern="1200" dirty="0" err="1" smtClean="0">
                <a:solidFill>
                  <a:schemeClr val="tx1"/>
                </a:solidFill>
                <a:effectLst/>
                <a:latin typeface="Times New Roman" pitchFamily="18" charset="0"/>
                <a:ea typeface="宋体" pitchFamily="2" charset="-122"/>
                <a:cs typeface="+mn-cs"/>
              </a:rPr>
              <a:t>navbar-nav</a:t>
            </a:r>
            <a:r>
              <a:rPr lang="zh-CN" altLang="zh-CN" sz="1200" kern="1200" dirty="0" smtClean="0">
                <a:solidFill>
                  <a:schemeClr val="tx1"/>
                </a:solidFill>
                <a:effectLst/>
                <a:latin typeface="Times New Roman" pitchFamily="18" charset="0"/>
                <a:ea typeface="宋体" pitchFamily="2" charset="-122"/>
                <a:cs typeface="+mn-cs"/>
              </a:rPr>
              <a:t>样式，然后在父级容器上使用</a:t>
            </a:r>
            <a:r>
              <a:rPr lang="en-US" altLang="zh-CN" sz="1200" kern="1200" dirty="0" smtClean="0">
                <a:solidFill>
                  <a:schemeClr val="tx1"/>
                </a:solidFill>
                <a:effectLst/>
                <a:latin typeface="Times New Roman" pitchFamily="18" charset="0"/>
                <a:ea typeface="宋体" pitchFamily="2" charset="-122"/>
                <a:cs typeface="+mn-cs"/>
              </a:rPr>
              <a:t>.</a:t>
            </a:r>
            <a:r>
              <a:rPr lang="en-US" altLang="zh-CN" sz="1200" kern="1200" dirty="0" err="1" smtClean="0">
                <a:solidFill>
                  <a:schemeClr val="tx1"/>
                </a:solidFill>
                <a:effectLst/>
                <a:latin typeface="Times New Roman" pitchFamily="18" charset="0"/>
                <a:ea typeface="宋体" pitchFamily="2" charset="-122"/>
                <a:cs typeface="+mn-cs"/>
              </a:rPr>
              <a:t>navbar</a:t>
            </a:r>
            <a:r>
              <a:rPr lang="zh-CN" altLang="zh-CN" sz="1200" kern="1200" dirty="0" smtClean="0">
                <a:solidFill>
                  <a:schemeClr val="tx1"/>
                </a:solidFill>
                <a:effectLst/>
                <a:latin typeface="Times New Roman" pitchFamily="18" charset="0"/>
                <a:ea typeface="宋体" pitchFamily="2" charset="-122"/>
                <a:cs typeface="+mn-cs"/>
              </a:rPr>
              <a:t>样式</a:t>
            </a:r>
            <a:endParaRPr lang="en-US"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2</a:t>
            </a:r>
            <a:r>
              <a:rPr lang="zh-CN" altLang="en-US" sz="1200" kern="1200" dirty="0" smtClean="0">
                <a:solidFill>
                  <a:schemeClr val="tx1"/>
                </a:solidFill>
                <a:effectLst/>
                <a:latin typeface="Times New Roman" pitchFamily="18" charset="0"/>
                <a:ea typeface="宋体" pitchFamily="2" charset="-122"/>
                <a:cs typeface="+mn-cs"/>
              </a:rPr>
              <a:t>、分别解释标红的类的作用</a:t>
            </a:r>
            <a:endParaRPr lang="en-US"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3</a:t>
            </a:r>
            <a:r>
              <a:rPr lang="zh-CN" altLang="en-US" sz="1200" kern="1200" dirty="0" smtClean="0">
                <a:solidFill>
                  <a:schemeClr val="tx1"/>
                </a:solidFill>
                <a:effectLst/>
                <a:latin typeface="Times New Roman" pitchFamily="18" charset="0"/>
                <a:ea typeface="宋体" pitchFamily="2" charset="-122"/>
                <a:cs typeface="+mn-cs"/>
              </a:rPr>
              <a:t>、解释</a:t>
            </a:r>
            <a:r>
              <a:rPr lang="it-IT" altLang="zh-CN" sz="1000" b="1" kern="1200" dirty="0" smtClean="0">
                <a:solidFill>
                  <a:schemeClr val="accent5">
                    <a:lumMod val="10000"/>
                  </a:schemeClr>
                </a:solidFill>
                <a:latin typeface="Times New Roman" pitchFamily="18" charset="0"/>
                <a:ea typeface="宋体" pitchFamily="2" charset="-122"/>
                <a:cs typeface="+mn-cs"/>
              </a:rPr>
              <a:t>role=“navigation”</a:t>
            </a:r>
            <a:r>
              <a:rPr lang="zh-CN" altLang="en-US" sz="1000" b="1" kern="1200" dirty="0" smtClean="0">
                <a:solidFill>
                  <a:schemeClr val="accent5">
                    <a:lumMod val="10000"/>
                  </a:schemeClr>
                </a:solidFill>
                <a:latin typeface="Times New Roman" pitchFamily="18" charset="0"/>
                <a:ea typeface="宋体" pitchFamily="2" charset="-122"/>
                <a:cs typeface="+mn-cs"/>
              </a:rPr>
              <a:t>的作用</a:t>
            </a:r>
            <a:endParaRPr lang="en-US" altLang="zh-CN" sz="1000" b="1" kern="1200" dirty="0" smtClean="0">
              <a:solidFill>
                <a:schemeClr val="accent5">
                  <a:lumMod val="10000"/>
                </a:schemeClr>
              </a:solidFill>
              <a:latin typeface="Times New Roman" pitchFamily="18" charset="0"/>
              <a:ea typeface="宋体" pitchFamily="2" charset="-122"/>
              <a:cs typeface="+mn-cs"/>
            </a:endParaRPr>
          </a:p>
          <a:p>
            <a:r>
              <a:rPr lang="en-US" altLang="zh-CN" sz="1000" b="1" kern="1200" dirty="0" smtClean="0">
                <a:solidFill>
                  <a:schemeClr val="accent5">
                    <a:lumMod val="10000"/>
                  </a:schemeClr>
                </a:solidFill>
                <a:latin typeface="Times New Roman" pitchFamily="18" charset="0"/>
                <a:ea typeface="宋体" pitchFamily="2" charset="-122"/>
                <a:cs typeface="+mn-cs"/>
              </a:rPr>
              <a:t>4</a:t>
            </a:r>
            <a:r>
              <a:rPr lang="zh-CN" altLang="en-US" sz="1000" b="1" kern="1200" dirty="0" smtClean="0">
                <a:solidFill>
                  <a:schemeClr val="accent5">
                    <a:lumMod val="10000"/>
                  </a:schemeClr>
                </a:solidFill>
                <a:latin typeface="Times New Roman" pitchFamily="18" charset="0"/>
                <a:ea typeface="宋体" pitchFamily="2" charset="-122"/>
                <a:cs typeface="+mn-cs"/>
              </a:rPr>
              <a:t>、把</a:t>
            </a:r>
            <a:r>
              <a:rPr lang="en-US" altLang="zh-CN" sz="1200" kern="1200" dirty="0" err="1" smtClean="0">
                <a:solidFill>
                  <a:schemeClr val="tx1"/>
                </a:solidFill>
                <a:effectLst/>
                <a:latin typeface="Times New Roman" pitchFamily="18" charset="0"/>
                <a:ea typeface="宋体" pitchFamily="2" charset="-122"/>
                <a:cs typeface="+mn-cs"/>
              </a:rPr>
              <a:t>navbar</a:t>
            </a:r>
            <a:r>
              <a:rPr lang="en-US" altLang="zh-CN" sz="1200" kern="1200" dirty="0" smtClean="0">
                <a:solidFill>
                  <a:schemeClr val="tx1"/>
                </a:solidFill>
                <a:effectLst/>
                <a:latin typeface="Times New Roman" pitchFamily="18" charset="0"/>
                <a:ea typeface="宋体" pitchFamily="2" charset="-122"/>
                <a:cs typeface="+mn-cs"/>
              </a:rPr>
              <a:t>-default</a:t>
            </a:r>
            <a:r>
              <a:rPr lang="zh-CN" altLang="en-US" sz="1200" kern="1200" dirty="0" smtClean="0">
                <a:solidFill>
                  <a:schemeClr val="tx1"/>
                </a:solidFill>
                <a:effectLst/>
                <a:latin typeface="Times New Roman" pitchFamily="18" charset="0"/>
                <a:ea typeface="宋体" pitchFamily="2" charset="-122"/>
                <a:cs typeface="+mn-cs"/>
              </a:rPr>
              <a:t>替换为</a:t>
            </a:r>
            <a:r>
              <a:rPr lang="en-US" altLang="zh-CN" sz="1200" kern="1200" dirty="0" err="1" smtClean="0">
                <a:solidFill>
                  <a:schemeClr val="tx1"/>
                </a:solidFill>
                <a:effectLst/>
                <a:latin typeface="Times New Roman" pitchFamily="18" charset="0"/>
                <a:ea typeface="宋体" pitchFamily="2" charset="-122"/>
                <a:cs typeface="+mn-cs"/>
              </a:rPr>
              <a:t>navbar</a:t>
            </a:r>
            <a:r>
              <a:rPr lang="en-US" altLang="zh-CN" sz="1200" kern="1200" dirty="0" smtClean="0">
                <a:solidFill>
                  <a:schemeClr val="tx1"/>
                </a:solidFill>
                <a:effectLst/>
                <a:latin typeface="Times New Roman" pitchFamily="18" charset="0"/>
                <a:ea typeface="宋体" pitchFamily="2" charset="-122"/>
                <a:cs typeface="+mn-cs"/>
              </a:rPr>
              <a:t>-inverse</a:t>
            </a:r>
            <a:r>
              <a:rPr lang="zh-CN" altLang="en-US" sz="1200" kern="1200" dirty="0" smtClean="0">
                <a:solidFill>
                  <a:schemeClr val="tx1"/>
                </a:solidFill>
                <a:effectLst/>
                <a:latin typeface="Times New Roman" pitchFamily="18" charset="0"/>
                <a:ea typeface="宋体" pitchFamily="2" charset="-122"/>
                <a:cs typeface="+mn-cs"/>
              </a:rPr>
              <a:t>演示效果</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25</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、先帮助学员回忆全局样式中表单的使用</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dirty="0" smtClean="0"/>
              <a:t>2</a:t>
            </a:r>
            <a:r>
              <a:rPr lang="zh-CN" altLang="en-US" dirty="0" smtClean="0"/>
              <a:t>、在示例</a:t>
            </a:r>
            <a:r>
              <a:rPr lang="en-US" altLang="zh-CN" dirty="0" smtClean="0"/>
              <a:t>8</a:t>
            </a:r>
            <a:r>
              <a:rPr lang="zh-CN" altLang="en-US" dirty="0" smtClean="0"/>
              <a:t>中添加表单的内容演示</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26</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、分别演示导航中的按钮、文本、链接，并分析链接中文字排版靠上，怎么解决？（</a:t>
            </a:r>
            <a:r>
              <a:rPr lang="zh-CN" altLang="zh-CN" sz="1200" kern="1200" dirty="0" smtClean="0">
                <a:solidFill>
                  <a:schemeClr val="tx1"/>
                </a:solidFill>
                <a:effectLst/>
                <a:latin typeface="Times New Roman" pitchFamily="18" charset="0"/>
                <a:ea typeface="宋体" pitchFamily="2" charset="-122"/>
                <a:cs typeface="+mn-cs"/>
              </a:rPr>
              <a:t>主要是因为没有设置</a:t>
            </a:r>
            <a:r>
              <a:rPr lang="en-US" altLang="zh-CN" sz="1200" kern="1200" dirty="0" smtClean="0">
                <a:solidFill>
                  <a:schemeClr val="tx1"/>
                </a:solidFill>
                <a:effectLst/>
                <a:latin typeface="Times New Roman" pitchFamily="18" charset="0"/>
                <a:ea typeface="宋体" pitchFamily="2" charset="-122"/>
                <a:cs typeface="+mn-cs"/>
              </a:rPr>
              <a:t>padding</a:t>
            </a:r>
            <a:r>
              <a:rPr lang="zh-CN" altLang="zh-CN" sz="1200" kern="1200" dirty="0" smtClean="0">
                <a:solidFill>
                  <a:schemeClr val="tx1"/>
                </a:solidFill>
                <a:effectLst/>
                <a:latin typeface="Times New Roman" pitchFamily="18" charset="0"/>
                <a:ea typeface="宋体" pitchFamily="2" charset="-122"/>
                <a:cs typeface="+mn-cs"/>
              </a:rPr>
              <a:t>值。解决的办法就是在</a:t>
            </a:r>
            <a:r>
              <a:rPr lang="en-US" altLang="zh-CN" sz="1200" kern="1200" dirty="0" err="1" smtClean="0">
                <a:solidFill>
                  <a:schemeClr val="tx1"/>
                </a:solidFill>
                <a:effectLst/>
                <a:latin typeface="Times New Roman" pitchFamily="18" charset="0"/>
                <a:ea typeface="宋体" pitchFamily="2" charset="-122"/>
                <a:cs typeface="+mn-cs"/>
              </a:rPr>
              <a:t>navbar</a:t>
            </a:r>
            <a:r>
              <a:rPr lang="en-US" altLang="zh-CN" sz="1200" kern="1200" dirty="0" smtClean="0">
                <a:solidFill>
                  <a:schemeClr val="tx1"/>
                </a:solidFill>
                <a:effectLst/>
                <a:latin typeface="Times New Roman" pitchFamily="18" charset="0"/>
                <a:ea typeface="宋体" pitchFamily="2" charset="-122"/>
                <a:cs typeface="+mn-cs"/>
              </a:rPr>
              <a:t>-link</a:t>
            </a:r>
            <a:r>
              <a:rPr lang="zh-CN" altLang="zh-CN" sz="1200" kern="1200" dirty="0" smtClean="0">
                <a:solidFill>
                  <a:schemeClr val="tx1"/>
                </a:solidFill>
                <a:effectLst/>
                <a:latin typeface="Times New Roman" pitchFamily="18" charset="0"/>
                <a:ea typeface="宋体" pitchFamily="2" charset="-122"/>
                <a:cs typeface="+mn-cs"/>
              </a:rPr>
              <a:t>样式上再应用</a:t>
            </a:r>
            <a:r>
              <a:rPr lang="en-US" altLang="zh-CN" sz="1200" kern="1200" dirty="0" err="1" smtClean="0">
                <a:solidFill>
                  <a:schemeClr val="tx1"/>
                </a:solidFill>
                <a:effectLst/>
                <a:latin typeface="Times New Roman" pitchFamily="18" charset="0"/>
                <a:ea typeface="宋体" pitchFamily="2" charset="-122"/>
                <a:cs typeface="+mn-cs"/>
              </a:rPr>
              <a:t>navbar</a:t>
            </a:r>
            <a:r>
              <a:rPr lang="en-US" altLang="zh-CN" sz="1200" kern="1200" dirty="0" smtClean="0">
                <a:solidFill>
                  <a:schemeClr val="tx1"/>
                </a:solidFill>
                <a:effectLst/>
                <a:latin typeface="Times New Roman" pitchFamily="18" charset="0"/>
                <a:ea typeface="宋体" pitchFamily="2" charset="-122"/>
                <a:cs typeface="+mn-cs"/>
              </a:rPr>
              <a:t>-text</a:t>
            </a:r>
            <a:r>
              <a:rPr lang="zh-CN" altLang="zh-CN" sz="1200" kern="1200" dirty="0" smtClean="0">
                <a:solidFill>
                  <a:schemeClr val="tx1"/>
                </a:solidFill>
                <a:effectLst/>
                <a:latin typeface="Times New Roman" pitchFamily="18" charset="0"/>
                <a:ea typeface="宋体" pitchFamily="2" charset="-122"/>
                <a:cs typeface="+mn-cs"/>
              </a:rPr>
              <a:t>样式就可以了</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27</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、引导学员思考，</a:t>
            </a:r>
            <a:r>
              <a:rPr lang="en-US" altLang="zh-CN" dirty="0" smtClean="0"/>
              <a:t>CSS</a:t>
            </a:r>
            <a:r>
              <a:rPr lang="zh-CN" altLang="en-US" dirty="0" smtClean="0"/>
              <a:t>样式中怎么样可以实现某个元素固定在某个位置（固定定位）</a:t>
            </a:r>
            <a:endParaRPr lang="en-US" altLang="zh-CN" dirty="0" smtClean="0"/>
          </a:p>
          <a:p>
            <a:r>
              <a:rPr lang="en-US" altLang="zh-CN" dirty="0" smtClean="0"/>
              <a:t>2</a:t>
            </a:r>
            <a:r>
              <a:rPr lang="zh-CN" altLang="en-US" dirty="0" smtClean="0"/>
              <a:t>、然后教员演示</a:t>
            </a:r>
            <a:r>
              <a:rPr lang="en-US" altLang="zh-CN" dirty="0" smtClean="0"/>
              <a:t>,</a:t>
            </a:r>
            <a:r>
              <a:rPr lang="zh-CN" altLang="en-US" dirty="0" smtClean="0"/>
              <a:t>分析原理</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28</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、先分析响应式导航的原理</a:t>
            </a:r>
            <a:endParaRPr lang="en-US" altLang="zh-CN" dirty="0" smtClean="0"/>
          </a:p>
          <a:p>
            <a:r>
              <a:rPr lang="zh-CN" altLang="zh-CN" sz="1200" kern="1200" dirty="0" smtClean="0">
                <a:solidFill>
                  <a:schemeClr val="tx1"/>
                </a:solidFill>
                <a:effectLst/>
                <a:latin typeface="Times New Roman" pitchFamily="18" charset="0"/>
                <a:ea typeface="宋体" pitchFamily="2" charset="-122"/>
                <a:cs typeface="+mn-cs"/>
              </a:rPr>
              <a:t>屏幕的分界点是</a:t>
            </a:r>
            <a:r>
              <a:rPr lang="en-US" altLang="zh-CN" sz="1200" kern="1200" dirty="0" smtClean="0">
                <a:solidFill>
                  <a:schemeClr val="tx1"/>
                </a:solidFill>
                <a:effectLst/>
                <a:latin typeface="Times New Roman" pitchFamily="18" charset="0"/>
                <a:ea typeface="宋体" pitchFamily="2" charset="-122"/>
                <a:cs typeface="+mn-cs"/>
              </a:rPr>
              <a:t>768px</a:t>
            </a:r>
            <a:r>
              <a:rPr lang="zh-CN" altLang="zh-CN" sz="1200" kern="1200" dirty="0" smtClean="0">
                <a:solidFill>
                  <a:schemeClr val="tx1"/>
                </a:solidFill>
                <a:effectLst/>
                <a:latin typeface="Times New Roman" pitchFamily="18" charset="0"/>
                <a:ea typeface="宋体" pitchFamily="2" charset="-122"/>
                <a:cs typeface="+mn-cs"/>
              </a:rPr>
              <a:t>。在小于</a:t>
            </a:r>
            <a:r>
              <a:rPr lang="en-US" altLang="zh-CN" sz="1200" kern="1200" dirty="0" smtClean="0">
                <a:solidFill>
                  <a:schemeClr val="tx1"/>
                </a:solidFill>
                <a:effectLst/>
                <a:latin typeface="Times New Roman" pitchFamily="18" charset="0"/>
                <a:ea typeface="宋体" pitchFamily="2" charset="-122"/>
                <a:cs typeface="+mn-cs"/>
              </a:rPr>
              <a:t>768px</a:t>
            </a:r>
            <a:r>
              <a:rPr lang="zh-CN" altLang="zh-CN" sz="1200" kern="1200" dirty="0" smtClean="0">
                <a:solidFill>
                  <a:schemeClr val="tx1"/>
                </a:solidFill>
                <a:effectLst/>
                <a:latin typeface="Times New Roman" pitchFamily="18" charset="0"/>
                <a:ea typeface="宋体" pitchFamily="2" charset="-122"/>
                <a:cs typeface="+mn-cs"/>
              </a:rPr>
              <a:t>的时候，所有菜单默认会隐藏，单击右边的</a:t>
            </a:r>
            <a:r>
              <a:rPr lang="en-US" altLang="zh-CN" sz="1200" kern="1200" dirty="0" smtClean="0">
                <a:solidFill>
                  <a:schemeClr val="tx1"/>
                </a:solidFill>
                <a:effectLst/>
                <a:latin typeface="Times New Roman" pitchFamily="18" charset="0"/>
                <a:ea typeface="宋体" pitchFamily="2" charset="-122"/>
                <a:cs typeface="+mn-cs"/>
              </a:rPr>
              <a:t>icon</a:t>
            </a:r>
            <a:r>
              <a:rPr lang="zh-CN" altLang="zh-CN" sz="1200" kern="1200" dirty="0" smtClean="0">
                <a:solidFill>
                  <a:schemeClr val="tx1"/>
                </a:solidFill>
                <a:effectLst/>
                <a:latin typeface="Times New Roman" pitchFamily="18" charset="0"/>
                <a:ea typeface="宋体" pitchFamily="2" charset="-122"/>
                <a:cs typeface="+mn-cs"/>
              </a:rPr>
              <a:t>图标，所有默认的菜单就会展示出来</a:t>
            </a:r>
            <a:r>
              <a:rPr lang="zh-CN" altLang="en-US" sz="1200" kern="1200" dirty="0" smtClean="0">
                <a:solidFill>
                  <a:schemeClr val="tx1"/>
                </a:solidFill>
                <a:effectLst/>
                <a:latin typeface="Times New Roman" pitchFamily="18" charset="0"/>
                <a:ea typeface="宋体" pitchFamily="2" charset="-122"/>
                <a:cs typeface="+mn-cs"/>
              </a:rPr>
              <a:t>。</a:t>
            </a:r>
            <a:endParaRPr lang="en-US"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2</a:t>
            </a:r>
            <a:r>
              <a:rPr lang="zh-CN" altLang="en-US"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接下来就来分析下示例</a:t>
            </a:r>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中需要注意的点：</a:t>
            </a:r>
          </a:p>
          <a:p>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toggle</a:t>
            </a:r>
            <a:r>
              <a:rPr lang="zh-CN" altLang="zh-CN" sz="1200" kern="1200" dirty="0" smtClean="0">
                <a:solidFill>
                  <a:schemeClr val="tx1"/>
                </a:solidFill>
                <a:effectLst/>
                <a:latin typeface="Times New Roman" pitchFamily="18" charset="0"/>
                <a:ea typeface="宋体" pitchFamily="2" charset="-122"/>
                <a:cs typeface="+mn-cs"/>
              </a:rPr>
              <a:t>图标，右上角的</a:t>
            </a:r>
            <a:r>
              <a:rPr lang="en-US" altLang="zh-CN" sz="1200" kern="1200" dirty="0" smtClean="0">
                <a:solidFill>
                  <a:schemeClr val="tx1"/>
                </a:solidFill>
                <a:effectLst/>
                <a:latin typeface="Times New Roman" pitchFamily="18" charset="0"/>
                <a:ea typeface="宋体" pitchFamily="2" charset="-122"/>
                <a:cs typeface="+mn-cs"/>
              </a:rPr>
              <a:t>button</a:t>
            </a:r>
            <a:r>
              <a:rPr lang="zh-CN" altLang="zh-CN" sz="1200" kern="1200" dirty="0" smtClean="0">
                <a:solidFill>
                  <a:schemeClr val="tx1"/>
                </a:solidFill>
                <a:effectLst/>
                <a:latin typeface="Times New Roman" pitchFamily="18" charset="0"/>
                <a:ea typeface="宋体" pitchFamily="2" charset="-122"/>
                <a:cs typeface="+mn-cs"/>
              </a:rPr>
              <a:t>图标（</a:t>
            </a:r>
            <a:r>
              <a:rPr lang="en-US" altLang="zh-CN" sz="1200" kern="1200" dirty="0" smtClean="0">
                <a:solidFill>
                  <a:schemeClr val="tx1"/>
                </a:solidFill>
                <a:effectLst/>
                <a:latin typeface="Times New Roman" pitchFamily="18" charset="0"/>
                <a:ea typeface="宋体" pitchFamily="2" charset="-122"/>
                <a:cs typeface="+mn-cs"/>
              </a:rPr>
              <a:t>icon</a:t>
            </a:r>
            <a:r>
              <a:rPr lang="zh-CN" altLang="zh-CN" sz="1200" kern="1200" dirty="0" smtClean="0">
                <a:solidFill>
                  <a:schemeClr val="tx1"/>
                </a:solidFill>
                <a:effectLst/>
                <a:latin typeface="Times New Roman" pitchFamily="18" charset="0"/>
                <a:ea typeface="宋体" pitchFamily="2" charset="-122"/>
                <a:cs typeface="+mn-cs"/>
              </a:rPr>
              <a:t>）必须包含在</a:t>
            </a:r>
            <a:r>
              <a:rPr lang="en-US" altLang="zh-CN" sz="1200" kern="1200" dirty="0" smtClean="0">
                <a:solidFill>
                  <a:schemeClr val="tx1"/>
                </a:solidFill>
                <a:effectLst/>
                <a:latin typeface="Times New Roman" pitchFamily="18" charset="0"/>
                <a:ea typeface="宋体" pitchFamily="2" charset="-122"/>
                <a:cs typeface="+mn-cs"/>
              </a:rPr>
              <a:t>.</a:t>
            </a:r>
            <a:r>
              <a:rPr lang="en-US" altLang="zh-CN" sz="1200" kern="1200" dirty="0" err="1" smtClean="0">
                <a:solidFill>
                  <a:schemeClr val="tx1"/>
                </a:solidFill>
                <a:effectLst/>
                <a:latin typeface="Times New Roman" pitchFamily="18" charset="0"/>
                <a:ea typeface="宋体" pitchFamily="2" charset="-122"/>
                <a:cs typeface="+mn-cs"/>
              </a:rPr>
              <a:t>navbar</a:t>
            </a:r>
            <a:r>
              <a:rPr lang="en-US" altLang="zh-CN" sz="1200" kern="1200" dirty="0" smtClean="0">
                <a:solidFill>
                  <a:schemeClr val="tx1"/>
                </a:solidFill>
                <a:effectLst/>
                <a:latin typeface="Times New Roman" pitchFamily="18" charset="0"/>
                <a:ea typeface="宋体" pitchFamily="2" charset="-122"/>
                <a:cs typeface="+mn-cs"/>
              </a:rPr>
              <a:t>-toggle</a:t>
            </a:r>
            <a:r>
              <a:rPr lang="zh-CN" altLang="zh-CN" sz="1200" kern="1200" dirty="0" smtClean="0">
                <a:solidFill>
                  <a:schemeClr val="tx1"/>
                </a:solidFill>
                <a:effectLst/>
                <a:latin typeface="Times New Roman" pitchFamily="18" charset="0"/>
                <a:ea typeface="宋体" pitchFamily="2" charset="-122"/>
                <a:cs typeface="+mn-cs"/>
              </a:rPr>
              <a:t>样式里。在大于</a:t>
            </a:r>
            <a:r>
              <a:rPr lang="en-US" altLang="zh-CN" sz="1200" kern="1200" dirty="0" smtClean="0">
                <a:solidFill>
                  <a:schemeClr val="tx1"/>
                </a:solidFill>
                <a:effectLst/>
                <a:latin typeface="Times New Roman" pitchFamily="18" charset="0"/>
                <a:ea typeface="宋体" pitchFamily="2" charset="-122"/>
                <a:cs typeface="+mn-cs"/>
              </a:rPr>
              <a:t>768px</a:t>
            </a:r>
            <a:r>
              <a:rPr lang="zh-CN" altLang="zh-CN" sz="1200" kern="1200" dirty="0" smtClean="0">
                <a:solidFill>
                  <a:schemeClr val="tx1"/>
                </a:solidFill>
                <a:effectLst/>
                <a:latin typeface="Times New Roman" pitchFamily="18" charset="0"/>
                <a:ea typeface="宋体" pitchFamily="2" charset="-122"/>
                <a:cs typeface="+mn-cs"/>
              </a:rPr>
              <a:t>的时候这个图标是不显示的。</a:t>
            </a:r>
          </a:p>
          <a:p>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2</a:t>
            </a:r>
            <a:r>
              <a:rPr lang="zh-CN" altLang="zh-CN" sz="1200" kern="1200" dirty="0" smtClean="0">
                <a:solidFill>
                  <a:schemeClr val="tx1"/>
                </a:solidFill>
                <a:effectLst/>
                <a:latin typeface="Times New Roman" pitchFamily="18" charset="0"/>
                <a:ea typeface="宋体" pitchFamily="2" charset="-122"/>
                <a:cs typeface="+mn-cs"/>
              </a:rPr>
              <a:t>）从上面的图中可以看出，在窄屏下，默认隐藏收缩的代码都在一个样式为</a:t>
            </a:r>
            <a:r>
              <a:rPr lang="en-US" altLang="zh-CN" sz="1200" kern="1200" dirty="0" smtClean="0">
                <a:solidFill>
                  <a:schemeClr val="tx1"/>
                </a:solidFill>
                <a:effectLst/>
                <a:latin typeface="Times New Roman" pitchFamily="18" charset="0"/>
                <a:ea typeface="宋体" pitchFamily="2" charset="-122"/>
                <a:cs typeface="+mn-cs"/>
              </a:rPr>
              <a:t>.</a:t>
            </a:r>
            <a:r>
              <a:rPr lang="en-US" altLang="zh-CN" sz="1200" kern="1200" dirty="0" err="1" smtClean="0">
                <a:solidFill>
                  <a:schemeClr val="tx1"/>
                </a:solidFill>
                <a:effectLst/>
                <a:latin typeface="Times New Roman" pitchFamily="18" charset="0"/>
                <a:ea typeface="宋体" pitchFamily="2" charset="-122"/>
                <a:cs typeface="+mn-cs"/>
              </a:rPr>
              <a:t>navbar</a:t>
            </a:r>
            <a:r>
              <a:rPr lang="en-US" altLang="zh-CN" sz="1200" kern="1200" dirty="0" smtClean="0">
                <a:solidFill>
                  <a:schemeClr val="tx1"/>
                </a:solidFill>
                <a:effectLst/>
                <a:latin typeface="Times New Roman" pitchFamily="18" charset="0"/>
                <a:ea typeface="宋体" pitchFamily="2" charset="-122"/>
                <a:cs typeface="+mn-cs"/>
              </a:rPr>
              <a:t>-collapse</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collapse</a:t>
            </a:r>
            <a:r>
              <a:rPr lang="zh-CN" altLang="zh-CN" sz="1200" kern="1200" dirty="0" smtClean="0">
                <a:solidFill>
                  <a:schemeClr val="tx1"/>
                </a:solidFill>
                <a:effectLst/>
                <a:latin typeface="Times New Roman" pitchFamily="18" charset="0"/>
                <a:ea typeface="宋体" pitchFamily="2" charset="-122"/>
                <a:cs typeface="+mn-cs"/>
              </a:rPr>
              <a:t>中。应用</a:t>
            </a:r>
            <a:r>
              <a:rPr lang="en-US" altLang="zh-CN" sz="1200" kern="1200" dirty="0" smtClean="0">
                <a:solidFill>
                  <a:schemeClr val="tx1"/>
                </a:solidFill>
                <a:effectLst/>
                <a:latin typeface="Times New Roman" pitchFamily="18" charset="0"/>
                <a:ea typeface="宋体" pitchFamily="2" charset="-122"/>
                <a:cs typeface="+mn-cs"/>
              </a:rPr>
              <a:t>collapse</a:t>
            </a:r>
            <a:r>
              <a:rPr lang="zh-CN" altLang="zh-CN" sz="1200" kern="1200" dirty="0" smtClean="0">
                <a:solidFill>
                  <a:schemeClr val="tx1"/>
                </a:solidFill>
                <a:effectLst/>
                <a:latin typeface="Times New Roman" pitchFamily="18" charset="0"/>
                <a:ea typeface="宋体" pitchFamily="2" charset="-122"/>
                <a:cs typeface="+mn-cs"/>
              </a:rPr>
              <a:t>演示的容器默认会隐藏。</a:t>
            </a:r>
          </a:p>
          <a:p>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3</a:t>
            </a:r>
            <a:r>
              <a:rPr lang="zh-CN" altLang="zh-CN" sz="1200" kern="1200" dirty="0" smtClean="0">
                <a:solidFill>
                  <a:schemeClr val="tx1"/>
                </a:solidFill>
                <a:effectLst/>
                <a:latin typeface="Times New Roman" pitchFamily="18" charset="0"/>
                <a:ea typeface="宋体" pitchFamily="2" charset="-122"/>
                <a:cs typeface="+mn-cs"/>
              </a:rPr>
              <a:t>）在小于</a:t>
            </a:r>
            <a:r>
              <a:rPr lang="en-US" altLang="zh-CN" sz="1200" kern="1200" dirty="0" smtClean="0">
                <a:solidFill>
                  <a:schemeClr val="tx1"/>
                </a:solidFill>
                <a:effectLst/>
                <a:latin typeface="Times New Roman" pitchFamily="18" charset="0"/>
                <a:ea typeface="宋体" pitchFamily="2" charset="-122"/>
                <a:cs typeface="+mn-cs"/>
              </a:rPr>
              <a:t>768px</a:t>
            </a:r>
            <a:r>
              <a:rPr lang="zh-CN" altLang="zh-CN" sz="1200" kern="1200" dirty="0" smtClean="0">
                <a:solidFill>
                  <a:schemeClr val="tx1"/>
                </a:solidFill>
                <a:effectLst/>
                <a:latin typeface="Times New Roman" pitchFamily="18" charset="0"/>
                <a:ea typeface="宋体" pitchFamily="2" charset="-122"/>
                <a:cs typeface="+mn-cs"/>
              </a:rPr>
              <a:t>的情况下，</a:t>
            </a:r>
            <a:r>
              <a:rPr lang="en-US" altLang="zh-CN" sz="1200" kern="1200" dirty="0" smtClean="0">
                <a:solidFill>
                  <a:schemeClr val="tx1"/>
                </a:solidFill>
                <a:effectLst/>
                <a:latin typeface="Times New Roman" pitchFamily="18" charset="0"/>
                <a:ea typeface="宋体" pitchFamily="2" charset="-122"/>
                <a:cs typeface="+mn-cs"/>
              </a:rPr>
              <a:t>collapse</a:t>
            </a:r>
            <a:r>
              <a:rPr lang="zh-CN" altLang="zh-CN" sz="1200" kern="1200" dirty="0" smtClean="0">
                <a:solidFill>
                  <a:schemeClr val="tx1"/>
                </a:solidFill>
                <a:effectLst/>
                <a:latin typeface="Times New Roman" pitchFamily="18" charset="0"/>
                <a:ea typeface="宋体" pitchFamily="2" charset="-122"/>
                <a:cs typeface="+mn-cs"/>
              </a:rPr>
              <a:t>中的内容默认时隐藏的，需要通过</a:t>
            </a:r>
            <a:r>
              <a:rPr lang="en-US" altLang="zh-CN" sz="1200" kern="1200" dirty="0" smtClean="0">
                <a:solidFill>
                  <a:schemeClr val="tx1"/>
                </a:solidFill>
                <a:effectLst/>
                <a:latin typeface="Times New Roman" pitchFamily="18" charset="0"/>
                <a:ea typeface="宋体" pitchFamily="2" charset="-122"/>
                <a:cs typeface="+mn-cs"/>
              </a:rPr>
              <a:t>toggle</a:t>
            </a:r>
            <a:r>
              <a:rPr lang="zh-CN" altLang="zh-CN" sz="1200" kern="1200" dirty="0" smtClean="0">
                <a:solidFill>
                  <a:schemeClr val="tx1"/>
                </a:solidFill>
                <a:effectLst/>
                <a:latin typeface="Times New Roman" pitchFamily="18" charset="0"/>
                <a:ea typeface="宋体" pitchFamily="2" charset="-122"/>
                <a:cs typeface="+mn-cs"/>
              </a:rPr>
              <a:t>图标点击后才会出现。对于的关键代码就是</a:t>
            </a:r>
            <a:r>
              <a:rPr lang="en-US" altLang="zh-CN" sz="1200" kern="1200" dirty="0" smtClean="0">
                <a:solidFill>
                  <a:schemeClr val="tx1"/>
                </a:solidFill>
                <a:effectLst/>
                <a:latin typeface="Times New Roman" pitchFamily="18" charset="0"/>
                <a:ea typeface="宋体" pitchFamily="2" charset="-122"/>
                <a:cs typeface="+mn-cs"/>
              </a:rPr>
              <a:t>data-toggle="collapse"</a:t>
            </a:r>
            <a:r>
              <a:rPr lang="zh-CN" altLang="zh-CN" sz="1200" kern="1200" dirty="0" smtClean="0">
                <a:solidFill>
                  <a:schemeClr val="tx1"/>
                </a:solidFill>
                <a:effectLst/>
                <a:latin typeface="Times New Roman" pitchFamily="18" charset="0"/>
                <a:ea typeface="宋体" pitchFamily="2" charset="-122"/>
                <a:cs typeface="+mn-cs"/>
              </a:rPr>
              <a:t>，其实之所以有了它就能有点击效果的根本原因是调用了</a:t>
            </a:r>
            <a:r>
              <a:rPr lang="en-US" altLang="zh-CN" sz="1200" kern="1200" dirty="0" err="1" smtClean="0">
                <a:solidFill>
                  <a:schemeClr val="tx1"/>
                </a:solidFill>
                <a:effectLst/>
                <a:latin typeface="Times New Roman" pitchFamily="18" charset="0"/>
                <a:ea typeface="宋体" pitchFamily="2" charset="-122"/>
                <a:cs typeface="+mn-cs"/>
              </a:rPr>
              <a:t>Javascript</a:t>
            </a:r>
            <a:r>
              <a:rPr lang="zh-CN" altLang="zh-CN" sz="1200" kern="1200" dirty="0" smtClean="0">
                <a:solidFill>
                  <a:schemeClr val="tx1"/>
                </a:solidFill>
                <a:effectLst/>
                <a:latin typeface="Times New Roman" pitchFamily="18" charset="0"/>
                <a:ea typeface="宋体" pitchFamily="2" charset="-122"/>
                <a:cs typeface="+mn-cs"/>
              </a:rPr>
              <a:t>中的</a:t>
            </a:r>
            <a:r>
              <a:rPr lang="en-US" altLang="zh-CN" sz="1200" kern="1200" dirty="0" smtClean="0">
                <a:solidFill>
                  <a:schemeClr val="tx1"/>
                </a:solidFill>
                <a:effectLst/>
                <a:latin typeface="Times New Roman" pitchFamily="18" charset="0"/>
                <a:ea typeface="宋体" pitchFamily="2" charset="-122"/>
                <a:cs typeface="+mn-cs"/>
              </a:rPr>
              <a:t>collapse</a:t>
            </a:r>
            <a:r>
              <a:rPr lang="zh-CN" altLang="zh-CN" sz="1200" kern="1200" dirty="0" smtClean="0">
                <a:solidFill>
                  <a:schemeClr val="tx1"/>
                </a:solidFill>
                <a:effectLst/>
                <a:latin typeface="Times New Roman" pitchFamily="18" charset="0"/>
                <a:ea typeface="宋体" pitchFamily="2" charset="-122"/>
                <a:cs typeface="+mn-cs"/>
              </a:rPr>
              <a:t>插件（会在后以章节中讲解），在这个插件里已经封装好了功能，所以才可以直接调用</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29</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r>
              <a:rPr lang="en-US" altLang="zh-CN" dirty="0" smtClean="0">
                <a:ea typeface="宋体" charset="-122"/>
              </a:rPr>
              <a:t>1</a:t>
            </a:r>
            <a:r>
              <a:rPr lang="zh-CN" altLang="en-US" dirty="0" smtClean="0">
                <a:ea typeface="宋体" charset="-122"/>
              </a:rPr>
              <a:t>、教员分析需求，先演示给学员完成后的样子。</a:t>
            </a:r>
          </a:p>
        </p:txBody>
      </p:sp>
      <p:sp>
        <p:nvSpPr>
          <p:cNvPr id="4" name="灯片编号占位符 3"/>
          <p:cNvSpPr>
            <a:spLocks noGrp="1"/>
          </p:cNvSpPr>
          <p:nvPr>
            <p:ph type="sldNum" sz="quarter" idx="5"/>
          </p:nvPr>
        </p:nvSpPr>
        <p:spPr/>
        <p:txBody>
          <a:bodyPr/>
          <a:lstStyle/>
          <a:p>
            <a:pPr>
              <a:defRPr/>
            </a:pPr>
            <a:fld id="{E7584919-9516-4A22-BB58-DB9580593F09}" type="slidenum">
              <a:rPr lang="zh-CN" altLang="en-US" smtClean="0"/>
              <a:pPr>
                <a:defRPr/>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endParaRPr lang="zh-CN" altLang="en-US" dirty="0" smtClean="0">
              <a:ea typeface="宋体" charset="-122"/>
            </a:endParaRPr>
          </a:p>
        </p:txBody>
      </p:sp>
      <p:sp>
        <p:nvSpPr>
          <p:cNvPr id="4" name="灯片编号占位符 3"/>
          <p:cNvSpPr>
            <a:spLocks noGrp="1"/>
          </p:cNvSpPr>
          <p:nvPr>
            <p:ph type="sldNum" sz="quarter" idx="5"/>
          </p:nvPr>
        </p:nvSpPr>
        <p:spPr/>
        <p:txBody>
          <a:bodyPr/>
          <a:lstStyle/>
          <a:p>
            <a:pPr>
              <a:defRPr/>
            </a:pPr>
            <a:fld id="{8AD8EE3C-B7E1-4C42-B2B9-6D0A36A694C2}" type="slidenum">
              <a:rPr lang="zh-CN" altLang="en-US" smtClean="0"/>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90400215-E3F8-4EDC-AAFD-746355BA88AB}" type="slidenum">
              <a:rPr lang="zh-CN" altLang="en-US" smtClean="0"/>
              <a:pPr>
                <a:defRPr/>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、教员提问，如果没有缩略图组件，使用以前学过的技术，怎么实现如图所示的布局？</a:t>
            </a:r>
            <a:endParaRPr lang="en-US" altLang="zh-CN" dirty="0" smtClean="0"/>
          </a:p>
          <a:p>
            <a:r>
              <a:rPr lang="zh-CN" altLang="en-US" dirty="0" smtClean="0"/>
              <a:t>  分析，缩略图组件需要实现的手段：响应式、栅格布局等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32</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、可是在网页中看到的不只是有图片，还会有文字，怎么实现呢？</a:t>
            </a:r>
            <a:endParaRPr lang="en-US" altLang="zh-CN" dirty="0" smtClean="0"/>
          </a:p>
          <a:p>
            <a:r>
              <a:rPr lang="en-US" altLang="zh-CN" dirty="0" smtClean="0"/>
              <a:t>2</a:t>
            </a:r>
            <a:r>
              <a:rPr lang="zh-CN" altLang="en-US" dirty="0" smtClean="0"/>
              <a:t>、解释标红类名的作用。在上面</a:t>
            </a:r>
            <a:r>
              <a:rPr lang="zh-CN" altLang="en-US" dirty="0" smtClean="0"/>
              <a:t>的示例</a:t>
            </a:r>
            <a:r>
              <a:rPr lang="en-US" altLang="zh-CN" dirty="0" smtClean="0"/>
              <a:t>11</a:t>
            </a:r>
            <a:r>
              <a:rPr lang="zh-CN" altLang="en-US" dirty="0" smtClean="0"/>
              <a:t>上继续</a:t>
            </a:r>
            <a:r>
              <a:rPr lang="zh-CN" altLang="en-US" dirty="0" smtClean="0"/>
              <a:t>添加文字，演示效果。</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33</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34</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、解释标红的类名的作用</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35</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、教员先写一个很常规的</a:t>
            </a:r>
            <a:r>
              <a:rPr lang="en-US" altLang="zh-CN" dirty="0" err="1" smtClean="0"/>
              <a:t>ul</a:t>
            </a:r>
            <a:r>
              <a:rPr lang="en-US" altLang="zh-CN" dirty="0" smtClean="0"/>
              <a:t>/li</a:t>
            </a:r>
            <a:r>
              <a:rPr lang="zh-CN" altLang="en-US" dirty="0" smtClean="0"/>
              <a:t>列表展示效果，然后在添加标红类名，然后讲解并演示效果。</a:t>
            </a:r>
            <a:endParaRPr lang="en-US" altLang="zh-CN" dirty="0" smtClean="0"/>
          </a:p>
          <a:p>
            <a:r>
              <a:rPr lang="en-US" altLang="zh-CN" sz="1200" kern="1200" dirty="0" smtClean="0">
                <a:solidFill>
                  <a:schemeClr val="tx1"/>
                </a:solidFill>
                <a:effectLst/>
                <a:latin typeface="Times New Roman" pitchFamily="18" charset="0"/>
                <a:ea typeface="宋体" pitchFamily="2" charset="-122"/>
                <a:cs typeface="+mn-cs"/>
              </a:rPr>
              <a:t>   </a:t>
            </a:r>
            <a:r>
              <a:rPr lang="zh-CN" altLang="zh-CN" sz="1200" kern="1200" dirty="0" smtClean="0">
                <a:solidFill>
                  <a:schemeClr val="tx1"/>
                </a:solidFill>
                <a:effectLst/>
                <a:latin typeface="Times New Roman" pitchFamily="18" charset="0"/>
                <a:ea typeface="宋体" pitchFamily="2" charset="-122"/>
                <a:cs typeface="+mn-cs"/>
              </a:rPr>
              <a:t>该列表组是可伸缩的，会随浏览器宽度变化而变化</a:t>
            </a:r>
            <a:r>
              <a:rPr lang="en-US" altLang="zh-CN" sz="1200" kern="1200" dirty="0" smtClean="0">
                <a:solidFill>
                  <a:schemeClr val="tx1"/>
                </a:solidFill>
                <a:effectLst/>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36</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a:t>
            </a:r>
            <a:r>
              <a:rPr lang="zh-CN" altLang="zh-CN" sz="1200" kern="1200" dirty="0" smtClean="0">
                <a:solidFill>
                  <a:schemeClr val="tx1"/>
                </a:solidFill>
                <a:effectLst/>
                <a:latin typeface="Times New Roman" pitchFamily="18" charset="0"/>
                <a:ea typeface="宋体" pitchFamily="2" charset="-122"/>
                <a:cs typeface="+mn-cs"/>
              </a:rPr>
              <a:t>在</a:t>
            </a:r>
            <a:r>
              <a:rPr lang="en-US" altLang="zh-CN" sz="1200" kern="1200" dirty="0" smtClean="0">
                <a:solidFill>
                  <a:schemeClr val="tx1"/>
                </a:solidFill>
                <a:effectLst/>
                <a:latin typeface="Times New Roman" pitchFamily="18" charset="0"/>
                <a:ea typeface="宋体" pitchFamily="2" charset="-122"/>
                <a:cs typeface="+mn-cs"/>
              </a:rPr>
              <a:t>span</a:t>
            </a:r>
            <a:r>
              <a:rPr lang="zh-CN" altLang="zh-CN" sz="1200" kern="1200" dirty="0" smtClean="0">
                <a:solidFill>
                  <a:schemeClr val="tx1"/>
                </a:solidFill>
                <a:effectLst/>
                <a:latin typeface="Times New Roman" pitchFamily="18" charset="0"/>
                <a:ea typeface="宋体" pitchFamily="2" charset="-122"/>
                <a:cs typeface="+mn-cs"/>
              </a:rPr>
              <a:t>元素上添加</a:t>
            </a:r>
            <a:r>
              <a:rPr lang="en-US" altLang="zh-CN" sz="1200" kern="1200" dirty="0" smtClean="0">
                <a:solidFill>
                  <a:schemeClr val="tx1"/>
                </a:solidFill>
                <a:effectLst/>
                <a:latin typeface="Times New Roman" pitchFamily="18" charset="0"/>
                <a:ea typeface="宋体" pitchFamily="2" charset="-122"/>
                <a:cs typeface="+mn-cs"/>
              </a:rPr>
              <a:t>.badge</a:t>
            </a:r>
            <a:r>
              <a:rPr lang="zh-CN" altLang="zh-CN" sz="1200" kern="1200" dirty="0" smtClean="0">
                <a:solidFill>
                  <a:schemeClr val="tx1"/>
                </a:solidFill>
                <a:effectLst/>
                <a:latin typeface="Times New Roman" pitchFamily="18" charset="0"/>
                <a:ea typeface="宋体" pitchFamily="2" charset="-122"/>
                <a:cs typeface="+mn-cs"/>
              </a:rPr>
              <a:t>可以实现徽章图标。实现原理主要是在小图标上设置浮动方向及向右间距。需要注意的是向右的小箭头是</a:t>
            </a:r>
            <a:r>
              <a:rPr lang="en-US" altLang="zh-CN" sz="1200" kern="1200" dirty="0" smtClean="0">
                <a:solidFill>
                  <a:schemeClr val="tx1"/>
                </a:solidFill>
                <a:effectLst/>
                <a:latin typeface="Times New Roman" pitchFamily="18" charset="0"/>
                <a:ea typeface="宋体" pitchFamily="2" charset="-122"/>
                <a:cs typeface="+mn-cs"/>
              </a:rPr>
              <a:t>V2</a:t>
            </a:r>
            <a:r>
              <a:rPr lang="zh-CN" altLang="zh-CN" sz="1200" kern="1200" dirty="0" smtClean="0">
                <a:solidFill>
                  <a:schemeClr val="tx1"/>
                </a:solidFill>
                <a:effectLst/>
                <a:latin typeface="Times New Roman" pitchFamily="18" charset="0"/>
                <a:ea typeface="宋体" pitchFamily="2" charset="-122"/>
                <a:cs typeface="+mn-cs"/>
              </a:rPr>
              <a:t>版本的。在</a:t>
            </a:r>
            <a:r>
              <a:rPr lang="en-US" altLang="zh-CN" sz="1200" kern="1200" dirty="0" smtClean="0">
                <a:solidFill>
                  <a:schemeClr val="tx1"/>
                </a:solidFill>
                <a:effectLst/>
                <a:latin typeface="Times New Roman" pitchFamily="18" charset="0"/>
                <a:ea typeface="宋体" pitchFamily="2" charset="-122"/>
                <a:cs typeface="+mn-cs"/>
              </a:rPr>
              <a:t>V3</a:t>
            </a:r>
            <a:r>
              <a:rPr lang="zh-CN" altLang="zh-CN" sz="1200" kern="1200" dirty="0" smtClean="0">
                <a:solidFill>
                  <a:schemeClr val="tx1"/>
                </a:solidFill>
                <a:effectLst/>
                <a:latin typeface="Times New Roman" pitchFamily="18" charset="0"/>
                <a:ea typeface="宋体" pitchFamily="2" charset="-122"/>
                <a:cs typeface="+mn-cs"/>
              </a:rPr>
              <a:t>版本已经被去除。如果要使用可以找到相关源码移植过来。此处就不再去应用。</a:t>
            </a:r>
          </a:p>
          <a:p>
            <a:r>
              <a:rPr lang="en-US" altLang="zh-CN" sz="1200" kern="1200" dirty="0" smtClean="0">
                <a:solidFill>
                  <a:schemeClr val="tx1"/>
                </a:solidFill>
                <a:effectLst/>
                <a:latin typeface="Times New Roman" pitchFamily="18" charset="0"/>
                <a:ea typeface="宋体" pitchFamily="2" charset="-122"/>
                <a:cs typeface="+mn-cs"/>
              </a:rPr>
              <a:t>2</a:t>
            </a:r>
            <a:r>
              <a:rPr lang="zh-CN" altLang="en-US"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由上述代码也可以发现使用了</a:t>
            </a:r>
            <a:r>
              <a:rPr lang="en-US" altLang="zh-CN" sz="1200" kern="1200" dirty="0" smtClean="0">
                <a:solidFill>
                  <a:schemeClr val="tx1"/>
                </a:solidFill>
                <a:effectLst/>
                <a:latin typeface="Times New Roman" pitchFamily="18" charset="0"/>
                <a:ea typeface="宋体" pitchFamily="2" charset="-122"/>
                <a:cs typeface="+mn-cs"/>
              </a:rPr>
              <a:t>list-group-item-success</a:t>
            </a:r>
            <a:r>
              <a:rPr lang="zh-CN" altLang="zh-CN" sz="1200" kern="1200" dirty="0" smtClean="0">
                <a:solidFill>
                  <a:schemeClr val="tx1"/>
                </a:solidFill>
                <a:effectLst/>
                <a:latin typeface="Times New Roman" pitchFamily="18" charset="0"/>
                <a:ea typeface="宋体" pitchFamily="2" charset="-122"/>
                <a:cs typeface="+mn-cs"/>
              </a:rPr>
              <a:t>这样的带有各种颜色背景的列表，同时也支持高亮样式</a:t>
            </a:r>
            <a:r>
              <a:rPr lang="en-US" altLang="zh-CN" sz="1200" kern="1200" dirty="0" smtClean="0">
                <a:solidFill>
                  <a:schemeClr val="tx1"/>
                </a:solidFill>
                <a:effectLst/>
                <a:latin typeface="Times New Roman" pitchFamily="18" charset="0"/>
                <a:ea typeface="宋体" pitchFamily="2" charset="-122"/>
                <a:cs typeface="+mn-cs"/>
              </a:rPr>
              <a:t>active</a:t>
            </a:r>
            <a:r>
              <a:rPr lang="zh-CN" altLang="zh-CN" sz="1200" kern="1200" dirty="0" smtClean="0">
                <a:solidFill>
                  <a:schemeClr val="tx1"/>
                </a:solidFill>
                <a:effectLst/>
                <a:latin typeface="Times New Roman" pitchFamily="18" charset="0"/>
                <a:ea typeface="宋体" pitchFamily="2" charset="-122"/>
                <a:cs typeface="+mn-cs"/>
              </a:rPr>
              <a:t>。其他的颜色背景值还有</a:t>
            </a:r>
            <a:r>
              <a:rPr lang="en-US" altLang="zh-CN" sz="1200" kern="1200" dirty="0" smtClean="0">
                <a:solidFill>
                  <a:schemeClr val="tx1"/>
                </a:solidFill>
                <a:effectLst/>
                <a:latin typeface="Times New Roman" pitchFamily="18" charset="0"/>
                <a:ea typeface="宋体" pitchFamily="2" charset="-122"/>
                <a:cs typeface="+mn-cs"/>
              </a:rPr>
              <a:t>list-group-item-info</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list-group-item-warning</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list-group-item-danger</a:t>
            </a:r>
            <a:r>
              <a:rPr lang="zh-CN" altLang="zh-CN" sz="1200" kern="1200" dirty="0" smtClean="0">
                <a:solidFill>
                  <a:schemeClr val="tx1"/>
                </a:solidFill>
                <a:effectLst/>
                <a:latin typeface="Times New Roman" pitchFamily="18" charset="0"/>
                <a:ea typeface="宋体" pitchFamily="2" charset="-122"/>
                <a:cs typeface="+mn-cs"/>
              </a:rPr>
              <a:t>。使用方法和</a:t>
            </a:r>
            <a:r>
              <a:rPr lang="en-US" altLang="zh-CN" sz="1200" kern="1200" dirty="0" smtClean="0">
                <a:solidFill>
                  <a:schemeClr val="tx1"/>
                </a:solidFill>
                <a:effectLst/>
                <a:latin typeface="Times New Roman" pitchFamily="18" charset="0"/>
                <a:ea typeface="宋体" pitchFamily="2" charset="-122"/>
                <a:cs typeface="+mn-cs"/>
              </a:rPr>
              <a:t>list-group-item-success</a:t>
            </a:r>
            <a:r>
              <a:rPr lang="zh-CN" altLang="zh-CN" sz="1200" kern="1200" dirty="0" smtClean="0">
                <a:solidFill>
                  <a:schemeClr val="tx1"/>
                </a:solidFill>
                <a:effectLst/>
                <a:latin typeface="Times New Roman" pitchFamily="18" charset="0"/>
                <a:ea typeface="宋体" pitchFamily="2" charset="-122"/>
                <a:cs typeface="+mn-cs"/>
              </a:rPr>
              <a:t>是一样的。</a:t>
            </a:r>
          </a:p>
          <a:p>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37</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38</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r>
              <a:rPr lang="en-US" altLang="zh-CN" dirty="0" smtClean="0">
                <a:ea typeface="宋体" charset="-122"/>
              </a:rPr>
              <a:t>1</a:t>
            </a:r>
            <a:r>
              <a:rPr lang="zh-CN" altLang="en-US" dirty="0" smtClean="0">
                <a:ea typeface="宋体" charset="-122"/>
              </a:rPr>
              <a:t>、教员分析需求，先演示给学员完成后的样子。</a:t>
            </a:r>
          </a:p>
        </p:txBody>
      </p:sp>
      <p:sp>
        <p:nvSpPr>
          <p:cNvPr id="4" name="灯片编号占位符 3"/>
          <p:cNvSpPr>
            <a:spLocks noGrp="1"/>
          </p:cNvSpPr>
          <p:nvPr>
            <p:ph type="sldNum" sz="quarter" idx="5"/>
          </p:nvPr>
        </p:nvSpPr>
        <p:spPr/>
        <p:txBody>
          <a:bodyPr/>
          <a:lstStyle/>
          <a:p>
            <a:pPr>
              <a:defRPr/>
            </a:pPr>
            <a:fld id="{E7584919-9516-4A22-BB58-DB9580593F09}" type="slidenum">
              <a:rPr lang="zh-CN" altLang="en-US" smtClean="0"/>
              <a:pPr>
                <a:defRPr/>
              </a:pPr>
              <a:t>39</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90400215-E3F8-4EDC-AAFD-746355BA88AB}" type="slidenum">
              <a:rPr lang="zh-CN" altLang="en-US" smtClean="0"/>
              <a:pPr>
                <a:defRPr/>
              </a:pPr>
              <a:t>40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endParaRPr lang="zh-CN" altLang="en-US" dirty="0" smtClean="0">
              <a:ea typeface="宋体" charset="-122"/>
            </a:endParaRPr>
          </a:p>
        </p:txBody>
      </p:sp>
      <p:sp>
        <p:nvSpPr>
          <p:cNvPr id="4" name="灯片编号占位符 3"/>
          <p:cNvSpPr>
            <a:spLocks noGrp="1"/>
          </p:cNvSpPr>
          <p:nvPr>
            <p:ph type="sldNum" sz="quarter" idx="5"/>
          </p:nvPr>
        </p:nvSpPr>
        <p:spPr/>
        <p:txBody>
          <a:bodyPr/>
          <a:lstStyle/>
          <a:p>
            <a:pPr>
              <a:defRPr/>
            </a:pPr>
            <a:fld id="{21E011B3-9597-42A4-9A42-61325AA50817}" type="slidenum">
              <a:rPr lang="zh-CN" altLang="en-US" smtClean="0"/>
              <a:pPr>
                <a:defRPr/>
              </a:pPr>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r>
              <a:rPr lang="en-US" altLang="zh-CN" dirty="0" smtClean="0">
                <a:ea typeface="宋体" charset="-122"/>
              </a:rPr>
              <a:t>1</a:t>
            </a:r>
            <a:r>
              <a:rPr lang="zh-CN" altLang="en-US" dirty="0" smtClean="0">
                <a:ea typeface="宋体" charset="-122"/>
              </a:rPr>
              <a:t>、教员分析需求，先演示给学员完成后的样子。</a:t>
            </a:r>
          </a:p>
        </p:txBody>
      </p:sp>
      <p:sp>
        <p:nvSpPr>
          <p:cNvPr id="4" name="灯片编号占位符 3"/>
          <p:cNvSpPr>
            <a:spLocks noGrp="1"/>
          </p:cNvSpPr>
          <p:nvPr>
            <p:ph type="sldNum" sz="quarter" idx="5"/>
          </p:nvPr>
        </p:nvSpPr>
        <p:spPr/>
        <p:txBody>
          <a:bodyPr/>
          <a:lstStyle/>
          <a:p>
            <a:pPr>
              <a:defRPr/>
            </a:pPr>
            <a:fld id="{E7584919-9516-4A22-BB58-DB9580593F09}" type="slidenum">
              <a:rPr lang="zh-CN" altLang="en-US" smtClean="0"/>
              <a:pPr>
                <a:defRPr/>
              </a:pPr>
              <a:t>41</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90400215-E3F8-4EDC-AAFD-746355BA88AB}" type="slidenum">
              <a:rPr lang="zh-CN" altLang="en-US" smtClean="0"/>
              <a:pPr>
                <a:defRPr/>
              </a:pPr>
              <a:t>42</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p:txBody>
      </p:sp>
      <p:sp>
        <p:nvSpPr>
          <p:cNvPr id="4" name="灯片编号占位符 3"/>
          <p:cNvSpPr>
            <a:spLocks noGrp="1"/>
          </p:cNvSpPr>
          <p:nvPr>
            <p:ph type="sldNum" sz="quarter" idx="5"/>
          </p:nvPr>
        </p:nvSpPr>
        <p:spPr/>
        <p:txBody>
          <a:bodyPr/>
          <a:lstStyle/>
          <a:p>
            <a:pPr>
              <a:defRPr/>
            </a:pPr>
            <a:fld id="{4DDB0C73-0033-4FE0-B621-45CB7BBE68EB}" type="slidenum">
              <a:rPr lang="zh-CN" altLang="en-US" smtClean="0"/>
              <a:pPr>
                <a:defRPr/>
              </a:pPr>
              <a:t>43</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pPr eaLnBrk="1" hangingPunct="1"/>
            <a:r>
              <a:rPr lang="zh-CN" altLang="en-US" dirty="0" smtClean="0">
                <a:ea typeface="宋体" charset="-122"/>
              </a:rPr>
              <a:t>预习作业测试题用于下次上课前进行全班同学集中测试。因此教员要在本次课布置下去。布置预习测试题的目的是要求学员进行预习，保障下次学员学习质量。</a:t>
            </a:r>
            <a:endParaRPr lang="en-US" altLang="zh-CN" dirty="0" smtClean="0">
              <a:ea typeface="宋体" charset="-122"/>
            </a:endParaRPr>
          </a:p>
          <a:p>
            <a:pPr eaLnBrk="1" hangingPunct="1"/>
            <a:r>
              <a:rPr lang="zh-CN" altLang="en-US" dirty="0" smtClean="0">
                <a:ea typeface="宋体" charset="-122"/>
              </a:rPr>
              <a:t>不少于</a:t>
            </a:r>
            <a:r>
              <a:rPr lang="en-US" altLang="zh-CN" dirty="0" smtClean="0">
                <a:ea typeface="宋体" charset="-122"/>
              </a:rPr>
              <a:t>4</a:t>
            </a:r>
            <a:r>
              <a:rPr lang="zh-CN" altLang="en-US" dirty="0" smtClean="0">
                <a:ea typeface="宋体" charset="-122"/>
              </a:rPr>
              <a:t>道题，其中至少包含一道简述题，主要了解学员对重要知识点的理解程度</a:t>
            </a:r>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endParaRPr lang="zh-CN" altLang="en-US" dirty="0" smtClean="0">
              <a:ea typeface="宋体" charset="-122"/>
            </a:endParaRPr>
          </a:p>
        </p:txBody>
      </p:sp>
      <p:sp>
        <p:nvSpPr>
          <p:cNvPr id="4" name="灯片编号占位符 3"/>
          <p:cNvSpPr>
            <a:spLocks noGrp="1"/>
          </p:cNvSpPr>
          <p:nvPr>
            <p:ph type="sldNum" sz="quarter" idx="5"/>
          </p:nvPr>
        </p:nvSpPr>
        <p:spPr/>
        <p:txBody>
          <a:bodyPr/>
          <a:lstStyle/>
          <a:p>
            <a:pPr>
              <a:defRPr/>
            </a:pPr>
            <a:fld id="{3713DD09-CDC6-4A2B-9D58-02EA8A613287}" type="slidenum">
              <a:rPr lang="zh-CN" altLang="en-US" smtClean="0"/>
              <a:pPr>
                <a:defRPr/>
              </a:pPr>
              <a:t>45</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ea typeface="宋体" charset="-122"/>
            </a:endParaRPr>
          </a:p>
        </p:txBody>
      </p:sp>
      <p:sp>
        <p:nvSpPr>
          <p:cNvPr id="97284" name="灯片编号占位符 3"/>
          <p:cNvSpPr>
            <a:spLocks noGrp="1"/>
          </p:cNvSpPr>
          <p:nvPr>
            <p:ph type="sldNum" sz="quarter" idx="5"/>
          </p:nvPr>
        </p:nvSpPr>
        <p:spPr/>
        <p:txBody>
          <a:bodyPr/>
          <a:lstStyle/>
          <a:p>
            <a:pPr>
              <a:defRPr/>
            </a:pPr>
            <a:fld id="{B55ADD91-A62F-4AB0-BA9C-72A558FCE169}" type="slidenum">
              <a:rPr lang="zh-CN" altLang="en-US" smtClean="0">
                <a:latin typeface="Calibri" pitchFamily="34" charset="0"/>
              </a:rPr>
              <a:pPr>
                <a:defRPr/>
              </a:pPr>
              <a:t>46</a:t>
            </a:fld>
            <a:endParaRPr lang="zh-CN" altLang="en-US" smtClean="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r>
              <a:rPr lang="en-US" altLang="zh-CN" dirty="0" smtClean="0">
                <a:ea typeface="宋体" charset="-122"/>
              </a:rPr>
              <a:t>Bootstrap</a:t>
            </a:r>
            <a:r>
              <a:rPr lang="zh-CN" altLang="en-US" dirty="0" smtClean="0">
                <a:ea typeface="宋体" charset="-122"/>
              </a:rPr>
              <a:t>组件有很多，但是在本课程中并不是所有的组件都会讲，只会讲解很常用的，至于其他美没有讲解到得可以引导学员到官网上自己查看，关键是学会使用组件的方法。模仿着就业能使用。接下来就一一的详细讲解每种组件的使用方法，以及使用场景</a:t>
            </a:r>
            <a:endParaRPr lang="en-US" altLang="zh-CN" dirty="0" smtClean="0">
              <a:ea typeface="宋体" charset="-122"/>
            </a:endParaRPr>
          </a:p>
          <a:p>
            <a:r>
              <a:rPr lang="zh-CN" altLang="en-US" dirty="0" smtClean="0">
                <a:ea typeface="宋体" charset="-122"/>
              </a:rPr>
              <a:t>提示：教员多引导使用方法、技巧、场景</a:t>
            </a:r>
          </a:p>
        </p:txBody>
      </p:sp>
      <p:sp>
        <p:nvSpPr>
          <p:cNvPr id="4" name="灯片编号占位符 3"/>
          <p:cNvSpPr>
            <a:spLocks noGrp="1"/>
          </p:cNvSpPr>
          <p:nvPr>
            <p:ph type="sldNum" sz="quarter" idx="5"/>
          </p:nvPr>
        </p:nvSpPr>
        <p:spPr/>
        <p:txBody>
          <a:bodyPr/>
          <a:lstStyle/>
          <a:p>
            <a:pPr>
              <a:defRPr/>
            </a:pPr>
            <a:fld id="{21E011B3-9597-42A4-9A42-61325AA50817}"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r>
              <a:rPr lang="en-US" altLang="zh-CN" dirty="0" smtClean="0">
                <a:ea typeface="宋体" charset="-122"/>
              </a:rPr>
              <a:t>1</a:t>
            </a:r>
            <a:r>
              <a:rPr lang="zh-CN" altLang="en-US" dirty="0" smtClean="0">
                <a:ea typeface="宋体" charset="-122"/>
              </a:rPr>
              <a:t>、</a:t>
            </a:r>
            <a:r>
              <a:rPr lang="zh-CN" altLang="zh-CN" sz="1200" kern="1200" dirty="0" smtClean="0">
                <a:solidFill>
                  <a:schemeClr val="tx1"/>
                </a:solidFill>
                <a:effectLst/>
                <a:latin typeface="Times New Roman" pitchFamily="18" charset="0"/>
                <a:ea typeface="宋体" pitchFamily="2" charset="-122"/>
                <a:cs typeface="+mn-cs"/>
              </a:rPr>
              <a:t>所有的</a:t>
            </a:r>
            <a:r>
              <a:rPr lang="en-US" altLang="zh-CN" sz="1200" kern="1200" dirty="0" smtClean="0">
                <a:solidFill>
                  <a:schemeClr val="tx1"/>
                </a:solidFill>
                <a:effectLst/>
                <a:latin typeface="Times New Roman" pitchFamily="18" charset="0"/>
                <a:ea typeface="宋体" pitchFamily="2" charset="-122"/>
                <a:cs typeface="+mn-cs"/>
              </a:rPr>
              <a:t>icon</a:t>
            </a:r>
            <a:r>
              <a:rPr lang="zh-CN" altLang="zh-CN" sz="1200" kern="1200" dirty="0" smtClean="0">
                <a:solidFill>
                  <a:schemeClr val="tx1"/>
                </a:solidFill>
                <a:effectLst/>
                <a:latin typeface="Times New Roman" pitchFamily="18" charset="0"/>
                <a:ea typeface="宋体" pitchFamily="2" charset="-122"/>
                <a:cs typeface="+mn-cs"/>
              </a:rPr>
              <a:t>图标都是以</a:t>
            </a:r>
            <a:r>
              <a:rPr lang="en-US" altLang="zh-CN" sz="1200" kern="1200" dirty="0" err="1" smtClean="0">
                <a:solidFill>
                  <a:schemeClr val="tx1"/>
                </a:solidFill>
                <a:effectLst/>
                <a:latin typeface="Times New Roman" pitchFamily="18" charset="0"/>
                <a:ea typeface="宋体" pitchFamily="2" charset="-122"/>
                <a:cs typeface="+mn-cs"/>
              </a:rPr>
              <a:t>glyphicon</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开头，这是因为这些小图标都是</a:t>
            </a:r>
            <a:r>
              <a:rPr lang="en-US" altLang="zh-CN" sz="1200" kern="1200" dirty="0" smtClean="0">
                <a:solidFill>
                  <a:schemeClr val="tx1"/>
                </a:solidFill>
                <a:effectLst/>
                <a:latin typeface="Times New Roman" pitchFamily="18" charset="0"/>
                <a:ea typeface="宋体" pitchFamily="2" charset="-122"/>
                <a:cs typeface="+mn-cs"/>
              </a:rPr>
              <a:t>http://</a:t>
            </a:r>
            <a:r>
              <a:rPr lang="en-US" altLang="zh-CN" sz="1200" b="1" kern="1200" dirty="0" smtClean="0">
                <a:solidFill>
                  <a:schemeClr val="tx1"/>
                </a:solidFill>
                <a:effectLst/>
                <a:latin typeface="Times New Roman" pitchFamily="18" charset="0"/>
                <a:ea typeface="宋体" pitchFamily="2" charset="-122"/>
                <a:cs typeface="+mn-cs"/>
              </a:rPr>
              <a:t> </a:t>
            </a:r>
            <a:r>
              <a:rPr lang="en-US" altLang="zh-CN" sz="1200" kern="1200" dirty="0" smtClean="0">
                <a:solidFill>
                  <a:schemeClr val="tx1"/>
                </a:solidFill>
                <a:effectLst/>
                <a:latin typeface="Times New Roman" pitchFamily="18" charset="0"/>
                <a:ea typeface="宋体" pitchFamily="2" charset="-122"/>
                <a:cs typeface="+mn-cs"/>
              </a:rPr>
              <a:t>glyphicons.com/</a:t>
            </a:r>
            <a:r>
              <a:rPr lang="zh-CN" altLang="zh-CN" sz="1200" kern="1200" dirty="0" smtClean="0">
                <a:solidFill>
                  <a:schemeClr val="tx1"/>
                </a:solidFill>
                <a:effectLst/>
                <a:latin typeface="Times New Roman" pitchFamily="18" charset="0"/>
                <a:ea typeface="宋体" pitchFamily="2" charset="-122"/>
                <a:cs typeface="+mn-cs"/>
              </a:rPr>
              <a:t>网站提供，使用的时候必须同时使用两个样式，即以</a:t>
            </a:r>
            <a:r>
              <a:rPr lang="en-US" altLang="zh-CN" sz="1200" kern="1200" dirty="0" smtClean="0">
                <a:solidFill>
                  <a:schemeClr val="tx1"/>
                </a:solidFill>
                <a:effectLst/>
                <a:latin typeface="Times New Roman" pitchFamily="18" charset="0"/>
                <a:ea typeface="宋体" pitchFamily="2" charset="-122"/>
                <a:cs typeface="+mn-cs"/>
              </a:rPr>
              <a:t>. </a:t>
            </a:r>
            <a:r>
              <a:rPr lang="en-US" altLang="zh-CN" sz="1200" kern="1200" dirty="0" err="1" smtClean="0">
                <a:solidFill>
                  <a:schemeClr val="tx1"/>
                </a:solidFill>
                <a:effectLst/>
                <a:latin typeface="Times New Roman" pitchFamily="18" charset="0"/>
                <a:ea typeface="宋体" pitchFamily="2" charset="-122"/>
                <a:cs typeface="+mn-cs"/>
              </a:rPr>
              <a:t>glyphicon</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 </a:t>
            </a:r>
            <a:r>
              <a:rPr lang="en-US" altLang="zh-CN" sz="1200" kern="1200" dirty="0" err="1" smtClean="0">
                <a:solidFill>
                  <a:schemeClr val="tx1"/>
                </a:solidFill>
                <a:effectLst/>
                <a:latin typeface="Times New Roman" pitchFamily="18" charset="0"/>
                <a:ea typeface="宋体" pitchFamily="2" charset="-122"/>
                <a:cs typeface="+mn-cs"/>
              </a:rPr>
              <a:t>glyphicon</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开头的样式</a:t>
            </a:r>
            <a:endParaRPr lang="en-US"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2</a:t>
            </a:r>
            <a:r>
              <a:rPr lang="zh-CN" altLang="en-US" sz="1200" kern="1200" dirty="0" smtClean="0">
                <a:solidFill>
                  <a:schemeClr val="tx1"/>
                </a:solidFill>
                <a:effectLst/>
                <a:latin typeface="Times New Roman" pitchFamily="18" charset="0"/>
                <a:ea typeface="宋体" pitchFamily="2" charset="-122"/>
                <a:cs typeface="+mn-cs"/>
              </a:rPr>
              <a:t>、演示示例</a:t>
            </a:r>
            <a:r>
              <a:rPr lang="en-US" altLang="zh-CN" sz="1200" kern="1200" dirty="0" smtClean="0">
                <a:solidFill>
                  <a:schemeClr val="tx1"/>
                </a:solidFill>
                <a:effectLst/>
                <a:latin typeface="Times New Roman" pitchFamily="18" charset="0"/>
                <a:ea typeface="宋体" pitchFamily="2" charset="-122"/>
                <a:cs typeface="+mn-cs"/>
              </a:rPr>
              <a:t>1</a:t>
            </a:r>
            <a:r>
              <a:rPr lang="zh-CN" altLang="en-US" sz="1200" kern="1200" dirty="0" smtClean="0">
                <a:solidFill>
                  <a:schemeClr val="tx1"/>
                </a:solidFill>
                <a:effectLst/>
                <a:latin typeface="Times New Roman" pitchFamily="18" charset="0"/>
                <a:ea typeface="宋体" pitchFamily="2" charset="-122"/>
                <a:cs typeface="+mn-cs"/>
              </a:rPr>
              <a:t>，带着学员观察效果</a:t>
            </a:r>
            <a:endParaRPr lang="zh-CN" altLang="en-US" dirty="0" smtClean="0">
              <a:ea typeface="宋体" charset="-122"/>
            </a:endParaRPr>
          </a:p>
        </p:txBody>
      </p:sp>
      <p:sp>
        <p:nvSpPr>
          <p:cNvPr id="4" name="灯片编号占位符 3"/>
          <p:cNvSpPr>
            <a:spLocks noGrp="1"/>
          </p:cNvSpPr>
          <p:nvPr>
            <p:ph type="sldNum" sz="quarter" idx="5"/>
          </p:nvPr>
        </p:nvSpPr>
        <p:spPr/>
        <p:txBody>
          <a:bodyPr/>
          <a:lstStyle/>
          <a:p>
            <a:pPr>
              <a:defRPr/>
            </a:pPr>
            <a:fld id="{21E011B3-9597-42A4-9A42-61325AA50817}"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endParaRPr lang="en-US" altLang="zh-CN" dirty="0" smtClean="0">
              <a:ea typeface="宋体" charset="-122"/>
            </a:endParaRPr>
          </a:p>
        </p:txBody>
      </p:sp>
      <p:sp>
        <p:nvSpPr>
          <p:cNvPr id="4" name="灯片编号占位符 3"/>
          <p:cNvSpPr>
            <a:spLocks noGrp="1"/>
          </p:cNvSpPr>
          <p:nvPr>
            <p:ph type="sldNum" sz="quarter" idx="5"/>
          </p:nvPr>
        </p:nvSpPr>
        <p:spPr/>
        <p:txBody>
          <a:bodyPr/>
          <a:lstStyle/>
          <a:p>
            <a:pPr>
              <a:defRPr/>
            </a:pPr>
            <a:fld id="{A6284426-645C-4A7E-A5BE-32637FBB2A6F}"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r>
              <a:rPr lang="zh-CN" altLang="en-US" dirty="0" smtClean="0">
                <a:ea typeface="宋体" charset="-122"/>
              </a:rPr>
              <a:t>教员带着学员一起分析看源码</a:t>
            </a:r>
            <a:endParaRPr lang="en-US" altLang="zh-CN" dirty="0" smtClean="0">
              <a:ea typeface="宋体" charset="-122"/>
            </a:endParaRPr>
          </a:p>
        </p:txBody>
      </p:sp>
      <p:sp>
        <p:nvSpPr>
          <p:cNvPr id="4" name="灯片编号占位符 3"/>
          <p:cNvSpPr>
            <a:spLocks noGrp="1"/>
          </p:cNvSpPr>
          <p:nvPr>
            <p:ph type="sldNum" sz="quarter" idx="5"/>
          </p:nvPr>
        </p:nvSpPr>
        <p:spPr/>
        <p:txBody>
          <a:bodyPr/>
          <a:lstStyle/>
          <a:p>
            <a:pPr>
              <a:defRPr/>
            </a:pPr>
            <a:fld id="{A6284426-645C-4A7E-A5BE-32637FBB2A6F}"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教学指导：</a:t>
            </a:r>
            <a:endParaRPr lang="en-US" altLang="zh-CN" dirty="0" smtClean="0">
              <a:ea typeface="宋体" charset="-122"/>
            </a:endParaRPr>
          </a:p>
          <a:p>
            <a:endParaRPr lang="zh-CN" altLang="en-US" dirty="0" smtClean="0">
              <a:ea typeface="宋体" charset="-122"/>
            </a:endParaRPr>
          </a:p>
        </p:txBody>
      </p:sp>
      <p:sp>
        <p:nvSpPr>
          <p:cNvPr id="4" name="灯片编号占位符 3"/>
          <p:cNvSpPr>
            <a:spLocks noGrp="1"/>
          </p:cNvSpPr>
          <p:nvPr>
            <p:ph type="sldNum" sz="quarter" idx="5"/>
          </p:nvPr>
        </p:nvSpPr>
        <p:spPr/>
        <p:txBody>
          <a:bodyPr/>
          <a:lstStyle/>
          <a:p>
            <a:pPr>
              <a:defRPr/>
            </a:pPr>
            <a:fld id="{A6284426-645C-4A7E-A5BE-32637FBB2A6F}"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6" descr="s3--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16"/>
          <p:cNvGrpSpPr>
            <a:grpSpLocks/>
          </p:cNvGrpSpPr>
          <p:nvPr userDrawn="1"/>
        </p:nvGrpSpPr>
        <p:grpSpPr bwMode="auto">
          <a:xfrm>
            <a:off x="6365875" y="5786438"/>
            <a:ext cx="2492375" cy="682625"/>
            <a:chOff x="6365905" y="5786454"/>
            <a:chExt cx="2492375" cy="682625"/>
          </a:xfrm>
        </p:grpSpPr>
        <p:sp>
          <p:nvSpPr>
            <p:cNvPr id="6" name="圆角矩形 5"/>
            <p:cNvSpPr/>
            <p:nvPr userDrawn="1"/>
          </p:nvSpPr>
          <p:spPr bwMode="auto">
            <a:xfrm>
              <a:off x="6429388" y="5857892"/>
              <a:ext cx="642942" cy="142876"/>
            </a:xfrm>
            <a:prstGeom prst="roundRect">
              <a:avLst/>
            </a:prstGeom>
            <a:solidFill>
              <a:srgbClr val="0E9CDE"/>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7" name="TextBox 6"/>
            <p:cNvSpPr txBox="1">
              <a:spLocks noChangeArrowheads="1"/>
            </p:cNvSpPr>
            <p:nvPr/>
          </p:nvSpPr>
          <p:spPr bwMode="auto">
            <a:xfrm>
              <a:off x="6365905" y="5786454"/>
              <a:ext cx="2492375" cy="682625"/>
            </a:xfrm>
            <a:prstGeom prst="rect">
              <a:avLst/>
            </a:prstGeom>
            <a:noFill/>
            <a:ln>
              <a:noFill/>
            </a:ln>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ts val="1600"/>
                </a:lnSpc>
                <a:defRPr/>
              </a:pPr>
              <a:r>
                <a:rPr lang="en-US" altLang="zh-CN" sz="1000" b="1" dirty="0" smtClean="0">
                  <a:solidFill>
                    <a:schemeClr val="bg1"/>
                  </a:solidFill>
                  <a:latin typeface="微软雅黑" pitchFamily="34" charset="-122"/>
                  <a:ea typeface="微软雅黑" pitchFamily="34" charset="-122"/>
                </a:rPr>
                <a:t>ACCP8.0</a:t>
              </a:r>
            </a:p>
            <a:p>
              <a:pPr>
                <a:lnSpc>
                  <a:spcPts val="1500"/>
                </a:lnSpc>
                <a:defRPr/>
              </a:pPr>
              <a:r>
                <a:rPr lang="zh-CN" altLang="en-US" sz="1000" b="1" dirty="0" smtClean="0">
                  <a:latin typeface="微软雅黑" pitchFamily="34" charset="-122"/>
                  <a:ea typeface="微软雅黑" pitchFamily="34" charset="-122"/>
                </a:rPr>
                <a:t>职业教育研究院</a:t>
              </a:r>
              <a:endParaRPr lang="en-US" altLang="zh-CN" sz="1000" b="1" dirty="0" smtClean="0">
                <a:latin typeface="微软雅黑" pitchFamily="34" charset="-122"/>
                <a:ea typeface="微软雅黑" pitchFamily="34" charset="-122"/>
              </a:endParaRPr>
            </a:p>
            <a:p>
              <a:pPr>
                <a:lnSpc>
                  <a:spcPts val="1500"/>
                </a:lnSpc>
                <a:defRPr/>
              </a:pPr>
              <a:r>
                <a:rPr lang="zh-CN" altLang="en-US" sz="1000" b="1" dirty="0" smtClean="0">
                  <a:latin typeface="微软雅黑" pitchFamily="34" charset="-122"/>
                  <a:ea typeface="微软雅黑" pitchFamily="34" charset="-122"/>
                </a:rPr>
                <a:t>北京阿博泰克北大青鸟信息技术有限公司</a:t>
              </a:r>
            </a:p>
          </p:txBody>
        </p:sp>
      </p:grpSp>
      <p:pic>
        <p:nvPicPr>
          <p:cNvPr id="8" name="图片 13" descr="彩色1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8125" y="214313"/>
            <a:ext cx="18335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13"/>
          <p:cNvGrpSpPr>
            <a:grpSpLocks/>
          </p:cNvGrpSpPr>
          <p:nvPr userDrawn="1"/>
        </p:nvGrpSpPr>
        <p:grpSpPr bwMode="auto">
          <a:xfrm>
            <a:off x="7715250" y="1822450"/>
            <a:ext cx="576263" cy="677863"/>
            <a:chOff x="7786710" y="1536651"/>
            <a:chExt cx="576891" cy="677108"/>
          </a:xfrm>
        </p:grpSpPr>
        <p:sp>
          <p:nvSpPr>
            <p:cNvPr id="10" name="圆角矩形 9"/>
            <p:cNvSpPr/>
            <p:nvPr/>
          </p:nvSpPr>
          <p:spPr>
            <a:xfrm>
              <a:off x="7858226" y="1642896"/>
              <a:ext cx="429092" cy="42814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1" name="组合 14"/>
            <p:cNvGrpSpPr>
              <a:grpSpLocks/>
            </p:cNvGrpSpPr>
            <p:nvPr/>
          </p:nvGrpSpPr>
          <p:grpSpPr bwMode="auto">
            <a:xfrm>
              <a:off x="7786710" y="1536651"/>
              <a:ext cx="576891" cy="677108"/>
              <a:chOff x="7572396" y="1536651"/>
              <a:chExt cx="576891" cy="677108"/>
            </a:xfrm>
          </p:grpSpPr>
          <p:sp>
            <p:nvSpPr>
              <p:cNvPr id="12" name="矩形 16"/>
              <p:cNvSpPr>
                <a:spLocks noChangeArrowheads="1"/>
              </p:cNvSpPr>
              <p:nvPr/>
            </p:nvSpPr>
            <p:spPr bwMode="auto">
              <a:xfrm>
                <a:off x="7572396" y="1536651"/>
                <a:ext cx="42909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800" b="1">
                    <a:solidFill>
                      <a:schemeClr val="bg1"/>
                    </a:solidFill>
                    <a:latin typeface="微软雅黑" pitchFamily="34" charset="-122"/>
                    <a:ea typeface="微软雅黑" pitchFamily="34" charset="-122"/>
                  </a:rPr>
                  <a:t>Y</a:t>
                </a:r>
                <a:endParaRPr lang="zh-CN" altLang="en-US" sz="3800" b="1">
                  <a:solidFill>
                    <a:schemeClr val="bg1"/>
                  </a:solidFill>
                  <a:latin typeface="微软雅黑" pitchFamily="34" charset="-122"/>
                  <a:ea typeface="微软雅黑" pitchFamily="34" charset="-122"/>
                </a:endParaRPr>
              </a:p>
            </p:txBody>
          </p:sp>
          <p:sp>
            <p:nvSpPr>
              <p:cNvPr id="15" name="矩形 17"/>
              <p:cNvSpPr>
                <a:spLocks noChangeArrowheads="1"/>
              </p:cNvSpPr>
              <p:nvPr/>
            </p:nvSpPr>
            <p:spPr bwMode="auto">
              <a:xfrm>
                <a:off x="7786943" y="1774511"/>
                <a:ext cx="362344" cy="3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bg1"/>
                    </a:solidFill>
                    <a:latin typeface="微软雅黑" pitchFamily="34" charset="-122"/>
                    <a:ea typeface="微软雅黑" pitchFamily="34" charset="-122"/>
                  </a:rPr>
                  <a:t>2</a:t>
                </a:r>
                <a:endParaRPr lang="zh-CN" altLang="en-US" b="1">
                  <a:solidFill>
                    <a:schemeClr val="bg1"/>
                  </a:solidFill>
                  <a:latin typeface="微软雅黑" pitchFamily="34" charset="-122"/>
                  <a:ea typeface="微软雅黑" pitchFamily="34" charset="-122"/>
                </a:endParaRPr>
              </a:p>
            </p:txBody>
          </p:sp>
        </p:grpSp>
      </p:grpSp>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6" name="灯片编号占位符 5"/>
          <p:cNvSpPr>
            <a:spLocks noGrp="1"/>
          </p:cNvSpPr>
          <p:nvPr>
            <p:ph type="sldNum" sz="quarter" idx="10"/>
          </p:nvPr>
        </p:nvSpPr>
        <p:spPr>
          <a:xfrm>
            <a:off x="6553200" y="6356350"/>
            <a:ext cx="2133600" cy="365125"/>
          </a:xfrm>
        </p:spPr>
        <p:txBody>
          <a:bodyPr/>
          <a:lstStyle>
            <a:lvl1pPr>
              <a:defRPr/>
            </a:lvl1pPr>
          </a:lstStyle>
          <a:p>
            <a:pPr>
              <a:defRPr/>
            </a:pPr>
            <a:fld id="{13D28349-2F5E-4D84-93DA-86DCDCF44844}" type="slidenum">
              <a:rPr lang="zh-CN" altLang="en-US"/>
              <a:pPr>
                <a:defRPr/>
              </a:pPr>
              <a:t>‹#›</a:t>
            </a:fld>
            <a:endParaRPr lang="zh-CN" altLang="en-US" dirty="0"/>
          </a:p>
        </p:txBody>
      </p:sp>
    </p:spTree>
    <p:extLst>
      <p:ext uri="{BB962C8B-B14F-4D97-AF65-F5344CB8AC3E}">
        <p14:creationId xmlns:p14="http://schemas.microsoft.com/office/powerpoint/2010/main" val="33877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18687D7E-8E49-4C8F-9CE3-718E2A9AAB76}"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246951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AA2A5284-44EA-4C4D-9ED6-BE7CC6592578}"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121255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p:txBody>
          <a:bodyPr/>
          <a:lstStyle>
            <a:lvl1pPr>
              <a:defRPr/>
            </a:lvl1pPr>
          </a:lstStyle>
          <a:p>
            <a:pPr>
              <a:defRPr/>
            </a:pPr>
            <a:fld id="{D4C544AB-AF4C-4A74-B638-213FBE600845}" type="slidenum">
              <a:rPr lang="zh-CN" altLang="en-US" smtClean="0"/>
              <a:pPr>
                <a:defRPr/>
              </a:pPr>
              <a:t>‹#›</a:t>
            </a:fld>
            <a:r>
              <a:rPr lang="en-US" altLang="zh-CN" dirty="0" smtClean="0"/>
              <a:t>/46</a:t>
            </a:r>
            <a:endParaRPr lang="zh-CN" altLang="en-US" dirty="0"/>
          </a:p>
        </p:txBody>
      </p:sp>
    </p:spTree>
    <p:extLst>
      <p:ext uri="{BB962C8B-B14F-4D97-AF65-F5344CB8AC3E}">
        <p14:creationId xmlns:p14="http://schemas.microsoft.com/office/powerpoint/2010/main" val="6999030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7C264793-1982-4DD6-B43C-1DC4000FF85D}"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40413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14499D7E-9E50-4FDF-915F-4B51BC7E2D69}"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264174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A288B17A-94E6-47BB-A7AA-57013C497FFD}"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312047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BAFBCA36-D947-4AC9-A7E2-D1E32AE88BE7}"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104278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372E2A1B-10FD-422B-B951-64EB5B86EE90}"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11224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A8F308F6-D8BE-4D6B-8117-2FF68A7EE6C8}"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382068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01FA7DDC-2462-4E80-9F36-EFE7549C1D0E}"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151680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charset="0"/>
                <a:ea typeface="黑体" pitchFamily="2" charset="-122"/>
              </a:defRPr>
            </a:lvl1pPr>
          </a:lstStyle>
          <a:p>
            <a:pPr>
              <a:defRPr/>
            </a:pPr>
            <a:fld id="{2565FEC8-6DA4-40C9-A68A-22F08F5D6883}" type="slidenum">
              <a:rPr lang="zh-CN" altLang="en-US"/>
              <a:pPr>
                <a:defRPr/>
              </a:pPr>
              <a:t>‹#›</a:t>
            </a:fld>
            <a:r>
              <a:rPr lang="en-US" altLang="zh-CN" dirty="0"/>
              <a:t>/3</a:t>
            </a:r>
            <a:endParaRPr lang="zh-CN" altLang="en-US" dirty="0"/>
          </a:p>
        </p:txBody>
      </p:sp>
    </p:spTree>
  </p:cSld>
  <p:clrMap bg1="lt1" tx1="dk1" bg2="lt2" tx2="dk2" accent1="accent1" accent2="accent2" accent3="accent3" accent4="accent4" accent5="accent5" accent6="accent6" hlink="hlink" folHlink="folHlink"/>
  <p:sldLayoutIdLst>
    <p:sldLayoutId id="2147484604" r:id="rId1"/>
    <p:sldLayoutId id="2147484605" r:id="rId2"/>
    <p:sldLayoutId id="2147484606" r:id="rId3"/>
    <p:sldLayoutId id="2147484607" r:id="rId4"/>
    <p:sldLayoutId id="2147484608" r:id="rId5"/>
    <p:sldLayoutId id="2147484609" r:id="rId6"/>
    <p:sldLayoutId id="2147484610" r:id="rId7"/>
    <p:sldLayoutId id="2147484611" r:id="rId8"/>
    <p:sldLayoutId id="2147484612" r:id="rId9"/>
    <p:sldLayoutId id="2147484613" r:id="rId10"/>
    <p:sldLayoutId id="2147484614" r:id="rId11"/>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itchFamily="34" charset="-122"/>
          <a:ea typeface="微软雅黑" pitchFamily="34" charset="-122"/>
          <a:cs typeface="+mj-cs"/>
        </a:defRPr>
      </a:lvl1pPr>
      <a:lvl2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2pPr>
      <a:lvl3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3pPr>
      <a:lvl4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4pPr>
      <a:lvl5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5pPr>
      <a:lvl6pPr marL="457200" algn="r" rtl="0" eaLnBrk="1" fontAlgn="base" hangingPunct="1">
        <a:spcBef>
          <a:spcPct val="0"/>
        </a:spcBef>
        <a:spcAft>
          <a:spcPct val="0"/>
        </a:spcAft>
        <a:defRPr sz="3200">
          <a:solidFill>
            <a:schemeClr val="bg1"/>
          </a:solidFill>
          <a:latin typeface="Arial" charset="0"/>
          <a:ea typeface="黑体" pitchFamily="2" charset="-122"/>
        </a:defRPr>
      </a:lvl6pPr>
      <a:lvl7pPr marL="914400" algn="r" rtl="0" eaLnBrk="1" fontAlgn="base" hangingPunct="1">
        <a:spcBef>
          <a:spcPct val="0"/>
        </a:spcBef>
        <a:spcAft>
          <a:spcPct val="0"/>
        </a:spcAft>
        <a:defRPr sz="3200">
          <a:solidFill>
            <a:schemeClr val="bg1"/>
          </a:solidFill>
          <a:latin typeface="Arial" charset="0"/>
          <a:ea typeface="黑体" pitchFamily="2" charset="-122"/>
        </a:defRPr>
      </a:lvl7pPr>
      <a:lvl8pPr marL="1371600" algn="r" rtl="0" eaLnBrk="1" fontAlgn="base" hangingPunct="1">
        <a:spcBef>
          <a:spcPct val="0"/>
        </a:spcBef>
        <a:spcAft>
          <a:spcPct val="0"/>
        </a:spcAft>
        <a:defRPr sz="3200">
          <a:solidFill>
            <a:schemeClr val="bg1"/>
          </a:solidFill>
          <a:latin typeface="Arial" charset="0"/>
          <a:ea typeface="黑体" pitchFamily="2" charset="-122"/>
        </a:defRPr>
      </a:lvl8pPr>
      <a:lvl9pPr marL="1828800" algn="r" rtl="0" eaLnBrk="1" fontAlgn="base" hangingPunct="1">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lr>
          <a:schemeClr val="tx2"/>
        </a:buClr>
        <a:buFont typeface="Wingdings"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3.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800100" y="2643188"/>
            <a:ext cx="7772400" cy="785812"/>
          </a:xfrm>
        </p:spPr>
        <p:txBody>
          <a:bodyPr>
            <a:noAutofit/>
          </a:bodyPr>
          <a:lstStyle/>
          <a:p>
            <a:r>
              <a:rPr dirty="0" smtClean="0"/>
              <a:t>第</a:t>
            </a:r>
            <a:r>
              <a:rPr lang="zh-CN" altLang="en-US" dirty="0"/>
              <a:t>三</a:t>
            </a:r>
            <a:r>
              <a:rPr dirty="0" smtClean="0"/>
              <a:t>章  </a:t>
            </a:r>
            <a:r>
              <a:rPr lang="en-US" dirty="0" smtClean="0"/>
              <a:t>B</a:t>
            </a:r>
            <a:r>
              <a:rPr lang="en-US" altLang="zh-CN" dirty="0" smtClean="0"/>
              <a:t>ootstrap </a:t>
            </a:r>
            <a:r>
              <a:rPr lang="zh-CN" altLang="en-US" dirty="0"/>
              <a:t>组件</a:t>
            </a:r>
            <a:endParaRPr lang="zh-CN" altLang="zh-CN" dirty="0"/>
          </a:p>
        </p:txBody>
      </p:sp>
      <p:grpSp>
        <p:nvGrpSpPr>
          <p:cNvPr id="13315" name="组合 17"/>
          <p:cNvGrpSpPr>
            <a:grpSpLocks/>
          </p:cNvGrpSpPr>
          <p:nvPr/>
        </p:nvGrpSpPr>
        <p:grpSpPr bwMode="auto">
          <a:xfrm>
            <a:off x="1143000" y="3481388"/>
            <a:ext cx="7143750" cy="285750"/>
            <a:chOff x="1071538" y="3214336"/>
            <a:chExt cx="7143800" cy="286102"/>
          </a:xfrm>
        </p:grpSpPr>
        <p:cxnSp>
          <p:nvCxnSpPr>
            <p:cNvPr id="8" name="直接连接符 7"/>
            <p:cNvCxnSpPr/>
            <p:nvPr/>
          </p:nvCxnSpPr>
          <p:spPr>
            <a:xfrm>
              <a:off x="1071538" y="3214336"/>
              <a:ext cx="7143800" cy="1589"/>
            </a:xfrm>
            <a:prstGeom prst="line">
              <a:avLst/>
            </a:prstGeom>
            <a:ln w="19050">
              <a:solidFill>
                <a:srgbClr val="0E9CDE"/>
              </a:solidFill>
            </a:ln>
          </p:spPr>
          <p:style>
            <a:lnRef idx="1">
              <a:schemeClr val="accent1"/>
            </a:lnRef>
            <a:fillRef idx="0">
              <a:schemeClr val="accent1"/>
            </a:fillRef>
            <a:effectRef idx="0">
              <a:schemeClr val="accent1"/>
            </a:effectRef>
            <a:fontRef idx="minor">
              <a:schemeClr val="tx1"/>
            </a:fontRef>
          </p:style>
        </p:cxnSp>
        <p:sp>
          <p:nvSpPr>
            <p:cNvPr id="12" name="同侧圆角矩形 11"/>
            <p:cNvSpPr/>
            <p:nvPr/>
          </p:nvSpPr>
          <p:spPr bwMode="auto">
            <a:xfrm rot="10800000">
              <a:off x="6929454" y="3214336"/>
              <a:ext cx="1285884" cy="286102"/>
            </a:xfrm>
            <a:prstGeom prst="round2SameRect">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effectLst>
                  <a:outerShdw blurRad="38100" dist="38100" dir="2700000" algn="tl">
                    <a:srgbClr val="000000">
                      <a:alpha val="43137"/>
                    </a:srgbClr>
                  </a:outerShdw>
                </a:effectLst>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0272" y="359079"/>
            <a:ext cx="1944341" cy="523220"/>
          </a:xfrm>
        </p:spPr>
        <p:txBody>
          <a:bodyPr/>
          <a:lstStyle/>
          <a:p>
            <a:pPr>
              <a:defRPr/>
            </a:pPr>
            <a:r>
              <a:rPr lang="zh-CN" altLang="zh-CN" dirty="0"/>
              <a:t>下拉菜单</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a:t>在网页交互的时候经常会需要上下文菜单或者隐藏</a:t>
            </a:r>
            <a:r>
              <a:rPr lang="en-US" altLang="zh-CN" dirty="0"/>
              <a:t>/</a:t>
            </a:r>
            <a:r>
              <a:rPr lang="zh-CN" altLang="en-US" dirty="0"/>
              <a:t>展开菜单</a:t>
            </a:r>
          </a:p>
          <a:p>
            <a:pPr>
              <a:defRPr/>
            </a:pPr>
            <a:r>
              <a:rPr lang="zh-CN" altLang="en-US" dirty="0"/>
              <a:t>下拉菜单的 </a:t>
            </a:r>
            <a:r>
              <a:rPr lang="en-US" altLang="zh-CN" dirty="0"/>
              <a:t>JavaScript </a:t>
            </a:r>
            <a:r>
              <a:rPr lang="zh-CN" altLang="en-US" dirty="0"/>
              <a:t>插件能让它具有交互性</a:t>
            </a:r>
          </a:p>
          <a:p>
            <a:pPr>
              <a:defRPr/>
            </a:pPr>
            <a:endParaRPr lang="en-US" altLang="zh-CN" dirty="0"/>
          </a:p>
          <a:p>
            <a:pPr>
              <a:defRPr/>
            </a:pPr>
            <a:endParaRPr lang="en-US" altLang="zh-CN" dirty="0" smtClean="0"/>
          </a:p>
          <a:p>
            <a:pPr>
              <a:defRPr/>
            </a:pPr>
            <a:endParaRPr lang="en-US" altLang="zh-CN" dirty="0"/>
          </a:p>
          <a:p>
            <a:pPr>
              <a:defRPr/>
            </a:pPr>
            <a:endParaRPr lang="en-US" altLang="zh-CN" dirty="0" smtClean="0"/>
          </a:p>
        </p:txBody>
      </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10</a:t>
            </a:fld>
            <a:r>
              <a:rPr lang="en-US" altLang="zh-CN" smtClean="0"/>
              <a:t>/46</a:t>
            </a:r>
            <a:endParaRPr lang="zh-CN" altLang="en-US" dirty="0"/>
          </a:p>
        </p:txBody>
      </p:sp>
    </p:spTree>
    <p:extLst>
      <p:ext uri="{BB962C8B-B14F-4D97-AF65-F5344CB8AC3E}">
        <p14:creationId xmlns:p14="http://schemas.microsoft.com/office/powerpoint/2010/main" val="1054569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8144" y="143039"/>
            <a:ext cx="3096469" cy="954107"/>
          </a:xfrm>
        </p:spPr>
        <p:txBody>
          <a:bodyPr/>
          <a:lstStyle/>
          <a:p>
            <a:pPr>
              <a:defRPr/>
            </a:pPr>
            <a:r>
              <a:rPr lang="zh-CN" altLang="en-US" dirty="0" smtClean="0"/>
              <a:t>下拉菜单使用方法</a:t>
            </a:r>
            <a:endParaRPr lang="en-US" altLang="zh-CN" dirty="0"/>
          </a:p>
        </p:txBody>
      </p:sp>
      <p:sp>
        <p:nvSpPr>
          <p:cNvPr id="3" name="内容占位符 2"/>
          <p:cNvSpPr>
            <a:spLocks noGrp="1"/>
          </p:cNvSpPr>
          <p:nvPr>
            <p:ph idx="1"/>
          </p:nvPr>
        </p:nvSpPr>
        <p:spPr>
          <a:xfrm>
            <a:off x="784225" y="1214438"/>
            <a:ext cx="7645400" cy="5143500"/>
          </a:xfrm>
        </p:spPr>
        <p:txBody>
          <a:bodyPr/>
          <a:lstStyle/>
          <a:p>
            <a:pPr eaLnBrk="1" hangingPunct="1">
              <a:lnSpc>
                <a:spcPct val="150000"/>
              </a:lnSpc>
            </a:pPr>
            <a:r>
              <a:rPr lang="zh-CN" altLang="en-US" sz="2800" dirty="0"/>
              <a:t>名为</a:t>
            </a:r>
            <a:r>
              <a:rPr lang="en-US" altLang="zh-CN" sz="2800" dirty="0"/>
              <a:t>.dropdown</a:t>
            </a:r>
            <a:r>
              <a:rPr lang="zh-CN" altLang="en-US" sz="2800" dirty="0"/>
              <a:t>样式所在的是大容器</a:t>
            </a:r>
          </a:p>
          <a:p>
            <a:pPr eaLnBrk="1" hangingPunct="1">
              <a:lnSpc>
                <a:spcPct val="150000"/>
              </a:lnSpc>
            </a:pPr>
            <a:r>
              <a:rPr lang="en-US" altLang="zh-CN" sz="2800" dirty="0"/>
              <a:t>.dropdown-menu</a:t>
            </a:r>
            <a:r>
              <a:rPr lang="zh-CN" altLang="en-US" sz="2800" dirty="0"/>
              <a:t>是放菜单</a:t>
            </a:r>
            <a:r>
              <a:rPr lang="en-US" altLang="zh-CN" sz="2800" dirty="0"/>
              <a:t>li</a:t>
            </a:r>
            <a:r>
              <a:rPr lang="zh-CN" altLang="en-US" sz="2800" dirty="0"/>
              <a:t>的容器</a:t>
            </a:r>
          </a:p>
          <a:p>
            <a:pPr eaLnBrk="1" hangingPunct="1">
              <a:lnSpc>
                <a:spcPct val="150000"/>
              </a:lnSpc>
            </a:pPr>
            <a:r>
              <a:rPr lang="en-US" altLang="zh-CN" sz="2800" dirty="0"/>
              <a:t>.open</a:t>
            </a:r>
            <a:r>
              <a:rPr lang="zh-CN" altLang="en-US" sz="2800" dirty="0"/>
              <a:t>可以控制菜单展开与否</a:t>
            </a:r>
          </a:p>
          <a:p>
            <a:pPr marL="342900" lvl="1" indent="-342900" eaLnBrk="1" hangingPunct="1">
              <a:lnSpc>
                <a:spcPct val="150000"/>
              </a:lnSpc>
              <a:buFont typeface="Wingdings" pitchFamily="2" charset="2"/>
              <a:buChar char="n"/>
            </a:pPr>
            <a:endParaRPr lang="zh-CN" altLang="en-US" sz="2800" dirty="0">
              <a:cs typeface="+mn-cs"/>
            </a:endParaRPr>
          </a:p>
          <a:p>
            <a:pPr>
              <a:defRPr/>
            </a:pPr>
            <a:endParaRPr lang="en-US" altLang="zh-CN" dirty="0" smtClean="0"/>
          </a:p>
        </p:txBody>
      </p:sp>
      <p:sp>
        <p:nvSpPr>
          <p:cNvPr id="6" name="AutoShape 7"/>
          <p:cNvSpPr>
            <a:spLocks noChangeArrowheads="1"/>
          </p:cNvSpPr>
          <p:nvPr/>
        </p:nvSpPr>
        <p:spPr bwMode="auto">
          <a:xfrm>
            <a:off x="467544" y="908720"/>
            <a:ext cx="7992888" cy="482453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 class="</a:t>
            </a:r>
            <a:r>
              <a:rPr lang="en-US" altLang="zh-CN" b="1" dirty="0">
                <a:solidFill>
                  <a:srgbClr val="FF0000"/>
                </a:solidFill>
                <a:latin typeface="+mn-lt"/>
              </a:rPr>
              <a:t>dropdown</a:t>
            </a:r>
            <a:r>
              <a:rPr lang="en-US" altLang="zh-CN" b="1" dirty="0">
                <a:solidFill>
                  <a:schemeClr val="accent5">
                    <a:lumMod val="10000"/>
                  </a:schemeClr>
                </a:solidFill>
                <a:latin typeface="+mn-lt"/>
              </a:rPr>
              <a:t> </a:t>
            </a:r>
            <a:r>
              <a:rPr lang="en-US" altLang="zh-CN" b="1" dirty="0">
                <a:solidFill>
                  <a:srgbClr val="FF0000"/>
                </a:solidFill>
                <a:latin typeface="+mn-lt"/>
              </a:rPr>
              <a:t>open</a:t>
            </a:r>
            <a:r>
              <a:rPr lang="en-US" altLang="zh-CN" b="1" dirty="0">
                <a:solidFill>
                  <a:schemeClr val="accent5">
                    <a:lumMod val="10000"/>
                  </a:schemeClr>
                </a:solidFill>
                <a:latin typeface="+mn-lt"/>
              </a:rPr>
              <a:t>"&gt;   &lt;!-- open</a:t>
            </a:r>
            <a:r>
              <a:rPr lang="zh-CN" altLang="en-US" b="1" dirty="0">
                <a:solidFill>
                  <a:schemeClr val="accent5">
                    <a:lumMod val="10000"/>
                  </a:schemeClr>
                </a:solidFill>
                <a:latin typeface="+mn-lt"/>
              </a:rPr>
              <a:t>控制菜单收缩展开</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&lt;button class="</a:t>
            </a:r>
            <a:r>
              <a:rPr lang="en-US" altLang="zh-CN" b="1" dirty="0" err="1">
                <a:solidFill>
                  <a:schemeClr val="accent5">
                    <a:lumMod val="10000"/>
                  </a:schemeClr>
                </a:solidFill>
                <a:latin typeface="+mn-lt"/>
              </a:rPr>
              <a:t>btn</a:t>
            </a: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btn</a:t>
            </a:r>
            <a:r>
              <a:rPr lang="en-US" altLang="zh-CN" b="1" dirty="0">
                <a:solidFill>
                  <a:schemeClr val="accent5">
                    <a:lumMod val="10000"/>
                  </a:schemeClr>
                </a:solidFill>
                <a:latin typeface="+mn-lt"/>
              </a:rPr>
              <a:t>-default" </a:t>
            </a:r>
            <a:r>
              <a:rPr lang="en-US" altLang="zh-CN" b="1" dirty="0">
                <a:solidFill>
                  <a:srgbClr val="FF0000"/>
                </a:solidFill>
                <a:latin typeface="+mn-lt"/>
              </a:rPr>
              <a:t>data-toggle="dropdown"</a:t>
            </a:r>
            <a:r>
              <a:rPr lang="en-US" altLang="zh-CN" b="1" dirty="0">
                <a:solidFill>
                  <a:schemeClr val="accent5">
                    <a:lumMod val="10000"/>
                  </a:schemeClr>
                </a:solidFill>
                <a:latin typeface="+mn-lt"/>
              </a:rPr>
              <a:t> &gt;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Dropdown   &lt;span </a:t>
            </a:r>
            <a:r>
              <a:rPr lang="en-US" altLang="zh-CN" b="1" dirty="0">
                <a:solidFill>
                  <a:schemeClr val="accent5">
                    <a:lumMod val="10000"/>
                  </a:schemeClr>
                </a:solidFill>
                <a:latin typeface="+mn-lt"/>
              </a:rPr>
              <a:t>class="</a:t>
            </a:r>
            <a:r>
              <a:rPr lang="en-US" altLang="zh-CN" b="1" dirty="0">
                <a:solidFill>
                  <a:srgbClr val="FF0000"/>
                </a:solidFill>
                <a:latin typeface="+mn-lt"/>
              </a:rPr>
              <a:t>caret</a:t>
            </a:r>
            <a:r>
              <a:rPr lang="en-US" altLang="zh-CN" b="1" dirty="0">
                <a:solidFill>
                  <a:schemeClr val="accent5">
                    <a:lumMod val="10000"/>
                  </a:schemeClr>
                </a:solidFill>
                <a:latin typeface="+mn-lt"/>
              </a:rPr>
              <a:t>"&gt;&lt;/span&gt;      &lt;!-- </a:t>
            </a:r>
            <a:r>
              <a:rPr lang="zh-CN" altLang="en-US" b="1" dirty="0">
                <a:solidFill>
                  <a:schemeClr val="accent5">
                    <a:lumMod val="10000"/>
                  </a:schemeClr>
                </a:solidFill>
                <a:latin typeface="+mn-lt"/>
              </a:rPr>
              <a:t>向下小三角</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&lt;/button&gt;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 class="</a:t>
            </a:r>
            <a:r>
              <a:rPr lang="en-US" altLang="zh-CN" b="1" dirty="0">
                <a:solidFill>
                  <a:srgbClr val="FF0000"/>
                </a:solidFill>
                <a:latin typeface="+mn-lt"/>
              </a:rPr>
              <a:t>dropdown-menu</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	  &lt;</a:t>
            </a:r>
            <a:r>
              <a:rPr lang="en-US" altLang="zh-CN" b="1" dirty="0">
                <a:solidFill>
                  <a:schemeClr val="accent5">
                    <a:lumMod val="10000"/>
                  </a:schemeClr>
                </a:solidFill>
                <a:latin typeface="+mn-lt"/>
              </a:rPr>
              <a:t>li class="</a:t>
            </a:r>
            <a:r>
              <a:rPr lang="en-US" altLang="zh-CN" b="1" dirty="0">
                <a:solidFill>
                  <a:srgbClr val="FF0000"/>
                </a:solidFill>
                <a:latin typeface="+mn-lt"/>
              </a:rPr>
              <a:t>active</a:t>
            </a:r>
            <a:r>
              <a:rPr lang="en-US" altLang="zh-CN" b="1" dirty="0">
                <a:solidFill>
                  <a:schemeClr val="accent5">
                    <a:lumMod val="10000"/>
                  </a:schemeClr>
                </a:solidFill>
                <a:latin typeface="+mn-lt"/>
              </a:rPr>
              <a:t>"&gt;&lt;a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="#"&gt;Action&lt;/a&gt;&lt;/li&gt;  </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="#"&gt;Another action&lt;/a&gt;&lt;/li&gt;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 class="</a:t>
            </a:r>
            <a:r>
              <a:rPr lang="en-US" altLang="zh-CN" b="1" dirty="0">
                <a:solidFill>
                  <a:srgbClr val="FF0000"/>
                </a:solidFill>
                <a:latin typeface="+mn-lt"/>
              </a:rPr>
              <a:t>divider</a:t>
            </a:r>
            <a:r>
              <a:rPr lang="en-US" altLang="zh-CN" b="1" dirty="0">
                <a:solidFill>
                  <a:schemeClr val="accent5">
                    <a:lumMod val="10000"/>
                  </a:schemeClr>
                </a:solidFill>
                <a:latin typeface="+mn-lt"/>
              </a:rPr>
              <a:t>"&gt;&lt;/li&gt;        &lt;!-- </a:t>
            </a:r>
            <a:r>
              <a:rPr lang="zh-CN" altLang="en-US" b="1" dirty="0">
                <a:solidFill>
                  <a:schemeClr val="accent5">
                    <a:lumMod val="10000"/>
                  </a:schemeClr>
                </a:solidFill>
                <a:latin typeface="+mn-lt"/>
              </a:rPr>
              <a:t>分界线</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    &lt;/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&lt;/div&gt;</a:t>
            </a: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endParaRPr lang="en-US" altLang="zh-CN" b="1" dirty="0">
              <a:solidFill>
                <a:schemeClr val="accent5">
                  <a:lumMod val="10000"/>
                </a:schemeClr>
              </a:solidFill>
              <a:latin typeface="+mn-lt"/>
            </a:endParaRPr>
          </a:p>
        </p:txBody>
      </p:sp>
      <p:grpSp>
        <p:nvGrpSpPr>
          <p:cNvPr id="7" name="组合 14"/>
          <p:cNvGrpSpPr>
            <a:grpSpLocks/>
          </p:cNvGrpSpPr>
          <p:nvPr/>
        </p:nvGrpSpPr>
        <p:grpSpPr bwMode="auto">
          <a:xfrm>
            <a:off x="2483768" y="6060849"/>
            <a:ext cx="4032447" cy="428625"/>
            <a:chOff x="3143240" y="5143512"/>
            <a:chExt cx="4572032" cy="428628"/>
          </a:xfrm>
        </p:grpSpPr>
        <p:sp>
          <p:nvSpPr>
            <p:cNvPr id="8" name="圆角矩形 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9" name="圆角矩形 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0"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bwMode="auto">
            <a:xfrm>
              <a:off x="4205052" y="5187962"/>
              <a:ext cx="2882923"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2</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下拉菜单</a:t>
              </a:r>
            </a:p>
          </p:txBody>
        </p:sp>
      </p:grpSp>
      <p:pic>
        <p:nvPicPr>
          <p:cNvPr id="3074" name="Picture 2" descr="C:\Users\yaling.he\Desktop\Chapter03截图\Chapter03截图\图3.5　 下拉菜单的基本用法.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497497"/>
            <a:ext cx="3845965" cy="3235759"/>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11</a:t>
            </a:fld>
            <a:r>
              <a:rPr lang="en-US" altLang="zh-CN" smtClean="0"/>
              <a:t>/46</a:t>
            </a:r>
            <a:endParaRPr lang="zh-CN" altLang="en-US" dirty="0"/>
          </a:p>
        </p:txBody>
      </p:sp>
      <p:grpSp>
        <p:nvGrpSpPr>
          <p:cNvPr id="12" name="组合 70"/>
          <p:cNvGrpSpPr>
            <a:grpSpLocks/>
          </p:cNvGrpSpPr>
          <p:nvPr/>
        </p:nvGrpSpPr>
        <p:grpSpPr bwMode="auto">
          <a:xfrm>
            <a:off x="0" y="404664"/>
            <a:ext cx="1000125" cy="414337"/>
            <a:chOff x="1000100" y="2528843"/>
            <a:chExt cx="1000132" cy="414475"/>
          </a:xfrm>
        </p:grpSpPr>
        <p:pic>
          <p:nvPicPr>
            <p:cNvPr id="13" name="Picture 8" descr="E:\设计支持\模板设计\s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Tree>
    <p:extLst>
      <p:ext uri="{BB962C8B-B14F-4D97-AF65-F5344CB8AC3E}">
        <p14:creationId xmlns:p14="http://schemas.microsoft.com/office/powerpoint/2010/main" val="10936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wipe(left)">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yaling.he\Desktop\Chapter03截图\Chapter03截图\图3.7　 分离式的下拉菜单.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2954" y="2132856"/>
            <a:ext cx="4411227" cy="330681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5220072" y="70634"/>
            <a:ext cx="3744541" cy="954107"/>
          </a:xfrm>
        </p:spPr>
        <p:txBody>
          <a:bodyPr/>
          <a:lstStyle/>
          <a:p>
            <a:pPr>
              <a:defRPr/>
            </a:pPr>
            <a:r>
              <a:rPr lang="zh-CN" altLang="zh-CN" dirty="0"/>
              <a:t>分离式按钮下拉菜单</a:t>
            </a:r>
            <a:endParaRPr lang="en-US" altLang="zh-CN" dirty="0"/>
          </a:p>
        </p:txBody>
      </p:sp>
      <p:sp>
        <p:nvSpPr>
          <p:cNvPr id="3" name="内容占位符 2"/>
          <p:cNvSpPr>
            <a:spLocks noGrp="1"/>
          </p:cNvSpPr>
          <p:nvPr>
            <p:ph idx="1"/>
          </p:nvPr>
        </p:nvSpPr>
        <p:spPr>
          <a:xfrm>
            <a:off x="792974" y="1227639"/>
            <a:ext cx="7645400" cy="5143500"/>
          </a:xfrm>
        </p:spPr>
        <p:txBody>
          <a:bodyPr/>
          <a:lstStyle/>
          <a:p>
            <a:pPr eaLnBrk="1" hangingPunct="1">
              <a:lnSpc>
                <a:spcPct val="150000"/>
              </a:lnSpc>
            </a:pPr>
            <a:r>
              <a:rPr lang="zh-CN" altLang="en-US" sz="2800" dirty="0" smtClean="0"/>
              <a:t>如何实现分离式按钮下拉菜单？</a:t>
            </a:r>
            <a:endParaRPr lang="en-US" altLang="zh-CN" sz="2800" dirty="0" smtClean="0"/>
          </a:p>
          <a:p>
            <a:pPr marL="457200" lvl="1" indent="0" eaLnBrk="1" hangingPunct="1">
              <a:lnSpc>
                <a:spcPct val="150000"/>
              </a:lnSpc>
              <a:buNone/>
            </a:pPr>
            <a:endParaRPr lang="en-US" altLang="zh-CN" dirty="0" smtClean="0"/>
          </a:p>
        </p:txBody>
      </p:sp>
      <p:grpSp>
        <p:nvGrpSpPr>
          <p:cNvPr id="8" name="组合 18"/>
          <p:cNvGrpSpPr>
            <a:grpSpLocks/>
          </p:cNvGrpSpPr>
          <p:nvPr/>
        </p:nvGrpSpPr>
        <p:grpSpPr bwMode="auto">
          <a:xfrm>
            <a:off x="1719287" y="6087463"/>
            <a:ext cx="4940945" cy="428625"/>
            <a:chOff x="3143240" y="5143512"/>
            <a:chExt cx="4572032" cy="428628"/>
          </a:xfrm>
        </p:grpSpPr>
        <p:sp>
          <p:nvSpPr>
            <p:cNvPr id="9" name="圆角矩形 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0" name="圆角矩形 9"/>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1"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2" y="5187962"/>
              <a:ext cx="565624" cy="33855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bwMode="auto">
            <a:xfrm>
              <a:off x="4464210" y="5187962"/>
              <a:ext cx="2593664"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3</a:t>
              </a:r>
              <a:r>
                <a:rPr lang="zh-CN" altLang="en-US" sz="1600" b="1" spc="300" dirty="0" smtClean="0">
                  <a:solidFill>
                    <a:srgbClr val="FBFFFE"/>
                  </a:solidFill>
                  <a:latin typeface="微软雅黑" pitchFamily="34" charset="-122"/>
                  <a:ea typeface="微软雅黑" pitchFamily="34" charset="-122"/>
                </a:rPr>
                <a:t>：分离式下拉菜单</a:t>
              </a:r>
              <a:endParaRPr lang="zh-CN" altLang="en-US" sz="1600" b="1" spc="300" dirty="0">
                <a:solidFill>
                  <a:srgbClr val="FBFFFE"/>
                </a:solidFill>
                <a:latin typeface="微软雅黑" pitchFamily="34" charset="-122"/>
                <a:ea typeface="微软雅黑" pitchFamily="34" charset="-122"/>
              </a:endParaRPr>
            </a:p>
          </p:txBody>
        </p:sp>
      </p:grpSp>
      <p:sp>
        <p:nvSpPr>
          <p:cNvPr id="13" name="AutoShape 7"/>
          <p:cNvSpPr>
            <a:spLocks noChangeArrowheads="1"/>
          </p:cNvSpPr>
          <p:nvPr/>
        </p:nvSpPr>
        <p:spPr bwMode="auto">
          <a:xfrm>
            <a:off x="251520" y="1006946"/>
            <a:ext cx="8640960" cy="458229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&lt;div </a:t>
            </a:r>
            <a:r>
              <a:rPr lang="en-US" altLang="zh-CN" b="1" dirty="0">
                <a:solidFill>
                  <a:schemeClr val="accent5">
                    <a:lumMod val="10000"/>
                  </a:schemeClr>
                </a:solidFill>
                <a:latin typeface="+mn-lt"/>
              </a:rPr>
              <a:t>class="</a:t>
            </a:r>
            <a:r>
              <a:rPr lang="en-US" altLang="zh-CN" b="1" dirty="0" err="1">
                <a:solidFill>
                  <a:srgbClr val="FF0000"/>
                </a:solidFill>
                <a:latin typeface="+mn-lt"/>
              </a:rPr>
              <a:t>btn</a:t>
            </a:r>
            <a:r>
              <a:rPr lang="en-US" altLang="zh-CN" b="1" dirty="0">
                <a:solidFill>
                  <a:srgbClr val="FF0000"/>
                </a:solidFill>
                <a:latin typeface="+mn-lt"/>
              </a:rPr>
              <a:t>-group</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&lt;button type="button" class="</a:t>
            </a:r>
            <a:r>
              <a:rPr lang="en-US" altLang="zh-CN" b="1" dirty="0" err="1">
                <a:solidFill>
                  <a:schemeClr val="accent5">
                    <a:lumMod val="10000"/>
                  </a:schemeClr>
                </a:solidFill>
                <a:latin typeface="+mn-lt"/>
              </a:rPr>
              <a:t>btn</a:t>
            </a: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btn</a:t>
            </a:r>
            <a:r>
              <a:rPr lang="en-US" altLang="zh-CN" b="1" dirty="0">
                <a:solidFill>
                  <a:schemeClr val="accent5">
                    <a:lumMod val="10000"/>
                  </a:schemeClr>
                </a:solidFill>
                <a:latin typeface="+mn-lt"/>
              </a:rPr>
              <a:t>-danger"&gt;Action&lt;/button&gt;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&lt;button type="button" class="</a:t>
            </a:r>
            <a:r>
              <a:rPr lang="en-US" altLang="zh-CN" b="1" dirty="0" err="1">
                <a:solidFill>
                  <a:schemeClr val="accent5">
                    <a:lumMod val="10000"/>
                  </a:schemeClr>
                </a:solidFill>
                <a:latin typeface="+mn-lt"/>
              </a:rPr>
              <a:t>btn</a:t>
            </a: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btn</a:t>
            </a:r>
            <a:r>
              <a:rPr lang="en-US" altLang="zh-CN" b="1" dirty="0">
                <a:solidFill>
                  <a:schemeClr val="accent5">
                    <a:lumMod val="10000"/>
                  </a:schemeClr>
                </a:solidFill>
                <a:latin typeface="+mn-lt"/>
              </a:rPr>
              <a:t>-danger dropdown-toggle" </a:t>
            </a:r>
            <a:r>
              <a:rPr lang="en-US" altLang="zh-CN" b="1" dirty="0">
                <a:solidFill>
                  <a:srgbClr val="FF0000"/>
                </a:solidFill>
                <a:latin typeface="+mn-lt"/>
              </a:rPr>
              <a:t>data-toggle="dropdown" </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&lt;span class="caret"&gt;&lt;/span&gt;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&lt;/button&gt;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 class="dropdown-menu"&gt;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&lt;</a:t>
            </a:r>
            <a:r>
              <a:rPr lang="en-US" altLang="zh-CN" b="1" dirty="0">
                <a:solidFill>
                  <a:schemeClr val="accent5">
                    <a:lumMod val="10000"/>
                  </a:schemeClr>
                </a:solidFill>
                <a:latin typeface="+mn-lt"/>
              </a:rPr>
              <a:t>li&gt;&lt;a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="#"&gt;Action&lt;/a&gt;&lt;/li&gt;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&lt;/div&gt;</a:t>
            </a:r>
          </a:p>
          <a:p>
            <a:pPr marL="342900" indent="-342900" eaLnBrk="0" hangingPunct="0">
              <a:lnSpc>
                <a:spcPct val="150000"/>
              </a:lnSpc>
              <a:spcBef>
                <a:spcPct val="20000"/>
              </a:spcBef>
              <a:buClr>
                <a:schemeClr val="tx2"/>
              </a:buClr>
              <a:defRPr/>
            </a:pPr>
            <a:endParaRPr lang="en-US" altLang="zh-CN" b="1" dirty="0" smtClean="0">
              <a:solidFill>
                <a:schemeClr val="accent5">
                  <a:lumMod val="10000"/>
                </a:schemeClr>
              </a:solidFill>
              <a:latin typeface="+mn-lt"/>
            </a:endParaRP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p>
          <a:p>
            <a:pPr marL="342900" indent="-342900" eaLnBrk="0" hangingPunct="0">
              <a:lnSpc>
                <a:spcPct val="150000"/>
              </a:lnSpc>
              <a:spcBef>
                <a:spcPct val="20000"/>
              </a:spcBef>
              <a:buClr>
                <a:schemeClr val="tx2"/>
              </a:buClr>
              <a:defRPr/>
            </a:pPr>
            <a:endParaRPr lang="en-US" altLang="zh-CN" b="1" dirty="0" smtClean="0">
              <a:solidFill>
                <a:srgbClr val="FF0000"/>
              </a:solidFill>
              <a:latin typeface="+mn-lt"/>
            </a:endParaRPr>
          </a:p>
          <a:p>
            <a:pPr marL="342900" indent="-342900" eaLnBrk="0" hangingPunct="0">
              <a:lnSpc>
                <a:spcPct val="150000"/>
              </a:lnSpc>
              <a:spcBef>
                <a:spcPct val="20000"/>
              </a:spcBef>
              <a:buClr>
                <a:schemeClr val="tx2"/>
              </a:buClr>
              <a:defRPr/>
            </a:pPr>
            <a:endParaRPr lang="en-US" altLang="zh-CN" b="1" dirty="0">
              <a:solidFill>
                <a:schemeClr val="accent5">
                  <a:lumMod val="10000"/>
                </a:schemeClr>
              </a:solidFill>
              <a:latin typeface="+mn-lt"/>
            </a:endParaRPr>
          </a:p>
        </p:txBody>
      </p:sp>
      <p:sp>
        <p:nvSpPr>
          <p:cNvPr id="14" name="TextBox 13"/>
          <p:cNvSpPr txBox="1"/>
          <p:nvPr/>
        </p:nvSpPr>
        <p:spPr bwMode="auto">
          <a:xfrm>
            <a:off x="464717" y="1078954"/>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b="1" dirty="0" smtClean="0">
                <a:latin typeface="黑体" pitchFamily="49" charset="-122"/>
                <a:ea typeface="黑体" pitchFamily="49" charset="-122"/>
              </a:rPr>
              <a:t>思考</a:t>
            </a:r>
            <a:endParaRPr lang="zh-CN" altLang="en-US" sz="2000" b="1" dirty="0">
              <a:latin typeface="黑体" pitchFamily="49" charset="-122"/>
              <a:ea typeface="黑体" pitchFamily="49" charset="-122"/>
            </a:endParaRPr>
          </a:p>
        </p:txBody>
      </p:sp>
      <p:pic>
        <p:nvPicPr>
          <p:cNvPr id="15" name="Picture 4" descr="\\prdsoftlab\Softlab\034\07.png"/>
          <p:cNvPicPr>
            <a:picLocks noChangeAspect="1" noChangeArrowheads="1"/>
          </p:cNvPicPr>
          <p:nvPr/>
        </p:nvPicPr>
        <p:blipFill>
          <a:blip r:embed="rId5" cstate="print"/>
          <a:srcRect/>
          <a:stretch>
            <a:fillRect/>
          </a:stretch>
        </p:blipFill>
        <p:spPr bwMode="auto">
          <a:xfrm>
            <a:off x="107504" y="1028148"/>
            <a:ext cx="528644" cy="528644"/>
          </a:xfrm>
          <a:prstGeom prst="rect">
            <a:avLst/>
          </a:prstGeom>
          <a:noFill/>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12</a:t>
            </a:fld>
            <a:r>
              <a:rPr lang="en-US" altLang="zh-CN" smtClean="0"/>
              <a:t>/46</a:t>
            </a:r>
            <a:endParaRPr lang="zh-CN" altLang="en-US" dirty="0"/>
          </a:p>
        </p:txBody>
      </p:sp>
      <p:grpSp>
        <p:nvGrpSpPr>
          <p:cNvPr id="16" name="组合 70"/>
          <p:cNvGrpSpPr>
            <a:grpSpLocks/>
          </p:cNvGrpSpPr>
          <p:nvPr/>
        </p:nvGrpSpPr>
        <p:grpSpPr bwMode="auto">
          <a:xfrm>
            <a:off x="107504" y="422375"/>
            <a:ext cx="1000125" cy="414337"/>
            <a:chOff x="1000100" y="2528843"/>
            <a:chExt cx="1000132" cy="414475"/>
          </a:xfrm>
        </p:grpSpPr>
        <p:pic>
          <p:nvPicPr>
            <p:cNvPr id="17" name="Picture 8" descr="E:\设计支持\模板设计\s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Tree>
    <p:extLst>
      <p:ext uri="{BB962C8B-B14F-4D97-AF65-F5344CB8AC3E}">
        <p14:creationId xmlns:p14="http://schemas.microsoft.com/office/powerpoint/2010/main" val="2897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22" presetClass="entr" presetSubtype="8"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286077"/>
            <a:ext cx="7560965" cy="523220"/>
          </a:xfrm>
        </p:spPr>
        <p:txBody>
          <a:bodyPr/>
          <a:lstStyle/>
          <a:p>
            <a:r>
              <a:rPr dirty="0">
                <a:solidFill>
                  <a:srgbClr val="121F55"/>
                </a:solidFill>
              </a:rPr>
              <a:t>学员操作</a:t>
            </a:r>
            <a:r>
              <a:rPr lang="en-US" altLang="zh-CN" dirty="0" smtClean="0">
                <a:solidFill>
                  <a:srgbClr val="121F55"/>
                </a:solidFill>
              </a:rPr>
              <a:t>—</a:t>
            </a:r>
            <a:r>
              <a:rPr lang="zh-CN" altLang="zh-CN" dirty="0"/>
              <a:t>制作美联英语在线</a:t>
            </a:r>
            <a:r>
              <a:rPr lang="en-US" altLang="zh-CN" dirty="0"/>
              <a:t>VIP</a:t>
            </a:r>
            <a:r>
              <a:rPr lang="zh-CN" altLang="zh-CN" dirty="0" smtClean="0"/>
              <a:t>页面导航</a:t>
            </a:r>
            <a:endParaRPr lang="zh-CN" altLang="zh-CN" dirty="0"/>
          </a:p>
        </p:txBody>
      </p:sp>
      <p:sp>
        <p:nvSpPr>
          <p:cNvPr id="3" name="内容占位符 2"/>
          <p:cNvSpPr>
            <a:spLocks noGrp="1"/>
          </p:cNvSpPr>
          <p:nvPr>
            <p:ph idx="1"/>
          </p:nvPr>
        </p:nvSpPr>
        <p:spPr>
          <a:xfrm>
            <a:off x="784225" y="1503363"/>
            <a:ext cx="7645400" cy="4518025"/>
          </a:xfrm>
        </p:spPr>
        <p:txBody>
          <a:bodyPr/>
          <a:lstStyle/>
          <a:p>
            <a:pPr>
              <a:defRPr/>
            </a:pPr>
            <a:r>
              <a:rPr lang="zh-CN" altLang="en-US" dirty="0" smtClean="0"/>
              <a:t>需求说明：</a:t>
            </a:r>
            <a:endParaRPr lang="en-US" altLang="zh-CN" dirty="0" smtClean="0"/>
          </a:p>
          <a:p>
            <a:pPr lvl="1">
              <a:defRPr/>
            </a:pPr>
            <a:r>
              <a:rPr lang="zh-CN" altLang="en-US" dirty="0"/>
              <a:t>使用无序列表布局导航</a:t>
            </a:r>
            <a:r>
              <a:rPr lang="zh-CN" altLang="en-US" dirty="0" smtClean="0"/>
              <a:t>结构</a:t>
            </a:r>
            <a:endParaRPr lang="zh-CN" altLang="en-US" dirty="0"/>
          </a:p>
          <a:p>
            <a:pPr lvl="1">
              <a:defRPr/>
            </a:pPr>
            <a:r>
              <a:rPr lang="zh-CN" altLang="en-US" dirty="0" smtClean="0"/>
              <a:t>使用</a:t>
            </a:r>
            <a:r>
              <a:rPr lang="zh-CN" altLang="en-US" dirty="0"/>
              <a:t>小图标组件为导航项设置相应</a:t>
            </a:r>
            <a:r>
              <a:rPr lang="zh-CN" altLang="en-US" dirty="0" smtClean="0"/>
              <a:t>图片</a:t>
            </a:r>
            <a:endParaRPr lang="zh-CN" altLang="en-US" dirty="0"/>
          </a:p>
          <a:p>
            <a:pPr lvl="1">
              <a:defRPr/>
            </a:pPr>
            <a:r>
              <a:rPr lang="zh-CN" altLang="en-US" dirty="0" smtClean="0"/>
              <a:t>使用</a:t>
            </a:r>
            <a:r>
              <a:rPr lang="zh-CN" altLang="en-US" dirty="0"/>
              <a:t>下拉菜单设置导航项的二级菜单</a:t>
            </a:r>
          </a:p>
        </p:txBody>
      </p:sp>
      <p:grpSp>
        <p:nvGrpSpPr>
          <p:cNvPr id="41988" name="组合 7"/>
          <p:cNvGrpSpPr>
            <a:grpSpLocks/>
          </p:cNvGrpSpPr>
          <p:nvPr/>
        </p:nvGrpSpPr>
        <p:grpSpPr bwMode="auto">
          <a:xfrm>
            <a:off x="107950" y="981075"/>
            <a:ext cx="928688" cy="406400"/>
            <a:chOff x="3786182" y="1192962"/>
            <a:chExt cx="928694" cy="406350"/>
          </a:xfrm>
        </p:grpSpPr>
        <p:sp>
          <p:nvSpPr>
            <p:cNvPr id="11" name="TextBox 10"/>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41996"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989" name="组合 20"/>
          <p:cNvGrpSpPr>
            <a:grpSpLocks/>
          </p:cNvGrpSpPr>
          <p:nvPr/>
        </p:nvGrpSpPr>
        <p:grpSpPr bwMode="auto">
          <a:xfrm>
            <a:off x="3182938" y="5805488"/>
            <a:ext cx="2786062" cy="428625"/>
            <a:chOff x="3714744" y="5143512"/>
            <a:chExt cx="2786082" cy="428628"/>
          </a:xfrm>
        </p:grpSpPr>
        <p:sp>
          <p:nvSpPr>
            <p:cNvPr id="17" name="圆角矩形 16"/>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TextBox 17"/>
            <p:cNvSpPr txBox="1"/>
            <p:nvPr/>
          </p:nvSpPr>
          <p:spPr bwMode="auto">
            <a:xfrm>
              <a:off x="3962611" y="5187962"/>
              <a:ext cx="22204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5122" name="Picture 2" descr="C:\Users\yaling.he\Desktop\Chapter03截图\Chapter03截图\图3.8　美联英语在线VIP页面—导航.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59" y="3501008"/>
            <a:ext cx="8460582" cy="195438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13</a:t>
            </a:fld>
            <a:r>
              <a:rPr lang="en-US" altLang="zh-CN" smtClean="0"/>
              <a:t>/46</a:t>
            </a:r>
            <a:endParaRPr lang="zh-CN" altLang="en-US" dirty="0"/>
          </a:p>
        </p:txBody>
      </p:sp>
    </p:spTree>
    <p:extLst>
      <p:ext uri="{BB962C8B-B14F-4D97-AF65-F5344CB8AC3E}">
        <p14:creationId xmlns:p14="http://schemas.microsoft.com/office/powerpoint/2010/main" val="356845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32771"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32772"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75" name="组合 7"/>
            <p:cNvGrpSpPr>
              <a:grpSpLocks/>
            </p:cNvGrpSpPr>
            <p:nvPr/>
          </p:nvGrpSpPr>
          <p:grpSpPr bwMode="auto">
            <a:xfrm>
              <a:off x="1923997" y="3214688"/>
              <a:ext cx="5862712" cy="2058988"/>
              <a:chOff x="2066281" y="2227264"/>
              <a:chExt cx="5862790" cy="2059017"/>
            </a:xfrm>
          </p:grpSpPr>
          <p:grpSp>
            <p:nvGrpSpPr>
              <p:cNvPr id="32776"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81"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2777"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D4C544AB-AF4C-4A74-B638-213FBE600845}" type="slidenum">
              <a:rPr lang="zh-CN" altLang="en-US" smtClean="0"/>
              <a:pPr>
                <a:defRPr/>
              </a:pPr>
              <a:t>14</a:t>
            </a:fld>
            <a:r>
              <a:rPr lang="en-US" altLang="zh-CN" smtClean="0"/>
              <a:t>/46</a:t>
            </a:r>
            <a:endParaRPr lang="zh-CN" altLang="en-US" dirty="0"/>
          </a:p>
        </p:txBody>
      </p:sp>
    </p:spTree>
    <p:extLst>
      <p:ext uri="{BB962C8B-B14F-4D97-AF65-F5344CB8AC3E}">
        <p14:creationId xmlns:p14="http://schemas.microsoft.com/office/powerpoint/2010/main" val="2085680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6336" y="286077"/>
            <a:ext cx="1368276" cy="523220"/>
          </a:xfrm>
        </p:spPr>
        <p:txBody>
          <a:bodyPr/>
          <a:lstStyle/>
          <a:p>
            <a:pPr>
              <a:defRPr/>
            </a:pPr>
            <a:r>
              <a:rPr lang="zh-CN" altLang="zh-CN" dirty="0"/>
              <a:t>输入框</a:t>
            </a:r>
            <a:endParaRPr lang="en-US" altLang="zh-CN" dirty="0"/>
          </a:p>
        </p:txBody>
      </p:sp>
      <p:sp>
        <p:nvSpPr>
          <p:cNvPr id="3" name="内容占位符 2"/>
          <p:cNvSpPr>
            <a:spLocks noGrp="1"/>
          </p:cNvSpPr>
          <p:nvPr>
            <p:ph idx="1"/>
          </p:nvPr>
        </p:nvSpPr>
        <p:spPr>
          <a:xfrm>
            <a:off x="784225" y="1214438"/>
            <a:ext cx="7645400" cy="5143500"/>
          </a:xfrm>
        </p:spPr>
        <p:txBody>
          <a:bodyPr/>
          <a:lstStyle/>
          <a:p>
            <a:pPr eaLnBrk="1" hangingPunct="1">
              <a:lnSpc>
                <a:spcPct val="150000"/>
              </a:lnSpc>
            </a:pPr>
            <a:r>
              <a:rPr lang="zh-CN" altLang="en-US" sz="2200" dirty="0"/>
              <a:t>输入框组件是通过在文本输入框</a:t>
            </a:r>
            <a:r>
              <a:rPr lang="en-US" altLang="zh-CN" sz="2200" dirty="0"/>
              <a:t>input</a:t>
            </a:r>
            <a:r>
              <a:rPr lang="zh-CN" altLang="en-US" sz="2200" dirty="0"/>
              <a:t>前面、后面或是两边加上文字或</a:t>
            </a:r>
            <a:r>
              <a:rPr lang="zh-CN" altLang="en-US" sz="2200" dirty="0" smtClean="0"/>
              <a:t>按钮</a:t>
            </a:r>
            <a:endParaRPr lang="en-US" altLang="zh-CN" sz="2200" dirty="0" smtClean="0"/>
          </a:p>
          <a:p>
            <a:pPr eaLnBrk="1" hangingPunct="1">
              <a:lnSpc>
                <a:spcPct val="150000"/>
              </a:lnSpc>
            </a:pPr>
            <a:r>
              <a:rPr lang="zh-CN" altLang="zh-CN" sz="2400" dirty="0"/>
              <a:t>其实有的时候，我们需要将文本输入框（</a:t>
            </a:r>
            <a:r>
              <a:rPr lang="en-US" altLang="zh-CN" sz="2400" dirty="0"/>
              <a:t>Input group</a:t>
            </a:r>
            <a:r>
              <a:rPr lang="zh-CN" altLang="zh-CN" sz="2400" dirty="0"/>
              <a:t>）和文字或者小</a:t>
            </a:r>
            <a:r>
              <a:rPr lang="en-US" altLang="zh-CN" sz="2400" dirty="0"/>
              <a:t>icon</a:t>
            </a:r>
            <a:r>
              <a:rPr lang="zh-CN" altLang="zh-CN" sz="2400" dirty="0"/>
              <a:t>组合在一起使用（称之</a:t>
            </a:r>
            <a:r>
              <a:rPr lang="en-US" altLang="zh-CN" sz="2400" dirty="0" err="1"/>
              <a:t>addon</a:t>
            </a:r>
            <a:r>
              <a:rPr lang="zh-CN" altLang="zh-CN" sz="2400" dirty="0"/>
              <a:t>）</a:t>
            </a:r>
            <a:endParaRPr lang="en-US" altLang="zh-CN" sz="2200" dirty="0" smtClean="0"/>
          </a:p>
        </p:txBody>
      </p:sp>
      <p:sp>
        <p:nvSpPr>
          <p:cNvPr id="6" name="AutoShape 7"/>
          <p:cNvSpPr>
            <a:spLocks noChangeArrowheads="1"/>
          </p:cNvSpPr>
          <p:nvPr/>
        </p:nvSpPr>
        <p:spPr bwMode="auto">
          <a:xfrm>
            <a:off x="467544" y="1052736"/>
            <a:ext cx="8208912" cy="482453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 class="</a:t>
            </a:r>
            <a:r>
              <a:rPr lang="en-US" altLang="zh-CN" b="1" dirty="0">
                <a:solidFill>
                  <a:srgbClr val="FF0000"/>
                </a:solidFill>
                <a:latin typeface="+mn-lt"/>
              </a:rPr>
              <a:t>input-group</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&lt;span class="</a:t>
            </a:r>
            <a:r>
              <a:rPr lang="en-US" altLang="zh-CN" b="1" dirty="0">
                <a:solidFill>
                  <a:srgbClr val="FF0000"/>
                </a:solidFill>
                <a:latin typeface="+mn-lt"/>
              </a:rPr>
              <a:t>input-group-</a:t>
            </a:r>
            <a:r>
              <a:rPr lang="en-US" altLang="zh-CN" b="1" dirty="0" err="1">
                <a:solidFill>
                  <a:srgbClr val="FF0000"/>
                </a:solidFill>
                <a:latin typeface="+mn-lt"/>
              </a:rPr>
              <a:t>addon</a:t>
            </a:r>
            <a:r>
              <a:rPr lang="en-US" altLang="zh-CN" b="1" dirty="0">
                <a:solidFill>
                  <a:schemeClr val="accent5">
                    <a:lumMod val="10000"/>
                  </a:schemeClr>
                </a:solidFill>
                <a:latin typeface="+mn-lt"/>
              </a:rPr>
              <a:t>"&gt;@&lt;/span&gt;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&lt;input type="text" class="form-control" placeholder="Username"&gt;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&lt;/div&gt;</a:t>
            </a:r>
          </a:p>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&lt;</a:t>
            </a:r>
            <a:r>
              <a:rPr lang="en-US" altLang="zh-CN" b="1" dirty="0" err="1" smtClean="0">
                <a:solidFill>
                  <a:schemeClr val="accent5">
                    <a:lumMod val="10000"/>
                  </a:schemeClr>
                </a:solidFill>
                <a:latin typeface="+mn-lt"/>
              </a:rPr>
              <a:t>br</a:t>
            </a:r>
            <a:r>
              <a:rPr lang="en-US" altLang="zh-CN" b="1" dirty="0" smtClean="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&lt;</a:t>
            </a:r>
            <a:r>
              <a:rPr lang="en-US" altLang="zh-CN" b="1" dirty="0">
                <a:solidFill>
                  <a:schemeClr val="accent5">
                    <a:lumMod val="10000"/>
                  </a:schemeClr>
                </a:solidFill>
                <a:latin typeface="+mn-lt"/>
              </a:rPr>
              <a:t>div class="</a:t>
            </a:r>
            <a:r>
              <a:rPr lang="en-US" altLang="zh-CN" b="1" dirty="0">
                <a:solidFill>
                  <a:srgbClr val="FF0000"/>
                </a:solidFill>
                <a:latin typeface="+mn-lt"/>
              </a:rPr>
              <a:t>input-group</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&lt;input type="text" class="form-control" placeholder="</a:t>
            </a:r>
            <a:r>
              <a:rPr lang="zh-CN" altLang="en-US" b="1" dirty="0">
                <a:solidFill>
                  <a:schemeClr val="accent5">
                    <a:lumMod val="10000"/>
                  </a:schemeClr>
                </a:solidFill>
                <a:latin typeface="+mn-lt"/>
              </a:rPr>
              <a:t>请输入要搜索的内容</a:t>
            </a:r>
            <a:r>
              <a:rPr lang="en-US" altLang="zh-CN" b="1" dirty="0">
                <a:solidFill>
                  <a:schemeClr val="accent5">
                    <a:lumMod val="10000"/>
                  </a:schemeClr>
                </a:solidFill>
                <a:latin typeface="+mn-lt"/>
              </a:rPr>
              <a:t>" &gt;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&lt;span class="</a:t>
            </a:r>
            <a:r>
              <a:rPr lang="en-US" altLang="zh-CN" b="1" dirty="0">
                <a:solidFill>
                  <a:srgbClr val="FF0000"/>
                </a:solidFill>
                <a:latin typeface="+mn-lt"/>
              </a:rPr>
              <a:t>input-group-</a:t>
            </a:r>
            <a:r>
              <a:rPr lang="en-US" altLang="zh-CN" b="1" dirty="0" err="1">
                <a:solidFill>
                  <a:srgbClr val="FF0000"/>
                </a:solidFill>
                <a:latin typeface="+mn-lt"/>
              </a:rPr>
              <a:t>addon</a:t>
            </a:r>
            <a:r>
              <a:rPr lang="en-US" altLang="zh-CN" b="1" dirty="0">
                <a:solidFill>
                  <a:schemeClr val="accent5">
                    <a:lumMod val="10000"/>
                  </a:schemeClr>
                </a:solidFill>
                <a:latin typeface="+mn-lt"/>
              </a:rPr>
              <a:t>" &gt;</a:t>
            </a:r>
            <a:r>
              <a:rPr lang="zh-CN" altLang="en-US" b="1" dirty="0">
                <a:solidFill>
                  <a:schemeClr val="accent5">
                    <a:lumMod val="10000"/>
                  </a:schemeClr>
                </a:solidFill>
                <a:latin typeface="+mn-lt"/>
              </a:rPr>
              <a:t>百度一下</a:t>
            </a:r>
            <a:r>
              <a:rPr lang="en-US" altLang="zh-CN" b="1" dirty="0">
                <a:solidFill>
                  <a:schemeClr val="accent5">
                    <a:lumMod val="10000"/>
                  </a:schemeClr>
                </a:solidFill>
                <a:latin typeface="+mn-lt"/>
              </a:rPr>
              <a:t>&lt;/span&gt;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&lt;/div&gt;</a:t>
            </a: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endParaRPr lang="en-US" altLang="zh-CN" b="1" dirty="0">
              <a:solidFill>
                <a:schemeClr val="accent5">
                  <a:lumMod val="10000"/>
                </a:schemeClr>
              </a:solidFill>
              <a:latin typeface="+mn-lt"/>
            </a:endParaRPr>
          </a:p>
        </p:txBody>
      </p:sp>
      <p:grpSp>
        <p:nvGrpSpPr>
          <p:cNvPr id="7" name="组合 14"/>
          <p:cNvGrpSpPr>
            <a:grpSpLocks/>
          </p:cNvGrpSpPr>
          <p:nvPr/>
        </p:nvGrpSpPr>
        <p:grpSpPr bwMode="auto">
          <a:xfrm>
            <a:off x="2483768" y="6060849"/>
            <a:ext cx="4032447" cy="428625"/>
            <a:chOff x="3143240" y="5143512"/>
            <a:chExt cx="4572032" cy="428628"/>
          </a:xfrm>
        </p:grpSpPr>
        <p:sp>
          <p:nvSpPr>
            <p:cNvPr id="8" name="圆角矩形 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9" name="圆角矩形 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0"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bwMode="auto">
            <a:xfrm>
              <a:off x="4343181" y="5187962"/>
              <a:ext cx="2606662"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4</a:t>
              </a:r>
              <a:r>
                <a:rPr lang="zh-CN" altLang="en-US" sz="1600" b="1" spc="300" dirty="0" smtClean="0">
                  <a:solidFill>
                    <a:srgbClr val="FBFFFE"/>
                  </a:solidFill>
                  <a:latin typeface="微软雅黑" pitchFamily="34" charset="-122"/>
                  <a:ea typeface="微软雅黑" pitchFamily="34" charset="-122"/>
                </a:rPr>
                <a:t>：输入框</a:t>
              </a:r>
              <a:endParaRPr lang="zh-CN" altLang="en-US" sz="1600" b="1" spc="300" dirty="0">
                <a:solidFill>
                  <a:srgbClr val="FBFFFE"/>
                </a:solidFill>
                <a:latin typeface="微软雅黑" pitchFamily="34" charset="-122"/>
                <a:ea typeface="微软雅黑" pitchFamily="34" charset="-122"/>
              </a:endParaRPr>
            </a:p>
          </p:txBody>
        </p:sp>
      </p:gr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15</a:t>
            </a:fld>
            <a:r>
              <a:rPr lang="en-US" altLang="zh-CN" smtClean="0"/>
              <a:t>/46</a:t>
            </a:r>
            <a:endParaRPr lang="zh-CN" altLang="en-US" dirty="0"/>
          </a:p>
        </p:txBody>
      </p:sp>
      <p:grpSp>
        <p:nvGrpSpPr>
          <p:cNvPr id="12" name="组合 70"/>
          <p:cNvGrpSpPr>
            <a:grpSpLocks/>
          </p:cNvGrpSpPr>
          <p:nvPr/>
        </p:nvGrpSpPr>
        <p:grpSpPr bwMode="auto">
          <a:xfrm>
            <a:off x="43483" y="476672"/>
            <a:ext cx="1000125" cy="414337"/>
            <a:chOff x="1000100" y="2528843"/>
            <a:chExt cx="1000132" cy="414475"/>
          </a:xfrm>
        </p:grpSpPr>
        <p:pic>
          <p:nvPicPr>
            <p:cNvPr id="13" name="Picture 8" descr="E:\设计支持\模板设计\s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Tree>
    <p:extLst>
      <p:ext uri="{BB962C8B-B14F-4D97-AF65-F5344CB8AC3E}">
        <p14:creationId xmlns:p14="http://schemas.microsoft.com/office/powerpoint/2010/main" val="264287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95963" y="286077"/>
            <a:ext cx="3168650" cy="523220"/>
          </a:xfrm>
        </p:spPr>
        <p:txBody>
          <a:bodyPr/>
          <a:lstStyle/>
          <a:p>
            <a:pPr>
              <a:defRPr/>
            </a:pPr>
            <a:r>
              <a:rPr lang="zh-CN" altLang="en-US" dirty="0" smtClean="0"/>
              <a:t>使用输入框须知</a:t>
            </a:r>
            <a:endParaRPr lang="en-US" altLang="zh-CN" dirty="0"/>
          </a:p>
        </p:txBody>
      </p:sp>
      <p:sp>
        <p:nvSpPr>
          <p:cNvPr id="3" name="内容占位符 2"/>
          <p:cNvSpPr>
            <a:spLocks noGrp="1"/>
          </p:cNvSpPr>
          <p:nvPr>
            <p:ph idx="1"/>
          </p:nvPr>
        </p:nvSpPr>
        <p:spPr>
          <a:xfrm>
            <a:off x="784224" y="1214438"/>
            <a:ext cx="8252272" cy="5143500"/>
          </a:xfrm>
        </p:spPr>
        <p:txBody>
          <a:bodyPr/>
          <a:lstStyle/>
          <a:p>
            <a:pPr>
              <a:defRPr/>
            </a:pPr>
            <a:r>
              <a:rPr lang="zh-CN" altLang="en-US" dirty="0"/>
              <a:t>请避免在</a:t>
            </a:r>
            <a:r>
              <a:rPr lang="en-US" altLang="zh-CN" dirty="0"/>
              <a:t>select</a:t>
            </a:r>
            <a:r>
              <a:rPr lang="zh-CN" altLang="en-US" dirty="0"/>
              <a:t>元素上使用该功能，因为</a:t>
            </a:r>
            <a:r>
              <a:rPr lang="en-US" altLang="zh-CN" dirty="0" err="1"/>
              <a:t>Webkit</a:t>
            </a:r>
            <a:r>
              <a:rPr lang="zh-CN" altLang="en-US" dirty="0"/>
              <a:t>浏览器不完全支持</a:t>
            </a:r>
            <a:r>
              <a:rPr lang="en-US" altLang="zh-CN" dirty="0"/>
              <a:t>input-group</a:t>
            </a:r>
            <a:r>
              <a:rPr lang="zh-CN" altLang="en-US" dirty="0"/>
              <a:t>组件的</a:t>
            </a:r>
            <a:r>
              <a:rPr lang="zh-CN" altLang="en-US" dirty="0" smtClean="0"/>
              <a:t>特性</a:t>
            </a:r>
            <a:endParaRPr lang="zh-CN" altLang="en-US" dirty="0"/>
          </a:p>
          <a:p>
            <a:pPr>
              <a:defRPr/>
            </a:pPr>
            <a:r>
              <a:rPr lang="zh-CN" altLang="en-US" dirty="0" smtClean="0"/>
              <a:t>不要</a:t>
            </a:r>
            <a:r>
              <a:rPr lang="zh-CN" altLang="en-US" dirty="0"/>
              <a:t>直接将</a:t>
            </a:r>
            <a:r>
              <a:rPr lang="en-US" altLang="zh-CN" dirty="0"/>
              <a:t>.input-group</a:t>
            </a:r>
            <a:r>
              <a:rPr lang="zh-CN" altLang="en-US" dirty="0"/>
              <a:t>和</a:t>
            </a:r>
            <a:r>
              <a:rPr lang="en-US" altLang="zh-CN" dirty="0"/>
              <a:t>.form-group</a:t>
            </a:r>
            <a:r>
              <a:rPr lang="zh-CN" altLang="en-US" dirty="0"/>
              <a:t>混合使用，因为</a:t>
            </a:r>
            <a:r>
              <a:rPr lang="en-US" altLang="zh-CN" dirty="0"/>
              <a:t>.input-group</a:t>
            </a:r>
            <a:r>
              <a:rPr lang="zh-CN" altLang="en-US" dirty="0"/>
              <a:t>是一个独立的</a:t>
            </a:r>
            <a:r>
              <a:rPr lang="zh-CN" altLang="en-US" dirty="0" smtClean="0"/>
              <a:t>组件</a:t>
            </a:r>
            <a:endParaRPr lang="zh-CN" altLang="en-US" dirty="0"/>
          </a:p>
          <a:p>
            <a:pPr>
              <a:defRPr/>
            </a:pPr>
            <a:r>
              <a:rPr lang="zh-CN" altLang="en-US" dirty="0" smtClean="0"/>
              <a:t>不要</a:t>
            </a:r>
            <a:r>
              <a:rPr lang="zh-CN" altLang="en-US" dirty="0"/>
              <a:t>将表单组件或栅格列类直接和输入框混合使用，而是将输入框组件嵌套到表单组件或栅格相关元素的内部</a:t>
            </a:r>
          </a:p>
          <a:p>
            <a:pPr eaLnBrk="1" hangingPunct="1">
              <a:lnSpc>
                <a:spcPct val="150000"/>
              </a:lnSpc>
            </a:pPr>
            <a:endParaRPr lang="zh-CN" altLang="en-US" sz="2800" dirty="0"/>
          </a:p>
          <a:p>
            <a:pPr>
              <a:defRPr/>
            </a:pPr>
            <a:endParaRPr lang="zh-CN" altLang="en-US" dirty="0"/>
          </a:p>
          <a:p>
            <a:pPr>
              <a:defRPr/>
            </a:pPr>
            <a:endParaRPr lang="zh-CN" altLang="en-US" dirty="0"/>
          </a:p>
        </p:txBody>
      </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16</a:t>
            </a:fld>
            <a:r>
              <a:rPr lang="en-US" altLang="zh-CN" smtClean="0"/>
              <a:t>/46</a:t>
            </a:r>
            <a:endParaRPr lang="zh-CN" altLang="en-US" dirty="0"/>
          </a:p>
        </p:txBody>
      </p:sp>
    </p:spTree>
    <p:extLst>
      <p:ext uri="{BB962C8B-B14F-4D97-AF65-F5344CB8AC3E}">
        <p14:creationId xmlns:p14="http://schemas.microsoft.com/office/powerpoint/2010/main" val="287406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95963" y="286077"/>
            <a:ext cx="3168650" cy="523220"/>
          </a:xfrm>
        </p:spPr>
        <p:txBody>
          <a:bodyPr/>
          <a:lstStyle/>
          <a:p>
            <a:pPr>
              <a:defRPr/>
            </a:pPr>
            <a:r>
              <a:rPr lang="zh-CN" altLang="en-US" dirty="0" smtClean="0"/>
              <a:t>输入框</a:t>
            </a:r>
            <a:r>
              <a:rPr lang="zh-CN" altLang="zh-CN" dirty="0"/>
              <a:t>尺寸大小</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zh-CN" altLang="zh-CN" dirty="0"/>
              <a:t>输入框组件也可以设置大小，在</a:t>
            </a:r>
            <a:r>
              <a:rPr lang="en-US" altLang="zh-CN" dirty="0"/>
              <a:t>.input-group-</a:t>
            </a:r>
            <a:r>
              <a:rPr lang="en-US" altLang="zh-CN" dirty="0" err="1"/>
              <a:t>addon</a:t>
            </a:r>
            <a:r>
              <a:rPr lang="zh-CN" altLang="zh-CN" dirty="0"/>
              <a:t>样式容器上添加相应的尺寸类，其内部包含的元素将自动调整自身的尺寸，不需要为输入框组件中的每个元素重复地添加控制尺寸的类</a:t>
            </a:r>
            <a:endParaRPr lang="zh-CN" altLang="en-US" dirty="0"/>
          </a:p>
        </p:txBody>
      </p:sp>
      <p:sp>
        <p:nvSpPr>
          <p:cNvPr id="6" name="AutoShape 7"/>
          <p:cNvSpPr>
            <a:spLocks noChangeArrowheads="1"/>
          </p:cNvSpPr>
          <p:nvPr/>
        </p:nvSpPr>
        <p:spPr bwMode="auto">
          <a:xfrm>
            <a:off x="869280" y="3212976"/>
            <a:ext cx="7200800" cy="115212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 class="input-group </a:t>
            </a:r>
            <a:r>
              <a:rPr lang="en-US" altLang="zh-CN" b="1" dirty="0">
                <a:solidFill>
                  <a:srgbClr val="FF0000"/>
                </a:solidFill>
                <a:latin typeface="+mn-lt"/>
              </a:rPr>
              <a:t>input-group-</a:t>
            </a:r>
            <a:r>
              <a:rPr lang="en-US" altLang="zh-CN" b="1" dirty="0" err="1">
                <a:solidFill>
                  <a:srgbClr val="FF0000"/>
                </a:solidFill>
                <a:latin typeface="+mn-lt"/>
              </a:rPr>
              <a:t>lg</a:t>
            </a:r>
            <a:r>
              <a:rPr lang="en-US" altLang="zh-CN" b="1" dirty="0">
                <a:solidFill>
                  <a:schemeClr val="accent5">
                    <a:lumMod val="10000"/>
                  </a:schemeClr>
                </a:solidFill>
                <a:latin typeface="+mn-lt"/>
              </a:rPr>
              <a:t>"&gt;…&lt;/div&gt;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 class="input-group </a:t>
            </a:r>
            <a:r>
              <a:rPr lang="en-US" altLang="zh-CN" b="1" dirty="0">
                <a:solidFill>
                  <a:srgbClr val="FF0000"/>
                </a:solidFill>
                <a:latin typeface="+mn-lt"/>
              </a:rPr>
              <a:t>input-group-</a:t>
            </a:r>
            <a:r>
              <a:rPr lang="en-US" altLang="zh-CN" b="1" dirty="0" err="1">
                <a:solidFill>
                  <a:srgbClr val="FF0000"/>
                </a:solidFill>
                <a:latin typeface="+mn-lt"/>
              </a:rPr>
              <a:t>sm</a:t>
            </a:r>
            <a:r>
              <a:rPr lang="en-US" altLang="zh-CN" b="1" dirty="0">
                <a:solidFill>
                  <a:schemeClr val="accent5">
                    <a:lumMod val="10000"/>
                  </a:schemeClr>
                </a:solidFill>
                <a:latin typeface="+mn-lt"/>
              </a:rPr>
              <a:t>"&gt;…&lt;/div&gt;</a:t>
            </a: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endParaRPr lang="en-US" altLang="zh-CN" b="1" dirty="0">
              <a:solidFill>
                <a:schemeClr val="accent5">
                  <a:lumMod val="10000"/>
                </a:schemeClr>
              </a:solidFill>
              <a:latin typeface="+mn-lt"/>
            </a:endParaRPr>
          </a:p>
        </p:txBody>
      </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17</a:t>
            </a:fld>
            <a:r>
              <a:rPr lang="en-US" altLang="zh-CN" smtClean="0"/>
              <a:t>/46</a:t>
            </a:r>
            <a:endParaRPr lang="zh-CN" altLang="en-US" dirty="0"/>
          </a:p>
        </p:txBody>
      </p:sp>
    </p:spTree>
    <p:extLst>
      <p:ext uri="{BB962C8B-B14F-4D97-AF65-F5344CB8AC3E}">
        <p14:creationId xmlns:p14="http://schemas.microsoft.com/office/powerpoint/2010/main" val="287406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2161" y="116632"/>
            <a:ext cx="2952452" cy="864096"/>
          </a:xfrm>
        </p:spPr>
        <p:txBody>
          <a:bodyPr/>
          <a:lstStyle/>
          <a:p>
            <a:pPr>
              <a:defRPr/>
            </a:pPr>
            <a:r>
              <a:rPr lang="zh-CN" altLang="zh-CN" dirty="0"/>
              <a:t>按钮作为</a:t>
            </a:r>
            <a:r>
              <a:rPr lang="en-US" altLang="zh-CN" dirty="0" err="1"/>
              <a:t>addon</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zh-CN" altLang="zh-CN" dirty="0" smtClean="0"/>
              <a:t>列</a:t>
            </a:r>
            <a:endParaRPr lang="zh-CN" altLang="en-US" dirty="0"/>
          </a:p>
        </p:txBody>
      </p:sp>
      <p:sp>
        <p:nvSpPr>
          <p:cNvPr id="7" name="AutoShape 7"/>
          <p:cNvSpPr>
            <a:spLocks noChangeArrowheads="1"/>
          </p:cNvSpPr>
          <p:nvPr/>
        </p:nvSpPr>
        <p:spPr bwMode="auto">
          <a:xfrm>
            <a:off x="837863" y="1196752"/>
            <a:ext cx="7200800" cy="40290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 class="input-group"&gt;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&lt;input type="text" class="form-control" placeholder="</a:t>
            </a:r>
            <a:r>
              <a:rPr lang="zh-CN" altLang="en-US" b="1" dirty="0">
                <a:solidFill>
                  <a:schemeClr val="accent5">
                    <a:lumMod val="10000"/>
                  </a:schemeClr>
                </a:solidFill>
                <a:latin typeface="+mn-lt"/>
              </a:rPr>
              <a:t>请输入要搜索的内容</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&lt;span class="</a:t>
            </a:r>
            <a:r>
              <a:rPr lang="en-US" altLang="zh-CN" b="1" dirty="0">
                <a:solidFill>
                  <a:srgbClr val="FF0000"/>
                </a:solidFill>
                <a:latin typeface="+mn-lt"/>
              </a:rPr>
              <a:t>input-group-</a:t>
            </a:r>
            <a:r>
              <a:rPr lang="en-US" altLang="zh-CN" b="1" dirty="0" err="1">
                <a:solidFill>
                  <a:srgbClr val="FF0000"/>
                </a:solidFill>
                <a:latin typeface="+mn-lt"/>
              </a:rPr>
              <a:t>btn</a:t>
            </a:r>
            <a:r>
              <a:rPr lang="en-US" altLang="zh-CN" b="1" dirty="0">
                <a:solidFill>
                  <a:schemeClr val="accent5">
                    <a:lumMod val="10000"/>
                  </a:schemeClr>
                </a:solidFill>
                <a:latin typeface="+mn-lt"/>
              </a:rPr>
              <a:t>"&gt;   &lt;!-- </a:t>
            </a:r>
            <a:r>
              <a:rPr lang="zh-CN" altLang="en-US" b="1" dirty="0">
                <a:solidFill>
                  <a:schemeClr val="accent5">
                    <a:lumMod val="10000"/>
                  </a:schemeClr>
                </a:solidFill>
                <a:latin typeface="+mn-lt"/>
              </a:rPr>
              <a:t>容易出错点：写成</a:t>
            </a:r>
            <a:r>
              <a:rPr lang="en-US" altLang="zh-CN" b="1" dirty="0">
                <a:solidFill>
                  <a:schemeClr val="accent5">
                    <a:lumMod val="10000"/>
                  </a:schemeClr>
                </a:solidFill>
                <a:latin typeface="+mn-lt"/>
              </a:rPr>
              <a:t>input-group-</a:t>
            </a:r>
            <a:r>
              <a:rPr lang="en-US" altLang="zh-CN" b="1" dirty="0" err="1">
                <a:solidFill>
                  <a:schemeClr val="accent5">
                    <a:lumMod val="10000"/>
                  </a:schemeClr>
                </a:solidFill>
                <a:latin typeface="+mn-lt"/>
              </a:rPr>
              <a:t>addon</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&lt;button class="</a:t>
            </a:r>
            <a:r>
              <a:rPr lang="en-US" altLang="zh-CN" b="1" dirty="0" err="1">
                <a:solidFill>
                  <a:schemeClr val="accent5">
                    <a:lumMod val="10000"/>
                  </a:schemeClr>
                </a:solidFill>
                <a:latin typeface="+mn-lt"/>
              </a:rPr>
              <a:t>btn</a:t>
            </a: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btn</a:t>
            </a:r>
            <a:r>
              <a:rPr lang="en-US" altLang="zh-CN" b="1" dirty="0">
                <a:solidFill>
                  <a:schemeClr val="accent5">
                    <a:lumMod val="10000"/>
                  </a:schemeClr>
                </a:solidFill>
                <a:latin typeface="+mn-lt"/>
              </a:rPr>
              <a:t>-primary" type="button"&gt;</a:t>
            </a:r>
            <a:r>
              <a:rPr lang="zh-CN" altLang="en-US" b="1" dirty="0">
                <a:solidFill>
                  <a:schemeClr val="accent5">
                    <a:lumMod val="10000"/>
                  </a:schemeClr>
                </a:solidFill>
                <a:latin typeface="+mn-lt"/>
              </a:rPr>
              <a:t>百度一下</a:t>
            </a:r>
            <a:r>
              <a:rPr lang="en-US" altLang="zh-CN" b="1" dirty="0">
                <a:solidFill>
                  <a:schemeClr val="accent5">
                    <a:lumMod val="10000"/>
                  </a:schemeClr>
                </a:solidFill>
                <a:latin typeface="+mn-lt"/>
              </a:rPr>
              <a:t>&lt;/button&gt;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&lt;/span&gt;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&lt;/div&gt;</a:t>
            </a: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endParaRPr lang="en-US" altLang="zh-CN" b="1" dirty="0">
              <a:solidFill>
                <a:schemeClr val="accent5">
                  <a:lumMod val="10000"/>
                </a:schemeClr>
              </a:solidFill>
              <a:latin typeface="+mn-lt"/>
            </a:endParaRPr>
          </a:p>
        </p:txBody>
      </p:sp>
      <p:grpSp>
        <p:nvGrpSpPr>
          <p:cNvPr id="9" name="组合 14"/>
          <p:cNvGrpSpPr>
            <a:grpSpLocks/>
          </p:cNvGrpSpPr>
          <p:nvPr/>
        </p:nvGrpSpPr>
        <p:grpSpPr bwMode="auto">
          <a:xfrm>
            <a:off x="1763688" y="6021288"/>
            <a:ext cx="5190887" cy="428625"/>
            <a:chOff x="3143240" y="5143512"/>
            <a:chExt cx="4572032" cy="428628"/>
          </a:xfrm>
        </p:grpSpPr>
        <p:sp>
          <p:nvSpPr>
            <p:cNvPr id="10" name="圆角矩形 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圆角矩形 1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bwMode="auto">
            <a:xfrm>
              <a:off x="4204828" y="5187962"/>
              <a:ext cx="2883370"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5</a:t>
              </a:r>
              <a:r>
                <a:rPr lang="zh-CN" altLang="en-US" sz="1600" b="1" spc="300" dirty="0">
                  <a:solidFill>
                    <a:srgbClr val="FBFFFE"/>
                  </a:solidFill>
                  <a:latin typeface="微软雅黑" pitchFamily="34" charset="-122"/>
                  <a:ea typeface="微软雅黑" pitchFamily="34" charset="-122"/>
                </a:rPr>
                <a:t>：百度搜索输入框</a:t>
              </a:r>
            </a:p>
          </p:txBody>
        </p:sp>
      </p:grpSp>
      <p:pic>
        <p:nvPicPr>
          <p:cNvPr id="6146" name="Picture 2" descr="C:\Users\yaling.he\Desktop\Chapter03截图\Chapter03截图\图3.12　百度搜索输入框.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3861048"/>
            <a:ext cx="4949818" cy="194421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18</a:t>
            </a:fld>
            <a:r>
              <a:rPr lang="en-US" altLang="zh-CN" smtClean="0"/>
              <a:t>/46</a:t>
            </a:r>
            <a:endParaRPr lang="zh-CN" altLang="en-US" dirty="0"/>
          </a:p>
        </p:txBody>
      </p:sp>
      <p:grpSp>
        <p:nvGrpSpPr>
          <p:cNvPr id="14" name="组合 70"/>
          <p:cNvGrpSpPr>
            <a:grpSpLocks/>
          </p:cNvGrpSpPr>
          <p:nvPr/>
        </p:nvGrpSpPr>
        <p:grpSpPr bwMode="auto">
          <a:xfrm>
            <a:off x="0" y="620688"/>
            <a:ext cx="1000125" cy="414337"/>
            <a:chOff x="1000100" y="2528843"/>
            <a:chExt cx="1000132" cy="414475"/>
          </a:xfrm>
        </p:grpSpPr>
        <p:pic>
          <p:nvPicPr>
            <p:cNvPr id="15" name="Picture 8" descr="E:\设计支持\模板设计\s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Tree>
    <p:extLst>
      <p:ext uri="{BB962C8B-B14F-4D97-AF65-F5344CB8AC3E}">
        <p14:creationId xmlns:p14="http://schemas.microsoft.com/office/powerpoint/2010/main" val="81968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0311" y="286077"/>
            <a:ext cx="1584301" cy="523220"/>
          </a:xfrm>
        </p:spPr>
        <p:txBody>
          <a:bodyPr/>
          <a:lstStyle/>
          <a:p>
            <a:pPr>
              <a:defRPr/>
            </a:pPr>
            <a:r>
              <a:rPr lang="zh-CN" altLang="zh-CN" dirty="0"/>
              <a:t>导航</a:t>
            </a:r>
          </a:p>
        </p:txBody>
      </p:sp>
      <p:sp>
        <p:nvSpPr>
          <p:cNvPr id="3" name="内容占位符 2"/>
          <p:cNvSpPr>
            <a:spLocks noGrp="1"/>
          </p:cNvSpPr>
          <p:nvPr>
            <p:ph idx="1"/>
          </p:nvPr>
        </p:nvSpPr>
        <p:spPr>
          <a:xfrm>
            <a:off x="784225" y="1214438"/>
            <a:ext cx="7645400" cy="5143500"/>
          </a:xfrm>
        </p:spPr>
        <p:txBody>
          <a:bodyPr/>
          <a:lstStyle/>
          <a:p>
            <a:pPr>
              <a:defRPr/>
            </a:pPr>
            <a:r>
              <a:rPr lang="zh-CN" altLang="zh-CN" dirty="0"/>
              <a:t>导航（</a:t>
            </a:r>
            <a:r>
              <a:rPr lang="en-US" altLang="zh-CN" dirty="0" err="1"/>
              <a:t>Nav</a:t>
            </a:r>
            <a:r>
              <a:rPr lang="zh-CN" altLang="zh-CN" dirty="0"/>
              <a:t>）</a:t>
            </a:r>
            <a:r>
              <a:rPr lang="zh-CN" altLang="zh-CN" dirty="0" smtClean="0"/>
              <a:t>是网站</a:t>
            </a:r>
            <a:r>
              <a:rPr lang="zh-CN" altLang="zh-CN" dirty="0"/>
              <a:t>最重要的组成部分，可以便于用户查找网站所提供的各项功能</a:t>
            </a:r>
            <a:r>
              <a:rPr lang="zh-CN" altLang="zh-CN" dirty="0" smtClean="0"/>
              <a:t>服</a:t>
            </a:r>
            <a:endParaRPr lang="en-US" altLang="zh-CN" dirty="0" smtClean="0"/>
          </a:p>
          <a:p>
            <a:pPr>
              <a:defRPr/>
            </a:pPr>
            <a:r>
              <a:rPr lang="en-US" altLang="zh-CN" dirty="0" smtClean="0"/>
              <a:t>Bootstrap</a:t>
            </a:r>
            <a:r>
              <a:rPr lang="zh-CN" altLang="zh-CN" dirty="0"/>
              <a:t>中导航组件都依赖一个</a:t>
            </a:r>
            <a:r>
              <a:rPr lang="en-US" altLang="zh-CN" dirty="0">
                <a:solidFill>
                  <a:srgbClr val="FF0000"/>
                </a:solidFill>
              </a:rPr>
              <a:t>.</a:t>
            </a:r>
            <a:r>
              <a:rPr lang="en-US" altLang="zh-CN" dirty="0" err="1">
                <a:solidFill>
                  <a:srgbClr val="FF0000"/>
                </a:solidFill>
              </a:rPr>
              <a:t>nav</a:t>
            </a:r>
            <a:r>
              <a:rPr lang="zh-CN" altLang="zh-CN" dirty="0"/>
              <a:t>类，状态也是公共</a:t>
            </a:r>
            <a:r>
              <a:rPr lang="zh-CN" altLang="zh-CN" dirty="0" smtClean="0"/>
              <a:t>的</a:t>
            </a:r>
            <a:endParaRPr lang="en-US" altLang="zh-CN" dirty="0" smtClean="0"/>
          </a:p>
          <a:p>
            <a:pPr>
              <a:defRPr/>
            </a:pPr>
            <a:r>
              <a:rPr lang="zh-CN" altLang="en-US" dirty="0" smtClean="0"/>
              <a:t>常见的导航</a:t>
            </a:r>
            <a:r>
              <a:rPr lang="zh-CN" altLang="en-US" dirty="0" smtClean="0"/>
              <a:t>类型</a:t>
            </a:r>
            <a:endParaRPr lang="en-US" altLang="zh-CN" dirty="0" smtClean="0"/>
          </a:p>
          <a:p>
            <a:pPr lvl="1"/>
            <a:r>
              <a:rPr lang="zh-CN" altLang="en-US" dirty="0"/>
              <a:t>选项卡导航（nav-tabs）</a:t>
            </a:r>
          </a:p>
          <a:p>
            <a:pPr lvl="1"/>
            <a:r>
              <a:rPr lang="zh-CN" altLang="en-US" dirty="0"/>
              <a:t>胶囊式选项卡导航（nav-pills）</a:t>
            </a:r>
          </a:p>
          <a:p>
            <a:pPr lvl="1"/>
            <a:r>
              <a:rPr lang="zh-CN" altLang="en-US" dirty="0" smtClean="0"/>
              <a:t>自</a:t>
            </a:r>
            <a:r>
              <a:rPr lang="zh-CN" altLang="en-US" dirty="0"/>
              <a:t>适应导航（nav-justified）</a:t>
            </a:r>
          </a:p>
          <a:p>
            <a:pPr lvl="1"/>
            <a:r>
              <a:rPr lang="zh-CN" altLang="en-US" dirty="0"/>
              <a:t>二级导航</a:t>
            </a:r>
          </a:p>
          <a:p>
            <a:pPr>
              <a:defRPr/>
            </a:pPr>
            <a:endParaRPr lang="zh-CN" altLang="en-US" dirty="0"/>
          </a:p>
        </p:txBody>
      </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19</a:t>
            </a:fld>
            <a:r>
              <a:rPr lang="en-US" altLang="zh-CN" smtClean="0"/>
              <a:t>/46</a:t>
            </a:r>
            <a:endParaRPr lang="zh-CN" altLang="en-US" dirty="0"/>
          </a:p>
        </p:txBody>
      </p:sp>
    </p:spTree>
    <p:extLst>
      <p:ext uri="{BB962C8B-B14F-4D97-AF65-F5344CB8AC3E}">
        <p14:creationId xmlns:p14="http://schemas.microsoft.com/office/powerpoint/2010/main" val="819685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164388" y="285750"/>
            <a:ext cx="1800225" cy="523875"/>
          </a:xfrm>
        </p:spPr>
        <p:txBody>
          <a:bodyPr/>
          <a:lstStyle/>
          <a:p>
            <a:pPr eaLnBrk="1" hangingPunct="1"/>
            <a:r>
              <a:rPr smtClean="0">
                <a:solidFill>
                  <a:srgbClr val="121F55"/>
                </a:solidFill>
              </a:rPr>
              <a:t>预习检查</a:t>
            </a:r>
          </a:p>
        </p:txBody>
      </p:sp>
      <p:sp>
        <p:nvSpPr>
          <p:cNvPr id="15363" name="Rectangle 3"/>
          <p:cNvSpPr>
            <a:spLocks noGrp="1" noChangeArrowheads="1"/>
          </p:cNvSpPr>
          <p:nvPr>
            <p:ph idx="1"/>
          </p:nvPr>
        </p:nvSpPr>
        <p:spPr>
          <a:xfrm>
            <a:off x="784225" y="1214438"/>
            <a:ext cx="7645400" cy="5143500"/>
          </a:xfrm>
        </p:spPr>
        <p:txBody>
          <a:bodyPr/>
          <a:lstStyle/>
          <a:p>
            <a:pPr eaLnBrk="1" hangingPunct="1">
              <a:defRPr/>
            </a:pPr>
            <a:r>
              <a:rPr lang="en-US" altLang="zh-CN" dirty="0"/>
              <a:t>Bootstrap</a:t>
            </a:r>
            <a:r>
              <a:rPr lang="zh-CN" altLang="en-US" dirty="0"/>
              <a:t>有哪些组件，分别是什么？</a:t>
            </a:r>
          </a:p>
          <a:p>
            <a:pPr eaLnBrk="1" hangingPunct="1">
              <a:defRPr/>
            </a:pPr>
            <a:r>
              <a:rPr lang="zh-CN" altLang="en-US" dirty="0"/>
              <a:t>使用</a:t>
            </a:r>
            <a:r>
              <a:rPr lang="en-US" altLang="zh-CN" dirty="0"/>
              <a:t>Bootstrap</a:t>
            </a:r>
            <a:r>
              <a:rPr lang="zh-CN" altLang="en-US" dirty="0"/>
              <a:t>可以制作几种导航样式，分别怎么实现？</a:t>
            </a:r>
          </a:p>
          <a:p>
            <a:pPr eaLnBrk="1" hangingPunct="1">
              <a:defRPr/>
            </a:pPr>
            <a:r>
              <a:rPr lang="zh-CN" altLang="en-US" dirty="0"/>
              <a:t>写出基本下拉菜单组件的结构。</a:t>
            </a:r>
          </a:p>
          <a:p>
            <a:pPr eaLnBrk="1" hangingPunct="1">
              <a:defRPr/>
            </a:pPr>
            <a:r>
              <a:rPr lang="zh-CN" altLang="en-US" dirty="0"/>
              <a:t>怎样让导航条在底部固定？</a:t>
            </a:r>
          </a:p>
          <a:p>
            <a:pPr eaLnBrk="1" hangingPunct="1">
              <a:defRPr/>
            </a:pPr>
            <a:endParaRPr lang="en-US" altLang="zh-CN" dirty="0" smtClean="0"/>
          </a:p>
          <a:p>
            <a:pPr eaLnBrk="1" hangingPunct="1">
              <a:defRPr/>
            </a:pPr>
            <a:endParaRPr lang="zh-CN" altLang="en-US" dirty="0" smtClean="0"/>
          </a:p>
        </p:txBody>
      </p:sp>
      <p:grpSp>
        <p:nvGrpSpPr>
          <p:cNvPr id="24581" name="组合 1"/>
          <p:cNvGrpSpPr>
            <a:grpSpLocks/>
          </p:cNvGrpSpPr>
          <p:nvPr/>
        </p:nvGrpSpPr>
        <p:grpSpPr bwMode="auto">
          <a:xfrm>
            <a:off x="0" y="600075"/>
            <a:ext cx="1619250" cy="736600"/>
            <a:chOff x="0" y="600123"/>
            <a:chExt cx="1619672" cy="736273"/>
          </a:xfrm>
        </p:grpSpPr>
        <p:sp>
          <p:nvSpPr>
            <p:cNvPr id="14" name="TextBox 13"/>
            <p:cNvSpPr txBox="1"/>
            <p:nvPr/>
          </p:nvSpPr>
          <p:spPr>
            <a:xfrm>
              <a:off x="403330" y="620752"/>
              <a:ext cx="1216342" cy="399872"/>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集中测试</a:t>
              </a:r>
            </a:p>
          </p:txBody>
        </p:sp>
        <p:pic>
          <p:nvPicPr>
            <p:cNvPr id="24584" name="Picture 16" descr="C:\Users\meng.zhang\Desktop\ACCP7.0模版图标规范\s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 descr="C:\Users\meng.zhang\Desktop\ACCP7.0模版图标规范\us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1"/>
          <p:cNvSpPr>
            <a:spLocks noGrp="1"/>
          </p:cNvSpPr>
          <p:nvPr>
            <p:ph type="sldNum" sz="quarter" idx="10"/>
          </p:nvPr>
        </p:nvSpPr>
        <p:spPr/>
        <p:txBody>
          <a:bodyPr/>
          <a:lstStyle/>
          <a:p>
            <a:pPr>
              <a:defRPr/>
            </a:pPr>
            <a:fld id="{D4C544AB-AF4C-4A74-B638-213FBE600845}" type="slidenum">
              <a:rPr lang="zh-CN" altLang="en-US" smtClean="0"/>
              <a:pPr>
                <a:defRPr/>
              </a:pPr>
              <a:t>2</a:t>
            </a:fld>
            <a:r>
              <a:rPr lang="en-US" altLang="zh-CN" smtClean="0"/>
              <a:t>/46</a:t>
            </a:r>
            <a:endParaRPr lang="zh-CN" altLang="en-US" dirty="0"/>
          </a:p>
        </p:txBody>
      </p:sp>
    </p:spTree>
    <p:extLst>
      <p:ext uri="{BB962C8B-B14F-4D97-AF65-F5344CB8AC3E}">
        <p14:creationId xmlns:p14="http://schemas.microsoft.com/office/powerpoint/2010/main" val="1911227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00192" y="70634"/>
            <a:ext cx="2664420" cy="954107"/>
          </a:xfrm>
        </p:spPr>
        <p:txBody>
          <a:bodyPr/>
          <a:lstStyle/>
          <a:p>
            <a:pPr>
              <a:defRPr/>
            </a:pPr>
            <a:r>
              <a:rPr lang="zh-CN" altLang="en-US" dirty="0"/>
              <a:t>选项卡导航</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en-US" altLang="zh-CN" dirty="0"/>
              <a:t>1</a:t>
            </a:r>
            <a:endParaRPr lang="zh-CN" altLang="en-US" dirty="0"/>
          </a:p>
        </p:txBody>
      </p:sp>
      <p:sp>
        <p:nvSpPr>
          <p:cNvPr id="7" name="AutoShape 7"/>
          <p:cNvSpPr>
            <a:spLocks noChangeArrowheads="1"/>
          </p:cNvSpPr>
          <p:nvPr/>
        </p:nvSpPr>
        <p:spPr bwMode="auto">
          <a:xfrm>
            <a:off x="837863" y="1196753"/>
            <a:ext cx="7046505" cy="309634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 class="</a:t>
            </a:r>
            <a:r>
              <a:rPr lang="en-US" altLang="zh-CN" b="1" dirty="0" err="1">
                <a:solidFill>
                  <a:schemeClr val="accent5">
                    <a:lumMod val="10000"/>
                  </a:schemeClr>
                </a:solidFill>
                <a:latin typeface="+mn-lt"/>
              </a:rPr>
              <a:t>nav</a:t>
            </a:r>
            <a:r>
              <a:rPr lang="en-US" altLang="zh-CN" b="1" dirty="0">
                <a:solidFill>
                  <a:schemeClr val="accent5">
                    <a:lumMod val="10000"/>
                  </a:schemeClr>
                </a:solidFill>
                <a:latin typeface="+mn-lt"/>
              </a:rPr>
              <a:t> </a:t>
            </a:r>
            <a:r>
              <a:rPr lang="en-US" altLang="zh-CN" b="1" dirty="0" err="1">
                <a:solidFill>
                  <a:srgbClr val="FF0000"/>
                </a:solidFill>
                <a:latin typeface="+mn-lt"/>
              </a:rPr>
              <a:t>nav</a:t>
            </a:r>
            <a:r>
              <a:rPr lang="en-US" altLang="zh-CN" b="1" dirty="0">
                <a:solidFill>
                  <a:srgbClr val="FF0000"/>
                </a:solidFill>
                <a:latin typeface="+mn-lt"/>
              </a:rPr>
              <a:t>-tabs</a:t>
            </a:r>
            <a:r>
              <a:rPr lang="en-US" altLang="zh-CN" b="1" dirty="0">
                <a:solidFill>
                  <a:schemeClr val="accent5">
                    <a:lumMod val="10000"/>
                  </a:schemeClr>
                </a:solidFill>
                <a:latin typeface="+mn-lt"/>
              </a:rPr>
              <a:t> "&gt;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  class="</a:t>
            </a:r>
            <a:r>
              <a:rPr lang="en-US" altLang="zh-CN" b="1" dirty="0">
                <a:solidFill>
                  <a:srgbClr val="FF0000"/>
                </a:solidFill>
                <a:latin typeface="+mn-lt"/>
              </a:rPr>
              <a:t>active</a:t>
            </a:r>
            <a:r>
              <a:rPr lang="en-US" altLang="zh-CN" b="1" dirty="0">
                <a:solidFill>
                  <a:schemeClr val="accent5">
                    <a:lumMod val="10000"/>
                  </a:schemeClr>
                </a:solidFill>
                <a:latin typeface="+mn-lt"/>
              </a:rPr>
              <a:t>"&gt;&lt;a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主页</a:t>
            </a:r>
            <a:r>
              <a:rPr lang="en-US" altLang="zh-CN" b="1" dirty="0">
                <a:solidFill>
                  <a:schemeClr val="accent5">
                    <a:lumMod val="10000"/>
                  </a:schemeClr>
                </a:solidFill>
                <a:latin typeface="+mn-lt"/>
              </a:rPr>
              <a:t>&lt;/a&gt;&lt;/li&gt;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微博</a:t>
            </a:r>
            <a:r>
              <a:rPr lang="en-US" altLang="zh-CN" b="1" dirty="0">
                <a:solidFill>
                  <a:schemeClr val="accent5">
                    <a:lumMod val="10000"/>
                  </a:schemeClr>
                </a:solidFill>
                <a:latin typeface="+mn-lt"/>
              </a:rPr>
              <a:t>&lt;/a&gt;&lt;/li&gt;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图书</a:t>
            </a:r>
            <a:r>
              <a:rPr lang="en-US" altLang="zh-CN" b="1" dirty="0">
                <a:solidFill>
                  <a:schemeClr val="accent5">
                    <a:lumMod val="10000"/>
                  </a:schemeClr>
                </a:solidFill>
                <a:latin typeface="+mn-lt"/>
              </a:rPr>
              <a:t>&lt;/a&gt;&lt;/li&gt;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关于我们</a:t>
            </a:r>
            <a:r>
              <a:rPr lang="en-US" altLang="zh-CN" b="1" dirty="0">
                <a:solidFill>
                  <a:schemeClr val="accent5">
                    <a:lumMod val="10000"/>
                  </a:schemeClr>
                </a:solidFill>
                <a:latin typeface="+mn-lt"/>
              </a:rPr>
              <a:t>&lt;/a&gt;&lt;/li&gt;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endParaRPr lang="en-US" altLang="zh-CN" b="1" dirty="0">
              <a:solidFill>
                <a:schemeClr val="accent5">
                  <a:lumMod val="10000"/>
                </a:schemeClr>
              </a:solidFill>
              <a:latin typeface="+mn-lt"/>
            </a:endParaRPr>
          </a:p>
        </p:txBody>
      </p:sp>
      <p:grpSp>
        <p:nvGrpSpPr>
          <p:cNvPr id="8" name="组合 14"/>
          <p:cNvGrpSpPr>
            <a:grpSpLocks/>
          </p:cNvGrpSpPr>
          <p:nvPr/>
        </p:nvGrpSpPr>
        <p:grpSpPr bwMode="auto">
          <a:xfrm>
            <a:off x="2699792" y="6237312"/>
            <a:ext cx="3528392" cy="428625"/>
            <a:chOff x="3143240" y="5143512"/>
            <a:chExt cx="4572032" cy="428628"/>
          </a:xfrm>
        </p:grpSpPr>
        <p:sp>
          <p:nvSpPr>
            <p:cNvPr id="9" name="圆角矩形 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0" name="圆角矩形 9"/>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1"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bwMode="auto">
            <a:xfrm>
              <a:off x="4741344" y="5187962"/>
              <a:ext cx="1810331"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6</a:t>
              </a:r>
              <a:r>
                <a:rPr lang="zh-CN" altLang="en-US" sz="1600" b="1" spc="300" dirty="0" smtClean="0">
                  <a:solidFill>
                    <a:srgbClr val="FBFFFE"/>
                  </a:solidFill>
                  <a:latin typeface="微软雅黑" pitchFamily="34" charset="-122"/>
                  <a:ea typeface="微软雅黑" pitchFamily="34" charset="-122"/>
                </a:rPr>
                <a:t>：导航</a:t>
              </a:r>
              <a:endParaRPr lang="zh-CN" altLang="en-US" sz="1600" b="1" spc="300" dirty="0">
                <a:solidFill>
                  <a:srgbClr val="FBFFFE"/>
                </a:solidFill>
                <a:latin typeface="微软雅黑" pitchFamily="34" charset="-122"/>
                <a:ea typeface="微软雅黑" pitchFamily="34" charset="-122"/>
              </a:endParaRPr>
            </a:p>
          </p:txBody>
        </p:sp>
      </p:grpSp>
      <p:pic>
        <p:nvPicPr>
          <p:cNvPr id="7170" name="Picture 2" descr="C:\Users\yaling.he\Desktop\Chapter03截图\Chapter03截图\图3.13　选项卡式导航.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645846"/>
            <a:ext cx="5961531" cy="237172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20</a:t>
            </a:fld>
            <a:r>
              <a:rPr lang="en-US" altLang="zh-CN" smtClean="0"/>
              <a:t>/46</a:t>
            </a:r>
            <a:endParaRPr lang="zh-CN" altLang="en-US" dirty="0"/>
          </a:p>
        </p:txBody>
      </p:sp>
      <p:grpSp>
        <p:nvGrpSpPr>
          <p:cNvPr id="13" name="组合 70"/>
          <p:cNvGrpSpPr>
            <a:grpSpLocks/>
          </p:cNvGrpSpPr>
          <p:nvPr/>
        </p:nvGrpSpPr>
        <p:grpSpPr bwMode="auto">
          <a:xfrm>
            <a:off x="48620" y="620688"/>
            <a:ext cx="1000125" cy="414337"/>
            <a:chOff x="1000100" y="2528843"/>
            <a:chExt cx="1000132" cy="414475"/>
          </a:xfrm>
        </p:grpSpPr>
        <p:pic>
          <p:nvPicPr>
            <p:cNvPr id="14" name="Picture 8" descr="E:\设计支持\模板设计\s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Tree>
    <p:extLst>
      <p:ext uri="{BB962C8B-B14F-4D97-AF65-F5344CB8AC3E}">
        <p14:creationId xmlns:p14="http://schemas.microsoft.com/office/powerpoint/2010/main" val="28740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8144" y="70634"/>
            <a:ext cx="3096468" cy="954107"/>
          </a:xfrm>
        </p:spPr>
        <p:txBody>
          <a:bodyPr/>
          <a:lstStyle/>
          <a:p>
            <a:pPr>
              <a:defRPr/>
            </a:pPr>
            <a:r>
              <a:rPr lang="zh-CN" altLang="en-US" dirty="0"/>
              <a:t>胶囊式选项卡导航</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en-US" altLang="zh-CN" dirty="0"/>
              <a:t>1</a:t>
            </a:r>
            <a:endParaRPr lang="zh-CN" altLang="en-US" dirty="0"/>
          </a:p>
        </p:txBody>
      </p:sp>
      <p:sp>
        <p:nvSpPr>
          <p:cNvPr id="7" name="AutoShape 7"/>
          <p:cNvSpPr>
            <a:spLocks noChangeArrowheads="1"/>
          </p:cNvSpPr>
          <p:nvPr/>
        </p:nvSpPr>
        <p:spPr bwMode="auto">
          <a:xfrm>
            <a:off x="837863" y="1196753"/>
            <a:ext cx="7046505" cy="259228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 class="</a:t>
            </a:r>
            <a:r>
              <a:rPr lang="en-US" altLang="zh-CN" b="1" dirty="0" err="1">
                <a:solidFill>
                  <a:schemeClr val="accent5">
                    <a:lumMod val="10000"/>
                  </a:schemeClr>
                </a:solidFill>
                <a:latin typeface="+mn-lt"/>
              </a:rPr>
              <a:t>nav</a:t>
            </a:r>
            <a:r>
              <a:rPr lang="en-US" altLang="zh-CN" b="1" dirty="0">
                <a:solidFill>
                  <a:schemeClr val="accent5">
                    <a:lumMod val="10000"/>
                  </a:schemeClr>
                </a:solidFill>
                <a:latin typeface="+mn-lt"/>
              </a:rPr>
              <a:t> </a:t>
            </a:r>
            <a:r>
              <a:rPr lang="en-US" altLang="zh-CN" b="1" dirty="0" err="1">
                <a:solidFill>
                  <a:srgbClr val="FF0000"/>
                </a:solidFill>
                <a:latin typeface="+mn-lt"/>
              </a:rPr>
              <a:t>nav</a:t>
            </a:r>
            <a:r>
              <a:rPr lang="en-US" altLang="zh-CN" b="1" dirty="0">
                <a:solidFill>
                  <a:srgbClr val="FF0000"/>
                </a:solidFill>
                <a:latin typeface="+mn-lt"/>
              </a:rPr>
              <a:t>-pills</a:t>
            </a:r>
            <a:r>
              <a:rPr lang="en-US" altLang="zh-CN" b="1" dirty="0">
                <a:solidFill>
                  <a:schemeClr val="accent5">
                    <a:lumMod val="10000"/>
                  </a:schemeClr>
                </a:solidFill>
                <a:latin typeface="+mn-lt"/>
              </a:rPr>
              <a:t> "&gt;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  class="active"&gt;&lt;a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主页</a:t>
            </a:r>
            <a:r>
              <a:rPr lang="en-US" altLang="zh-CN" b="1" dirty="0">
                <a:solidFill>
                  <a:schemeClr val="accent5">
                    <a:lumMod val="10000"/>
                  </a:schemeClr>
                </a:solidFill>
                <a:latin typeface="+mn-lt"/>
              </a:rPr>
              <a:t>&lt;/a&gt;&lt;/li&gt;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a:t>
            </a:r>
            <a:r>
              <a:rPr lang="zh-CN" altLang="en-US" b="1" dirty="0">
                <a:solidFill>
                  <a:schemeClr val="accent5">
                    <a:lumMod val="10000"/>
                  </a:schemeClr>
                </a:solidFill>
                <a:latin typeface="+mn-lt"/>
              </a:rPr>
              <a:t>省略其他</a:t>
            </a:r>
            <a:r>
              <a:rPr lang="en-US" altLang="zh-CN" b="1" dirty="0">
                <a:solidFill>
                  <a:schemeClr val="accent5">
                    <a:lumMod val="10000"/>
                  </a:schemeClr>
                </a:solidFill>
                <a:latin typeface="+mn-lt"/>
              </a:rPr>
              <a:t>li</a:t>
            </a:r>
            <a:r>
              <a:rPr lang="zh-CN" altLang="en-US" b="1" dirty="0">
                <a:solidFill>
                  <a:schemeClr val="accent5">
                    <a:lumMod val="10000"/>
                  </a:schemeClr>
                </a:solidFill>
                <a:latin typeface="+mn-lt"/>
              </a:rPr>
              <a:t>项</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endParaRPr lang="en-US" altLang="zh-CN" b="1" dirty="0">
              <a:solidFill>
                <a:schemeClr val="accent5">
                  <a:lumMod val="10000"/>
                </a:schemeClr>
              </a:solidFill>
              <a:latin typeface="+mn-lt"/>
            </a:endParaRPr>
          </a:p>
        </p:txBody>
      </p:sp>
      <p:pic>
        <p:nvPicPr>
          <p:cNvPr id="8194" name="Picture 2" descr="C:\Users\yaling.he\Desktop\Chapter03截图\Chapter03截图\图3.14　胶囊式选项卡导航.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068960"/>
            <a:ext cx="6109532" cy="2853553"/>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21</a:t>
            </a:fld>
            <a:r>
              <a:rPr lang="en-US" altLang="zh-CN" smtClean="0"/>
              <a:t>/46</a:t>
            </a:r>
            <a:endParaRPr lang="zh-CN" altLang="en-US" dirty="0"/>
          </a:p>
        </p:txBody>
      </p:sp>
      <p:grpSp>
        <p:nvGrpSpPr>
          <p:cNvPr id="8" name="组合 70"/>
          <p:cNvGrpSpPr>
            <a:grpSpLocks/>
          </p:cNvGrpSpPr>
          <p:nvPr/>
        </p:nvGrpSpPr>
        <p:grpSpPr bwMode="auto">
          <a:xfrm>
            <a:off x="223490" y="620688"/>
            <a:ext cx="1000125" cy="414337"/>
            <a:chOff x="1000100" y="2528843"/>
            <a:chExt cx="1000132" cy="414475"/>
          </a:xfrm>
        </p:grpSpPr>
        <p:pic>
          <p:nvPicPr>
            <p:cNvPr id="9" name="Picture 8" descr="E:\设计支持\模板设计\s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grpSp>
        <p:nvGrpSpPr>
          <p:cNvPr id="11" name="组合 14"/>
          <p:cNvGrpSpPr>
            <a:grpSpLocks/>
          </p:cNvGrpSpPr>
          <p:nvPr/>
        </p:nvGrpSpPr>
        <p:grpSpPr bwMode="auto">
          <a:xfrm>
            <a:off x="2699792" y="6237312"/>
            <a:ext cx="3528392" cy="428625"/>
            <a:chOff x="3143240" y="5143512"/>
            <a:chExt cx="4572032" cy="428628"/>
          </a:xfrm>
        </p:grpSpPr>
        <p:sp>
          <p:nvSpPr>
            <p:cNvPr id="12" name="圆角矩形 1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3" name="圆角矩形 1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4"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bwMode="auto">
            <a:xfrm>
              <a:off x="4741344" y="5187962"/>
              <a:ext cx="1810331"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6</a:t>
              </a:r>
              <a:r>
                <a:rPr lang="zh-CN" altLang="en-US" sz="1600" b="1" spc="300" dirty="0" smtClean="0">
                  <a:solidFill>
                    <a:srgbClr val="FBFFFE"/>
                  </a:solidFill>
                  <a:latin typeface="微软雅黑" pitchFamily="34" charset="-122"/>
                  <a:ea typeface="微软雅黑" pitchFamily="34" charset="-122"/>
                </a:rPr>
                <a:t>：导航</a:t>
              </a:r>
              <a:endParaRPr lang="zh-CN" altLang="en-US" sz="1600" b="1" spc="300" dirty="0">
                <a:solidFill>
                  <a:srgbClr val="FBFFF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34417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00192" y="286077"/>
            <a:ext cx="2664420" cy="523220"/>
          </a:xfrm>
        </p:spPr>
        <p:txBody>
          <a:bodyPr/>
          <a:lstStyle/>
          <a:p>
            <a:pPr>
              <a:defRPr/>
            </a:pPr>
            <a:r>
              <a:rPr lang="zh-CN" altLang="en-US" dirty="0"/>
              <a:t>自适应导航</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en-US" altLang="zh-CN" dirty="0"/>
              <a:t>1</a:t>
            </a:r>
            <a:endParaRPr lang="zh-CN" altLang="en-US" dirty="0"/>
          </a:p>
        </p:txBody>
      </p:sp>
      <p:sp>
        <p:nvSpPr>
          <p:cNvPr id="6" name="AutoShape 7"/>
          <p:cNvSpPr>
            <a:spLocks noChangeArrowheads="1"/>
          </p:cNvSpPr>
          <p:nvPr/>
        </p:nvSpPr>
        <p:spPr bwMode="auto">
          <a:xfrm>
            <a:off x="837863" y="1196753"/>
            <a:ext cx="7046505" cy="259228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 class="</a:t>
            </a:r>
            <a:r>
              <a:rPr lang="en-US" altLang="zh-CN" b="1" dirty="0" err="1">
                <a:solidFill>
                  <a:schemeClr val="accent5">
                    <a:lumMod val="10000"/>
                  </a:schemeClr>
                </a:solidFill>
                <a:latin typeface="+mn-lt"/>
              </a:rPr>
              <a:t>nav</a:t>
            </a: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nav</a:t>
            </a:r>
            <a:r>
              <a:rPr lang="en-US" altLang="zh-CN" b="1" dirty="0">
                <a:solidFill>
                  <a:schemeClr val="accent5">
                    <a:lumMod val="10000"/>
                  </a:schemeClr>
                </a:solidFill>
                <a:latin typeface="+mn-lt"/>
              </a:rPr>
              <a:t>-tabs </a:t>
            </a:r>
            <a:r>
              <a:rPr lang="en-US" altLang="zh-CN" b="1" dirty="0" err="1">
                <a:solidFill>
                  <a:srgbClr val="FF0000"/>
                </a:solidFill>
                <a:latin typeface="+mn-lt"/>
              </a:rPr>
              <a:t>nav</a:t>
            </a:r>
            <a:r>
              <a:rPr lang="en-US" altLang="zh-CN" b="1" dirty="0">
                <a:solidFill>
                  <a:srgbClr val="FF0000"/>
                </a:solidFill>
                <a:latin typeface="+mn-lt"/>
              </a:rPr>
              <a:t>-justified</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  class="active"&gt;&lt;a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主页</a:t>
            </a:r>
            <a:r>
              <a:rPr lang="en-US" altLang="zh-CN" b="1" dirty="0">
                <a:solidFill>
                  <a:schemeClr val="accent5">
                    <a:lumMod val="10000"/>
                  </a:schemeClr>
                </a:solidFill>
                <a:latin typeface="+mn-lt"/>
              </a:rPr>
              <a:t>&lt;/a&gt;&lt;/li&gt;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a:t>
            </a:r>
            <a:r>
              <a:rPr lang="zh-CN" altLang="en-US" b="1" dirty="0">
                <a:solidFill>
                  <a:schemeClr val="accent5">
                    <a:lumMod val="10000"/>
                  </a:schemeClr>
                </a:solidFill>
                <a:latin typeface="+mn-lt"/>
              </a:rPr>
              <a:t>省略其他</a:t>
            </a:r>
            <a:r>
              <a:rPr lang="en-US" altLang="zh-CN" b="1" dirty="0">
                <a:solidFill>
                  <a:schemeClr val="accent5">
                    <a:lumMod val="10000"/>
                  </a:schemeClr>
                </a:solidFill>
                <a:latin typeface="+mn-lt"/>
              </a:rPr>
              <a:t>li</a:t>
            </a:r>
            <a:r>
              <a:rPr lang="zh-CN" altLang="en-US" b="1" dirty="0">
                <a:solidFill>
                  <a:schemeClr val="accent5">
                    <a:lumMod val="10000"/>
                  </a:schemeClr>
                </a:solidFill>
                <a:latin typeface="+mn-lt"/>
              </a:rPr>
              <a:t>项</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endParaRPr lang="en-US" altLang="zh-CN" b="1" dirty="0">
              <a:solidFill>
                <a:schemeClr val="accent5">
                  <a:lumMod val="10000"/>
                </a:schemeClr>
              </a:solidFill>
              <a:latin typeface="+mn-lt"/>
            </a:endParaRPr>
          </a:p>
        </p:txBody>
      </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22</a:t>
            </a:fld>
            <a:r>
              <a:rPr lang="en-US" altLang="zh-CN" smtClean="0"/>
              <a:t>/46</a:t>
            </a:r>
            <a:endParaRPr lang="zh-CN" altLang="en-US" dirty="0"/>
          </a:p>
        </p:txBody>
      </p:sp>
      <p:grpSp>
        <p:nvGrpSpPr>
          <p:cNvPr id="7" name="组合 14"/>
          <p:cNvGrpSpPr>
            <a:grpSpLocks/>
          </p:cNvGrpSpPr>
          <p:nvPr/>
        </p:nvGrpSpPr>
        <p:grpSpPr bwMode="auto">
          <a:xfrm>
            <a:off x="2699792" y="6237312"/>
            <a:ext cx="3528392" cy="428625"/>
            <a:chOff x="3143240" y="5143512"/>
            <a:chExt cx="4572032" cy="428628"/>
          </a:xfrm>
        </p:grpSpPr>
        <p:sp>
          <p:nvSpPr>
            <p:cNvPr id="8" name="圆角矩形 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9" name="圆角矩形 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0"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bwMode="auto">
            <a:xfrm>
              <a:off x="4741344" y="5187962"/>
              <a:ext cx="1810331"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6</a:t>
              </a:r>
              <a:r>
                <a:rPr lang="zh-CN" altLang="en-US" sz="1600" b="1" spc="300" dirty="0" smtClean="0">
                  <a:solidFill>
                    <a:srgbClr val="FBFFFE"/>
                  </a:solidFill>
                  <a:latin typeface="微软雅黑" pitchFamily="34" charset="-122"/>
                  <a:ea typeface="微软雅黑" pitchFamily="34" charset="-122"/>
                </a:rPr>
                <a:t>：导航</a:t>
              </a:r>
              <a:endParaRPr lang="zh-CN" altLang="en-US" sz="1600" b="1" spc="300" dirty="0">
                <a:solidFill>
                  <a:srgbClr val="FBFFFE"/>
                </a:solidFill>
                <a:latin typeface="微软雅黑" pitchFamily="34" charset="-122"/>
                <a:ea typeface="微软雅黑" pitchFamily="34" charset="-122"/>
              </a:endParaRPr>
            </a:p>
          </p:txBody>
        </p:sp>
      </p:grpSp>
      <p:grpSp>
        <p:nvGrpSpPr>
          <p:cNvPr id="12" name="组合 70"/>
          <p:cNvGrpSpPr>
            <a:grpSpLocks/>
          </p:cNvGrpSpPr>
          <p:nvPr/>
        </p:nvGrpSpPr>
        <p:grpSpPr bwMode="auto">
          <a:xfrm>
            <a:off x="223490" y="620688"/>
            <a:ext cx="1000125" cy="414337"/>
            <a:chOff x="1000100" y="2528843"/>
            <a:chExt cx="1000132" cy="414475"/>
          </a:xfrm>
        </p:grpSpPr>
        <p:pic>
          <p:nvPicPr>
            <p:cNvPr id="13" name="Picture 8" descr="E:\设计支持\模板设计\s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Tree>
    <p:extLst>
      <p:ext uri="{BB962C8B-B14F-4D97-AF65-F5344CB8AC3E}">
        <p14:creationId xmlns:p14="http://schemas.microsoft.com/office/powerpoint/2010/main" val="234417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00192" y="286077"/>
            <a:ext cx="2664420" cy="523220"/>
          </a:xfrm>
        </p:spPr>
        <p:txBody>
          <a:bodyPr/>
          <a:lstStyle/>
          <a:p>
            <a:pPr lvl="1"/>
            <a:r>
              <a:rPr lang="zh-CN" altLang="en-US" dirty="0"/>
              <a:t>二级导航</a:t>
            </a:r>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使用学过的知识能实现如图所示的二级菜单吗？</a:t>
            </a:r>
            <a:endParaRPr lang="zh-CN" altLang="en-US" dirty="0"/>
          </a:p>
        </p:txBody>
      </p:sp>
      <p:pic>
        <p:nvPicPr>
          <p:cNvPr id="9218" name="Picture 2" descr="C:\Users\yaling.he\Desktop\Chapter03截图\Chapter03截图\图3.17　二级导航.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060848"/>
            <a:ext cx="5280517" cy="37840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3"/>
          <p:cNvSpPr txBox="1"/>
          <p:nvPr/>
        </p:nvSpPr>
        <p:spPr bwMode="auto">
          <a:xfrm>
            <a:off x="630807" y="862930"/>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b="1" dirty="0" smtClean="0">
                <a:latin typeface="黑体" pitchFamily="49" charset="-122"/>
                <a:ea typeface="黑体" pitchFamily="49" charset="-122"/>
              </a:rPr>
              <a:t>思考</a:t>
            </a:r>
            <a:endParaRPr lang="zh-CN" altLang="en-US" sz="2000" b="1" dirty="0">
              <a:latin typeface="黑体" pitchFamily="49" charset="-122"/>
              <a:ea typeface="黑体" pitchFamily="49" charset="-122"/>
            </a:endParaRPr>
          </a:p>
        </p:txBody>
      </p:sp>
      <p:pic>
        <p:nvPicPr>
          <p:cNvPr id="7" name="Picture 4" descr="\\prdsoftlab\Softlab\034\07.png"/>
          <p:cNvPicPr>
            <a:picLocks noChangeAspect="1" noChangeArrowheads="1"/>
          </p:cNvPicPr>
          <p:nvPr/>
        </p:nvPicPr>
        <p:blipFill>
          <a:blip r:embed="rId4" cstate="print"/>
          <a:srcRect/>
          <a:stretch>
            <a:fillRect/>
          </a:stretch>
        </p:blipFill>
        <p:spPr bwMode="auto">
          <a:xfrm>
            <a:off x="273594" y="812124"/>
            <a:ext cx="528644" cy="528644"/>
          </a:xfrm>
          <a:prstGeom prst="rect">
            <a:avLst/>
          </a:prstGeom>
          <a:noFill/>
        </p:spPr>
      </p:pic>
      <p:sp>
        <p:nvSpPr>
          <p:cNvPr id="8" name="AutoShape 7"/>
          <p:cNvSpPr>
            <a:spLocks noChangeArrowheads="1"/>
          </p:cNvSpPr>
          <p:nvPr/>
        </p:nvSpPr>
        <p:spPr bwMode="auto">
          <a:xfrm>
            <a:off x="395536" y="836712"/>
            <a:ext cx="8136904" cy="518457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 class="</a:t>
            </a:r>
            <a:r>
              <a:rPr lang="en-US" altLang="zh-CN" b="1" dirty="0" err="1">
                <a:solidFill>
                  <a:schemeClr val="accent5">
                    <a:lumMod val="10000"/>
                  </a:schemeClr>
                </a:solidFill>
                <a:latin typeface="+mn-lt"/>
              </a:rPr>
              <a:t>nav</a:t>
            </a: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nav</a:t>
            </a:r>
            <a:r>
              <a:rPr lang="en-US" altLang="zh-CN" b="1" dirty="0">
                <a:solidFill>
                  <a:schemeClr val="accent5">
                    <a:lumMod val="10000"/>
                  </a:schemeClr>
                </a:solidFill>
                <a:latin typeface="+mn-lt"/>
              </a:rPr>
              <a:t>-pills "&gt;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 class="active"&gt;&lt;a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首页</a:t>
            </a:r>
            <a:r>
              <a:rPr lang="en-US" altLang="zh-CN" b="1" dirty="0">
                <a:solidFill>
                  <a:schemeClr val="accent5">
                    <a:lumMod val="10000"/>
                  </a:schemeClr>
                </a:solidFill>
                <a:latin typeface="+mn-lt"/>
              </a:rPr>
              <a:t>&lt;/a&gt;&lt;/li&gt;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a:t>
            </a:r>
            <a:r>
              <a:rPr lang="en-US" altLang="zh-CN" b="1" dirty="0" smtClean="0">
                <a:solidFill>
                  <a:srgbClr val="FF0000"/>
                </a:solidFill>
                <a:latin typeface="+mn-lt"/>
              </a:rPr>
              <a:t>&lt;</a:t>
            </a:r>
            <a:r>
              <a:rPr lang="en-US" altLang="zh-CN" b="1" dirty="0">
                <a:solidFill>
                  <a:srgbClr val="FF0000"/>
                </a:solidFill>
                <a:latin typeface="+mn-lt"/>
              </a:rPr>
              <a:t>li class="dropdown"&gt;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 class="dropdown-toggle" data-toggle="dropdown"&gt;</a:t>
            </a:r>
            <a:r>
              <a:rPr lang="zh-CN" altLang="en-US" b="1" dirty="0">
                <a:solidFill>
                  <a:schemeClr val="accent5">
                    <a:lumMod val="10000"/>
                  </a:schemeClr>
                </a:solidFill>
                <a:latin typeface="+mn-lt"/>
              </a:rPr>
              <a:t>其他</a:t>
            </a:r>
          </a:p>
          <a:p>
            <a:pPr marL="342900" indent="-342900" eaLnBrk="0" hangingPunct="0">
              <a:lnSpc>
                <a:spcPct val="150000"/>
              </a:lnSpc>
              <a:spcBef>
                <a:spcPct val="20000"/>
              </a:spcBef>
              <a:buClr>
                <a:schemeClr val="tx2"/>
              </a:buClr>
              <a:defRPr/>
            </a:pPr>
            <a:r>
              <a:rPr lang="zh-CN" altLang="en-US" b="1" dirty="0">
                <a:solidFill>
                  <a:schemeClr val="accent5">
                    <a:lumMod val="10000"/>
                  </a:schemeClr>
                </a:solidFill>
                <a:latin typeface="+mn-lt"/>
              </a:rPr>
              <a:t>            </a:t>
            </a:r>
            <a:r>
              <a:rPr lang="en-US" altLang="zh-CN" b="1" dirty="0">
                <a:solidFill>
                  <a:schemeClr val="accent5">
                    <a:lumMod val="10000"/>
                  </a:schemeClr>
                </a:solidFill>
                <a:latin typeface="+mn-lt"/>
              </a:rPr>
              <a:t>&lt;span class="caret"&gt;&lt;/span&gt;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 class="</a:t>
            </a:r>
            <a:r>
              <a:rPr lang="en-US" altLang="zh-CN" b="1" dirty="0">
                <a:solidFill>
                  <a:srgbClr val="FF0000"/>
                </a:solidFill>
                <a:latin typeface="+mn-lt"/>
              </a:rPr>
              <a:t>dropdown-menu</a:t>
            </a:r>
            <a:r>
              <a:rPr lang="en-US" altLang="zh-CN" b="1" dirty="0">
                <a:solidFill>
                  <a:schemeClr val="accent5">
                    <a:lumMod val="10000"/>
                  </a:schemeClr>
                </a:solidFill>
                <a:latin typeface="+mn-lt"/>
              </a:rPr>
              <a:t> "&gt;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收藏 </a:t>
            </a:r>
            <a:r>
              <a:rPr lang="en-US" altLang="zh-CN" b="1" dirty="0">
                <a:solidFill>
                  <a:schemeClr val="accent5">
                    <a:lumMod val="10000"/>
                  </a:schemeClr>
                </a:solidFill>
                <a:latin typeface="+mn-lt"/>
              </a:rPr>
              <a:t>&lt;/a&gt;&lt;/li&gt;</a:t>
            </a:r>
          </a:p>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	   &lt;/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endParaRPr lang="en-US" altLang="zh-CN" b="1" dirty="0">
              <a:solidFill>
                <a:schemeClr val="accent5">
                  <a:lumMod val="10000"/>
                </a:schemeClr>
              </a:solidFill>
              <a:latin typeface="+mn-lt"/>
            </a:endParaRPr>
          </a:p>
        </p:txBody>
      </p:sp>
      <p:grpSp>
        <p:nvGrpSpPr>
          <p:cNvPr id="10" name="组合 14"/>
          <p:cNvGrpSpPr>
            <a:grpSpLocks/>
          </p:cNvGrpSpPr>
          <p:nvPr/>
        </p:nvGrpSpPr>
        <p:grpSpPr bwMode="auto">
          <a:xfrm>
            <a:off x="2699792" y="6240735"/>
            <a:ext cx="3528392" cy="428625"/>
            <a:chOff x="3143240" y="5143512"/>
            <a:chExt cx="4572032" cy="428628"/>
          </a:xfrm>
        </p:grpSpPr>
        <p:sp>
          <p:nvSpPr>
            <p:cNvPr id="11" name="圆角矩形 1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圆角矩形 1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3"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3999127" y="5187962"/>
              <a:ext cx="3294768"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7</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二级</a:t>
              </a:r>
              <a:r>
                <a:rPr lang="zh-CN" altLang="en-US" sz="1600" b="1" spc="300" dirty="0" smtClean="0">
                  <a:solidFill>
                    <a:srgbClr val="FBFFFE"/>
                  </a:solidFill>
                  <a:latin typeface="微软雅黑" pitchFamily="34" charset="-122"/>
                  <a:ea typeface="微软雅黑" pitchFamily="34" charset="-122"/>
                </a:rPr>
                <a:t>导航</a:t>
              </a:r>
              <a:endParaRPr lang="zh-CN" altLang="en-US" sz="1600" b="1" spc="300" dirty="0">
                <a:solidFill>
                  <a:srgbClr val="FBFFFE"/>
                </a:solidFill>
                <a:latin typeface="微软雅黑" pitchFamily="34" charset="-122"/>
                <a:ea typeface="微软雅黑" pitchFamily="34" charset="-122"/>
              </a:endParaRPr>
            </a:p>
          </p:txBody>
        </p:sp>
      </p:gr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23</a:t>
            </a:fld>
            <a:r>
              <a:rPr lang="en-US" altLang="zh-CN" smtClean="0"/>
              <a:t>/46</a:t>
            </a:r>
            <a:endParaRPr lang="zh-CN" altLang="en-US" dirty="0"/>
          </a:p>
        </p:txBody>
      </p:sp>
      <p:grpSp>
        <p:nvGrpSpPr>
          <p:cNvPr id="15" name="组合 70"/>
          <p:cNvGrpSpPr>
            <a:grpSpLocks/>
          </p:cNvGrpSpPr>
          <p:nvPr/>
        </p:nvGrpSpPr>
        <p:grpSpPr bwMode="auto">
          <a:xfrm>
            <a:off x="107504" y="404664"/>
            <a:ext cx="1000125" cy="414337"/>
            <a:chOff x="1000100" y="2528843"/>
            <a:chExt cx="1000132" cy="414475"/>
          </a:xfrm>
        </p:grpSpPr>
        <p:pic>
          <p:nvPicPr>
            <p:cNvPr id="16" name="Picture 8" descr="E:\设计支持\模板设计\s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Tree>
    <p:extLst>
      <p:ext uri="{BB962C8B-B14F-4D97-AF65-F5344CB8AC3E}">
        <p14:creationId xmlns:p14="http://schemas.microsoft.com/office/powerpoint/2010/main" val="234417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0272" y="286077"/>
            <a:ext cx="1944340" cy="523220"/>
          </a:xfrm>
        </p:spPr>
        <p:txBody>
          <a:bodyPr/>
          <a:lstStyle/>
          <a:p>
            <a:pPr>
              <a:defRPr/>
            </a:pPr>
            <a:r>
              <a:rPr lang="zh-CN" altLang="zh-CN" dirty="0"/>
              <a:t>导航条</a:t>
            </a:r>
            <a:endParaRPr lang="en-US" altLang="zh-CN" dirty="0"/>
          </a:p>
        </p:txBody>
      </p:sp>
      <p:sp>
        <p:nvSpPr>
          <p:cNvPr id="3" name="内容占位符 2"/>
          <p:cNvSpPr>
            <a:spLocks noGrp="1"/>
          </p:cNvSpPr>
          <p:nvPr>
            <p:ph idx="1"/>
          </p:nvPr>
        </p:nvSpPr>
        <p:spPr>
          <a:xfrm>
            <a:off x="784224" y="1214438"/>
            <a:ext cx="7820223" cy="5143500"/>
          </a:xfrm>
        </p:spPr>
        <p:txBody>
          <a:bodyPr/>
          <a:lstStyle/>
          <a:p>
            <a:pPr>
              <a:defRPr/>
            </a:pPr>
            <a:r>
              <a:rPr lang="zh-CN" altLang="en-US" dirty="0"/>
              <a:t>导航和导航</a:t>
            </a:r>
            <a:r>
              <a:rPr lang="zh-CN" altLang="en-US" dirty="0" smtClean="0"/>
              <a:t>条是一样的吗？</a:t>
            </a:r>
            <a:endParaRPr lang="en-US" altLang="zh-CN" dirty="0" smtClean="0"/>
          </a:p>
          <a:p>
            <a:pPr>
              <a:defRPr/>
            </a:pPr>
            <a:r>
              <a:rPr lang="zh-CN" altLang="en-US" dirty="0" smtClean="0"/>
              <a:t>导航条是</a:t>
            </a:r>
            <a:r>
              <a:rPr lang="zh-CN" altLang="zh-CN" dirty="0" smtClean="0"/>
              <a:t>网站</a:t>
            </a:r>
            <a:r>
              <a:rPr lang="zh-CN" altLang="zh-CN" dirty="0"/>
              <a:t>中作为导航页头的响应式基础组件。他们在移动设备上可以折叠（并且可开可关），会随着浏览器宽度增加而逐渐变为水平展开</a:t>
            </a:r>
            <a:r>
              <a:rPr lang="zh-CN" altLang="zh-CN" dirty="0" smtClean="0"/>
              <a:t>模式</a:t>
            </a:r>
            <a:endParaRPr lang="en-US" altLang="zh-CN" dirty="0" smtClean="0"/>
          </a:p>
          <a:p>
            <a:pPr>
              <a:defRPr/>
            </a:pPr>
            <a:r>
              <a:rPr lang="zh-CN" altLang="en-US" dirty="0" smtClean="0"/>
              <a:t>常见的导航条应用</a:t>
            </a:r>
            <a:endParaRPr lang="en-US" altLang="zh-CN" dirty="0" smtClean="0"/>
          </a:p>
          <a:p>
            <a:pPr lvl="1">
              <a:defRPr/>
            </a:pPr>
            <a:r>
              <a:rPr lang="zh-CN" altLang="en-US" dirty="0" smtClean="0"/>
              <a:t>基础条航条</a:t>
            </a:r>
            <a:endParaRPr lang="en-US" altLang="zh-CN" dirty="0" smtClean="0"/>
          </a:p>
          <a:p>
            <a:pPr lvl="1">
              <a:defRPr/>
            </a:pPr>
            <a:r>
              <a:rPr lang="zh-CN" altLang="zh-CN" dirty="0"/>
              <a:t>导航条中的表</a:t>
            </a:r>
            <a:r>
              <a:rPr lang="zh-CN" altLang="zh-CN" dirty="0" smtClean="0"/>
              <a:t>单</a:t>
            </a:r>
            <a:endParaRPr lang="en-US" altLang="zh-CN" dirty="0" smtClean="0"/>
          </a:p>
          <a:p>
            <a:pPr lvl="1">
              <a:defRPr/>
            </a:pPr>
            <a:r>
              <a:rPr lang="zh-CN" altLang="zh-CN" dirty="0"/>
              <a:t>导航条中的按钮、文本、</a:t>
            </a:r>
            <a:r>
              <a:rPr lang="zh-CN" altLang="zh-CN" dirty="0" smtClean="0"/>
              <a:t>链接</a:t>
            </a:r>
            <a:endParaRPr lang="en-US" altLang="zh-CN" dirty="0" smtClean="0"/>
          </a:p>
          <a:p>
            <a:pPr lvl="1">
              <a:defRPr/>
            </a:pPr>
            <a:r>
              <a:rPr lang="zh-CN" altLang="en-US" dirty="0"/>
              <a:t>顶</a:t>
            </a:r>
            <a:r>
              <a:rPr lang="zh-CN" altLang="zh-CN" dirty="0" smtClean="0"/>
              <a:t>部</a:t>
            </a:r>
            <a:r>
              <a:rPr lang="zh-CN" altLang="zh-CN" dirty="0"/>
              <a:t>固定或底部</a:t>
            </a:r>
            <a:r>
              <a:rPr lang="zh-CN" altLang="zh-CN" dirty="0" smtClean="0"/>
              <a:t>固定</a:t>
            </a:r>
            <a:endParaRPr lang="en-US" altLang="zh-CN" dirty="0" smtClean="0"/>
          </a:p>
          <a:p>
            <a:pPr lvl="1">
              <a:defRPr/>
            </a:pPr>
            <a:r>
              <a:rPr lang="zh-CN" altLang="zh-CN" dirty="0"/>
              <a:t>响应式导航条</a:t>
            </a:r>
            <a:endParaRPr lang="en-US" altLang="zh-CN" dirty="0" smtClean="0"/>
          </a:p>
          <a:p>
            <a:pPr>
              <a:defRPr/>
            </a:pPr>
            <a:endParaRPr lang="en-US" altLang="zh-CN" dirty="0" smtClean="0"/>
          </a:p>
        </p:txBody>
      </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24</a:t>
            </a:fld>
            <a:r>
              <a:rPr lang="en-US" altLang="zh-CN" smtClean="0"/>
              <a:t>/46</a:t>
            </a:r>
            <a:endParaRPr lang="zh-CN" altLang="en-US" dirty="0"/>
          </a:p>
        </p:txBody>
      </p:sp>
    </p:spTree>
    <p:extLst>
      <p:ext uri="{BB962C8B-B14F-4D97-AF65-F5344CB8AC3E}">
        <p14:creationId xmlns:p14="http://schemas.microsoft.com/office/powerpoint/2010/main" val="129362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0232" y="70634"/>
            <a:ext cx="2304380" cy="954107"/>
          </a:xfrm>
        </p:spPr>
        <p:txBody>
          <a:bodyPr/>
          <a:lstStyle/>
          <a:p>
            <a:pPr lvl="1">
              <a:defRPr/>
            </a:pPr>
            <a:r>
              <a:rPr lang="zh-CN" altLang="en-US" dirty="0"/>
              <a:t>基础条航条</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en-US" altLang="zh-CN" dirty="0" smtClean="0"/>
              <a:t>1</a:t>
            </a:r>
          </a:p>
          <a:p>
            <a:pPr>
              <a:defRPr/>
            </a:pPr>
            <a:endParaRPr lang="en-US" altLang="zh-CN" dirty="0"/>
          </a:p>
          <a:p>
            <a:pPr>
              <a:defRPr/>
            </a:pPr>
            <a:endParaRPr lang="en-US" altLang="zh-CN" dirty="0" smtClean="0"/>
          </a:p>
          <a:p>
            <a:pPr>
              <a:defRPr/>
            </a:pPr>
            <a:endParaRPr lang="en-US" altLang="zh-CN" dirty="0"/>
          </a:p>
          <a:p>
            <a:pPr marL="0" indent="0">
              <a:buNone/>
              <a:defRPr/>
            </a:pPr>
            <a:endParaRPr lang="en-US" altLang="zh-CN" dirty="0"/>
          </a:p>
          <a:p>
            <a:pPr>
              <a:defRPr/>
            </a:pPr>
            <a:endParaRPr lang="zh-CN" altLang="en-US" dirty="0"/>
          </a:p>
        </p:txBody>
      </p:sp>
      <p:sp>
        <p:nvSpPr>
          <p:cNvPr id="5" name="AutoShape 7"/>
          <p:cNvSpPr>
            <a:spLocks noChangeArrowheads="1"/>
          </p:cNvSpPr>
          <p:nvPr/>
        </p:nvSpPr>
        <p:spPr bwMode="auto">
          <a:xfrm>
            <a:off x="683568" y="1052736"/>
            <a:ext cx="8208912" cy="475252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&lt;nav class="</a:t>
            </a:r>
            <a:r>
              <a:rPr lang="it-IT" altLang="zh-CN" b="1" dirty="0">
                <a:solidFill>
                  <a:srgbClr val="FF0000"/>
                </a:solidFill>
                <a:latin typeface="+mn-lt"/>
              </a:rPr>
              <a:t>navbar</a:t>
            </a:r>
            <a:r>
              <a:rPr lang="it-IT" altLang="zh-CN" b="1" dirty="0">
                <a:solidFill>
                  <a:schemeClr val="accent5">
                    <a:lumMod val="10000"/>
                  </a:schemeClr>
                </a:solidFill>
                <a:latin typeface="+mn-lt"/>
              </a:rPr>
              <a:t> </a:t>
            </a:r>
            <a:r>
              <a:rPr lang="it-IT" altLang="zh-CN" b="1" dirty="0">
                <a:solidFill>
                  <a:srgbClr val="FF0000"/>
                </a:solidFill>
                <a:latin typeface="+mn-lt"/>
              </a:rPr>
              <a:t>navbar-default</a:t>
            </a:r>
            <a:r>
              <a:rPr lang="it-IT" altLang="zh-CN" b="1" dirty="0">
                <a:solidFill>
                  <a:schemeClr val="accent5">
                    <a:lumMod val="10000"/>
                  </a:schemeClr>
                </a:solidFill>
                <a:latin typeface="+mn-lt"/>
              </a:rPr>
              <a:t>" role="navigation"&gt;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&lt;div class="</a:t>
            </a:r>
            <a:r>
              <a:rPr lang="it-IT" altLang="zh-CN" b="1" dirty="0">
                <a:solidFill>
                  <a:srgbClr val="FF0000"/>
                </a:solidFill>
                <a:latin typeface="+mn-lt"/>
              </a:rPr>
              <a:t>navbar-header</a:t>
            </a:r>
            <a:r>
              <a:rPr lang="it-IT"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&lt;a href="#" class="</a:t>
            </a:r>
            <a:r>
              <a:rPr lang="it-IT" altLang="zh-CN" b="1" dirty="0">
                <a:solidFill>
                  <a:srgbClr val="FF0000"/>
                </a:solidFill>
                <a:latin typeface="+mn-lt"/>
              </a:rPr>
              <a:t>navbar-brand</a:t>
            </a:r>
            <a:r>
              <a:rPr lang="it-IT" altLang="zh-CN" b="1" dirty="0">
                <a:solidFill>
                  <a:schemeClr val="accent5">
                    <a:lumMod val="10000"/>
                  </a:schemeClr>
                </a:solidFill>
                <a:latin typeface="+mn-lt"/>
              </a:rPr>
              <a:t>"&gt;LOGO&lt;/a&gt;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&lt;/div&gt;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&lt;ul class="nav </a:t>
            </a:r>
            <a:r>
              <a:rPr lang="it-IT" altLang="zh-CN" b="1" dirty="0">
                <a:solidFill>
                  <a:srgbClr val="FF0000"/>
                </a:solidFill>
                <a:latin typeface="+mn-lt"/>
              </a:rPr>
              <a:t>navbar-nav</a:t>
            </a:r>
            <a:r>
              <a:rPr lang="it-IT" altLang="zh-CN" b="1" dirty="0">
                <a:solidFill>
                  <a:schemeClr val="accent5">
                    <a:lumMod val="10000"/>
                  </a:schemeClr>
                </a:solidFill>
                <a:latin typeface="+mn-lt"/>
              </a:rPr>
              <a:t> "&gt;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&lt;li  class="active"&gt;&lt;a href="#"&gt;</a:t>
            </a:r>
            <a:r>
              <a:rPr lang="zh-CN" altLang="en-US" b="1" dirty="0">
                <a:solidFill>
                  <a:schemeClr val="accent5">
                    <a:lumMod val="10000"/>
                  </a:schemeClr>
                </a:solidFill>
                <a:latin typeface="+mn-lt"/>
              </a:rPr>
              <a:t>主页</a:t>
            </a:r>
            <a:r>
              <a:rPr lang="en-US" altLang="zh-CN" b="1" dirty="0">
                <a:solidFill>
                  <a:schemeClr val="accent5">
                    <a:lumMod val="10000"/>
                  </a:schemeClr>
                </a:solidFill>
                <a:latin typeface="+mn-lt"/>
              </a:rPr>
              <a:t>&lt;/</a:t>
            </a:r>
            <a:r>
              <a:rPr lang="it-IT" altLang="zh-CN" b="1" dirty="0">
                <a:solidFill>
                  <a:schemeClr val="accent5">
                    <a:lumMod val="10000"/>
                  </a:schemeClr>
                </a:solidFill>
                <a:latin typeface="+mn-lt"/>
              </a:rPr>
              <a:t>a&gt;&lt;/li&gt;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&lt;li&gt;&lt;a href="#"&gt;</a:t>
            </a:r>
            <a:r>
              <a:rPr lang="zh-CN" altLang="en-US" b="1" dirty="0">
                <a:solidFill>
                  <a:schemeClr val="accent5">
                    <a:lumMod val="10000"/>
                  </a:schemeClr>
                </a:solidFill>
                <a:latin typeface="+mn-lt"/>
              </a:rPr>
              <a:t>微博</a:t>
            </a:r>
            <a:r>
              <a:rPr lang="en-US" altLang="zh-CN" b="1" dirty="0">
                <a:solidFill>
                  <a:schemeClr val="accent5">
                    <a:lumMod val="10000"/>
                  </a:schemeClr>
                </a:solidFill>
                <a:latin typeface="+mn-lt"/>
              </a:rPr>
              <a:t>&lt;/</a:t>
            </a:r>
            <a:r>
              <a:rPr lang="it-IT" altLang="zh-CN" b="1" dirty="0">
                <a:solidFill>
                  <a:schemeClr val="accent5">
                    <a:lumMod val="10000"/>
                  </a:schemeClr>
                </a:solidFill>
                <a:latin typeface="+mn-lt"/>
              </a:rPr>
              <a:t>a&gt;&lt;/li&gt;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&lt;li&gt;&lt;a href="#"&gt;</a:t>
            </a:r>
            <a:r>
              <a:rPr lang="zh-CN" altLang="en-US" b="1" dirty="0">
                <a:solidFill>
                  <a:schemeClr val="accent5">
                    <a:lumMod val="10000"/>
                  </a:schemeClr>
                </a:solidFill>
                <a:latin typeface="+mn-lt"/>
              </a:rPr>
              <a:t>图书</a:t>
            </a:r>
            <a:r>
              <a:rPr lang="en-US" altLang="zh-CN" b="1" dirty="0">
                <a:solidFill>
                  <a:schemeClr val="accent5">
                    <a:lumMod val="10000"/>
                  </a:schemeClr>
                </a:solidFill>
                <a:latin typeface="+mn-lt"/>
              </a:rPr>
              <a:t>&lt;/</a:t>
            </a:r>
            <a:r>
              <a:rPr lang="it-IT" altLang="zh-CN" b="1" dirty="0">
                <a:solidFill>
                  <a:schemeClr val="accent5">
                    <a:lumMod val="10000"/>
                  </a:schemeClr>
                </a:solidFill>
                <a:latin typeface="+mn-lt"/>
              </a:rPr>
              <a:t>a&gt;&lt;/li&gt;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&lt;/ul&gt;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&lt;/nav&gt;</a:t>
            </a: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endParaRPr lang="en-US" altLang="zh-CN" b="1" dirty="0">
              <a:solidFill>
                <a:schemeClr val="accent5">
                  <a:lumMod val="10000"/>
                </a:schemeClr>
              </a:solidFill>
              <a:latin typeface="+mn-lt"/>
            </a:endParaRPr>
          </a:p>
        </p:txBody>
      </p:sp>
      <p:pic>
        <p:nvPicPr>
          <p:cNvPr id="1026" name="Picture 2" descr="C:\Users\yaling.he\Desktop\Chapter03截图\Chapter03截图\图3.18　基础导航条.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367" y="4221088"/>
            <a:ext cx="6872633" cy="178329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14"/>
          <p:cNvGrpSpPr>
            <a:grpSpLocks/>
          </p:cNvGrpSpPr>
          <p:nvPr/>
        </p:nvGrpSpPr>
        <p:grpSpPr bwMode="auto">
          <a:xfrm>
            <a:off x="2699792" y="6240735"/>
            <a:ext cx="3528392" cy="428625"/>
            <a:chOff x="3143240" y="5143512"/>
            <a:chExt cx="4572032" cy="428628"/>
          </a:xfrm>
        </p:grpSpPr>
        <p:sp>
          <p:nvSpPr>
            <p:cNvPr id="9" name="圆角矩形 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0" name="圆角矩形 9"/>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1"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bwMode="auto">
            <a:xfrm>
              <a:off x="3841264" y="5187962"/>
              <a:ext cx="3610493"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：基础导航条</a:t>
              </a:r>
              <a:endParaRPr lang="zh-CN" altLang="en-US" sz="1600" b="1" spc="300" dirty="0">
                <a:solidFill>
                  <a:srgbClr val="FBFFFE"/>
                </a:solidFill>
                <a:latin typeface="微软雅黑" pitchFamily="34" charset="-122"/>
                <a:ea typeface="微软雅黑" pitchFamily="34" charset="-122"/>
              </a:endParaRPr>
            </a:p>
          </p:txBody>
        </p:sp>
      </p:gr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25</a:t>
            </a:fld>
            <a:r>
              <a:rPr lang="en-US" altLang="zh-CN" smtClean="0"/>
              <a:t>/46</a:t>
            </a:r>
            <a:endParaRPr lang="zh-CN" altLang="en-US" dirty="0"/>
          </a:p>
        </p:txBody>
      </p:sp>
      <p:grpSp>
        <p:nvGrpSpPr>
          <p:cNvPr id="13" name="组合 70"/>
          <p:cNvGrpSpPr>
            <a:grpSpLocks/>
          </p:cNvGrpSpPr>
          <p:nvPr/>
        </p:nvGrpSpPr>
        <p:grpSpPr bwMode="auto">
          <a:xfrm>
            <a:off x="223490" y="620688"/>
            <a:ext cx="1000125" cy="414337"/>
            <a:chOff x="1000100" y="2528843"/>
            <a:chExt cx="1000132" cy="414475"/>
          </a:xfrm>
        </p:grpSpPr>
        <p:pic>
          <p:nvPicPr>
            <p:cNvPr id="14" name="Picture 8" descr="E:\设计支持\模板设计\s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Tree>
    <p:extLst>
      <p:ext uri="{BB962C8B-B14F-4D97-AF65-F5344CB8AC3E}">
        <p14:creationId xmlns:p14="http://schemas.microsoft.com/office/powerpoint/2010/main" val="129362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70634"/>
            <a:ext cx="2736428" cy="954107"/>
          </a:xfrm>
        </p:spPr>
        <p:txBody>
          <a:bodyPr/>
          <a:lstStyle/>
          <a:p>
            <a:pPr>
              <a:defRPr/>
            </a:pPr>
            <a:r>
              <a:rPr lang="zh-CN" altLang="zh-CN" dirty="0"/>
              <a:t>导航条中的表单</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en-US" altLang="zh-CN" dirty="0" smtClean="0"/>
              <a:t>1</a:t>
            </a:r>
          </a:p>
          <a:p>
            <a:pPr lvl="1">
              <a:defRPr/>
            </a:pPr>
            <a:endParaRPr lang="zh-CN" altLang="en-US" dirty="0"/>
          </a:p>
        </p:txBody>
      </p:sp>
      <p:sp>
        <p:nvSpPr>
          <p:cNvPr id="6" name="AutoShape 7"/>
          <p:cNvSpPr>
            <a:spLocks noChangeArrowheads="1"/>
          </p:cNvSpPr>
          <p:nvPr/>
        </p:nvSpPr>
        <p:spPr bwMode="auto">
          <a:xfrm>
            <a:off x="683568" y="1052736"/>
            <a:ext cx="8208912" cy="475252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&lt;nav class="navbar navbar-default" role="navigation" &gt;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&lt;!--</a:t>
            </a:r>
            <a:r>
              <a:rPr lang="zh-CN" altLang="en-US" b="1" dirty="0">
                <a:solidFill>
                  <a:schemeClr val="accent5">
                    <a:lumMod val="10000"/>
                  </a:schemeClr>
                </a:solidFill>
                <a:latin typeface="+mn-lt"/>
              </a:rPr>
              <a:t>此处省略了导航的内容</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t>
            </a:r>
            <a:r>
              <a:rPr lang="it-IT" altLang="zh-CN" b="1" dirty="0">
                <a:solidFill>
                  <a:schemeClr val="accent5">
                    <a:lumMod val="10000"/>
                  </a:schemeClr>
                </a:solidFill>
                <a:latin typeface="+mn-lt"/>
              </a:rPr>
              <a:t>form class="</a:t>
            </a:r>
            <a:r>
              <a:rPr lang="it-IT" altLang="zh-CN" b="1" dirty="0" smtClean="0">
                <a:solidFill>
                  <a:srgbClr val="FF0000"/>
                </a:solidFill>
                <a:latin typeface="+mn-lt"/>
              </a:rPr>
              <a:t>navbar-form </a:t>
            </a:r>
            <a:r>
              <a:rPr lang="it-IT" altLang="zh-CN" b="1" dirty="0" smtClean="0">
                <a:solidFill>
                  <a:schemeClr val="accent5">
                    <a:lumMod val="10000"/>
                  </a:schemeClr>
                </a:solidFill>
                <a:latin typeface="+mn-lt"/>
              </a:rPr>
              <a:t> </a:t>
            </a:r>
            <a:r>
              <a:rPr lang="it-IT" altLang="zh-CN" b="1" dirty="0" smtClean="0">
                <a:solidFill>
                  <a:srgbClr val="FF0000"/>
                </a:solidFill>
                <a:latin typeface="+mn-lt"/>
              </a:rPr>
              <a:t>navbar-right  </a:t>
            </a:r>
            <a:r>
              <a:rPr lang="it-IT" altLang="zh-CN" b="1" dirty="0" smtClean="0">
                <a:solidFill>
                  <a:schemeClr val="accent5">
                    <a:lumMod val="10000"/>
                  </a:schemeClr>
                </a:solidFill>
                <a:latin typeface="+mn-lt"/>
              </a:rPr>
              <a:t>" </a:t>
            </a:r>
            <a:r>
              <a:rPr lang="it-IT" altLang="zh-CN" b="1" dirty="0">
                <a:solidFill>
                  <a:schemeClr val="accent5">
                    <a:lumMod val="10000"/>
                  </a:schemeClr>
                </a:solidFill>
                <a:latin typeface="+mn-lt"/>
              </a:rPr>
              <a:t>role="search"&gt;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&lt;div class="form-group"&gt;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&lt;input type="text" class="form-control" placeholder="Search"&gt;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&lt;/div&gt;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&lt;button type="submit" class="btn btn-primary"&gt;</a:t>
            </a:r>
            <a:r>
              <a:rPr lang="zh-CN" altLang="en-US" b="1" dirty="0">
                <a:solidFill>
                  <a:schemeClr val="accent5">
                    <a:lumMod val="10000"/>
                  </a:schemeClr>
                </a:solidFill>
                <a:latin typeface="+mn-lt"/>
              </a:rPr>
              <a:t>搜索</a:t>
            </a:r>
            <a:r>
              <a:rPr lang="en-US" altLang="zh-CN" b="1" dirty="0">
                <a:solidFill>
                  <a:schemeClr val="accent5">
                    <a:lumMod val="10000"/>
                  </a:schemeClr>
                </a:solidFill>
                <a:latin typeface="+mn-lt"/>
              </a:rPr>
              <a:t>&lt;/</a:t>
            </a:r>
            <a:r>
              <a:rPr lang="it-IT" altLang="zh-CN" b="1" dirty="0">
                <a:solidFill>
                  <a:schemeClr val="accent5">
                    <a:lumMod val="10000"/>
                  </a:schemeClr>
                </a:solidFill>
                <a:latin typeface="+mn-lt"/>
              </a:rPr>
              <a:t>button&gt;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&lt;/form&gt;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&lt;/nav&gt;</a:t>
            </a: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endParaRPr lang="en-US" altLang="zh-CN" b="1" dirty="0">
              <a:solidFill>
                <a:schemeClr val="accent5">
                  <a:lumMod val="10000"/>
                </a:schemeClr>
              </a:solidFill>
              <a:latin typeface="+mn-lt"/>
            </a:endParaRPr>
          </a:p>
        </p:txBody>
      </p:sp>
      <p:pic>
        <p:nvPicPr>
          <p:cNvPr id="2050" name="Picture 2" descr="C:\Users\yaling.he\Desktop\Chapter03截图\Chapter03截图\图3.20　导航条中包含表单元素.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324" y="4221088"/>
            <a:ext cx="6984776" cy="175423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p:cNvSpPr>
            <a:spLocks noChangeArrowheads="1"/>
          </p:cNvSpPr>
          <p:nvPr/>
        </p:nvSpPr>
        <p:spPr bwMode="auto">
          <a:xfrm>
            <a:off x="3995936" y="2060848"/>
            <a:ext cx="1440160" cy="358775"/>
          </a:xfrm>
          <a:prstGeom prst="rect">
            <a:avLst/>
          </a:prstGeom>
          <a:noFill/>
          <a:ln w="25400"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sp>
        <p:nvSpPr>
          <p:cNvPr id="8" name="AutoShape 5"/>
          <p:cNvSpPr>
            <a:spLocks noChangeArrowheads="1"/>
          </p:cNvSpPr>
          <p:nvPr/>
        </p:nvSpPr>
        <p:spPr bwMode="auto">
          <a:xfrm>
            <a:off x="4427984" y="1107424"/>
            <a:ext cx="2298603" cy="408623"/>
          </a:xfrm>
          <a:prstGeom prst="wedgeRoundRectCallout">
            <a:avLst>
              <a:gd name="adj1" fmla="val 674"/>
              <a:gd name="adj2" fmla="val 509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控制</a:t>
            </a:r>
            <a:r>
              <a:rPr lang="zh-CN" altLang="en-US" b="1" kern="0" dirty="0" smtClean="0">
                <a:solidFill>
                  <a:schemeClr val="bg1"/>
                </a:solidFill>
                <a:latin typeface="Arial"/>
                <a:ea typeface="黑体"/>
              </a:rPr>
              <a:t>它右</a:t>
            </a:r>
            <a:r>
              <a:rPr lang="zh-CN" altLang="en-US" b="1" kern="0" dirty="0">
                <a:solidFill>
                  <a:schemeClr val="bg1"/>
                </a:solidFill>
                <a:latin typeface="Arial"/>
                <a:ea typeface="黑体"/>
              </a:rPr>
              <a:t>浮动的样式</a:t>
            </a:r>
          </a:p>
        </p:txBody>
      </p:sp>
      <p:cxnSp>
        <p:nvCxnSpPr>
          <p:cNvPr id="9" name="直接箭头连接符 8"/>
          <p:cNvCxnSpPr/>
          <p:nvPr/>
        </p:nvCxnSpPr>
        <p:spPr bwMode="auto">
          <a:xfrm rot="5400000" flipH="1" flipV="1">
            <a:off x="4976398" y="1523655"/>
            <a:ext cx="428628" cy="5969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26</a:t>
            </a:fld>
            <a:r>
              <a:rPr lang="en-US" altLang="zh-CN" smtClean="0"/>
              <a:t>/46</a:t>
            </a:r>
            <a:endParaRPr lang="zh-CN" altLang="en-US" dirty="0"/>
          </a:p>
        </p:txBody>
      </p:sp>
      <p:grpSp>
        <p:nvGrpSpPr>
          <p:cNvPr id="10" name="组合 70"/>
          <p:cNvGrpSpPr>
            <a:grpSpLocks/>
          </p:cNvGrpSpPr>
          <p:nvPr/>
        </p:nvGrpSpPr>
        <p:grpSpPr bwMode="auto">
          <a:xfrm>
            <a:off x="223490" y="620688"/>
            <a:ext cx="1000125" cy="414337"/>
            <a:chOff x="1000100" y="2528843"/>
            <a:chExt cx="1000132" cy="414475"/>
          </a:xfrm>
        </p:grpSpPr>
        <p:pic>
          <p:nvPicPr>
            <p:cNvPr id="11" name="Picture 8" descr="E:\设计支持\模板设计\s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grpSp>
        <p:nvGrpSpPr>
          <p:cNvPr id="13" name="组合 14"/>
          <p:cNvGrpSpPr>
            <a:grpSpLocks/>
          </p:cNvGrpSpPr>
          <p:nvPr/>
        </p:nvGrpSpPr>
        <p:grpSpPr bwMode="auto">
          <a:xfrm>
            <a:off x="2699792" y="6240735"/>
            <a:ext cx="3528392"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bwMode="auto">
            <a:xfrm>
              <a:off x="3841264" y="5187962"/>
              <a:ext cx="3610493"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：基础导航条</a:t>
              </a:r>
              <a:endParaRPr lang="zh-CN" altLang="en-US" sz="1600" b="1" spc="300" dirty="0">
                <a:solidFill>
                  <a:srgbClr val="FBFFF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29362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wipe(left)">
                                      <p:cBhvr>
                                        <p:cTn id="19" dur="500"/>
                                        <p:tgtEl>
                                          <p:spTgt spid="2050"/>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7904" y="70634"/>
            <a:ext cx="5256708" cy="954107"/>
          </a:xfrm>
        </p:spPr>
        <p:txBody>
          <a:bodyPr/>
          <a:lstStyle/>
          <a:p>
            <a:pPr>
              <a:defRPr/>
            </a:pPr>
            <a:r>
              <a:rPr lang="zh-CN" altLang="zh-CN" dirty="0"/>
              <a:t>导航条中的按钮、文本、链接</a:t>
            </a:r>
            <a:endParaRPr lang="zh-CN" altLang="en-US" dirty="0"/>
          </a:p>
        </p:txBody>
      </p:sp>
      <p:sp>
        <p:nvSpPr>
          <p:cNvPr id="3" name="内容占位符 2"/>
          <p:cNvSpPr>
            <a:spLocks noGrp="1"/>
          </p:cNvSpPr>
          <p:nvPr>
            <p:ph idx="1"/>
          </p:nvPr>
        </p:nvSpPr>
        <p:spPr>
          <a:xfrm>
            <a:off x="784225" y="1214438"/>
            <a:ext cx="7645400" cy="5143500"/>
          </a:xfrm>
        </p:spPr>
        <p:txBody>
          <a:bodyPr/>
          <a:lstStyle/>
          <a:p>
            <a:pPr>
              <a:defRPr/>
            </a:pPr>
            <a:r>
              <a:rPr lang="zh-CN" altLang="zh-CN" dirty="0"/>
              <a:t>导航条</a:t>
            </a:r>
            <a:r>
              <a:rPr lang="zh-CN" altLang="zh-CN" dirty="0" smtClean="0"/>
              <a:t>中，还</a:t>
            </a:r>
            <a:r>
              <a:rPr lang="zh-CN" altLang="zh-CN" dirty="0"/>
              <a:t>可以引入</a:t>
            </a:r>
            <a:r>
              <a:rPr lang="zh-CN" altLang="zh-CN" dirty="0" smtClean="0"/>
              <a:t>文本（</a:t>
            </a:r>
            <a:r>
              <a:rPr lang="en-US" altLang="zh-CN" dirty="0" err="1" smtClean="0"/>
              <a:t>navbar</a:t>
            </a:r>
            <a:r>
              <a:rPr lang="en-US" altLang="zh-CN" dirty="0" smtClean="0"/>
              <a:t>-text</a:t>
            </a:r>
            <a:r>
              <a:rPr lang="zh-CN" altLang="zh-CN" dirty="0" smtClean="0"/>
              <a:t>）、按钮（</a:t>
            </a:r>
            <a:r>
              <a:rPr lang="en-US" altLang="zh-CN" dirty="0" err="1" smtClean="0"/>
              <a:t>navbar-btn</a:t>
            </a:r>
            <a:r>
              <a:rPr lang="zh-CN" altLang="zh-CN" dirty="0" smtClean="0"/>
              <a:t>）和</a:t>
            </a:r>
            <a:r>
              <a:rPr lang="zh-CN" altLang="zh-CN" dirty="0"/>
              <a:t>普通</a:t>
            </a:r>
            <a:r>
              <a:rPr lang="zh-CN" altLang="zh-CN" dirty="0" smtClean="0"/>
              <a:t>链接（</a:t>
            </a:r>
            <a:r>
              <a:rPr lang="en-US" altLang="zh-CN" dirty="0" err="1" smtClean="0"/>
              <a:t>navbar</a:t>
            </a:r>
            <a:r>
              <a:rPr lang="en-US" altLang="zh-CN" dirty="0" smtClean="0"/>
              <a:t>-link</a:t>
            </a:r>
            <a:r>
              <a:rPr lang="zh-CN" altLang="zh-CN" dirty="0" smtClean="0"/>
              <a:t>）</a:t>
            </a:r>
            <a:endParaRPr lang="en-US" altLang="zh-CN" dirty="0" smtClean="0"/>
          </a:p>
          <a:p>
            <a:pPr>
              <a:defRPr/>
            </a:pPr>
            <a:endParaRPr lang="en-US" altLang="zh-CN" dirty="0">
              <a:solidFill>
                <a:srgbClr val="FF0000"/>
              </a:solidFill>
            </a:endParaRPr>
          </a:p>
          <a:p>
            <a:pPr>
              <a:defRPr/>
            </a:pPr>
            <a:endParaRPr lang="en-US" altLang="zh-CN" dirty="0" smtClean="0">
              <a:solidFill>
                <a:srgbClr val="FF0000"/>
              </a:solidFill>
            </a:endParaRPr>
          </a:p>
          <a:p>
            <a:pPr>
              <a:defRPr/>
            </a:pPr>
            <a:endParaRPr lang="en-US" altLang="zh-CN" dirty="0">
              <a:solidFill>
                <a:srgbClr val="FF0000"/>
              </a:solidFill>
            </a:endParaRPr>
          </a:p>
          <a:p>
            <a:pPr>
              <a:defRPr/>
            </a:pPr>
            <a:endParaRPr lang="en-US" altLang="zh-CN" dirty="0" smtClean="0">
              <a:solidFill>
                <a:srgbClr val="FF0000"/>
              </a:solidFill>
            </a:endParaRPr>
          </a:p>
          <a:p>
            <a:pPr>
              <a:defRPr/>
            </a:pPr>
            <a:endParaRPr lang="en-US" altLang="zh-CN" dirty="0">
              <a:solidFill>
                <a:srgbClr val="FF0000"/>
              </a:solidFill>
            </a:endParaRPr>
          </a:p>
          <a:p>
            <a:pPr>
              <a:defRPr/>
            </a:pPr>
            <a:endParaRPr lang="en-US" altLang="zh-CN" dirty="0" smtClean="0">
              <a:solidFill>
                <a:srgbClr val="FF0000"/>
              </a:solidFill>
            </a:endParaRPr>
          </a:p>
          <a:p>
            <a:pPr>
              <a:defRPr/>
            </a:pPr>
            <a:r>
              <a:rPr lang="zh-CN" altLang="en-US" dirty="0" smtClean="0">
                <a:solidFill>
                  <a:schemeClr val="accent5">
                    <a:lumMod val="10000"/>
                  </a:schemeClr>
                </a:solidFill>
              </a:rPr>
              <a:t>链接</a:t>
            </a:r>
            <a:r>
              <a:rPr lang="zh-CN" altLang="en-US" dirty="0">
                <a:solidFill>
                  <a:schemeClr val="accent5">
                    <a:lumMod val="10000"/>
                  </a:schemeClr>
                </a:solidFill>
              </a:rPr>
              <a:t>文字</a:t>
            </a:r>
            <a:r>
              <a:rPr lang="zh-CN" altLang="en-US" dirty="0" smtClean="0">
                <a:solidFill>
                  <a:schemeClr val="accent5">
                    <a:lumMod val="10000"/>
                  </a:schemeClr>
                </a:solidFill>
              </a:rPr>
              <a:t>排版</a:t>
            </a:r>
            <a:r>
              <a:rPr lang="zh-CN" altLang="en-US" dirty="0">
                <a:solidFill>
                  <a:schemeClr val="accent5">
                    <a:lumMod val="10000"/>
                  </a:schemeClr>
                </a:solidFill>
              </a:rPr>
              <a:t>异常</a:t>
            </a:r>
            <a:r>
              <a:rPr lang="zh-CN" altLang="en-US" dirty="0" smtClean="0">
                <a:solidFill>
                  <a:schemeClr val="accent5">
                    <a:lumMod val="10000"/>
                  </a:schemeClr>
                </a:solidFill>
              </a:rPr>
              <a:t>，</a:t>
            </a:r>
            <a:r>
              <a:rPr lang="zh-CN" altLang="en-US" dirty="0">
                <a:solidFill>
                  <a:schemeClr val="accent5">
                    <a:lumMod val="10000"/>
                  </a:schemeClr>
                </a:solidFill>
              </a:rPr>
              <a:t>怎么解决</a:t>
            </a:r>
            <a:r>
              <a:rPr lang="zh-CN" altLang="en-US" dirty="0" smtClean="0">
                <a:solidFill>
                  <a:schemeClr val="accent5">
                    <a:lumMod val="10000"/>
                  </a:schemeClr>
                </a:solidFill>
              </a:rPr>
              <a:t>？</a:t>
            </a:r>
            <a:endParaRPr lang="en-US" altLang="zh-CN" dirty="0" smtClean="0">
              <a:solidFill>
                <a:schemeClr val="accent5">
                  <a:lumMod val="10000"/>
                </a:schemeClr>
              </a:solidFill>
            </a:endParaRPr>
          </a:p>
          <a:p>
            <a:pPr lvl="1">
              <a:defRPr/>
            </a:pPr>
            <a:r>
              <a:rPr lang="zh-CN" altLang="zh-CN" kern="1200" dirty="0" smtClean="0">
                <a:latin typeface="Times New Roman" pitchFamily="18" charset="0"/>
                <a:ea typeface="宋体" pitchFamily="2" charset="-122"/>
              </a:rPr>
              <a:t>在</a:t>
            </a:r>
            <a:r>
              <a:rPr lang="en-US" altLang="zh-CN" kern="1200" dirty="0" err="1">
                <a:latin typeface="Times New Roman" pitchFamily="18" charset="0"/>
                <a:ea typeface="宋体" pitchFamily="2" charset="-122"/>
              </a:rPr>
              <a:t>navbar</a:t>
            </a:r>
            <a:r>
              <a:rPr lang="en-US" altLang="zh-CN" kern="1200" dirty="0">
                <a:latin typeface="Times New Roman" pitchFamily="18" charset="0"/>
                <a:ea typeface="宋体" pitchFamily="2" charset="-122"/>
              </a:rPr>
              <a:t>-link</a:t>
            </a:r>
            <a:r>
              <a:rPr lang="zh-CN" altLang="zh-CN" kern="1200" dirty="0">
                <a:latin typeface="Times New Roman" pitchFamily="18" charset="0"/>
                <a:ea typeface="宋体" pitchFamily="2" charset="-122"/>
              </a:rPr>
              <a:t>样式上再应用</a:t>
            </a:r>
            <a:r>
              <a:rPr lang="en-US" altLang="zh-CN" kern="1200" dirty="0" err="1">
                <a:latin typeface="Times New Roman" pitchFamily="18" charset="0"/>
                <a:ea typeface="宋体" pitchFamily="2" charset="-122"/>
              </a:rPr>
              <a:t>navbar</a:t>
            </a:r>
            <a:r>
              <a:rPr lang="en-US" altLang="zh-CN" kern="1200" dirty="0">
                <a:latin typeface="Times New Roman" pitchFamily="18" charset="0"/>
                <a:ea typeface="宋体" pitchFamily="2" charset="-122"/>
              </a:rPr>
              <a:t>-text</a:t>
            </a:r>
            <a:r>
              <a:rPr lang="zh-CN" altLang="zh-CN" kern="1200" dirty="0" smtClean="0">
                <a:latin typeface="Times New Roman" pitchFamily="18" charset="0"/>
                <a:ea typeface="宋体" pitchFamily="2" charset="-122"/>
              </a:rPr>
              <a:t>样式</a:t>
            </a:r>
            <a:endParaRPr lang="en-US" altLang="zh-CN" dirty="0">
              <a:solidFill>
                <a:schemeClr val="accent5">
                  <a:lumMod val="10000"/>
                </a:schemeClr>
              </a:solidFill>
            </a:endParaRPr>
          </a:p>
          <a:p>
            <a:pPr marL="0" indent="0">
              <a:buNone/>
              <a:defRPr/>
            </a:pPr>
            <a:endParaRPr lang="en-US" altLang="zh-CN" dirty="0">
              <a:solidFill>
                <a:schemeClr val="accent5">
                  <a:lumMod val="10000"/>
                </a:schemeClr>
              </a:solidFill>
            </a:endParaRPr>
          </a:p>
          <a:p>
            <a:pPr marL="0" indent="0">
              <a:buNone/>
              <a:defRPr/>
            </a:pPr>
            <a:endParaRPr lang="zh-CN" altLang="en-US" dirty="0">
              <a:solidFill>
                <a:srgbClr val="FF0000"/>
              </a:solidFill>
            </a:endParaRPr>
          </a:p>
        </p:txBody>
      </p:sp>
      <p:sp>
        <p:nvSpPr>
          <p:cNvPr id="6" name="AutoShape 7"/>
          <p:cNvSpPr>
            <a:spLocks noChangeArrowheads="1"/>
          </p:cNvSpPr>
          <p:nvPr/>
        </p:nvSpPr>
        <p:spPr bwMode="auto">
          <a:xfrm>
            <a:off x="395536" y="2312876"/>
            <a:ext cx="8208912" cy="226825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&lt;div class="nav navbar-nav"&gt;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&lt;button class="btn btn-default </a:t>
            </a:r>
            <a:r>
              <a:rPr lang="it-IT" altLang="zh-CN" b="1" dirty="0">
                <a:solidFill>
                  <a:srgbClr val="FF0000"/>
                </a:solidFill>
                <a:latin typeface="+mn-lt"/>
              </a:rPr>
              <a:t>navbar-btn</a:t>
            </a:r>
            <a:r>
              <a:rPr lang="it-IT" altLang="zh-CN" b="1" dirty="0">
                <a:solidFill>
                  <a:schemeClr val="accent5">
                    <a:lumMod val="10000"/>
                  </a:schemeClr>
                </a:solidFill>
                <a:latin typeface="+mn-lt"/>
              </a:rPr>
              <a:t>"&gt;button&lt;/button&gt;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&lt;button class="btn bg-primary </a:t>
            </a:r>
            <a:r>
              <a:rPr lang="it-IT" altLang="zh-CN" b="1" dirty="0" smtClean="0">
                <a:solidFill>
                  <a:srgbClr val="FF0000"/>
                </a:solidFill>
                <a:latin typeface="+mn-lt"/>
              </a:rPr>
              <a:t>navbar-</a:t>
            </a:r>
            <a:r>
              <a:rPr lang="en-US" altLang="zh-CN" b="1" dirty="0" smtClean="0">
                <a:solidFill>
                  <a:srgbClr val="FF0000"/>
                </a:solidFill>
                <a:latin typeface="+mn-lt"/>
              </a:rPr>
              <a:t>text</a:t>
            </a:r>
            <a:r>
              <a:rPr lang="it-IT" altLang="zh-CN" b="1" dirty="0" smtClean="0">
                <a:solidFill>
                  <a:schemeClr val="accent5">
                    <a:lumMod val="10000"/>
                  </a:schemeClr>
                </a:solidFill>
                <a:latin typeface="+mn-lt"/>
              </a:rPr>
              <a:t>"&gt;</a:t>
            </a:r>
            <a:r>
              <a:rPr lang="it-IT" altLang="zh-CN" b="1" dirty="0">
                <a:solidFill>
                  <a:schemeClr val="accent5">
                    <a:lumMod val="10000"/>
                  </a:schemeClr>
                </a:solidFill>
                <a:latin typeface="+mn-lt"/>
              </a:rPr>
              <a:t>button&lt;/button&gt;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&lt;button class="btn btn-success </a:t>
            </a:r>
            <a:r>
              <a:rPr lang="it-IT" altLang="zh-CN" b="1" dirty="0" smtClean="0">
                <a:solidFill>
                  <a:srgbClr val="FF0000"/>
                </a:solidFill>
                <a:latin typeface="+mn-lt"/>
              </a:rPr>
              <a:t>navbar-</a:t>
            </a:r>
            <a:r>
              <a:rPr lang="en-US" altLang="zh-CN" b="1" smtClean="0">
                <a:solidFill>
                  <a:srgbClr val="FF0000"/>
                </a:solidFill>
                <a:latin typeface="+mn-lt"/>
              </a:rPr>
              <a:t>link</a:t>
            </a:r>
            <a:r>
              <a:rPr lang="it-IT" altLang="zh-CN" b="1" smtClean="0">
                <a:solidFill>
                  <a:schemeClr val="accent5">
                    <a:lumMod val="10000"/>
                  </a:schemeClr>
                </a:solidFill>
                <a:latin typeface="+mn-lt"/>
              </a:rPr>
              <a:t>"&gt;</a:t>
            </a:r>
            <a:r>
              <a:rPr lang="it-IT" altLang="zh-CN" b="1" dirty="0">
                <a:solidFill>
                  <a:schemeClr val="accent5">
                    <a:lumMod val="10000"/>
                  </a:schemeClr>
                </a:solidFill>
                <a:latin typeface="+mn-lt"/>
              </a:rPr>
              <a:t>button&lt;/button&gt;</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a:t>
            </a:r>
            <a:r>
              <a:rPr lang="it-IT" altLang="zh-CN" b="1" dirty="0" smtClean="0">
                <a:solidFill>
                  <a:schemeClr val="accent5">
                    <a:lumMod val="10000"/>
                  </a:schemeClr>
                </a:solidFill>
                <a:latin typeface="+mn-lt"/>
              </a:rPr>
              <a:t>&lt;/</a:t>
            </a:r>
            <a:r>
              <a:rPr lang="it-IT" altLang="zh-CN" b="1" dirty="0">
                <a:solidFill>
                  <a:schemeClr val="accent5">
                    <a:lumMod val="10000"/>
                  </a:schemeClr>
                </a:solidFill>
                <a:latin typeface="+mn-lt"/>
              </a:rPr>
              <a:t>div&gt;</a:t>
            </a: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endParaRPr lang="en-US" altLang="zh-CN" b="1" dirty="0">
              <a:solidFill>
                <a:schemeClr val="accent5">
                  <a:lumMod val="10000"/>
                </a:schemeClr>
              </a:solidFill>
              <a:latin typeface="+mn-lt"/>
            </a:endParaRPr>
          </a:p>
        </p:txBody>
      </p:sp>
      <p:grpSp>
        <p:nvGrpSpPr>
          <p:cNvPr id="7" name="组合 14"/>
          <p:cNvGrpSpPr>
            <a:grpSpLocks/>
          </p:cNvGrpSpPr>
          <p:nvPr/>
        </p:nvGrpSpPr>
        <p:grpSpPr bwMode="auto">
          <a:xfrm>
            <a:off x="467544" y="6093296"/>
            <a:ext cx="8284810" cy="428625"/>
            <a:chOff x="2578360" y="5143512"/>
            <a:chExt cx="6136302" cy="428628"/>
          </a:xfrm>
        </p:grpSpPr>
        <p:sp>
          <p:nvSpPr>
            <p:cNvPr id="8" name="圆角矩形 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9" name="圆角矩形 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0"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bwMode="auto">
            <a:xfrm>
              <a:off x="2578360" y="5187962"/>
              <a:ext cx="6136302"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9</a:t>
              </a:r>
              <a:r>
                <a:rPr lang="zh-CN" altLang="en-US" sz="1600" b="1" spc="300" dirty="0">
                  <a:solidFill>
                    <a:srgbClr val="FBFFFE"/>
                  </a:solidFill>
                  <a:latin typeface="微软雅黑" pitchFamily="34" charset="-122"/>
                  <a:ea typeface="微软雅黑" pitchFamily="34" charset="-122"/>
                </a:rPr>
                <a:t>：导航条中的按钮、文本、链接</a:t>
              </a:r>
            </a:p>
          </p:txBody>
        </p:sp>
      </p:grpSp>
      <p:sp>
        <p:nvSpPr>
          <p:cNvPr id="14" name="TextBox 13"/>
          <p:cNvSpPr txBox="1"/>
          <p:nvPr/>
        </p:nvSpPr>
        <p:spPr bwMode="auto">
          <a:xfrm>
            <a:off x="450104" y="4631934"/>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b="1" dirty="0" smtClean="0">
                <a:latin typeface="黑体" pitchFamily="49" charset="-122"/>
                <a:ea typeface="黑体" pitchFamily="49" charset="-122"/>
              </a:rPr>
              <a:t>思考</a:t>
            </a:r>
            <a:endParaRPr lang="zh-CN" altLang="en-US" sz="2000" b="1" dirty="0">
              <a:latin typeface="黑体" pitchFamily="49" charset="-122"/>
              <a:ea typeface="黑体" pitchFamily="49" charset="-122"/>
            </a:endParaRPr>
          </a:p>
        </p:txBody>
      </p:sp>
      <p:pic>
        <p:nvPicPr>
          <p:cNvPr id="15" name="Picture 4" descr="\\prdsoftlab\Softlab\034\07.png"/>
          <p:cNvPicPr>
            <a:picLocks noChangeAspect="1" noChangeArrowheads="1"/>
          </p:cNvPicPr>
          <p:nvPr/>
        </p:nvPicPr>
        <p:blipFill>
          <a:blip r:embed="rId4" cstate="print"/>
          <a:srcRect/>
          <a:stretch>
            <a:fillRect/>
          </a:stretch>
        </p:blipFill>
        <p:spPr bwMode="auto">
          <a:xfrm>
            <a:off x="92891" y="4581128"/>
            <a:ext cx="528644" cy="528644"/>
          </a:xfrm>
          <a:prstGeom prst="rect">
            <a:avLst/>
          </a:prstGeom>
          <a:noFill/>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27</a:t>
            </a:fld>
            <a:r>
              <a:rPr lang="en-US" altLang="zh-CN" smtClean="0"/>
              <a:t>/46</a:t>
            </a:r>
            <a:endParaRPr lang="zh-CN" altLang="en-US" dirty="0"/>
          </a:p>
        </p:txBody>
      </p:sp>
    </p:spTree>
    <p:extLst>
      <p:ext uri="{BB962C8B-B14F-4D97-AF65-F5344CB8AC3E}">
        <p14:creationId xmlns:p14="http://schemas.microsoft.com/office/powerpoint/2010/main" val="129362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par>
                                <p:cTn id="13" presetID="2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left)">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left)">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50204" y="286077"/>
            <a:ext cx="3514407" cy="523220"/>
          </a:xfrm>
        </p:spPr>
        <p:txBody>
          <a:bodyPr/>
          <a:lstStyle/>
          <a:p>
            <a:pPr>
              <a:defRPr/>
            </a:pPr>
            <a:r>
              <a:rPr lang="zh-CN" altLang="en-US" dirty="0"/>
              <a:t>顶</a:t>
            </a:r>
            <a:r>
              <a:rPr lang="zh-CN" altLang="zh-CN" dirty="0" smtClean="0"/>
              <a:t>部</a:t>
            </a:r>
            <a:r>
              <a:rPr lang="zh-CN" altLang="zh-CN" dirty="0"/>
              <a:t>固定或底部固定</a:t>
            </a:r>
            <a:endParaRPr lang="zh-CN" altLang="en-US"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a:t>如何</a:t>
            </a:r>
            <a:r>
              <a:rPr lang="zh-CN" altLang="zh-CN" dirty="0" smtClean="0"/>
              <a:t>让</a:t>
            </a:r>
            <a:r>
              <a:rPr lang="zh-CN" altLang="zh-CN" dirty="0"/>
              <a:t>导航条固定</a:t>
            </a:r>
            <a:r>
              <a:rPr lang="zh-CN" altLang="zh-CN" dirty="0" smtClean="0"/>
              <a:t>在</a:t>
            </a:r>
            <a:r>
              <a:rPr lang="zh-CN" altLang="en-US" dirty="0" smtClean="0"/>
              <a:t>网页</a:t>
            </a:r>
            <a:r>
              <a:rPr lang="zh-CN" altLang="zh-CN" dirty="0" smtClean="0"/>
              <a:t>最</a:t>
            </a:r>
            <a:r>
              <a:rPr lang="zh-CN" altLang="en-US" dirty="0"/>
              <a:t>顶</a:t>
            </a:r>
            <a:r>
              <a:rPr lang="zh-CN" altLang="zh-CN" dirty="0" smtClean="0"/>
              <a:t>部</a:t>
            </a:r>
            <a:r>
              <a:rPr lang="zh-CN" altLang="zh-CN" dirty="0"/>
              <a:t>或是最</a:t>
            </a:r>
            <a:r>
              <a:rPr lang="zh-CN" altLang="zh-CN" dirty="0" smtClean="0"/>
              <a:t>底部</a:t>
            </a:r>
            <a:r>
              <a:rPr lang="zh-CN" altLang="en-US" dirty="0" smtClean="0"/>
              <a:t>？</a:t>
            </a:r>
            <a:endParaRPr lang="zh-CN" altLang="en-US" dirty="0">
              <a:solidFill>
                <a:srgbClr val="FF0000"/>
              </a:solidFill>
            </a:endParaRPr>
          </a:p>
        </p:txBody>
      </p:sp>
      <p:grpSp>
        <p:nvGrpSpPr>
          <p:cNvPr id="12" name="组合 58"/>
          <p:cNvGrpSpPr>
            <a:grpSpLocks/>
          </p:cNvGrpSpPr>
          <p:nvPr/>
        </p:nvGrpSpPr>
        <p:grpSpPr bwMode="auto">
          <a:xfrm>
            <a:off x="179512" y="908720"/>
            <a:ext cx="958850" cy="430213"/>
            <a:chOff x="3643306" y="2500357"/>
            <a:chExt cx="958752" cy="430730"/>
          </a:xfrm>
        </p:grpSpPr>
        <p:pic>
          <p:nvPicPr>
            <p:cNvPr id="13" name="Picture 6" descr="E:\设计支持\模板设计\T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06" y="2500357"/>
              <a:ext cx="463239" cy="43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3900455" y="2501947"/>
              <a:ext cx="701603" cy="40053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提问</a:t>
              </a:r>
            </a:p>
          </p:txBody>
        </p:sp>
      </p:grpSp>
      <p:sp>
        <p:nvSpPr>
          <p:cNvPr id="16" name="AutoShape 7"/>
          <p:cNvSpPr>
            <a:spLocks noChangeArrowheads="1"/>
          </p:cNvSpPr>
          <p:nvPr/>
        </p:nvSpPr>
        <p:spPr bwMode="auto">
          <a:xfrm>
            <a:off x="395536" y="2272150"/>
            <a:ext cx="8208912" cy="25202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&lt;!--</a:t>
            </a:r>
            <a:r>
              <a:rPr lang="zh-CN" altLang="en-US" b="1" dirty="0" smtClean="0">
                <a:solidFill>
                  <a:schemeClr val="accent5">
                    <a:lumMod val="10000"/>
                  </a:schemeClr>
                </a:solidFill>
                <a:latin typeface="+mn-lt"/>
              </a:rPr>
              <a:t>顶部</a:t>
            </a:r>
            <a:r>
              <a:rPr lang="zh-CN" altLang="en-US" b="1" dirty="0">
                <a:solidFill>
                  <a:schemeClr val="accent5">
                    <a:lumMod val="10000"/>
                  </a:schemeClr>
                </a:solidFill>
                <a:latin typeface="+mn-lt"/>
              </a:rPr>
              <a:t>固定</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it-IT" altLang="zh-CN" b="1" dirty="0">
                <a:solidFill>
                  <a:schemeClr val="accent5">
                    <a:lumMod val="10000"/>
                  </a:schemeClr>
                </a:solidFill>
                <a:latin typeface="+mn-lt"/>
              </a:rPr>
              <a:t>nav class="navbar navbar-default </a:t>
            </a:r>
            <a:r>
              <a:rPr lang="it-IT" altLang="zh-CN" b="1" dirty="0">
                <a:solidFill>
                  <a:srgbClr val="FF0000"/>
                </a:solidFill>
                <a:latin typeface="+mn-lt"/>
              </a:rPr>
              <a:t>navbar-fixed-top</a:t>
            </a:r>
            <a:r>
              <a:rPr lang="it-IT" altLang="zh-CN" b="1" dirty="0">
                <a:solidFill>
                  <a:schemeClr val="accent5">
                    <a:lumMod val="10000"/>
                  </a:schemeClr>
                </a:solidFill>
                <a:latin typeface="+mn-lt"/>
              </a:rPr>
              <a:t>"&gt;…&lt;/nav&gt;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rPr>
              <a:t>&lt;!--</a:t>
            </a:r>
            <a:r>
              <a:rPr lang="zh-CN" altLang="en-US" b="1" dirty="0" smtClean="0">
                <a:solidFill>
                  <a:schemeClr val="accent5">
                    <a:lumMod val="10000"/>
                  </a:schemeClr>
                </a:solidFill>
                <a:latin typeface="+mn-lt"/>
              </a:rPr>
              <a:t>底部</a:t>
            </a:r>
            <a:r>
              <a:rPr lang="zh-CN" altLang="en-US" b="1" dirty="0">
                <a:solidFill>
                  <a:schemeClr val="accent5">
                    <a:lumMod val="10000"/>
                  </a:schemeClr>
                </a:solidFill>
                <a:latin typeface="+mn-lt"/>
              </a:rPr>
              <a:t>固定</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it-IT" altLang="zh-CN" b="1" dirty="0">
                <a:solidFill>
                  <a:schemeClr val="accent5">
                    <a:lumMod val="10000"/>
                  </a:schemeClr>
                </a:solidFill>
                <a:latin typeface="+mn-lt"/>
              </a:rPr>
              <a:t>nav class="navbar navbar-default </a:t>
            </a:r>
            <a:r>
              <a:rPr lang="it-IT" altLang="zh-CN" b="1" dirty="0">
                <a:solidFill>
                  <a:srgbClr val="FF0000"/>
                </a:solidFill>
                <a:latin typeface="+mn-lt"/>
              </a:rPr>
              <a:t>navbar-fixed-bottom</a:t>
            </a:r>
            <a:r>
              <a:rPr lang="it-IT" altLang="zh-CN" b="1" dirty="0">
                <a:solidFill>
                  <a:schemeClr val="accent5">
                    <a:lumMod val="10000"/>
                  </a:schemeClr>
                </a:solidFill>
                <a:latin typeface="+mn-lt"/>
              </a:rPr>
              <a:t>"&gt;…&lt;/nav&gt;</a:t>
            </a: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p>
          <a:p>
            <a:pPr marL="342900" indent="-342900" eaLnBrk="0" hangingPunct="0">
              <a:lnSpc>
                <a:spcPct val="150000"/>
              </a:lnSpc>
              <a:spcBef>
                <a:spcPct val="20000"/>
              </a:spcBef>
              <a:buClr>
                <a:schemeClr val="tx2"/>
              </a:buClr>
              <a:defRPr/>
            </a:pPr>
            <a:endParaRPr lang="en-US" altLang="zh-CN" b="1" dirty="0">
              <a:solidFill>
                <a:srgbClr val="FF0000"/>
              </a:solidFill>
              <a:latin typeface="+mn-lt"/>
            </a:endParaRPr>
          </a:p>
        </p:txBody>
      </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28</a:t>
            </a:fld>
            <a:r>
              <a:rPr lang="en-US" altLang="zh-CN" smtClean="0"/>
              <a:t>/46</a:t>
            </a:r>
            <a:endParaRPr lang="zh-CN" altLang="en-US" dirty="0"/>
          </a:p>
        </p:txBody>
      </p:sp>
    </p:spTree>
    <p:extLst>
      <p:ext uri="{BB962C8B-B14F-4D97-AF65-F5344CB8AC3E}">
        <p14:creationId xmlns:p14="http://schemas.microsoft.com/office/powerpoint/2010/main" val="14065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224" y="286077"/>
            <a:ext cx="2376388" cy="523220"/>
          </a:xfrm>
        </p:spPr>
        <p:txBody>
          <a:bodyPr/>
          <a:lstStyle/>
          <a:p>
            <a:pPr>
              <a:defRPr/>
            </a:pPr>
            <a:r>
              <a:rPr lang="zh-CN" altLang="zh-CN" dirty="0"/>
              <a:t>响应式导航条</a:t>
            </a:r>
            <a:endParaRPr lang="zh-CN" altLang="en-US"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如何实现不同设备上的不同导航</a:t>
            </a:r>
            <a:r>
              <a:rPr lang="zh-CN" altLang="en-US" dirty="0" smtClean="0"/>
              <a:t>条显示的</a:t>
            </a:r>
            <a:r>
              <a:rPr lang="zh-CN" altLang="en-US" dirty="0" smtClean="0"/>
              <a:t>效果</a:t>
            </a:r>
            <a:r>
              <a:rPr lang="zh-CN" altLang="en-US" dirty="0"/>
              <a:t>？</a:t>
            </a:r>
            <a:endParaRPr lang="zh-CN" altLang="en-US" dirty="0"/>
          </a:p>
        </p:txBody>
      </p:sp>
      <p:grpSp>
        <p:nvGrpSpPr>
          <p:cNvPr id="5" name="组合 14"/>
          <p:cNvGrpSpPr>
            <a:grpSpLocks/>
          </p:cNvGrpSpPr>
          <p:nvPr/>
        </p:nvGrpSpPr>
        <p:grpSpPr bwMode="auto">
          <a:xfrm>
            <a:off x="2267744" y="6168727"/>
            <a:ext cx="4176464" cy="428625"/>
            <a:chOff x="3143240" y="5143512"/>
            <a:chExt cx="4572032" cy="428628"/>
          </a:xfrm>
        </p:grpSpPr>
        <p:sp>
          <p:nvSpPr>
            <p:cNvPr id="6" name="圆角矩形 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7" name="圆角矩形 6"/>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8"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auto">
            <a:xfrm>
              <a:off x="3897649" y="5187962"/>
              <a:ext cx="3497725"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：响应式导航条</a:t>
              </a:r>
              <a:endParaRPr lang="zh-CN" altLang="en-US" sz="1600" b="1" spc="300" dirty="0">
                <a:solidFill>
                  <a:srgbClr val="FBFFFE"/>
                </a:solidFill>
                <a:latin typeface="微软雅黑" pitchFamily="34" charset="-122"/>
                <a:ea typeface="微软雅黑" pitchFamily="34" charset="-122"/>
              </a:endParaRPr>
            </a:p>
          </p:txBody>
        </p:sp>
      </p:grpSp>
      <p:pic>
        <p:nvPicPr>
          <p:cNvPr id="4098" name="Picture 2" descr="C:\Users\yaling.he\Desktop\Chapter03截图\Chapter03截图\图3.24　在小于768px下导航条点击icon显示效果.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2420888"/>
            <a:ext cx="2492254" cy="3355656"/>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yaling.he\Desktop\Chapter03截图\Chapter03截图\图3.22　在大于768px下导航条的显示效果.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158" y="2780928"/>
            <a:ext cx="5909663" cy="1093902"/>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7"/>
          <p:cNvSpPr>
            <a:spLocks noChangeArrowheads="1"/>
          </p:cNvSpPr>
          <p:nvPr/>
        </p:nvSpPr>
        <p:spPr bwMode="auto">
          <a:xfrm>
            <a:off x="449552" y="1182341"/>
            <a:ext cx="8334905" cy="474152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&lt;nav class="nav navbar-inverse "&gt;</a:t>
            </a:r>
          </a:p>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    &lt;</a:t>
            </a:r>
            <a:r>
              <a:rPr lang="it-IT" altLang="zh-CN" b="1" dirty="0" smtClean="0">
                <a:solidFill>
                  <a:schemeClr val="accent5">
                    <a:lumMod val="10000"/>
                  </a:schemeClr>
                </a:solidFill>
                <a:latin typeface="+mn-lt"/>
              </a:rPr>
              <a:t>button  class="</a:t>
            </a:r>
            <a:r>
              <a:rPr lang="it-IT" altLang="zh-CN" b="1" dirty="0" smtClean="0">
                <a:solidFill>
                  <a:srgbClr val="FF0000"/>
                </a:solidFill>
                <a:latin typeface="+mn-lt"/>
              </a:rPr>
              <a:t>navbar-toggle</a:t>
            </a:r>
            <a:r>
              <a:rPr lang="it-IT" altLang="zh-CN" b="1" dirty="0" smtClean="0">
                <a:solidFill>
                  <a:schemeClr val="accent5">
                    <a:lumMod val="10000"/>
                  </a:schemeClr>
                </a:solidFill>
                <a:latin typeface="+mn-lt"/>
              </a:rPr>
              <a:t>" </a:t>
            </a:r>
            <a:r>
              <a:rPr lang="it-IT" altLang="zh-CN" b="1" dirty="0" smtClean="0">
                <a:solidFill>
                  <a:srgbClr val="FF0000"/>
                </a:solidFill>
                <a:latin typeface="+mn-lt"/>
              </a:rPr>
              <a:t>data-toggle="collapse" </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latin typeface="+mn-lt"/>
              </a:rPr>
              <a:t> </a:t>
            </a:r>
            <a:r>
              <a:rPr lang="it-IT" altLang="zh-CN" b="1" dirty="0" smtClean="0">
                <a:solidFill>
                  <a:schemeClr val="accent5">
                    <a:lumMod val="10000"/>
                  </a:schemeClr>
                </a:solidFill>
                <a:latin typeface="+mn-lt"/>
              </a:rPr>
              <a:t>     </a:t>
            </a:r>
            <a:r>
              <a:rPr lang="it-IT" altLang="zh-CN" b="1" dirty="0" smtClean="0">
                <a:solidFill>
                  <a:srgbClr val="FF0000"/>
                </a:solidFill>
                <a:latin typeface="+mn-lt"/>
              </a:rPr>
              <a:t>data-target=".navbar-collapse" </a:t>
            </a:r>
            <a:r>
              <a:rPr lang="it-IT" altLang="zh-CN" b="1" dirty="0" smtClean="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it-IT" altLang="zh-CN" b="1" dirty="0" smtClean="0">
                <a:solidFill>
                  <a:schemeClr val="accent5">
                    <a:lumMod val="10000"/>
                  </a:schemeClr>
                </a:solidFill>
                <a:latin typeface="+mn-lt"/>
              </a:rPr>
              <a:t>            &lt;span class="</a:t>
            </a:r>
            <a:r>
              <a:rPr lang="it-IT" altLang="zh-CN" b="1" dirty="0" smtClean="0">
                <a:solidFill>
                  <a:srgbClr val="FF0000"/>
                </a:solidFill>
                <a:latin typeface="+mn-lt"/>
              </a:rPr>
              <a:t>icon-bar</a:t>
            </a:r>
            <a:r>
              <a:rPr lang="it-IT" altLang="zh-CN" b="1" dirty="0" smtClean="0">
                <a:solidFill>
                  <a:schemeClr val="accent5">
                    <a:lumMod val="10000"/>
                  </a:schemeClr>
                </a:solidFill>
                <a:latin typeface="+mn-lt"/>
              </a:rPr>
              <a:t>"&gt;&lt;/span&gt; </a:t>
            </a: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rPr>
              <a:t> </a:t>
            </a:r>
            <a:r>
              <a:rPr lang="it-IT" altLang="zh-CN" b="1" dirty="0" smtClean="0">
                <a:solidFill>
                  <a:schemeClr val="accent5">
                    <a:lumMod val="10000"/>
                  </a:schemeClr>
                </a:solidFill>
              </a:rPr>
              <a:t>           &lt;</a:t>
            </a:r>
            <a:r>
              <a:rPr lang="it-IT" altLang="zh-CN" b="1" dirty="0">
                <a:solidFill>
                  <a:schemeClr val="accent5">
                    <a:lumMod val="10000"/>
                  </a:schemeClr>
                </a:solidFill>
              </a:rPr>
              <a:t>span class="</a:t>
            </a:r>
            <a:r>
              <a:rPr lang="it-IT" altLang="zh-CN" b="1" dirty="0">
                <a:solidFill>
                  <a:srgbClr val="FF0000"/>
                </a:solidFill>
              </a:rPr>
              <a:t>icon-bar</a:t>
            </a:r>
            <a:r>
              <a:rPr lang="it-IT" altLang="zh-CN" b="1" dirty="0">
                <a:solidFill>
                  <a:schemeClr val="accent5">
                    <a:lumMod val="10000"/>
                  </a:schemeClr>
                </a:solidFill>
              </a:rPr>
              <a:t>"&gt;&lt;/span&gt; </a:t>
            </a:r>
            <a:endParaRPr lang="it-IT" altLang="zh-CN" b="1" dirty="0" smtClean="0">
              <a:solidFill>
                <a:schemeClr val="accent5">
                  <a:lumMod val="10000"/>
                </a:schemeClr>
              </a:solidFill>
            </a:endParaRPr>
          </a:p>
          <a:p>
            <a:pPr marL="342900" indent="-342900" eaLnBrk="0" hangingPunct="0">
              <a:lnSpc>
                <a:spcPct val="150000"/>
              </a:lnSpc>
              <a:spcBef>
                <a:spcPct val="20000"/>
              </a:spcBef>
              <a:buClr>
                <a:schemeClr val="tx2"/>
              </a:buClr>
              <a:defRPr/>
            </a:pPr>
            <a:r>
              <a:rPr lang="it-IT" altLang="zh-CN" b="1" dirty="0" smtClean="0">
                <a:solidFill>
                  <a:schemeClr val="accent5">
                    <a:lumMod val="10000"/>
                  </a:schemeClr>
                </a:solidFill>
              </a:rPr>
              <a:t>            &lt;</a:t>
            </a:r>
            <a:r>
              <a:rPr lang="it-IT" altLang="zh-CN" b="1" dirty="0">
                <a:solidFill>
                  <a:schemeClr val="accent5">
                    <a:lumMod val="10000"/>
                  </a:schemeClr>
                </a:solidFill>
              </a:rPr>
              <a:t>span class="</a:t>
            </a:r>
            <a:r>
              <a:rPr lang="it-IT" altLang="zh-CN" b="1" dirty="0">
                <a:solidFill>
                  <a:srgbClr val="FF0000"/>
                </a:solidFill>
              </a:rPr>
              <a:t>icon-bar</a:t>
            </a:r>
            <a:r>
              <a:rPr lang="it-IT" altLang="zh-CN" b="1" dirty="0">
                <a:solidFill>
                  <a:schemeClr val="accent5">
                    <a:lumMod val="10000"/>
                  </a:schemeClr>
                </a:solidFill>
              </a:rPr>
              <a:t>"&gt;&lt;/span&gt; </a:t>
            </a:r>
            <a:endParaRPr lang="it-IT" altLang="zh-CN" b="1" dirty="0" smtClean="0">
              <a:solidFill>
                <a:schemeClr val="accent5">
                  <a:lumMod val="10000"/>
                </a:schemeClr>
              </a:solidFill>
            </a:endParaRPr>
          </a:p>
          <a:p>
            <a:pPr marL="342900" indent="-342900" eaLnBrk="0" hangingPunct="0">
              <a:lnSpc>
                <a:spcPct val="150000"/>
              </a:lnSpc>
              <a:spcBef>
                <a:spcPct val="20000"/>
              </a:spcBef>
              <a:buClr>
                <a:schemeClr val="tx2"/>
              </a:buClr>
              <a:defRPr/>
            </a:pPr>
            <a:r>
              <a:rPr lang="it-IT" altLang="zh-CN" b="1" dirty="0">
                <a:solidFill>
                  <a:schemeClr val="accent5">
                    <a:lumMod val="10000"/>
                  </a:schemeClr>
                </a:solidFill>
              </a:rPr>
              <a:t> </a:t>
            </a:r>
            <a:r>
              <a:rPr lang="it-IT" altLang="zh-CN" b="1" dirty="0" smtClean="0">
                <a:solidFill>
                  <a:schemeClr val="accent5">
                    <a:lumMod val="10000"/>
                  </a:schemeClr>
                </a:solidFill>
              </a:rPr>
              <a:t>           &lt;</a:t>
            </a:r>
            <a:r>
              <a:rPr lang="it-IT" altLang="zh-CN" b="1" dirty="0">
                <a:solidFill>
                  <a:schemeClr val="accent5">
                    <a:lumMod val="10000"/>
                  </a:schemeClr>
                </a:solidFill>
              </a:rPr>
              <a:t>span class="</a:t>
            </a:r>
            <a:r>
              <a:rPr lang="it-IT" altLang="zh-CN" b="1" dirty="0">
                <a:solidFill>
                  <a:srgbClr val="FF0000"/>
                </a:solidFill>
              </a:rPr>
              <a:t>icon-bar</a:t>
            </a:r>
            <a:r>
              <a:rPr lang="it-IT" altLang="zh-CN" b="1" dirty="0">
                <a:solidFill>
                  <a:schemeClr val="accent5">
                    <a:lumMod val="10000"/>
                  </a:schemeClr>
                </a:solidFill>
              </a:rPr>
              <a:t>"&gt;&lt;/span&gt; </a:t>
            </a:r>
            <a:endParaRPr lang="it-IT" altLang="zh-CN" b="1" dirty="0" smtClean="0">
              <a:solidFill>
                <a:schemeClr val="accent5">
                  <a:lumMod val="10000"/>
                </a:schemeClr>
              </a:solidFill>
              <a:latin typeface="+mn-lt"/>
            </a:endParaRPr>
          </a:p>
          <a:p>
            <a:pPr marL="342900" indent="-342900" eaLnBrk="0" hangingPunct="0">
              <a:lnSpc>
                <a:spcPct val="150000"/>
              </a:lnSpc>
              <a:spcBef>
                <a:spcPct val="20000"/>
              </a:spcBef>
              <a:buClr>
                <a:schemeClr val="tx2"/>
              </a:buClr>
              <a:defRPr/>
            </a:pPr>
            <a:r>
              <a:rPr lang="it-IT" altLang="zh-CN" b="1" dirty="0" smtClean="0">
                <a:solidFill>
                  <a:schemeClr val="accent5">
                    <a:lumMod val="10000"/>
                  </a:schemeClr>
                </a:solidFill>
                <a:latin typeface="+mn-lt"/>
              </a:rPr>
              <a:t>     &lt;/button&gt;</a:t>
            </a:r>
          </a:p>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    &lt;</a:t>
            </a:r>
            <a:r>
              <a:rPr lang="it-IT" altLang="zh-CN" b="1" dirty="0">
                <a:solidFill>
                  <a:schemeClr val="accent5">
                    <a:lumMod val="10000"/>
                  </a:schemeClr>
                </a:solidFill>
                <a:latin typeface="+mn-lt"/>
              </a:rPr>
              <a:t>div class="</a:t>
            </a:r>
            <a:r>
              <a:rPr lang="it-IT" altLang="zh-CN" b="1" dirty="0">
                <a:solidFill>
                  <a:srgbClr val="FF0000"/>
                </a:solidFill>
                <a:latin typeface="+mn-lt"/>
              </a:rPr>
              <a:t>collapse</a:t>
            </a:r>
            <a:r>
              <a:rPr lang="it-IT" altLang="zh-CN" b="1" dirty="0">
                <a:solidFill>
                  <a:schemeClr val="accent5">
                    <a:lumMod val="10000"/>
                  </a:schemeClr>
                </a:solidFill>
                <a:latin typeface="+mn-lt"/>
              </a:rPr>
              <a:t> </a:t>
            </a:r>
            <a:r>
              <a:rPr lang="it-IT" altLang="zh-CN" b="1" dirty="0">
                <a:solidFill>
                  <a:srgbClr val="FF0000"/>
                </a:solidFill>
                <a:latin typeface="+mn-lt"/>
              </a:rPr>
              <a:t>navbar-collapse</a:t>
            </a:r>
            <a:r>
              <a:rPr lang="it-IT" altLang="zh-CN" b="1" dirty="0">
                <a:solidFill>
                  <a:schemeClr val="accent5">
                    <a:lumMod val="10000"/>
                  </a:schemeClr>
                </a:solidFill>
                <a:latin typeface="+mn-lt"/>
              </a:rPr>
              <a:t> navbar-left</a:t>
            </a:r>
            <a:r>
              <a:rPr lang="it-IT" altLang="zh-CN" b="1" dirty="0" smtClean="0">
                <a:solidFill>
                  <a:schemeClr val="accent5">
                    <a:lumMod val="10000"/>
                  </a:schemeClr>
                </a:solidFill>
                <a:latin typeface="+mn-lt"/>
              </a:rPr>
              <a:t>"&gt;...&lt;/div&gt;</a:t>
            </a:r>
          </a:p>
          <a:p>
            <a:pPr marL="342900" indent="-342900" eaLnBrk="0" hangingPunct="0">
              <a:lnSpc>
                <a:spcPct val="150000"/>
              </a:lnSpc>
              <a:spcBef>
                <a:spcPct val="20000"/>
              </a:spcBef>
              <a:buClr>
                <a:schemeClr val="tx2"/>
              </a:buClr>
              <a:defRPr/>
            </a:pPr>
            <a:r>
              <a:rPr lang="it-IT" altLang="zh-CN" b="1" dirty="0" smtClean="0">
                <a:solidFill>
                  <a:schemeClr val="accent5">
                    <a:lumMod val="10000"/>
                  </a:schemeClr>
                </a:solidFill>
                <a:latin typeface="+mn-lt"/>
              </a:rPr>
              <a:t>&lt;/</a:t>
            </a:r>
            <a:r>
              <a:rPr lang="it-IT" altLang="zh-CN" b="1" dirty="0">
                <a:solidFill>
                  <a:schemeClr val="accent5">
                    <a:lumMod val="10000"/>
                  </a:schemeClr>
                </a:solidFill>
                <a:latin typeface="+mn-lt"/>
              </a:rPr>
              <a:t>nav&gt;</a:t>
            </a:r>
          </a:p>
          <a:p>
            <a:pPr marL="342900" indent="-342900" eaLnBrk="0" hangingPunct="0">
              <a:lnSpc>
                <a:spcPct val="150000"/>
              </a:lnSpc>
              <a:spcBef>
                <a:spcPct val="20000"/>
              </a:spcBef>
              <a:buClr>
                <a:schemeClr val="tx2"/>
              </a:buClr>
              <a:defRPr/>
            </a:pPr>
            <a:endParaRPr lang="it-IT" altLang="zh-CN" b="1" dirty="0">
              <a:solidFill>
                <a:schemeClr val="accent5">
                  <a:lumMod val="10000"/>
                </a:schemeClr>
              </a:solidFill>
              <a:latin typeface="+mn-lt"/>
            </a:endParaRP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p>
          <a:p>
            <a:pPr marL="342900" indent="-342900" eaLnBrk="0" hangingPunct="0">
              <a:lnSpc>
                <a:spcPct val="150000"/>
              </a:lnSpc>
              <a:spcBef>
                <a:spcPct val="20000"/>
              </a:spcBef>
              <a:buClr>
                <a:schemeClr val="tx2"/>
              </a:buClr>
              <a:defRPr/>
            </a:pPr>
            <a:endParaRPr lang="en-US" altLang="zh-CN" b="1" dirty="0">
              <a:solidFill>
                <a:srgbClr val="FF0000"/>
              </a:solidFill>
              <a:latin typeface="+mn-lt"/>
            </a:endParaRPr>
          </a:p>
        </p:txBody>
      </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29</a:t>
            </a:fld>
            <a:r>
              <a:rPr lang="en-US" altLang="zh-CN" smtClean="0"/>
              <a:t>/46</a:t>
            </a:r>
            <a:endParaRPr lang="zh-CN" altLang="en-US" dirty="0"/>
          </a:p>
        </p:txBody>
      </p:sp>
      <p:grpSp>
        <p:nvGrpSpPr>
          <p:cNvPr id="18" name="组合 70"/>
          <p:cNvGrpSpPr>
            <a:grpSpLocks/>
          </p:cNvGrpSpPr>
          <p:nvPr/>
        </p:nvGrpSpPr>
        <p:grpSpPr bwMode="auto">
          <a:xfrm>
            <a:off x="192707" y="645097"/>
            <a:ext cx="1000125" cy="414337"/>
            <a:chOff x="1000100" y="2528843"/>
            <a:chExt cx="1000132" cy="414475"/>
          </a:xfrm>
        </p:grpSpPr>
        <p:pic>
          <p:nvPicPr>
            <p:cNvPr id="19" name="Picture 8" descr="E:\设计支持\模板设计\s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grpSp>
        <p:nvGrpSpPr>
          <p:cNvPr id="21" name="组合 58"/>
          <p:cNvGrpSpPr>
            <a:grpSpLocks/>
          </p:cNvGrpSpPr>
          <p:nvPr/>
        </p:nvGrpSpPr>
        <p:grpSpPr bwMode="auto">
          <a:xfrm>
            <a:off x="84758" y="980728"/>
            <a:ext cx="958850" cy="430213"/>
            <a:chOff x="3643306" y="2500357"/>
            <a:chExt cx="958752" cy="430730"/>
          </a:xfrm>
        </p:grpSpPr>
        <p:pic>
          <p:nvPicPr>
            <p:cNvPr id="22" name="Picture 6" descr="E:\设计支持\模板设计\TW.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3306" y="2500357"/>
              <a:ext cx="463239" cy="43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3900455" y="2501947"/>
              <a:ext cx="701603" cy="40053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提问</a:t>
              </a:r>
            </a:p>
          </p:txBody>
        </p:sp>
      </p:grpSp>
    </p:spTree>
    <p:extLst>
      <p:ext uri="{BB962C8B-B14F-4D97-AF65-F5344CB8AC3E}">
        <p14:creationId xmlns:p14="http://schemas.microsoft.com/office/powerpoint/2010/main" val="14065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09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098"/>
                                        </p:tgtEl>
                                        <p:attrNameLst>
                                          <p:attrName>style.visibility</p:attrName>
                                        </p:attrNameLst>
                                      </p:cBhvr>
                                      <p:to>
                                        <p:strVal val="hidden"/>
                                      </p:to>
                                    </p:set>
                                  </p:childTnLst>
                                </p:cTn>
                              </p:par>
                              <p:par>
                                <p:cTn id="13" presetID="22" presetClass="entr" presetSubtype="8"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168" y="285728"/>
            <a:ext cx="2880444" cy="523220"/>
          </a:xfrm>
        </p:spPr>
        <p:txBody>
          <a:bodyPr/>
          <a:lstStyle/>
          <a:p>
            <a:r>
              <a:rPr dirty="0" smtClean="0"/>
              <a:t>回顾与作业点评</a:t>
            </a:r>
            <a:endParaRPr lang="zh-CN" altLang="en-US" dirty="0"/>
          </a:p>
        </p:txBody>
      </p:sp>
      <p:sp>
        <p:nvSpPr>
          <p:cNvPr id="9" name="内容占位符 2"/>
          <p:cNvSpPr>
            <a:spLocks noGrp="1"/>
          </p:cNvSpPr>
          <p:nvPr>
            <p:ph idx="1"/>
          </p:nvPr>
        </p:nvSpPr>
        <p:spPr/>
        <p:txBody>
          <a:bodyPr/>
          <a:lstStyle/>
          <a:p>
            <a:r>
              <a:rPr lang="zh-CN" altLang="en-US" sz="2800" dirty="0" smtClean="0">
                <a:solidFill>
                  <a:srgbClr val="000000"/>
                </a:solidFill>
                <a:cs typeface="Arial" charset="0"/>
              </a:rPr>
              <a:t>使用</a:t>
            </a:r>
            <a:r>
              <a:rPr lang="en-US" altLang="zh-CN" sz="2800" dirty="0" smtClean="0">
                <a:solidFill>
                  <a:srgbClr val="000000"/>
                </a:solidFill>
                <a:cs typeface="Arial" charset="0"/>
              </a:rPr>
              <a:t>Bootstrap</a:t>
            </a:r>
            <a:r>
              <a:rPr lang="zh-CN" altLang="en-US" sz="2800" dirty="0" smtClean="0">
                <a:solidFill>
                  <a:srgbClr val="000000"/>
                </a:solidFill>
                <a:cs typeface="Arial" charset="0"/>
              </a:rPr>
              <a:t>的基本</a:t>
            </a:r>
            <a:r>
              <a:rPr lang="en-US" altLang="zh-CN" sz="2800" dirty="0" smtClean="0">
                <a:solidFill>
                  <a:srgbClr val="000000"/>
                </a:solidFill>
                <a:cs typeface="Arial" charset="0"/>
              </a:rPr>
              <a:t>HTML</a:t>
            </a:r>
            <a:r>
              <a:rPr lang="zh-CN" altLang="en-US" sz="2800" dirty="0" smtClean="0">
                <a:solidFill>
                  <a:srgbClr val="000000"/>
                </a:solidFill>
                <a:cs typeface="Arial" charset="0"/>
              </a:rPr>
              <a:t>模板</a:t>
            </a:r>
            <a:r>
              <a:rPr lang="zh-CN" altLang="en-US" sz="2800" dirty="0" smtClean="0">
                <a:solidFill>
                  <a:srgbClr val="000000"/>
                </a:solidFill>
                <a:cs typeface="Arial" charset="0"/>
              </a:rPr>
              <a:t>中必须要引入什么文件？</a:t>
            </a:r>
            <a:endParaRPr lang="en-US" altLang="zh-CN" sz="2800" dirty="0">
              <a:solidFill>
                <a:srgbClr val="000000"/>
              </a:solidFill>
              <a:cs typeface="Arial" charset="0"/>
            </a:endParaRPr>
          </a:p>
          <a:p>
            <a:r>
              <a:rPr lang="en-US" altLang="zh-CN" sz="2800" dirty="0" smtClean="0">
                <a:solidFill>
                  <a:srgbClr val="000000"/>
                </a:solidFill>
                <a:cs typeface="Arial" charset="0"/>
              </a:rPr>
              <a:t>12</a:t>
            </a:r>
            <a:r>
              <a:rPr lang="zh-CN" altLang="en-US" sz="2800" dirty="0" smtClean="0">
                <a:solidFill>
                  <a:srgbClr val="000000"/>
                </a:solidFill>
                <a:cs typeface="Arial" charset="0"/>
              </a:rPr>
              <a:t>栅格系统有哪些使用方法？</a:t>
            </a:r>
            <a:endParaRPr lang="en-US" altLang="zh-CN" sz="2800" dirty="0" smtClean="0">
              <a:solidFill>
                <a:srgbClr val="000000"/>
              </a:solidFill>
              <a:cs typeface="Arial" charset="0"/>
            </a:endParaRPr>
          </a:p>
          <a:p>
            <a:r>
              <a:rPr lang="zh-CN" altLang="en-US" sz="2800" dirty="0" smtClean="0">
                <a:solidFill>
                  <a:srgbClr val="000000"/>
                </a:solidFill>
                <a:cs typeface="Arial" charset="0"/>
              </a:rPr>
              <a:t>响应式栅格分别可以适配哪些设备，临界点是什么，前缀是什么？</a:t>
            </a:r>
            <a:endParaRPr lang="zh-CN" altLang="en-US" sz="2800" dirty="0">
              <a:solidFill>
                <a:srgbClr val="000000"/>
              </a:solidFill>
              <a:cs typeface="Arial" charset="0"/>
            </a:endParaRPr>
          </a:p>
          <a:p>
            <a:r>
              <a:rPr lang="en-US" altLang="zh-CN" sz="2800" dirty="0" smtClean="0">
                <a:cs typeface="Arial" charset="0"/>
              </a:rPr>
              <a:t>CSS</a:t>
            </a:r>
            <a:r>
              <a:rPr lang="zh-CN" altLang="en-US" sz="2800" dirty="0" smtClean="0">
                <a:cs typeface="Arial" charset="0"/>
              </a:rPr>
              <a:t>全局样式有什么作用？</a:t>
            </a:r>
            <a:endParaRPr lang="en-US" altLang="zh-CN" sz="2800" dirty="0">
              <a:cs typeface="Arial" charset="0"/>
            </a:endParaRPr>
          </a:p>
          <a:p>
            <a:endParaRPr lang="zh-CN" altLang="en-US" sz="2800" dirty="0">
              <a:solidFill>
                <a:srgbClr val="000000"/>
              </a:solidFill>
              <a:cs typeface="Arial" charset="0"/>
            </a:endParaRPr>
          </a:p>
          <a:p>
            <a:endParaRPr lang="en-US" altLang="zh-CN" sz="2800" dirty="0" smtClean="0">
              <a:solidFill>
                <a:srgbClr val="000000"/>
              </a:solidFill>
              <a:cs typeface="Arial" charset="0"/>
            </a:endParaRPr>
          </a:p>
          <a:p>
            <a:endParaRPr lang="zh-CN" altLang="en-US" sz="2800" dirty="0">
              <a:solidFill>
                <a:srgbClr val="000000"/>
              </a:solidFill>
              <a:cs typeface="Arial" charset="0"/>
            </a:endParaRPr>
          </a:p>
          <a:p>
            <a:pPr eaLnBrk="1" hangingPunct="1"/>
            <a:r>
              <a:rPr lang="zh-CN" altLang="en-US" dirty="0" smtClean="0">
                <a:solidFill>
                  <a:srgbClr val="FF0000"/>
                </a:solidFill>
              </a:rPr>
              <a:t>点评</a:t>
            </a:r>
            <a:r>
              <a:rPr lang="zh-CN" altLang="en-US" dirty="0">
                <a:solidFill>
                  <a:srgbClr val="FF0000"/>
                </a:solidFill>
              </a:rPr>
              <a:t>作业的提交情况和共性</a:t>
            </a:r>
            <a:r>
              <a:rPr lang="zh-CN" altLang="en-US" dirty="0" smtClean="0">
                <a:solidFill>
                  <a:srgbClr val="FF0000"/>
                </a:solidFill>
              </a:rPr>
              <a:t>问题</a:t>
            </a:r>
            <a:endParaRPr lang="zh-CN" altLang="en-US" dirty="0" smtClean="0"/>
          </a:p>
        </p:txBody>
      </p:sp>
      <p:grpSp>
        <p:nvGrpSpPr>
          <p:cNvPr id="8" name="组合 7"/>
          <p:cNvGrpSpPr/>
          <p:nvPr/>
        </p:nvGrpSpPr>
        <p:grpSpPr>
          <a:xfrm>
            <a:off x="107504" y="724634"/>
            <a:ext cx="1011983" cy="400110"/>
            <a:chOff x="1488315" y="3214686"/>
            <a:chExt cx="1011983" cy="400110"/>
          </a:xfrm>
        </p:grpSpPr>
        <p:pic>
          <p:nvPicPr>
            <p:cNvPr id="13" name="Picture 5" descr="\\prdsoftlab\Softlab\034\01.png"/>
            <p:cNvPicPr>
              <a:picLocks noChangeAspect="1" noChangeArrowheads="1"/>
            </p:cNvPicPr>
            <p:nvPr/>
          </p:nvPicPr>
          <p:blipFill>
            <a:blip r:embed="rId3"/>
            <a:srcRect/>
            <a:stretch>
              <a:fillRect/>
            </a:stretch>
          </p:blipFill>
          <p:spPr bwMode="auto">
            <a:xfrm>
              <a:off x="1488315" y="3243722"/>
              <a:ext cx="442912" cy="321804"/>
            </a:xfrm>
            <a:prstGeom prst="rect">
              <a:avLst/>
            </a:prstGeom>
            <a:noFill/>
          </p:spPr>
        </p:pic>
        <p:sp>
          <p:nvSpPr>
            <p:cNvPr id="14" name="TextBox 13"/>
            <p:cNvSpPr txBox="1"/>
            <p:nvPr/>
          </p:nvSpPr>
          <p:spPr bwMode="auto">
            <a:xfrm>
              <a:off x="1799465" y="3214686"/>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回顾</a:t>
              </a:r>
            </a:p>
          </p:txBody>
        </p:sp>
      </p:grpSp>
      <p:grpSp>
        <p:nvGrpSpPr>
          <p:cNvPr id="15" name="组合 14"/>
          <p:cNvGrpSpPr/>
          <p:nvPr/>
        </p:nvGrpSpPr>
        <p:grpSpPr>
          <a:xfrm>
            <a:off x="-11028" y="4181018"/>
            <a:ext cx="1497897" cy="400110"/>
            <a:chOff x="1004978" y="4033579"/>
            <a:chExt cx="1497897" cy="400110"/>
          </a:xfrm>
        </p:grpSpPr>
        <p:pic>
          <p:nvPicPr>
            <p:cNvPr id="16" name="Picture 6" descr="\\prdsoftlab\Softlab\034\05.png"/>
            <p:cNvPicPr>
              <a:picLocks noChangeAspect="1" noChangeArrowheads="1"/>
            </p:cNvPicPr>
            <p:nvPr/>
          </p:nvPicPr>
          <p:blipFill>
            <a:blip r:embed="rId4"/>
            <a:srcRect/>
            <a:stretch>
              <a:fillRect/>
            </a:stretch>
          </p:blipFill>
          <p:spPr bwMode="auto">
            <a:xfrm>
              <a:off x="1004978" y="4073649"/>
              <a:ext cx="406395" cy="295272"/>
            </a:xfrm>
            <a:prstGeom prst="rect">
              <a:avLst/>
            </a:prstGeom>
            <a:noFill/>
          </p:spPr>
        </p:pic>
        <p:sp>
          <p:nvSpPr>
            <p:cNvPr id="17" name="TextBox 16"/>
            <p:cNvSpPr txBox="1"/>
            <p:nvPr/>
          </p:nvSpPr>
          <p:spPr bwMode="auto">
            <a:xfrm>
              <a:off x="1285875" y="4033579"/>
              <a:ext cx="1217000"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smtClean="0">
                  <a:latin typeface="黑体" pitchFamily="49" charset="-122"/>
                  <a:ea typeface="黑体" pitchFamily="49" charset="-122"/>
                </a:rPr>
                <a:t>作业点评</a:t>
              </a:r>
              <a:endParaRPr lang="zh-CN" altLang="en-US" sz="2000" b="1" dirty="0">
                <a:latin typeface="黑体" pitchFamily="49" charset="-122"/>
                <a:ea typeface="黑体" pitchFamily="49" charset="-122"/>
              </a:endParaRPr>
            </a:p>
          </p:txBody>
        </p:sp>
      </p:grpSp>
      <p:sp>
        <p:nvSpPr>
          <p:cNvPr id="3" name="灯片编号占位符 2"/>
          <p:cNvSpPr>
            <a:spLocks noGrp="1"/>
          </p:cNvSpPr>
          <p:nvPr>
            <p:ph type="sldNum" sz="quarter" idx="10"/>
          </p:nvPr>
        </p:nvSpPr>
        <p:spPr/>
        <p:txBody>
          <a:bodyPr/>
          <a:lstStyle/>
          <a:p>
            <a:pPr>
              <a:defRPr/>
            </a:pPr>
            <a:fld id="{D4C544AB-AF4C-4A74-B638-213FBE600845}" type="slidenum">
              <a:rPr lang="zh-CN" altLang="en-US" smtClean="0"/>
              <a:pPr>
                <a:defRPr/>
              </a:pPr>
              <a:t>3</a:t>
            </a:fld>
            <a:r>
              <a:rPr lang="en-US" altLang="zh-CN" smtClean="0"/>
              <a:t>/46</a:t>
            </a:r>
            <a:endParaRPr lang="zh-CN" altLang="en-US" dirty="0"/>
          </a:p>
        </p:txBody>
      </p:sp>
    </p:spTree>
    <p:extLst>
      <p:ext uri="{BB962C8B-B14F-4D97-AF65-F5344CB8AC3E}">
        <p14:creationId xmlns:p14="http://schemas.microsoft.com/office/powerpoint/2010/main" val="29706508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286077"/>
            <a:ext cx="6343674" cy="523220"/>
          </a:xfrm>
        </p:spPr>
        <p:txBody>
          <a:bodyPr/>
          <a:lstStyle/>
          <a:p>
            <a:pPr>
              <a:defRPr/>
            </a:pPr>
            <a:r>
              <a:rPr dirty="0">
                <a:solidFill>
                  <a:srgbClr val="121F55"/>
                </a:solidFill>
              </a:rPr>
              <a:t>学员操作</a:t>
            </a:r>
            <a:r>
              <a:rPr lang="en-US" altLang="zh-CN" dirty="0" smtClean="0">
                <a:solidFill>
                  <a:srgbClr val="121F55"/>
                </a:solidFill>
              </a:rPr>
              <a:t>—</a:t>
            </a:r>
            <a:r>
              <a:rPr lang="zh-CN" altLang="zh-CN" dirty="0"/>
              <a:t>制作课工场响应式导航条</a:t>
            </a:r>
            <a:endParaRPr dirty="0"/>
          </a:p>
        </p:txBody>
      </p:sp>
      <p:sp>
        <p:nvSpPr>
          <p:cNvPr id="3" name="内容占位符 2"/>
          <p:cNvSpPr>
            <a:spLocks noGrp="1"/>
          </p:cNvSpPr>
          <p:nvPr>
            <p:ph idx="1"/>
          </p:nvPr>
        </p:nvSpPr>
        <p:spPr>
          <a:xfrm>
            <a:off x="784225" y="1503363"/>
            <a:ext cx="8144302" cy="4518025"/>
          </a:xfrm>
        </p:spPr>
        <p:txBody>
          <a:bodyPr/>
          <a:lstStyle/>
          <a:p>
            <a:pPr>
              <a:defRPr/>
            </a:pPr>
            <a:r>
              <a:rPr lang="zh-CN" altLang="en-US" dirty="0" smtClean="0"/>
              <a:t>需求</a:t>
            </a:r>
            <a:r>
              <a:rPr lang="zh-CN" altLang="en-US" dirty="0" smtClean="0"/>
              <a:t>说明</a:t>
            </a:r>
            <a:endParaRPr lang="en-US" altLang="zh-CN" dirty="0" smtClean="0"/>
          </a:p>
          <a:p>
            <a:pPr lvl="1">
              <a:defRPr/>
            </a:pPr>
            <a:r>
              <a:rPr lang="zh-CN" altLang="en-US" dirty="0"/>
              <a:t>使用响应式导航条布局</a:t>
            </a:r>
            <a:r>
              <a:rPr lang="zh-CN" altLang="en-US" dirty="0" smtClean="0"/>
              <a:t>页面</a:t>
            </a:r>
            <a:endParaRPr lang="en-US" altLang="zh-CN" dirty="0" smtClean="0"/>
          </a:p>
          <a:p>
            <a:pPr lvl="1">
              <a:defRPr/>
            </a:pPr>
            <a:r>
              <a:rPr lang="zh-CN" altLang="en-US" dirty="0" smtClean="0"/>
              <a:t>当</a:t>
            </a:r>
            <a:r>
              <a:rPr lang="zh-CN" altLang="en-US" dirty="0"/>
              <a:t>浏览器宽度小于</a:t>
            </a:r>
            <a:r>
              <a:rPr lang="en-US" altLang="zh-CN" dirty="0"/>
              <a:t>768px</a:t>
            </a:r>
            <a:r>
              <a:rPr lang="zh-CN" altLang="en-US" dirty="0"/>
              <a:t>时</a:t>
            </a:r>
            <a:r>
              <a:rPr lang="zh-CN" altLang="en-US" dirty="0" smtClean="0"/>
              <a:t>，</a:t>
            </a:r>
            <a:endParaRPr lang="en-US" altLang="zh-CN" dirty="0" smtClean="0"/>
          </a:p>
          <a:p>
            <a:pPr marL="457200" lvl="1" indent="0">
              <a:buNone/>
              <a:defRPr/>
            </a:pPr>
            <a:r>
              <a:rPr lang="en-US" altLang="zh-CN" dirty="0"/>
              <a:t> </a:t>
            </a:r>
            <a:r>
              <a:rPr lang="en-US" altLang="zh-CN" dirty="0" smtClean="0"/>
              <a:t>   </a:t>
            </a:r>
            <a:r>
              <a:rPr lang="zh-CN" altLang="en-US" dirty="0" smtClean="0"/>
              <a:t>表</a:t>
            </a:r>
            <a:r>
              <a:rPr lang="zh-CN" altLang="en-US" dirty="0"/>
              <a:t>单里的搜索框和按钮</a:t>
            </a:r>
            <a:r>
              <a:rPr lang="zh-CN" altLang="en-US" dirty="0" smtClean="0"/>
              <a:t>隐藏</a:t>
            </a:r>
            <a:endParaRPr lang="en-US" altLang="zh-CN" dirty="0" smtClean="0"/>
          </a:p>
          <a:p>
            <a:pPr lvl="1">
              <a:defRPr/>
            </a:pPr>
            <a:r>
              <a:rPr lang="zh-CN" altLang="en-US" dirty="0" smtClean="0"/>
              <a:t>点击</a:t>
            </a:r>
            <a:r>
              <a:rPr lang="en-US" altLang="zh-CN" dirty="0"/>
              <a:t>icon</a:t>
            </a:r>
            <a:r>
              <a:rPr lang="zh-CN" altLang="en-US" dirty="0"/>
              <a:t>图标是用来隐藏</a:t>
            </a:r>
            <a:r>
              <a:rPr lang="zh-CN" altLang="en-US" dirty="0" smtClean="0"/>
              <a:t>的</a:t>
            </a:r>
            <a:endParaRPr lang="en-US" altLang="zh-CN" dirty="0" smtClean="0"/>
          </a:p>
          <a:p>
            <a:pPr marL="457200" lvl="1" indent="0">
              <a:buNone/>
              <a:defRPr/>
            </a:pPr>
            <a:r>
              <a:rPr lang="en-US" altLang="zh-CN" dirty="0"/>
              <a:t> </a:t>
            </a:r>
            <a:r>
              <a:rPr lang="en-US" altLang="zh-CN" dirty="0" smtClean="0"/>
              <a:t>   </a:t>
            </a:r>
            <a:r>
              <a:rPr lang="zh-CN" altLang="en-US" dirty="0" smtClean="0"/>
              <a:t>菜单</a:t>
            </a:r>
            <a:r>
              <a:rPr lang="zh-CN" altLang="en-US" dirty="0"/>
              <a:t>内容</a:t>
            </a:r>
            <a:r>
              <a:rPr lang="zh-CN" altLang="en-US" dirty="0" smtClean="0"/>
              <a:t>出现</a:t>
            </a:r>
            <a:endParaRPr lang="en-US" altLang="zh-CN" dirty="0" smtClean="0"/>
          </a:p>
          <a:p>
            <a:pPr lvl="1">
              <a:defRPr/>
            </a:pPr>
            <a:endParaRPr lang="en-US" altLang="zh-CN" dirty="0"/>
          </a:p>
          <a:p>
            <a:r>
              <a:rPr lang="en-US" altLang="zh-CN" sz="2800" dirty="0" smtClean="0"/>
              <a:t>“</a:t>
            </a:r>
            <a:r>
              <a:rPr lang="zh-CN" altLang="en-US" sz="2800" dirty="0" smtClean="0"/>
              <a:t>学</a:t>
            </a:r>
            <a:r>
              <a:rPr lang="zh-CN" altLang="zh-CN" sz="2800" dirty="0" smtClean="0"/>
              <a:t>员</a:t>
            </a:r>
            <a:r>
              <a:rPr lang="zh-CN" altLang="zh-CN" sz="2800" dirty="0"/>
              <a:t>后面的</a:t>
            </a:r>
            <a:r>
              <a:rPr lang="en-US" altLang="zh-CN" sz="2800" dirty="0"/>
              <a:t>new</a:t>
            </a:r>
            <a:r>
              <a:rPr lang="zh-CN" altLang="zh-CN" sz="2800" dirty="0"/>
              <a:t>图标</a:t>
            </a:r>
            <a:r>
              <a:rPr lang="en-US" altLang="zh-CN" sz="2800" dirty="0"/>
              <a:t>” </a:t>
            </a:r>
            <a:r>
              <a:rPr lang="zh-CN" altLang="zh-CN" sz="2800" dirty="0"/>
              <a:t>实现方式如下：</a:t>
            </a:r>
          </a:p>
          <a:p>
            <a:pPr lvl="1"/>
            <a:r>
              <a:rPr lang="en-US" altLang="zh-CN" dirty="0"/>
              <a:t>&lt;a </a:t>
            </a:r>
            <a:r>
              <a:rPr lang="en-US" altLang="zh-CN" dirty="0" err="1"/>
              <a:t>href</a:t>
            </a:r>
            <a:r>
              <a:rPr lang="en-US" altLang="zh-CN" dirty="0"/>
              <a:t>="#"&gt;</a:t>
            </a:r>
            <a:r>
              <a:rPr lang="zh-CN" altLang="en-US" dirty="0" smtClean="0"/>
              <a:t>学员</a:t>
            </a:r>
            <a:r>
              <a:rPr lang="en-US" altLang="zh-CN" dirty="0" smtClean="0"/>
              <a:t>&lt;</a:t>
            </a:r>
            <a:r>
              <a:rPr lang="en-US" altLang="zh-CN" dirty="0"/>
              <a:t>span style="</a:t>
            </a:r>
            <a:r>
              <a:rPr lang="en-US" altLang="zh-CN" dirty="0" smtClean="0"/>
              <a:t>margin-oleft:6px</a:t>
            </a:r>
            <a:r>
              <a:rPr lang="en-US" altLang="zh-CN" dirty="0"/>
              <a:t>;" class="label label-danger"&gt;new&lt;/span&gt;&lt;/a&gt;</a:t>
            </a:r>
            <a:endParaRPr lang="zh-CN" altLang="en-US" dirty="0"/>
          </a:p>
        </p:txBody>
      </p:sp>
      <p:grpSp>
        <p:nvGrpSpPr>
          <p:cNvPr id="41988" name="组合 7"/>
          <p:cNvGrpSpPr>
            <a:grpSpLocks/>
          </p:cNvGrpSpPr>
          <p:nvPr/>
        </p:nvGrpSpPr>
        <p:grpSpPr bwMode="auto">
          <a:xfrm>
            <a:off x="107950" y="981075"/>
            <a:ext cx="928688" cy="406400"/>
            <a:chOff x="3786182" y="1192962"/>
            <a:chExt cx="928694" cy="406350"/>
          </a:xfrm>
        </p:grpSpPr>
        <p:sp>
          <p:nvSpPr>
            <p:cNvPr id="11" name="TextBox 10"/>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41996"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989" name="组合 20"/>
          <p:cNvGrpSpPr>
            <a:grpSpLocks/>
          </p:cNvGrpSpPr>
          <p:nvPr/>
        </p:nvGrpSpPr>
        <p:grpSpPr bwMode="auto">
          <a:xfrm>
            <a:off x="3239507" y="6168727"/>
            <a:ext cx="2786062" cy="428625"/>
            <a:chOff x="3714744" y="5143512"/>
            <a:chExt cx="2786082" cy="428628"/>
          </a:xfrm>
        </p:grpSpPr>
        <p:sp>
          <p:nvSpPr>
            <p:cNvPr id="17" name="圆角矩形 16"/>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TextBox 17"/>
            <p:cNvSpPr txBox="1"/>
            <p:nvPr/>
          </p:nvSpPr>
          <p:spPr bwMode="auto">
            <a:xfrm>
              <a:off x="3962611" y="5187962"/>
              <a:ext cx="22204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sp>
        <p:nvSpPr>
          <p:cNvPr id="12" name="TextBox 11"/>
          <p:cNvSpPr txBox="1"/>
          <p:nvPr/>
        </p:nvSpPr>
        <p:spPr bwMode="auto">
          <a:xfrm>
            <a:off x="336550" y="4149328"/>
            <a:ext cx="700087" cy="401638"/>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提示</a:t>
            </a:r>
          </a:p>
        </p:txBody>
      </p:sp>
      <p:pic>
        <p:nvPicPr>
          <p:cNvPr id="13" name="Picture 2" descr="C:\Users\meng.zhang\Desktop\ACCP7.0模版图标规范\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4119166"/>
            <a:ext cx="381564"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C:\Users\yaling.he\Desktop\Chapter03截图\Chapter03截图\图3.26　课工场响应式导航条小于768px时默认显示效果.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9246" y="2015260"/>
            <a:ext cx="3667250" cy="141404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yaling.he\Desktop\Chapter03截图\Chapter03截图\图3.27　课工场响应式导航条小于768px时点击icon显示效果.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214" y="3212977"/>
            <a:ext cx="1864274" cy="18785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yaling.he\Desktop\Chapter03截图\Chapter03截图\图3.25　课工场响应式导航条大于768px的显示效果.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9507" y="1151817"/>
            <a:ext cx="5689019" cy="72680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30</a:t>
            </a:fld>
            <a:r>
              <a:rPr lang="en-US" altLang="zh-CN" smtClean="0"/>
              <a:t>/46</a:t>
            </a:r>
            <a:endParaRPr lang="zh-CN" altLang="en-US" dirty="0"/>
          </a:p>
        </p:txBody>
      </p:sp>
    </p:spTree>
    <p:extLst>
      <p:ext uri="{BB962C8B-B14F-4D97-AF65-F5344CB8AC3E}">
        <p14:creationId xmlns:p14="http://schemas.microsoft.com/office/powerpoint/2010/main" val="20549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left)">
                                      <p:cBhvr>
                                        <p:cTn id="7" dur="500"/>
                                        <p:tgtEl>
                                          <p:spTgt spid="51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wipe(left)">
                                      <p:cBhvr>
                                        <p:cTn id="11" dur="500"/>
                                        <p:tgtEl>
                                          <p:spTgt spid="512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123"/>
                                        </p:tgtEl>
                                        <p:attrNameLst>
                                          <p:attrName>style.visibility</p:attrName>
                                        </p:attrNameLst>
                                      </p:cBhvr>
                                      <p:to>
                                        <p:strVal val="visible"/>
                                      </p:to>
                                    </p:set>
                                    <p:animEffect transition="in" filter="wipe(left)">
                                      <p:cBhvr>
                                        <p:cTn id="15"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43011"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43012"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3015" name="组合 7"/>
            <p:cNvGrpSpPr>
              <a:grpSpLocks/>
            </p:cNvGrpSpPr>
            <p:nvPr/>
          </p:nvGrpSpPr>
          <p:grpSpPr bwMode="auto">
            <a:xfrm>
              <a:off x="1923997" y="3214688"/>
              <a:ext cx="5862712" cy="2058988"/>
              <a:chOff x="2066281" y="2227264"/>
              <a:chExt cx="5862790" cy="2059017"/>
            </a:xfrm>
          </p:grpSpPr>
          <p:grpSp>
            <p:nvGrpSpPr>
              <p:cNvPr id="43016"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3021"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43017"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D4C544AB-AF4C-4A74-B638-213FBE600845}" type="slidenum">
              <a:rPr lang="zh-CN" altLang="en-US" smtClean="0"/>
              <a:pPr>
                <a:defRPr/>
              </a:pPr>
              <a:t>31</a:t>
            </a:fld>
            <a:r>
              <a:rPr lang="en-US" altLang="zh-CN" smtClean="0"/>
              <a:t>/46</a:t>
            </a:r>
            <a:endParaRPr lang="zh-CN" altLang="en-US" dirty="0"/>
          </a:p>
        </p:txBody>
      </p:sp>
    </p:spTree>
    <p:extLst>
      <p:ext uri="{BB962C8B-B14F-4D97-AF65-F5344CB8AC3E}">
        <p14:creationId xmlns:p14="http://schemas.microsoft.com/office/powerpoint/2010/main" val="3121438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08305" y="286077"/>
            <a:ext cx="1656308" cy="523220"/>
          </a:xfrm>
        </p:spPr>
        <p:txBody>
          <a:bodyPr/>
          <a:lstStyle/>
          <a:p>
            <a:pPr>
              <a:defRPr/>
            </a:pPr>
            <a:r>
              <a:rPr lang="zh-CN" altLang="zh-CN" dirty="0"/>
              <a:t>缩略图</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在网页中</a:t>
            </a:r>
            <a:r>
              <a:rPr lang="zh-CN" altLang="zh-CN" dirty="0"/>
              <a:t>经常看到有图文排列的有序的</a:t>
            </a:r>
            <a:r>
              <a:rPr lang="zh-CN" altLang="zh-CN" dirty="0" smtClean="0"/>
              <a:t>列表</a:t>
            </a:r>
            <a:endParaRPr lang="en-US" altLang="zh-CN" dirty="0" smtClean="0"/>
          </a:p>
          <a:p>
            <a:pPr>
              <a:defRPr/>
            </a:pPr>
            <a:endParaRPr lang="zh-CN" altLang="en-US" dirty="0"/>
          </a:p>
        </p:txBody>
      </p:sp>
      <p:grpSp>
        <p:nvGrpSpPr>
          <p:cNvPr id="9" name="组合 14"/>
          <p:cNvGrpSpPr>
            <a:grpSpLocks/>
          </p:cNvGrpSpPr>
          <p:nvPr/>
        </p:nvGrpSpPr>
        <p:grpSpPr bwMode="auto">
          <a:xfrm>
            <a:off x="2555776" y="6168727"/>
            <a:ext cx="3744416" cy="381635"/>
            <a:chOff x="3143240" y="5143512"/>
            <a:chExt cx="4572032" cy="428628"/>
          </a:xfrm>
        </p:grpSpPr>
        <p:sp>
          <p:nvSpPr>
            <p:cNvPr id="10" name="圆角矩形 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圆角矩形 1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bwMode="auto">
            <a:xfrm>
              <a:off x="4142123" y="5187962"/>
              <a:ext cx="3008777" cy="380242"/>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11</a:t>
              </a:r>
              <a:r>
                <a:rPr lang="zh-CN" altLang="en-US" sz="1600" b="1" spc="300" dirty="0" smtClean="0">
                  <a:solidFill>
                    <a:srgbClr val="FBFFFE"/>
                  </a:solidFill>
                  <a:latin typeface="微软雅黑" pitchFamily="34" charset="-122"/>
                  <a:ea typeface="微软雅黑" pitchFamily="34" charset="-122"/>
                </a:rPr>
                <a:t>：缩略图</a:t>
              </a:r>
              <a:endParaRPr lang="zh-CN" altLang="en-US" sz="1600" b="1" spc="300" dirty="0">
                <a:solidFill>
                  <a:srgbClr val="FBFFFE"/>
                </a:solidFill>
                <a:latin typeface="微软雅黑" pitchFamily="34" charset="-122"/>
                <a:ea typeface="微软雅黑" pitchFamily="34" charset="-122"/>
              </a:endParaRPr>
            </a:p>
          </p:txBody>
        </p:sp>
      </p:grpSp>
      <p:pic>
        <p:nvPicPr>
          <p:cNvPr id="6146" name="Picture 2" descr="C:\Users\yaling.he\Desktop\Chapter03截图\Chapter03截图\图3.28　视频播放列表.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9362" y="1988839"/>
            <a:ext cx="7459635" cy="3284277"/>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7"/>
          <p:cNvSpPr>
            <a:spLocks noChangeArrowheads="1"/>
          </p:cNvSpPr>
          <p:nvPr/>
        </p:nvSpPr>
        <p:spPr bwMode="auto">
          <a:xfrm>
            <a:off x="718457" y="1052736"/>
            <a:ext cx="8000539" cy="439248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 class="row"&gt;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&lt;div class="</a:t>
            </a:r>
            <a:r>
              <a:rPr lang="en-US" altLang="zh-CN" b="1" dirty="0">
                <a:solidFill>
                  <a:srgbClr val="FF0000"/>
                </a:solidFill>
                <a:latin typeface="+mn-lt"/>
              </a:rPr>
              <a:t>col-md-2</a:t>
            </a:r>
            <a:r>
              <a:rPr lang="en-US" altLang="zh-CN" b="1" dirty="0">
                <a:solidFill>
                  <a:schemeClr val="accent5">
                    <a:lumMod val="10000"/>
                  </a:schemeClr>
                </a:solidFill>
                <a:latin typeface="+mn-lt"/>
              </a:rPr>
              <a:t> </a:t>
            </a:r>
            <a:r>
              <a:rPr lang="en-US" altLang="zh-CN" b="1" dirty="0">
                <a:solidFill>
                  <a:srgbClr val="FF0000"/>
                </a:solidFill>
                <a:latin typeface="+mn-lt"/>
              </a:rPr>
              <a:t>col-xs-6</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 class="</a:t>
            </a:r>
            <a:r>
              <a:rPr lang="en-US" altLang="zh-CN" b="1" dirty="0">
                <a:solidFill>
                  <a:srgbClr val="FF0000"/>
                </a:solidFill>
                <a:latin typeface="+mn-lt"/>
              </a:rPr>
              <a:t>thumbnail</a:t>
            </a: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img</a:t>
            </a: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src</a:t>
            </a:r>
            <a:r>
              <a:rPr lang="en-US" altLang="zh-CN" b="1" dirty="0">
                <a:solidFill>
                  <a:schemeClr val="accent5">
                    <a:lumMod val="10000"/>
                  </a:schemeClr>
                </a:solidFill>
                <a:latin typeface="+mn-lt"/>
              </a:rPr>
              <a:t>="image/img1.jpg" alt=""/&gt;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&lt;/div&gt;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&lt;/div&gt;</a:t>
            </a:r>
          </a:p>
          <a:p>
            <a:pPr marL="342900" indent="-342900" eaLnBrk="0" hangingPunct="0">
              <a:lnSpc>
                <a:spcPct val="150000"/>
              </a:lnSpc>
              <a:spcBef>
                <a:spcPct val="20000"/>
              </a:spcBef>
              <a:buClr>
                <a:schemeClr val="tx2"/>
              </a:buClr>
              <a:defRPr/>
            </a:pPr>
            <a:r>
              <a:rPr lang="en-US" altLang="zh-CN" b="1" dirty="0" smtClean="0">
                <a:solidFill>
                  <a:srgbClr val="FF0000"/>
                </a:solidFill>
                <a:latin typeface="+mn-lt"/>
              </a:rPr>
              <a:t>	</a:t>
            </a:r>
            <a:endParaRPr lang="en-US" altLang="zh-CN" b="1" dirty="0">
              <a:solidFill>
                <a:schemeClr val="accent5">
                  <a:lumMod val="10000"/>
                </a:schemeClr>
              </a:solidFill>
              <a:latin typeface="+mn-lt"/>
            </a:endParaRPr>
          </a:p>
        </p:txBody>
      </p:sp>
      <p:pic>
        <p:nvPicPr>
          <p:cNvPr id="1026" name="Picture 2" descr="C:\Users\yaling.he\Desktop\Chapter03截图\Chapter03截图\图3.29　缩略图显示效果.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3447363"/>
            <a:ext cx="5761785" cy="181551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aling.he\Desktop\Chapter03截图\Chapter03截图\图3.30　超小屏幕缩略图显示效果.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1814" y="1120918"/>
            <a:ext cx="1584176" cy="216527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32</a:t>
            </a:fld>
            <a:r>
              <a:rPr lang="en-US" altLang="zh-CN" smtClean="0"/>
              <a:t>/46</a:t>
            </a:r>
            <a:endParaRPr lang="zh-CN" altLang="en-US" dirty="0"/>
          </a:p>
        </p:txBody>
      </p:sp>
      <p:grpSp>
        <p:nvGrpSpPr>
          <p:cNvPr id="14" name="组合 70"/>
          <p:cNvGrpSpPr>
            <a:grpSpLocks/>
          </p:cNvGrpSpPr>
          <p:nvPr/>
        </p:nvGrpSpPr>
        <p:grpSpPr bwMode="auto">
          <a:xfrm>
            <a:off x="223490" y="620688"/>
            <a:ext cx="1000125" cy="414337"/>
            <a:chOff x="1000100" y="2528843"/>
            <a:chExt cx="1000132" cy="414475"/>
          </a:xfrm>
        </p:grpSpPr>
        <p:pic>
          <p:nvPicPr>
            <p:cNvPr id="15" name="Picture 8" descr="E:\设计支持\模板设计\s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Tree>
    <p:extLst>
      <p:ext uri="{BB962C8B-B14F-4D97-AF65-F5344CB8AC3E}">
        <p14:creationId xmlns:p14="http://schemas.microsoft.com/office/powerpoint/2010/main" val="227668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wipe(left)">
                                      <p:cBhvr>
                                        <p:cTn id="19" dur="500"/>
                                        <p:tgtEl>
                                          <p:spTgt spid="1027"/>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wipe(left)">
                                      <p:cBhvr>
                                        <p:cTn id="2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80112" y="70634"/>
            <a:ext cx="3384501" cy="954107"/>
          </a:xfrm>
        </p:spPr>
        <p:txBody>
          <a:bodyPr/>
          <a:lstStyle/>
          <a:p>
            <a:pPr>
              <a:defRPr/>
            </a:pPr>
            <a:r>
              <a:rPr lang="zh-CN" altLang="en-US" dirty="0"/>
              <a:t>图文</a:t>
            </a:r>
            <a:r>
              <a:rPr lang="zh-CN" altLang="en-US" dirty="0" smtClean="0"/>
              <a:t>混合的</a:t>
            </a:r>
            <a:r>
              <a:rPr lang="zh-CN" altLang="zh-CN" dirty="0" smtClean="0"/>
              <a:t>缩略</a:t>
            </a:r>
            <a:r>
              <a:rPr lang="zh-CN" altLang="zh-CN" dirty="0"/>
              <a:t>图</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在浏览网页时发现缩略图中不止包含图片</a:t>
            </a:r>
            <a:r>
              <a:rPr lang="zh-CN" altLang="en-US" dirty="0"/>
              <a:t>，还会有文字，怎么实现呢？</a:t>
            </a:r>
          </a:p>
          <a:p>
            <a:pPr>
              <a:defRPr/>
            </a:pPr>
            <a:endParaRPr lang="en-US" altLang="zh-CN" dirty="0" smtClean="0"/>
          </a:p>
          <a:p>
            <a:pPr>
              <a:defRPr/>
            </a:pPr>
            <a:endParaRPr lang="zh-CN" altLang="en-US" dirty="0"/>
          </a:p>
        </p:txBody>
      </p:sp>
      <p:sp>
        <p:nvSpPr>
          <p:cNvPr id="14" name="AutoShape 7"/>
          <p:cNvSpPr>
            <a:spLocks noChangeArrowheads="1"/>
          </p:cNvSpPr>
          <p:nvPr/>
        </p:nvSpPr>
        <p:spPr bwMode="auto">
          <a:xfrm>
            <a:off x="611560" y="1124743"/>
            <a:ext cx="8174023" cy="514073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&lt;</a:t>
            </a:r>
            <a:r>
              <a:rPr lang="en-US" altLang="zh-CN" b="1" dirty="0">
                <a:solidFill>
                  <a:schemeClr val="accent5">
                    <a:lumMod val="10000"/>
                  </a:schemeClr>
                </a:solidFill>
                <a:latin typeface="+mn-lt"/>
              </a:rPr>
              <a:t>div class=" col-md-3 col-xs-6"&gt;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&lt;div class="thumbnail"&gt;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img</a:t>
            </a: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src</a:t>
            </a:r>
            <a:r>
              <a:rPr lang="en-US" altLang="zh-CN" b="1" dirty="0">
                <a:solidFill>
                  <a:schemeClr val="accent5">
                    <a:lumMod val="10000"/>
                  </a:schemeClr>
                </a:solidFill>
                <a:latin typeface="+mn-lt"/>
              </a:rPr>
              <a:t>="image/img1.jpg" alt=""&gt;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&lt;div class="</a:t>
            </a:r>
            <a:r>
              <a:rPr lang="en-US" altLang="zh-CN" b="1" dirty="0">
                <a:solidFill>
                  <a:srgbClr val="FF0000"/>
                </a:solidFill>
                <a:latin typeface="+mn-lt"/>
              </a:rPr>
              <a:t>caption</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&lt;h3&gt;</a:t>
            </a:r>
            <a:r>
              <a:rPr lang="zh-CN" altLang="en-US" b="1" dirty="0">
                <a:solidFill>
                  <a:schemeClr val="accent5">
                    <a:lumMod val="10000"/>
                  </a:schemeClr>
                </a:solidFill>
                <a:latin typeface="+mn-lt"/>
              </a:rPr>
              <a:t>左耳</a:t>
            </a:r>
            <a:r>
              <a:rPr lang="en-US" altLang="zh-CN" b="1" dirty="0">
                <a:solidFill>
                  <a:schemeClr val="accent5">
                    <a:lumMod val="10000"/>
                  </a:schemeClr>
                </a:solidFill>
                <a:latin typeface="+mn-lt"/>
              </a:rPr>
              <a:t>&lt;/h3&gt;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&lt;p&gt;</a:t>
            </a:r>
            <a:r>
              <a:rPr lang="zh-CN" altLang="en-US" b="1" dirty="0">
                <a:solidFill>
                  <a:schemeClr val="accent5">
                    <a:lumMod val="10000"/>
                  </a:schemeClr>
                </a:solidFill>
                <a:latin typeface="+mn-lt"/>
              </a:rPr>
              <a:t>放肆青春掀全民追忆</a:t>
            </a:r>
            <a:r>
              <a:rPr lang="en-US" altLang="zh-CN" b="1" dirty="0">
                <a:solidFill>
                  <a:schemeClr val="accent5">
                    <a:lumMod val="10000"/>
                  </a:schemeClr>
                </a:solidFill>
                <a:latin typeface="+mn-lt"/>
              </a:rPr>
              <a:t>&lt;/p&gt;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&lt;p&gt;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 class="</a:t>
            </a:r>
            <a:r>
              <a:rPr lang="en-US" altLang="zh-CN" b="1" dirty="0" err="1">
                <a:solidFill>
                  <a:schemeClr val="accent5">
                    <a:lumMod val="10000"/>
                  </a:schemeClr>
                </a:solidFill>
                <a:latin typeface="+mn-lt"/>
              </a:rPr>
              <a:t>btn</a:t>
            </a: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btn</a:t>
            </a:r>
            <a:r>
              <a:rPr lang="en-US" altLang="zh-CN" b="1" dirty="0">
                <a:solidFill>
                  <a:schemeClr val="accent5">
                    <a:lumMod val="10000"/>
                  </a:schemeClr>
                </a:solidFill>
                <a:latin typeface="+mn-lt"/>
              </a:rPr>
              <a:t>-primary" role="button"&gt;</a:t>
            </a:r>
            <a:r>
              <a:rPr lang="zh-CN" altLang="en-US" b="1" dirty="0">
                <a:solidFill>
                  <a:schemeClr val="accent5">
                    <a:lumMod val="10000"/>
                  </a:schemeClr>
                </a:solidFill>
                <a:latin typeface="+mn-lt"/>
              </a:rPr>
              <a:t>播放</a:t>
            </a:r>
            <a:r>
              <a:rPr lang="en-US" altLang="zh-CN" b="1" dirty="0">
                <a:solidFill>
                  <a:schemeClr val="accent5">
                    <a:lumMod val="10000"/>
                  </a:schemeClr>
                </a:solidFill>
                <a:latin typeface="+mn-lt"/>
              </a:rPr>
              <a:t>&lt;/a&gt;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 class="</a:t>
            </a:r>
            <a:r>
              <a:rPr lang="en-US" altLang="zh-CN" b="1" dirty="0" err="1">
                <a:solidFill>
                  <a:schemeClr val="accent5">
                    <a:lumMod val="10000"/>
                  </a:schemeClr>
                </a:solidFill>
                <a:latin typeface="+mn-lt"/>
              </a:rPr>
              <a:t>btn</a:t>
            </a: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btn</a:t>
            </a:r>
            <a:r>
              <a:rPr lang="en-US" altLang="zh-CN" b="1" dirty="0">
                <a:solidFill>
                  <a:schemeClr val="accent5">
                    <a:lumMod val="10000"/>
                  </a:schemeClr>
                </a:solidFill>
                <a:latin typeface="+mn-lt"/>
              </a:rPr>
              <a:t>-default" role="button"&gt;</a:t>
            </a:r>
            <a:r>
              <a:rPr lang="zh-CN" altLang="en-US" b="1" dirty="0">
                <a:solidFill>
                  <a:schemeClr val="accent5">
                    <a:lumMod val="10000"/>
                  </a:schemeClr>
                </a:solidFill>
                <a:latin typeface="+mn-lt"/>
              </a:rPr>
              <a:t>下载</a:t>
            </a:r>
            <a:r>
              <a:rPr lang="en-US" altLang="zh-CN" b="1" dirty="0">
                <a:solidFill>
                  <a:schemeClr val="accent5">
                    <a:lumMod val="10000"/>
                  </a:schemeClr>
                </a:solidFill>
                <a:latin typeface="+mn-lt"/>
              </a:rPr>
              <a:t>&lt;/a&gt;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&lt;/p</a:t>
            </a:r>
            <a:r>
              <a:rPr lang="en-US" altLang="zh-CN" b="1" dirty="0" smtClean="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&lt;/div&gt;</a:t>
            </a:r>
            <a:endParaRPr lang="en-US" altLang="zh-CN" b="1" dirty="0">
              <a:solidFill>
                <a:schemeClr val="accent5">
                  <a:lumMod val="10000"/>
                </a:schemeClr>
              </a:solidFill>
              <a:latin typeface="+mn-lt"/>
            </a:endParaRPr>
          </a:p>
        </p:txBody>
      </p:sp>
      <p:pic>
        <p:nvPicPr>
          <p:cNvPr id="2050" name="Picture 2" descr="C:\Users\yaling.he\Desktop\Chapter03截图\Chapter03截图\图3.32　超小屏幕带有文字的缩略图.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244" y="1268760"/>
            <a:ext cx="2304256" cy="272121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yaling.he\Desktop\Chapter03截图\Chapter03截图\图3.31　带有文字的缩略图.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9632" y="4195381"/>
            <a:ext cx="5054416" cy="231089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33</a:t>
            </a:fld>
            <a:r>
              <a:rPr lang="en-US" altLang="zh-CN" smtClean="0"/>
              <a:t>/46</a:t>
            </a:r>
            <a:endParaRPr lang="zh-CN" altLang="en-US" dirty="0"/>
          </a:p>
        </p:txBody>
      </p:sp>
    </p:spTree>
    <p:extLst>
      <p:ext uri="{BB962C8B-B14F-4D97-AF65-F5344CB8AC3E}">
        <p14:creationId xmlns:p14="http://schemas.microsoft.com/office/powerpoint/2010/main" val="150438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left)">
                                      <p:cBhvr>
                                        <p:cTn id="12" dur="500"/>
                                        <p:tgtEl>
                                          <p:spTgt spid="205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51"/>
                                        </p:tgtEl>
                                        <p:attrNameLst>
                                          <p:attrName>style.visibility</p:attrName>
                                        </p:attrNameLst>
                                      </p:cBhvr>
                                      <p:to>
                                        <p:strVal val="visible"/>
                                      </p:to>
                                    </p:set>
                                    <p:animEffect transition="in" filter="wipe(left)">
                                      <p:cBhvr>
                                        <p:cTn id="1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224" y="286077"/>
            <a:ext cx="2376389" cy="523220"/>
          </a:xfrm>
        </p:spPr>
        <p:txBody>
          <a:bodyPr/>
          <a:lstStyle/>
          <a:p>
            <a:pPr>
              <a:defRPr/>
            </a:pPr>
            <a:r>
              <a:rPr lang="zh-CN" altLang="zh-CN" dirty="0"/>
              <a:t>媒体</a:t>
            </a:r>
            <a:r>
              <a:rPr lang="zh-CN" altLang="zh-CN" dirty="0" smtClean="0"/>
              <a:t>对象</a:t>
            </a:r>
            <a:r>
              <a:rPr lang="en-US" altLang="zh-CN" dirty="0" smtClean="0"/>
              <a:t>2-1</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a:solidFill>
                  <a:srgbClr val="FF0000"/>
                </a:solidFill>
              </a:rPr>
              <a:t>媒体对象</a:t>
            </a:r>
            <a:r>
              <a:rPr lang="zh-CN" altLang="en-US" dirty="0"/>
              <a:t>是一个抽象的样式，用来构建不同类型的组件，这些组件都具有在文本内左对齐或右对齐的图片（就像博客评论或</a:t>
            </a:r>
            <a:r>
              <a:rPr lang="en-US" altLang="zh-CN" dirty="0"/>
              <a:t>Twitter</a:t>
            </a:r>
            <a:r>
              <a:rPr lang="zh-CN" altLang="en-US" dirty="0"/>
              <a:t>消息等</a:t>
            </a:r>
            <a:r>
              <a:rPr lang="zh-CN" altLang="en-US" dirty="0" smtClean="0"/>
              <a:t>）</a:t>
            </a:r>
            <a:endParaRPr lang="en-US" altLang="zh-CN" dirty="0" smtClean="0"/>
          </a:p>
          <a:p>
            <a:pPr>
              <a:defRPr/>
            </a:pPr>
            <a:r>
              <a:rPr lang="zh-CN" altLang="zh-CN" dirty="0"/>
              <a:t>默认样式的媒体对象是在内容区域的左侧或右侧展示一个媒体内容（图片、视频、音频）</a:t>
            </a:r>
            <a:endParaRPr lang="en-US" altLang="zh-CN" dirty="0" smtClean="0"/>
          </a:p>
          <a:p>
            <a:pPr>
              <a:defRPr/>
            </a:pPr>
            <a:endParaRPr lang="zh-CN" altLang="en-US" dirty="0"/>
          </a:p>
        </p:txBody>
      </p:sp>
      <p:sp>
        <p:nvSpPr>
          <p:cNvPr id="14" name="AutoShape 7"/>
          <p:cNvSpPr>
            <a:spLocks noChangeArrowheads="1"/>
          </p:cNvSpPr>
          <p:nvPr/>
        </p:nvSpPr>
        <p:spPr bwMode="auto">
          <a:xfrm>
            <a:off x="318848" y="980728"/>
            <a:ext cx="7997568" cy="554461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 class="</a:t>
            </a:r>
            <a:r>
              <a:rPr lang="en-US" altLang="zh-CN" b="1" dirty="0">
                <a:solidFill>
                  <a:srgbClr val="FF0000"/>
                </a:solidFill>
                <a:latin typeface="+mn-lt"/>
              </a:rPr>
              <a:t>media</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&lt;div class="</a:t>
            </a:r>
            <a:r>
              <a:rPr lang="en-US" altLang="zh-CN" b="1" dirty="0">
                <a:solidFill>
                  <a:srgbClr val="FF0000"/>
                </a:solidFill>
                <a:latin typeface="+mn-lt"/>
              </a:rPr>
              <a:t>media-left</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img</a:t>
            </a:r>
            <a:r>
              <a:rPr lang="en-US" altLang="zh-CN" b="1" dirty="0">
                <a:solidFill>
                  <a:schemeClr val="accent5">
                    <a:lumMod val="10000"/>
                  </a:schemeClr>
                </a:solidFill>
                <a:latin typeface="+mn-lt"/>
              </a:rPr>
              <a:t> class="</a:t>
            </a:r>
            <a:r>
              <a:rPr lang="en-US" altLang="zh-CN" b="1" dirty="0">
                <a:solidFill>
                  <a:srgbClr val="FF0000"/>
                </a:solidFill>
                <a:latin typeface="+mn-lt"/>
              </a:rPr>
              <a:t>media-object</a:t>
            </a: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src</a:t>
            </a:r>
            <a:r>
              <a:rPr lang="en-US" altLang="zh-CN" b="1" dirty="0">
                <a:solidFill>
                  <a:schemeClr val="accent5">
                    <a:lumMod val="10000"/>
                  </a:schemeClr>
                </a:solidFill>
                <a:latin typeface="+mn-lt"/>
              </a:rPr>
              <a:t>="image/pic-samll.jpg" alt="..."&gt;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&lt;/div&gt;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&lt;div class="</a:t>
            </a:r>
            <a:r>
              <a:rPr lang="en-US" altLang="zh-CN" b="1" dirty="0">
                <a:solidFill>
                  <a:srgbClr val="FF0000"/>
                </a:solidFill>
                <a:latin typeface="+mn-lt"/>
              </a:rPr>
              <a:t>media-body</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&lt;h4 class="</a:t>
            </a:r>
            <a:r>
              <a:rPr lang="en-US" altLang="zh-CN" b="1" dirty="0">
                <a:solidFill>
                  <a:srgbClr val="FF0000"/>
                </a:solidFill>
                <a:latin typeface="+mn-lt"/>
              </a:rPr>
              <a:t>media-heading</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谁在制造下跌，散户何去何从</a:t>
            </a:r>
            <a:r>
              <a:rPr lang="en-US" altLang="zh-CN" b="1" dirty="0">
                <a:solidFill>
                  <a:schemeClr val="accent5">
                    <a:lumMod val="10000"/>
                  </a:schemeClr>
                </a:solidFill>
                <a:latin typeface="+mn-lt"/>
              </a:rPr>
              <a:t>&lt;/h4&gt;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&lt;p&gt;</a:t>
            </a:r>
            <a:r>
              <a:rPr lang="zh-CN" altLang="en-US" b="1" dirty="0">
                <a:solidFill>
                  <a:schemeClr val="accent5">
                    <a:lumMod val="10000"/>
                  </a:schemeClr>
                </a:solidFill>
                <a:latin typeface="+mn-lt"/>
              </a:rPr>
              <a:t>大盘</a:t>
            </a:r>
            <a:r>
              <a:rPr lang="zh-CN" altLang="en-US" b="1" dirty="0" smtClean="0">
                <a:solidFill>
                  <a:schemeClr val="accent5">
                    <a:lumMod val="10000"/>
                  </a:schemeClr>
                </a:solidFill>
                <a:latin typeface="+mn-lt"/>
              </a:rPr>
              <a:t>分时</a:t>
            </a:r>
            <a:r>
              <a:rPr lang="en-US" altLang="zh-CN" b="1" dirty="0" smtClean="0">
                <a:solidFill>
                  <a:schemeClr val="accent5">
                    <a:lumMod val="10000"/>
                  </a:schemeClr>
                </a:solidFill>
                <a:latin typeface="+mn-lt"/>
              </a:rPr>
              <a:t>…&lt;/</a:t>
            </a:r>
            <a:r>
              <a:rPr lang="en-US" altLang="zh-CN" b="1" dirty="0">
                <a:solidFill>
                  <a:schemeClr val="accent5">
                    <a:lumMod val="10000"/>
                  </a:schemeClr>
                </a:solidFill>
                <a:latin typeface="+mn-lt"/>
              </a:rPr>
              <a:t>p&gt;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&lt;small&gt;5</a:t>
            </a:r>
            <a:r>
              <a:rPr lang="zh-CN" altLang="en-US" b="1" dirty="0">
                <a:solidFill>
                  <a:schemeClr val="accent5">
                    <a:lumMod val="10000"/>
                  </a:schemeClr>
                </a:solidFill>
                <a:latin typeface="+mn-lt"/>
              </a:rPr>
              <a:t>分钟前</a:t>
            </a:r>
            <a:r>
              <a:rPr lang="en-US" altLang="zh-CN" b="1" dirty="0">
                <a:solidFill>
                  <a:schemeClr val="accent5">
                    <a:lumMod val="10000"/>
                  </a:schemeClr>
                </a:solidFill>
                <a:latin typeface="+mn-lt"/>
              </a:rPr>
              <a:t>/ </a:t>
            </a:r>
            <a:r>
              <a:rPr lang="zh-CN" altLang="en-US" b="1" dirty="0">
                <a:solidFill>
                  <a:schemeClr val="accent5">
                    <a:lumMod val="10000"/>
                  </a:schemeClr>
                </a:solidFill>
                <a:latin typeface="+mn-lt"/>
              </a:rPr>
              <a:t>股市</a:t>
            </a:r>
            <a:r>
              <a:rPr lang="en-US" altLang="zh-CN" b="1" dirty="0">
                <a:solidFill>
                  <a:schemeClr val="accent5">
                    <a:lumMod val="10000"/>
                  </a:schemeClr>
                </a:solidFill>
                <a:latin typeface="+mn-lt"/>
              </a:rPr>
              <a:t>&lt;/small&gt;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&lt;small&gt; </a:t>
            </a:r>
            <a:r>
              <a:rPr lang="zh-CN" altLang="en-US" b="1" dirty="0">
                <a:solidFill>
                  <a:schemeClr val="accent5">
                    <a:lumMod val="10000"/>
                  </a:schemeClr>
                </a:solidFill>
                <a:latin typeface="+mn-lt"/>
              </a:rPr>
              <a:t>评论 </a:t>
            </a:r>
            <a:r>
              <a:rPr lang="en-US" altLang="zh-CN" b="1" dirty="0">
                <a:solidFill>
                  <a:schemeClr val="accent5">
                    <a:lumMod val="10000"/>
                  </a:schemeClr>
                </a:solidFill>
                <a:latin typeface="+mn-lt"/>
              </a:rPr>
              <a:t>| </a:t>
            </a:r>
            <a:r>
              <a:rPr lang="zh-CN" altLang="en-US" b="1" dirty="0">
                <a:solidFill>
                  <a:schemeClr val="accent5">
                    <a:lumMod val="10000"/>
                  </a:schemeClr>
                </a:solidFill>
                <a:latin typeface="+mn-lt"/>
              </a:rPr>
              <a:t>分享 </a:t>
            </a:r>
            <a:r>
              <a:rPr lang="en-US" altLang="zh-CN" b="1" dirty="0">
                <a:solidFill>
                  <a:schemeClr val="accent5">
                    <a:lumMod val="10000"/>
                  </a:schemeClr>
                </a:solidFill>
                <a:latin typeface="+mn-lt"/>
              </a:rPr>
              <a:t>&lt;/small&gt;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&lt;/div</a:t>
            </a:r>
            <a:r>
              <a:rPr lang="en-US" altLang="zh-CN" b="1" dirty="0" smtClean="0">
                <a:solidFill>
                  <a:schemeClr val="accent5">
                    <a:lumMod val="10000"/>
                  </a:schemeClr>
                </a:solidFill>
                <a:latin typeface="+mn-lt"/>
              </a:rPr>
              <a:t>&gt;</a:t>
            </a:r>
            <a:endParaRPr lang="en-US" altLang="zh-CN" b="1" dirty="0">
              <a:solidFill>
                <a:schemeClr val="accent5">
                  <a:lumMod val="10000"/>
                </a:schemeClr>
              </a:solidFill>
              <a:latin typeface="+mn-lt"/>
            </a:endParaRPr>
          </a:p>
        </p:txBody>
      </p:sp>
      <p:pic>
        <p:nvPicPr>
          <p:cNvPr id="3074" name="Picture 2" descr="C:\Users\yaling.he\Desktop\Chapter03截图\Chapter03截图\图3.33　媒体对象的显示效果.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194" y="3356992"/>
            <a:ext cx="4320480" cy="243070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14"/>
          <p:cNvGrpSpPr>
            <a:grpSpLocks/>
          </p:cNvGrpSpPr>
          <p:nvPr/>
        </p:nvGrpSpPr>
        <p:grpSpPr bwMode="auto">
          <a:xfrm>
            <a:off x="4126366" y="6308574"/>
            <a:ext cx="3744416" cy="381635"/>
            <a:chOff x="3143240" y="5143512"/>
            <a:chExt cx="4572032" cy="428628"/>
          </a:xfrm>
        </p:grpSpPr>
        <p:sp>
          <p:nvSpPr>
            <p:cNvPr id="8" name="圆角矩形 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9" name="圆角矩形 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0"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bwMode="auto">
            <a:xfrm>
              <a:off x="3993366" y="5187962"/>
              <a:ext cx="3306289" cy="380242"/>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12</a:t>
              </a:r>
              <a:r>
                <a:rPr lang="zh-CN" altLang="en-US" sz="1600" b="1" spc="300" dirty="0" smtClean="0">
                  <a:solidFill>
                    <a:srgbClr val="FBFFFE"/>
                  </a:solidFill>
                  <a:latin typeface="微软雅黑" pitchFamily="34" charset="-122"/>
                  <a:ea typeface="微软雅黑" pitchFamily="34" charset="-122"/>
                </a:rPr>
                <a:t>：媒体对象</a:t>
              </a:r>
              <a:endParaRPr lang="zh-CN" altLang="en-US" sz="1600" b="1" spc="300" dirty="0">
                <a:solidFill>
                  <a:srgbClr val="FBFFFE"/>
                </a:solidFill>
                <a:latin typeface="微软雅黑" pitchFamily="34" charset="-122"/>
                <a:ea typeface="微软雅黑" pitchFamily="34" charset="-122"/>
              </a:endParaRPr>
            </a:p>
          </p:txBody>
        </p:sp>
      </p:gr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34</a:t>
            </a:fld>
            <a:r>
              <a:rPr lang="en-US" altLang="zh-CN" dirty="0" smtClean="0"/>
              <a:t>/46</a:t>
            </a:r>
            <a:endParaRPr lang="zh-CN" altLang="en-US" dirty="0"/>
          </a:p>
        </p:txBody>
      </p:sp>
      <p:grpSp>
        <p:nvGrpSpPr>
          <p:cNvPr id="12" name="组合 70"/>
          <p:cNvGrpSpPr>
            <a:grpSpLocks/>
          </p:cNvGrpSpPr>
          <p:nvPr/>
        </p:nvGrpSpPr>
        <p:grpSpPr bwMode="auto">
          <a:xfrm>
            <a:off x="223490" y="620688"/>
            <a:ext cx="1000125" cy="414337"/>
            <a:chOff x="1000100" y="2528843"/>
            <a:chExt cx="1000132" cy="414475"/>
          </a:xfrm>
        </p:grpSpPr>
        <p:pic>
          <p:nvPicPr>
            <p:cNvPr id="13" name="Picture 8" descr="E:\设计支持\模板设计\s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Tree>
    <p:extLst>
      <p:ext uri="{BB962C8B-B14F-4D97-AF65-F5344CB8AC3E}">
        <p14:creationId xmlns:p14="http://schemas.microsoft.com/office/powerpoint/2010/main" val="116983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wipe(left)">
                                      <p:cBhvr>
                                        <p:cTn id="20" dur="500"/>
                                        <p:tgtEl>
                                          <p:spTgt spid="3074"/>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224" y="286077"/>
            <a:ext cx="2376389" cy="523220"/>
          </a:xfrm>
        </p:spPr>
        <p:txBody>
          <a:bodyPr/>
          <a:lstStyle/>
          <a:p>
            <a:pPr>
              <a:defRPr/>
            </a:pPr>
            <a:r>
              <a:rPr lang="zh-CN" altLang="zh-CN" dirty="0"/>
              <a:t>媒体</a:t>
            </a:r>
            <a:r>
              <a:rPr lang="zh-CN" altLang="zh-CN" dirty="0" smtClean="0"/>
              <a:t>对象</a:t>
            </a:r>
            <a:r>
              <a:rPr lang="en-US" altLang="zh-CN" dirty="0" smtClean="0"/>
              <a:t>2-2</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如何调整文字和图片的位置呢？</a:t>
            </a:r>
            <a:endParaRPr lang="zh-CN" altLang="en-US" dirty="0"/>
          </a:p>
        </p:txBody>
      </p:sp>
      <p:sp>
        <p:nvSpPr>
          <p:cNvPr id="14" name="AutoShape 7"/>
          <p:cNvSpPr>
            <a:spLocks noChangeArrowheads="1"/>
          </p:cNvSpPr>
          <p:nvPr/>
        </p:nvSpPr>
        <p:spPr bwMode="auto">
          <a:xfrm>
            <a:off x="489963" y="1772816"/>
            <a:ext cx="8208912" cy="487555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 class="media"&gt;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&lt;div class="</a:t>
            </a:r>
            <a:r>
              <a:rPr lang="en-US" altLang="zh-CN" b="1" dirty="0">
                <a:solidFill>
                  <a:srgbClr val="FF0000"/>
                </a:solidFill>
                <a:latin typeface="+mn-lt"/>
              </a:rPr>
              <a:t>media-left</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img</a:t>
            </a:r>
            <a:r>
              <a:rPr lang="en-US" altLang="zh-CN" b="1" dirty="0">
                <a:solidFill>
                  <a:schemeClr val="accent5">
                    <a:lumMod val="10000"/>
                  </a:schemeClr>
                </a:solidFill>
                <a:latin typeface="+mn-lt"/>
              </a:rPr>
              <a:t> class="media-object" </a:t>
            </a:r>
            <a:r>
              <a:rPr lang="en-US" altLang="zh-CN" b="1" dirty="0" err="1">
                <a:solidFill>
                  <a:schemeClr val="accent5">
                    <a:lumMod val="10000"/>
                  </a:schemeClr>
                </a:solidFill>
                <a:latin typeface="+mn-lt"/>
              </a:rPr>
              <a:t>src</a:t>
            </a:r>
            <a:r>
              <a:rPr lang="en-US" altLang="zh-CN" b="1" dirty="0">
                <a:solidFill>
                  <a:schemeClr val="accent5">
                    <a:lumMod val="10000"/>
                  </a:schemeClr>
                </a:solidFill>
                <a:latin typeface="+mn-lt"/>
              </a:rPr>
              <a:t>="image/pic-samll.jpg" alt=""&gt;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&lt;/div&gt;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&lt;div class="media-body</a:t>
            </a:r>
            <a:r>
              <a:rPr lang="en-US" altLang="zh-CN" b="1" dirty="0" smtClean="0">
                <a:solidFill>
                  <a:schemeClr val="accent5">
                    <a:lumMod val="10000"/>
                  </a:schemeClr>
                </a:solidFill>
                <a:latin typeface="+mn-lt"/>
              </a:rPr>
              <a:t>"&gt;…&lt;/div&gt;</a:t>
            </a:r>
          </a:p>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&lt;/</a:t>
            </a:r>
            <a:r>
              <a:rPr lang="en-US" altLang="zh-CN" b="1" dirty="0">
                <a:solidFill>
                  <a:schemeClr val="accent5">
                    <a:lumMod val="10000"/>
                  </a:schemeClr>
                </a:solidFill>
                <a:latin typeface="+mn-lt"/>
              </a:rPr>
              <a:t>div&gt;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&lt;div class="media"&gt;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&lt;div class="media-body text-right</a:t>
            </a:r>
            <a:r>
              <a:rPr lang="en-US" altLang="zh-CN" b="1" dirty="0" smtClean="0">
                <a:solidFill>
                  <a:schemeClr val="accent5">
                    <a:lumMod val="10000"/>
                  </a:schemeClr>
                </a:solidFill>
                <a:latin typeface="+mn-lt"/>
              </a:rPr>
              <a:t>"&gt;… &lt;/</a:t>
            </a:r>
            <a:r>
              <a:rPr lang="en-US" altLang="zh-CN" b="1" dirty="0">
                <a:solidFill>
                  <a:schemeClr val="accent5">
                    <a:lumMod val="10000"/>
                  </a:schemeClr>
                </a:solidFill>
                <a:latin typeface="+mn-lt"/>
              </a:rPr>
              <a:t>div&gt;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&lt;div class="</a:t>
            </a:r>
            <a:r>
              <a:rPr lang="en-US" altLang="zh-CN" b="1" dirty="0">
                <a:solidFill>
                  <a:srgbClr val="FF0000"/>
                </a:solidFill>
                <a:latin typeface="+mn-lt"/>
              </a:rPr>
              <a:t>media-right</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img</a:t>
            </a:r>
            <a:r>
              <a:rPr lang="en-US" altLang="zh-CN" b="1" dirty="0">
                <a:solidFill>
                  <a:schemeClr val="accent5">
                    <a:lumMod val="10000"/>
                  </a:schemeClr>
                </a:solidFill>
                <a:latin typeface="+mn-lt"/>
              </a:rPr>
              <a:t> class="media-object" </a:t>
            </a:r>
            <a:r>
              <a:rPr lang="en-US" altLang="zh-CN" b="1" dirty="0" err="1">
                <a:solidFill>
                  <a:schemeClr val="accent5">
                    <a:lumMod val="10000"/>
                  </a:schemeClr>
                </a:solidFill>
                <a:latin typeface="+mn-lt"/>
              </a:rPr>
              <a:t>src</a:t>
            </a:r>
            <a:r>
              <a:rPr lang="en-US" altLang="zh-CN" b="1" dirty="0">
                <a:solidFill>
                  <a:schemeClr val="accent5">
                    <a:lumMod val="10000"/>
                  </a:schemeClr>
                </a:solidFill>
                <a:latin typeface="+mn-lt"/>
              </a:rPr>
              <a:t>="image/pic-samll.jpg" alt=""&gt;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a:t>
            </a:r>
          </a:p>
        </p:txBody>
      </p:sp>
      <p:pic>
        <p:nvPicPr>
          <p:cNvPr id="4098" name="Picture 2" descr="C:\Users\yaling.he\Desktop\Chapter03截图\Chapter03截图\图3.34　媒体对象左右交叉的显示效果.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346" y="2897705"/>
            <a:ext cx="4281580" cy="262577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35</a:t>
            </a:fld>
            <a:r>
              <a:rPr lang="en-US" altLang="zh-CN" smtClean="0"/>
              <a:t>/46</a:t>
            </a:r>
            <a:endParaRPr lang="zh-CN" altLang="en-US" dirty="0"/>
          </a:p>
        </p:txBody>
      </p:sp>
      <p:grpSp>
        <p:nvGrpSpPr>
          <p:cNvPr id="7" name="组合 14"/>
          <p:cNvGrpSpPr>
            <a:grpSpLocks/>
          </p:cNvGrpSpPr>
          <p:nvPr/>
        </p:nvGrpSpPr>
        <p:grpSpPr bwMode="auto">
          <a:xfrm>
            <a:off x="4304294" y="6404226"/>
            <a:ext cx="3744416" cy="381635"/>
            <a:chOff x="3143240" y="5143512"/>
            <a:chExt cx="4572032" cy="428628"/>
          </a:xfrm>
        </p:grpSpPr>
        <p:sp>
          <p:nvSpPr>
            <p:cNvPr id="8" name="圆角矩形 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9" name="圆角矩形 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0"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bwMode="auto">
            <a:xfrm>
              <a:off x="3993366" y="5187962"/>
              <a:ext cx="3306289" cy="380242"/>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12</a:t>
              </a:r>
              <a:r>
                <a:rPr lang="zh-CN" altLang="en-US" sz="1600" b="1" spc="300" dirty="0" smtClean="0">
                  <a:solidFill>
                    <a:srgbClr val="FBFFFE"/>
                  </a:solidFill>
                  <a:latin typeface="微软雅黑" pitchFamily="34" charset="-122"/>
                  <a:ea typeface="微软雅黑" pitchFamily="34" charset="-122"/>
                </a:rPr>
                <a:t>：媒体对象</a:t>
              </a:r>
              <a:endParaRPr lang="zh-CN" altLang="en-US" sz="1600" b="1" spc="300" dirty="0">
                <a:solidFill>
                  <a:srgbClr val="FBFFFE"/>
                </a:solidFill>
                <a:latin typeface="微软雅黑" pitchFamily="34" charset="-122"/>
                <a:ea typeface="微软雅黑" pitchFamily="34" charset="-122"/>
              </a:endParaRPr>
            </a:p>
          </p:txBody>
        </p:sp>
      </p:grpSp>
      <p:grpSp>
        <p:nvGrpSpPr>
          <p:cNvPr id="12" name="组合 70"/>
          <p:cNvGrpSpPr>
            <a:grpSpLocks/>
          </p:cNvGrpSpPr>
          <p:nvPr/>
        </p:nvGrpSpPr>
        <p:grpSpPr bwMode="auto">
          <a:xfrm>
            <a:off x="43483" y="1124744"/>
            <a:ext cx="1000125" cy="414337"/>
            <a:chOff x="1000100" y="2528843"/>
            <a:chExt cx="1000132" cy="414475"/>
          </a:xfrm>
        </p:grpSpPr>
        <p:pic>
          <p:nvPicPr>
            <p:cNvPr id="13" name="Picture 8" descr="E:\设计支持\模板设计\s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Tree>
    <p:extLst>
      <p:ext uri="{BB962C8B-B14F-4D97-AF65-F5344CB8AC3E}">
        <p14:creationId xmlns:p14="http://schemas.microsoft.com/office/powerpoint/2010/main" val="386573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wipe(left)">
                                      <p:cBhvr>
                                        <p:cTn id="15" dur="500"/>
                                        <p:tgtEl>
                                          <p:spTgt spid="4098"/>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7528" y="70634"/>
            <a:ext cx="2237086" cy="954107"/>
          </a:xfrm>
        </p:spPr>
        <p:txBody>
          <a:bodyPr/>
          <a:lstStyle/>
          <a:p>
            <a:pPr>
              <a:defRPr/>
            </a:pPr>
            <a:r>
              <a:rPr lang="zh-CN" altLang="zh-CN" dirty="0"/>
              <a:t>列表</a:t>
            </a:r>
            <a:r>
              <a:rPr lang="zh-CN" altLang="zh-CN" dirty="0" smtClean="0"/>
              <a:t>组</a:t>
            </a:r>
            <a:r>
              <a:rPr lang="en-US" altLang="zh-CN" dirty="0" smtClean="0"/>
              <a:t>2-1</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zh-CN" altLang="zh-CN" dirty="0"/>
              <a:t>列表组是</a:t>
            </a:r>
            <a:r>
              <a:rPr lang="zh-CN" altLang="zh-CN" dirty="0" smtClean="0"/>
              <a:t>灵活</a:t>
            </a:r>
            <a:r>
              <a:rPr lang="zh-CN" altLang="en-US" dirty="0" smtClean="0"/>
              <a:t>又</a:t>
            </a:r>
            <a:r>
              <a:rPr lang="zh-CN" altLang="zh-CN" dirty="0" smtClean="0"/>
              <a:t>强大</a:t>
            </a:r>
            <a:r>
              <a:rPr lang="zh-CN" altLang="zh-CN" dirty="0"/>
              <a:t>的</a:t>
            </a:r>
            <a:r>
              <a:rPr lang="zh-CN" altLang="zh-CN" dirty="0" smtClean="0"/>
              <a:t>组件</a:t>
            </a:r>
            <a:endParaRPr lang="en-US" altLang="zh-CN" dirty="0" smtClean="0"/>
          </a:p>
          <a:p>
            <a:pPr>
              <a:defRPr/>
            </a:pPr>
            <a:r>
              <a:rPr lang="zh-CN" altLang="zh-CN" dirty="0" smtClean="0"/>
              <a:t>大部分</a:t>
            </a:r>
            <a:r>
              <a:rPr lang="zh-CN" altLang="zh-CN" dirty="0"/>
              <a:t>列表都是使用</a:t>
            </a:r>
            <a:r>
              <a:rPr lang="en-US" altLang="zh-CN" dirty="0" err="1"/>
              <a:t>ul</a:t>
            </a:r>
            <a:r>
              <a:rPr lang="en-US" altLang="zh-CN" dirty="0"/>
              <a:t>/li</a:t>
            </a:r>
            <a:r>
              <a:rPr lang="zh-CN" altLang="zh-CN" dirty="0"/>
              <a:t>来实现</a:t>
            </a:r>
            <a:r>
              <a:rPr lang="zh-CN" altLang="zh-CN" dirty="0" smtClean="0"/>
              <a:t>的</a:t>
            </a:r>
            <a:endParaRPr lang="en-US" altLang="zh-CN" dirty="0" smtClean="0"/>
          </a:p>
          <a:p>
            <a:pPr>
              <a:defRPr/>
            </a:pPr>
            <a:r>
              <a:rPr lang="zh-CN" altLang="en-US" dirty="0" smtClean="0"/>
              <a:t>基础</a:t>
            </a:r>
            <a:r>
              <a:rPr lang="zh-CN" altLang="zh-CN" dirty="0" smtClean="0"/>
              <a:t>列表</a:t>
            </a:r>
            <a:endParaRPr lang="zh-CN" altLang="en-US" dirty="0"/>
          </a:p>
        </p:txBody>
      </p:sp>
      <p:sp>
        <p:nvSpPr>
          <p:cNvPr id="14" name="AutoShape 7"/>
          <p:cNvSpPr>
            <a:spLocks noChangeArrowheads="1"/>
          </p:cNvSpPr>
          <p:nvPr/>
        </p:nvSpPr>
        <p:spPr bwMode="auto">
          <a:xfrm>
            <a:off x="683569" y="3444283"/>
            <a:ext cx="6696744" cy="27930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 class="</a:t>
            </a:r>
            <a:r>
              <a:rPr lang="en-US" altLang="zh-CN" b="1" dirty="0">
                <a:solidFill>
                  <a:srgbClr val="FF0000"/>
                </a:solidFill>
                <a:latin typeface="+mn-lt"/>
              </a:rPr>
              <a:t>list-group</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 class="</a:t>
            </a:r>
            <a:r>
              <a:rPr lang="en-US" altLang="zh-CN" b="1" dirty="0">
                <a:solidFill>
                  <a:srgbClr val="FF0000"/>
                </a:solidFill>
                <a:latin typeface="+mn-lt"/>
              </a:rPr>
              <a:t>list-group-item</a:t>
            </a:r>
            <a:r>
              <a:rPr lang="en-US" altLang="zh-CN" b="1" dirty="0">
                <a:solidFill>
                  <a:schemeClr val="accent5">
                    <a:lumMod val="10000"/>
                  </a:schemeClr>
                </a:solidFill>
                <a:latin typeface="+mn-lt"/>
              </a:rPr>
              <a:t> "&gt;</a:t>
            </a:r>
            <a:r>
              <a:rPr lang="zh-CN" altLang="en-US" b="1" dirty="0">
                <a:solidFill>
                  <a:schemeClr val="accent5">
                    <a:lumMod val="10000"/>
                  </a:schemeClr>
                </a:solidFill>
                <a:latin typeface="+mn-lt"/>
              </a:rPr>
              <a:t>同桌的你</a:t>
            </a:r>
            <a:r>
              <a:rPr lang="en-US" altLang="zh-CN" b="1" dirty="0">
                <a:solidFill>
                  <a:schemeClr val="accent5">
                    <a:lumMod val="10000"/>
                  </a:schemeClr>
                </a:solidFill>
                <a:latin typeface="+mn-lt"/>
              </a:rPr>
              <a: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 class="</a:t>
            </a:r>
            <a:r>
              <a:rPr lang="en-US" altLang="zh-CN" b="1" dirty="0">
                <a:solidFill>
                  <a:srgbClr val="FF0000"/>
                </a:solidFill>
                <a:latin typeface="+mn-lt"/>
              </a:rPr>
              <a:t>list-group-item</a:t>
            </a:r>
            <a:r>
              <a:rPr lang="en-US" altLang="zh-CN" b="1" dirty="0">
                <a:solidFill>
                  <a:schemeClr val="accent5">
                    <a:lumMod val="10000"/>
                  </a:schemeClr>
                </a:solidFill>
                <a:latin typeface="+mn-lt"/>
              </a:rPr>
              <a:t> "&gt;</a:t>
            </a:r>
            <a:r>
              <a:rPr lang="zh-CN" altLang="en-US" b="1" dirty="0">
                <a:solidFill>
                  <a:schemeClr val="accent5">
                    <a:lumMod val="10000"/>
                  </a:schemeClr>
                </a:solidFill>
                <a:latin typeface="+mn-lt"/>
              </a:rPr>
              <a:t>花样年华</a:t>
            </a:r>
            <a:r>
              <a:rPr lang="en-US" altLang="zh-CN" b="1" dirty="0">
                <a:solidFill>
                  <a:schemeClr val="accent5">
                    <a:lumMod val="10000"/>
                  </a:schemeClr>
                </a:solidFill>
                <a:latin typeface="+mn-lt"/>
              </a:rPr>
              <a: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 class="</a:t>
            </a:r>
            <a:r>
              <a:rPr lang="en-US" altLang="zh-CN" b="1" dirty="0">
                <a:solidFill>
                  <a:srgbClr val="FF0000"/>
                </a:solidFill>
                <a:latin typeface="+mn-lt"/>
              </a:rPr>
              <a:t>list-group-item</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甜蜜蜜</a:t>
            </a:r>
            <a:r>
              <a:rPr lang="en-US" altLang="zh-CN" b="1" dirty="0">
                <a:solidFill>
                  <a:schemeClr val="accent5">
                    <a:lumMod val="10000"/>
                  </a:schemeClr>
                </a:solidFill>
                <a:latin typeface="+mn-lt"/>
              </a:rPr>
              <a: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 class="</a:t>
            </a:r>
            <a:r>
              <a:rPr lang="en-US" altLang="zh-CN" b="1" dirty="0">
                <a:solidFill>
                  <a:srgbClr val="FF0000"/>
                </a:solidFill>
                <a:latin typeface="+mn-lt"/>
              </a:rPr>
              <a:t>list-group-item</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向天再借五百年</a:t>
            </a:r>
            <a:r>
              <a:rPr lang="en-US" altLang="zh-CN" b="1" dirty="0">
                <a:solidFill>
                  <a:schemeClr val="accent5">
                    <a:lumMod val="10000"/>
                  </a:schemeClr>
                </a:solidFill>
                <a:latin typeface="+mn-lt"/>
              </a:rPr>
              <a: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&gt;</a:t>
            </a:r>
          </a:p>
        </p:txBody>
      </p:sp>
      <p:pic>
        <p:nvPicPr>
          <p:cNvPr id="5122" name="Picture 2" descr="C:\Users\yaling.he\Desktop\Chapter03截图\Chapter03截图\图3.35　基础列表组.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808" y="3695397"/>
            <a:ext cx="4281439" cy="1956619"/>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36</a:t>
            </a:fld>
            <a:r>
              <a:rPr lang="en-US" altLang="zh-CN" dirty="0" smtClean="0"/>
              <a:t>/46</a:t>
            </a:r>
            <a:endParaRPr lang="zh-CN" altLang="en-US" dirty="0"/>
          </a:p>
        </p:txBody>
      </p:sp>
      <p:grpSp>
        <p:nvGrpSpPr>
          <p:cNvPr id="7" name="组合 70"/>
          <p:cNvGrpSpPr>
            <a:grpSpLocks/>
          </p:cNvGrpSpPr>
          <p:nvPr/>
        </p:nvGrpSpPr>
        <p:grpSpPr bwMode="auto">
          <a:xfrm>
            <a:off x="43483" y="2996952"/>
            <a:ext cx="1000125" cy="414337"/>
            <a:chOff x="1000100" y="2528843"/>
            <a:chExt cx="1000132" cy="414475"/>
          </a:xfrm>
        </p:grpSpPr>
        <p:pic>
          <p:nvPicPr>
            <p:cNvPr id="8" name="Picture 8" descr="E:\设计支持\模板设计\s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grpSp>
        <p:nvGrpSpPr>
          <p:cNvPr id="10" name="组合 14"/>
          <p:cNvGrpSpPr>
            <a:grpSpLocks/>
          </p:cNvGrpSpPr>
          <p:nvPr/>
        </p:nvGrpSpPr>
        <p:grpSpPr bwMode="auto">
          <a:xfrm>
            <a:off x="2555776" y="6404226"/>
            <a:ext cx="3744416" cy="381635"/>
            <a:chOff x="3143240" y="5143512"/>
            <a:chExt cx="4572032" cy="428628"/>
          </a:xfrm>
        </p:grpSpPr>
        <p:sp>
          <p:nvSpPr>
            <p:cNvPr id="11" name="圆角矩形 1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圆角矩形 1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3"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bwMode="auto">
            <a:xfrm>
              <a:off x="4142120" y="5187962"/>
              <a:ext cx="3008777" cy="380242"/>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13</a:t>
              </a:r>
              <a:r>
                <a:rPr lang="zh-CN" altLang="en-US" sz="1600" b="1" spc="300" dirty="0" smtClean="0">
                  <a:solidFill>
                    <a:srgbClr val="FBFFFE"/>
                  </a:solidFill>
                  <a:latin typeface="微软雅黑" pitchFamily="34" charset="-122"/>
                  <a:ea typeface="微软雅黑" pitchFamily="34" charset="-122"/>
                </a:rPr>
                <a:t>：列表组</a:t>
              </a:r>
              <a:endParaRPr lang="zh-CN" altLang="en-US" sz="1600" b="1" spc="300" dirty="0">
                <a:solidFill>
                  <a:srgbClr val="FBFFF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47680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122"/>
                                        </p:tgtEl>
                                        <p:attrNameLst>
                                          <p:attrName>style.visibility</p:attrName>
                                        </p:attrNameLst>
                                      </p:cBhvr>
                                      <p:to>
                                        <p:strVal val="visible"/>
                                      </p:to>
                                    </p:set>
                                    <p:animEffect transition="in" filter="wipe(left)">
                                      <p:cBhvr>
                                        <p:cTn id="18" dur="500"/>
                                        <p:tgtEl>
                                          <p:spTgt spid="5122"/>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6256" y="70634"/>
            <a:ext cx="2088357" cy="954107"/>
          </a:xfrm>
        </p:spPr>
        <p:txBody>
          <a:bodyPr/>
          <a:lstStyle/>
          <a:p>
            <a:pPr>
              <a:defRPr/>
            </a:pPr>
            <a:r>
              <a:rPr lang="zh-CN" altLang="zh-CN" dirty="0"/>
              <a:t>列表</a:t>
            </a:r>
            <a:r>
              <a:rPr lang="zh-CN" altLang="zh-CN" dirty="0" smtClean="0"/>
              <a:t>组</a:t>
            </a:r>
            <a:r>
              <a:rPr lang="en-US" altLang="zh-CN" dirty="0" smtClean="0"/>
              <a:t>2-2</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在浏览网页的时候有的</a:t>
            </a:r>
            <a:r>
              <a:rPr lang="zh-CN" altLang="zh-CN" dirty="0" smtClean="0"/>
              <a:t>列表上有</a:t>
            </a:r>
            <a:r>
              <a:rPr lang="zh-CN" altLang="zh-CN" dirty="0"/>
              <a:t>消息条数或是向右的小</a:t>
            </a:r>
            <a:r>
              <a:rPr lang="zh-CN" altLang="zh-CN" dirty="0" smtClean="0"/>
              <a:t>箭头</a:t>
            </a:r>
            <a:r>
              <a:rPr lang="zh-CN" altLang="en-US" dirty="0" smtClean="0"/>
              <a:t>，如何实现这个效果呢？</a:t>
            </a:r>
            <a:endParaRPr lang="zh-CN" altLang="en-US" dirty="0"/>
          </a:p>
        </p:txBody>
      </p:sp>
      <p:pic>
        <p:nvPicPr>
          <p:cNvPr id="6146" name="Picture 2" descr="C:\Users\yaling.he\Desktop\Chapter03截图\Chapter03截图\图3.36　带徽章的列表.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113" y="2276872"/>
            <a:ext cx="7425336" cy="3361720"/>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7"/>
          <p:cNvSpPr>
            <a:spLocks noChangeArrowheads="1"/>
          </p:cNvSpPr>
          <p:nvPr/>
        </p:nvSpPr>
        <p:spPr bwMode="auto">
          <a:xfrm>
            <a:off x="795132" y="2132856"/>
            <a:ext cx="7491317" cy="462203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 class="list-group"&gt;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 class="</a:t>
            </a:r>
            <a:r>
              <a:rPr lang="en-US" altLang="zh-CN" b="1" dirty="0">
                <a:solidFill>
                  <a:srgbClr val="FF0000"/>
                </a:solidFill>
                <a:latin typeface="+mn-lt"/>
              </a:rPr>
              <a:t>list-group-item</a:t>
            </a:r>
            <a:r>
              <a:rPr lang="en-US" altLang="zh-CN" b="1" dirty="0">
                <a:solidFill>
                  <a:schemeClr val="accent5">
                    <a:lumMod val="10000"/>
                  </a:schemeClr>
                </a:solidFill>
                <a:latin typeface="+mn-lt"/>
              </a:rPr>
              <a:t> </a:t>
            </a:r>
            <a:r>
              <a:rPr lang="en-US" altLang="zh-CN" b="1" dirty="0">
                <a:solidFill>
                  <a:srgbClr val="FF0000"/>
                </a:solidFill>
                <a:latin typeface="+mn-lt"/>
              </a:rPr>
              <a:t>active</a:t>
            </a:r>
            <a:r>
              <a:rPr lang="en-US" altLang="zh-CN" b="1" dirty="0">
                <a:solidFill>
                  <a:schemeClr val="accent5">
                    <a:lumMod val="10000"/>
                  </a:schemeClr>
                </a:solidFill>
                <a:latin typeface="+mn-lt"/>
              </a:rPr>
              <a:t> "&gt;</a:t>
            </a:r>
            <a:r>
              <a:rPr lang="zh-CN" altLang="en-US" b="1" dirty="0">
                <a:solidFill>
                  <a:schemeClr val="accent5">
                    <a:lumMod val="10000"/>
                  </a:schemeClr>
                </a:solidFill>
                <a:latin typeface="+mn-lt"/>
              </a:rPr>
              <a:t>同桌的你</a:t>
            </a:r>
          </a:p>
          <a:p>
            <a:pPr marL="342900" indent="-342900" eaLnBrk="0" hangingPunct="0">
              <a:lnSpc>
                <a:spcPct val="150000"/>
              </a:lnSpc>
              <a:spcBef>
                <a:spcPct val="20000"/>
              </a:spcBef>
              <a:buClr>
                <a:schemeClr val="tx2"/>
              </a:buClr>
              <a:defRPr/>
            </a:pPr>
            <a:r>
              <a:rPr lang="zh-CN" altLang="en-US" b="1" dirty="0">
                <a:solidFill>
                  <a:schemeClr val="accent5">
                    <a:lumMod val="10000"/>
                  </a:schemeClr>
                </a:solidFill>
                <a:latin typeface="+mn-lt"/>
              </a:rPr>
              <a:t>        </a:t>
            </a:r>
            <a:r>
              <a:rPr lang="en-US" altLang="zh-CN" b="1" dirty="0">
                <a:solidFill>
                  <a:schemeClr val="accent5">
                    <a:lumMod val="10000"/>
                  </a:schemeClr>
                </a:solidFill>
                <a:latin typeface="+mn-lt"/>
              </a:rPr>
              <a:t>&lt;!--</a:t>
            </a:r>
            <a:r>
              <a:rPr lang="zh-CN" altLang="en-US" b="1" dirty="0">
                <a:solidFill>
                  <a:schemeClr val="accent5">
                    <a:lumMod val="10000"/>
                  </a:schemeClr>
                </a:solidFill>
                <a:latin typeface="+mn-lt"/>
              </a:rPr>
              <a:t>徽章图标</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&lt;span class="</a:t>
            </a:r>
            <a:r>
              <a:rPr lang="en-US" altLang="zh-CN" b="1" dirty="0">
                <a:solidFill>
                  <a:srgbClr val="FF0000"/>
                </a:solidFill>
                <a:latin typeface="+mn-lt"/>
              </a:rPr>
              <a:t>badge</a:t>
            </a:r>
            <a:r>
              <a:rPr lang="en-US" altLang="zh-CN" b="1" dirty="0">
                <a:solidFill>
                  <a:schemeClr val="accent5">
                    <a:lumMod val="10000"/>
                  </a:schemeClr>
                </a:solidFill>
                <a:latin typeface="+mn-lt"/>
              </a:rPr>
              <a:t>"&gt;12&lt;/span&gt;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&lt;!--list-group-item-success </a:t>
            </a:r>
            <a:r>
              <a:rPr lang="zh-CN" altLang="en-US" b="1" dirty="0">
                <a:solidFill>
                  <a:schemeClr val="accent5">
                    <a:lumMod val="10000"/>
                  </a:schemeClr>
                </a:solidFill>
                <a:latin typeface="+mn-lt"/>
              </a:rPr>
              <a:t>带有样式的列表</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 class="list-group-item </a:t>
            </a:r>
            <a:r>
              <a:rPr lang="en-US" altLang="zh-CN" b="1" dirty="0">
                <a:solidFill>
                  <a:srgbClr val="FF0000"/>
                </a:solidFill>
                <a:latin typeface="+mn-lt"/>
              </a:rPr>
              <a:t>list-group-item-success</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花样年华</a:t>
            </a:r>
          </a:p>
          <a:p>
            <a:pPr marL="342900" indent="-342900" eaLnBrk="0" hangingPunct="0">
              <a:lnSpc>
                <a:spcPct val="150000"/>
              </a:lnSpc>
              <a:spcBef>
                <a:spcPct val="20000"/>
              </a:spcBef>
              <a:buClr>
                <a:schemeClr val="tx2"/>
              </a:buClr>
              <a:defRPr/>
            </a:pPr>
            <a:r>
              <a:rPr lang="zh-CN" altLang="en-US" b="1" dirty="0">
                <a:solidFill>
                  <a:schemeClr val="accent5">
                    <a:lumMod val="10000"/>
                  </a:schemeClr>
                </a:solidFill>
                <a:latin typeface="+mn-lt"/>
              </a:rPr>
              <a:t>        </a:t>
            </a:r>
            <a:r>
              <a:rPr lang="en-US" altLang="zh-CN" b="1" dirty="0">
                <a:solidFill>
                  <a:schemeClr val="accent5">
                    <a:lumMod val="10000"/>
                  </a:schemeClr>
                </a:solidFill>
                <a:latin typeface="+mn-lt"/>
              </a:rPr>
              <a:t>&lt;span class="</a:t>
            </a:r>
            <a:r>
              <a:rPr lang="en-US" altLang="zh-CN" b="1" dirty="0">
                <a:solidFill>
                  <a:srgbClr val="FF0000"/>
                </a:solidFill>
                <a:latin typeface="+mn-lt"/>
              </a:rPr>
              <a:t>badge</a:t>
            </a:r>
            <a:r>
              <a:rPr lang="en-US" altLang="zh-CN" b="1" dirty="0">
                <a:solidFill>
                  <a:schemeClr val="accent5">
                    <a:lumMod val="10000"/>
                  </a:schemeClr>
                </a:solidFill>
                <a:latin typeface="+mn-lt"/>
              </a:rPr>
              <a:t>"&gt;5&lt;/span&gt;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&lt;/li&gt;</a:t>
            </a:r>
          </a:p>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&gt;</a:t>
            </a:r>
          </a:p>
        </p:txBody>
      </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37</a:t>
            </a:fld>
            <a:r>
              <a:rPr lang="en-US" altLang="zh-CN" smtClean="0"/>
              <a:t>/46</a:t>
            </a:r>
            <a:endParaRPr lang="zh-CN" altLang="en-US" dirty="0"/>
          </a:p>
        </p:txBody>
      </p:sp>
      <p:grpSp>
        <p:nvGrpSpPr>
          <p:cNvPr id="12" name="组合 70"/>
          <p:cNvGrpSpPr>
            <a:grpSpLocks/>
          </p:cNvGrpSpPr>
          <p:nvPr/>
        </p:nvGrpSpPr>
        <p:grpSpPr bwMode="auto">
          <a:xfrm>
            <a:off x="-9599" y="1718519"/>
            <a:ext cx="1000125" cy="414337"/>
            <a:chOff x="1000100" y="2528843"/>
            <a:chExt cx="1000132" cy="414475"/>
          </a:xfrm>
        </p:grpSpPr>
        <p:pic>
          <p:nvPicPr>
            <p:cNvPr id="13" name="Picture 8" descr="E:\设计支持\模板设计\s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grpSp>
        <p:nvGrpSpPr>
          <p:cNvPr id="16" name="组合 14"/>
          <p:cNvGrpSpPr>
            <a:grpSpLocks/>
          </p:cNvGrpSpPr>
          <p:nvPr/>
        </p:nvGrpSpPr>
        <p:grpSpPr bwMode="auto">
          <a:xfrm>
            <a:off x="2555776" y="6404226"/>
            <a:ext cx="3744416" cy="381635"/>
            <a:chOff x="3143240" y="5143512"/>
            <a:chExt cx="4572032"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4142120" y="5187962"/>
              <a:ext cx="3008777" cy="380242"/>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13</a:t>
              </a:r>
              <a:r>
                <a:rPr lang="zh-CN" altLang="en-US" sz="1600" b="1" spc="300" dirty="0" smtClean="0">
                  <a:solidFill>
                    <a:srgbClr val="FBFFFE"/>
                  </a:solidFill>
                  <a:latin typeface="微软雅黑" pitchFamily="34" charset="-122"/>
                  <a:ea typeface="微软雅黑" pitchFamily="34" charset="-122"/>
                </a:rPr>
                <a:t>：列表组</a:t>
              </a:r>
              <a:endParaRPr lang="zh-CN" altLang="en-US" sz="1600" b="1" spc="300" dirty="0">
                <a:solidFill>
                  <a:srgbClr val="FBFFF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73747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6256" y="286077"/>
            <a:ext cx="2088357" cy="523220"/>
          </a:xfrm>
        </p:spPr>
        <p:txBody>
          <a:bodyPr/>
          <a:lstStyle/>
          <a:p>
            <a:pPr>
              <a:defRPr/>
            </a:pPr>
            <a:r>
              <a:rPr lang="zh-CN" altLang="en-US" dirty="0"/>
              <a:t>分页导航</a:t>
            </a:r>
            <a:endParaRPr lang="en-US" altLang="zh-CN"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a:t>网页内容很多的时候都会使用分页显示。比如新闻列表、订单记录</a:t>
            </a:r>
            <a:r>
              <a:rPr lang="zh-CN" altLang="en-US" dirty="0" smtClean="0"/>
              <a:t>等</a:t>
            </a:r>
            <a:endParaRPr lang="en-US" altLang="zh-CN" dirty="0" smtClean="0"/>
          </a:p>
          <a:p>
            <a:pPr>
              <a:defRPr/>
            </a:pPr>
            <a:r>
              <a:rPr lang="zh-CN" altLang="en-US" dirty="0" smtClean="0"/>
              <a:t>一</a:t>
            </a:r>
            <a:r>
              <a:rPr lang="zh-CN" altLang="en-US" dirty="0"/>
              <a:t>个用户体验良好的分页组件会使网页的</a:t>
            </a:r>
            <a:r>
              <a:rPr lang="en-US" altLang="zh-CN" dirty="0"/>
              <a:t>level</a:t>
            </a:r>
            <a:r>
              <a:rPr lang="zh-CN" altLang="en-US" dirty="0"/>
              <a:t>提高一个等级，</a:t>
            </a:r>
            <a:r>
              <a:rPr lang="en-US" altLang="zh-CN" dirty="0"/>
              <a:t>Bootstrap</a:t>
            </a:r>
            <a:r>
              <a:rPr lang="zh-CN" altLang="en-US" dirty="0"/>
              <a:t>为大家提供了两种分页</a:t>
            </a:r>
            <a:r>
              <a:rPr lang="zh-CN" altLang="en-US" dirty="0" smtClean="0"/>
              <a:t>组件</a:t>
            </a:r>
            <a:endParaRPr lang="en-US" altLang="zh-CN" dirty="0" smtClean="0"/>
          </a:p>
          <a:p>
            <a:pPr lvl="1">
              <a:defRPr/>
            </a:pPr>
            <a:r>
              <a:rPr lang="zh-CN" altLang="en-US" dirty="0" smtClean="0"/>
              <a:t>带</a:t>
            </a:r>
            <a:r>
              <a:rPr lang="zh-CN" altLang="en-US" dirty="0"/>
              <a:t>多个页面</a:t>
            </a:r>
            <a:r>
              <a:rPr lang="zh-CN" altLang="en-US" dirty="0" smtClean="0"/>
              <a:t>的</a:t>
            </a:r>
            <a:r>
              <a:rPr lang="zh-CN" altLang="en-US" dirty="0"/>
              <a:t>翻页</a:t>
            </a:r>
            <a:r>
              <a:rPr lang="zh-CN" altLang="en-US" dirty="0" smtClean="0"/>
              <a:t>组件</a:t>
            </a:r>
            <a:endParaRPr lang="en-US" altLang="zh-CN" dirty="0" smtClean="0"/>
          </a:p>
          <a:p>
            <a:pPr lvl="1">
              <a:defRPr/>
            </a:pPr>
            <a:r>
              <a:rPr lang="zh-CN" altLang="en-US" dirty="0" smtClean="0"/>
              <a:t>只有</a:t>
            </a:r>
            <a:r>
              <a:rPr lang="zh-CN" altLang="en-US" dirty="0"/>
              <a:t>上一页和下一页的翻页组件</a:t>
            </a:r>
          </a:p>
        </p:txBody>
      </p:sp>
      <p:sp>
        <p:nvSpPr>
          <p:cNvPr id="7" name="AutoShape 7"/>
          <p:cNvSpPr>
            <a:spLocks noChangeArrowheads="1"/>
          </p:cNvSpPr>
          <p:nvPr/>
        </p:nvSpPr>
        <p:spPr bwMode="auto">
          <a:xfrm>
            <a:off x="539552" y="3889058"/>
            <a:ext cx="6192687" cy="288032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 class="</a:t>
            </a:r>
            <a:r>
              <a:rPr lang="en-US" altLang="zh-CN" b="1" dirty="0">
                <a:solidFill>
                  <a:srgbClr val="FF0000"/>
                </a:solidFill>
                <a:latin typeface="+mn-lt"/>
              </a:rPr>
              <a:t>pagination</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&lt;</a:t>
            </a:r>
            <a:r>
              <a:rPr lang="en-US" altLang="zh-CN" b="1" dirty="0">
                <a:solidFill>
                  <a:schemeClr val="accent5">
                    <a:lumMod val="10000"/>
                  </a:schemeClr>
                </a:solidFill>
                <a:latin typeface="+mn-lt"/>
              </a:rPr>
              <a:t>li class="</a:t>
            </a:r>
            <a:r>
              <a:rPr lang="en-US" altLang="zh-CN" b="1" dirty="0">
                <a:solidFill>
                  <a:srgbClr val="FF0000"/>
                </a:solidFill>
                <a:latin typeface="+mn-lt"/>
              </a:rPr>
              <a:t>disabled</a:t>
            </a:r>
            <a:r>
              <a:rPr lang="en-US" altLang="zh-CN" b="1" dirty="0">
                <a:solidFill>
                  <a:schemeClr val="accent5">
                    <a:lumMod val="10000"/>
                  </a:schemeClr>
                </a:solidFill>
                <a:latin typeface="+mn-lt"/>
              </a:rPr>
              <a:t>"&gt;&lt;a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="#"&gt;&amp;</a:t>
            </a:r>
            <a:r>
              <a:rPr lang="en-US" altLang="zh-CN" b="1" dirty="0" err="1">
                <a:solidFill>
                  <a:schemeClr val="accent5">
                    <a:lumMod val="10000"/>
                  </a:schemeClr>
                </a:solidFill>
                <a:latin typeface="+mn-lt"/>
              </a:rPr>
              <a:t>laquo</a:t>
            </a:r>
            <a:r>
              <a:rPr lang="en-US" altLang="zh-CN" b="1" dirty="0">
                <a:solidFill>
                  <a:schemeClr val="accent5">
                    <a:lumMod val="10000"/>
                  </a:schemeClr>
                </a:solidFill>
                <a:latin typeface="+mn-lt"/>
              </a:rPr>
              <a:t>;&lt;/a&gt;&lt;/li&gt;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&lt;</a:t>
            </a:r>
            <a:r>
              <a:rPr lang="en-US" altLang="zh-CN" b="1" dirty="0">
                <a:solidFill>
                  <a:schemeClr val="accent5">
                    <a:lumMod val="10000"/>
                  </a:schemeClr>
                </a:solidFill>
                <a:latin typeface="+mn-lt"/>
              </a:rPr>
              <a:t>li class="</a:t>
            </a:r>
            <a:r>
              <a:rPr lang="en-US" altLang="zh-CN" b="1" dirty="0">
                <a:solidFill>
                  <a:srgbClr val="FF0000"/>
                </a:solidFill>
                <a:latin typeface="+mn-lt"/>
              </a:rPr>
              <a:t>active</a:t>
            </a:r>
            <a:r>
              <a:rPr lang="en-US" altLang="zh-CN" b="1" dirty="0">
                <a:solidFill>
                  <a:schemeClr val="accent5">
                    <a:lumMod val="10000"/>
                  </a:schemeClr>
                </a:solidFill>
                <a:latin typeface="+mn-lt"/>
              </a:rPr>
              <a:t>"&gt;&lt;a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="#"&gt;1&lt;/a&gt;&lt;/li&gt;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&lt;li&gt;&lt;a </a:t>
            </a:r>
            <a:r>
              <a:rPr lang="en-US" altLang="zh-CN" b="1" dirty="0" err="1">
                <a:solidFill>
                  <a:schemeClr val="accent5">
                    <a:lumMod val="10000"/>
                  </a:schemeClr>
                </a:solidFill>
                <a:latin typeface="+mn-lt"/>
              </a:rPr>
              <a:t>href</a:t>
            </a:r>
            <a:r>
              <a:rPr lang="en-US" altLang="zh-CN" b="1" dirty="0" smtClean="0">
                <a:solidFill>
                  <a:schemeClr val="accent5">
                    <a:lumMod val="10000"/>
                  </a:schemeClr>
                </a:solidFill>
                <a:latin typeface="+mn-lt"/>
              </a:rPr>
              <a:t>=“#”&gt;</a:t>
            </a:r>
            <a:r>
              <a:rPr lang="en-US" altLang="zh-CN" b="1" dirty="0">
                <a:solidFill>
                  <a:schemeClr val="accent5">
                    <a:lumMod val="10000"/>
                  </a:schemeClr>
                </a:solidFill>
                <a:latin typeface="+mn-lt"/>
              </a:rPr>
              <a:t>2&lt;/a&gt;&lt;/li</a:t>
            </a:r>
            <a:r>
              <a:rPr lang="en-US" altLang="zh-CN" b="1" dirty="0" smtClean="0">
                <a:solidFill>
                  <a:schemeClr val="accent5">
                    <a:lumMod val="10000"/>
                  </a:schemeClr>
                </a:solidFill>
                <a:latin typeface="+mn-lt"/>
              </a:rPr>
              <a:t>&gt;……</a:t>
            </a:r>
            <a:endParaRPr lang="en-US" altLang="zh-CN" b="1" dirty="0">
              <a:solidFill>
                <a:schemeClr val="accent5">
                  <a:lumMod val="10000"/>
                </a:schemeClr>
              </a:solidFill>
              <a:latin typeface="+mn-lt"/>
            </a:endParaRPr>
          </a:p>
          <a:p>
            <a:pPr marL="342900" indent="-342900" eaLnBrk="0" hangingPunct="0">
              <a:lnSpc>
                <a:spcPct val="150000"/>
              </a:lnSpc>
              <a:spcBef>
                <a:spcPct val="20000"/>
              </a:spcBef>
              <a:buClr>
                <a:schemeClr val="tx2"/>
              </a:buClr>
              <a:defRPr/>
            </a:pPr>
            <a:r>
              <a:rPr lang="en-US" altLang="zh-CN" b="1" dirty="0" smtClean="0">
                <a:solidFill>
                  <a:schemeClr val="accent5">
                    <a:lumMod val="10000"/>
                  </a:schemeClr>
                </a:solidFill>
                <a:latin typeface="+mn-lt"/>
              </a:rPr>
              <a:t>    &lt;</a:t>
            </a:r>
            <a:r>
              <a:rPr lang="en-US" altLang="zh-CN" b="1" dirty="0">
                <a:solidFill>
                  <a:schemeClr val="accent5">
                    <a:lumMod val="10000"/>
                  </a:schemeClr>
                </a:solidFill>
                <a:latin typeface="+mn-lt"/>
              </a:rPr>
              <a:t>li&gt;&lt;a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="#"&gt;&amp;</a:t>
            </a:r>
            <a:r>
              <a:rPr lang="en-US" altLang="zh-CN" b="1" dirty="0" err="1">
                <a:solidFill>
                  <a:schemeClr val="accent5">
                    <a:lumMod val="10000"/>
                  </a:schemeClr>
                </a:solidFill>
                <a:latin typeface="+mn-lt"/>
              </a:rPr>
              <a:t>raquo</a:t>
            </a:r>
            <a:r>
              <a:rPr lang="en-US" altLang="zh-CN" b="1" dirty="0">
                <a:solidFill>
                  <a:schemeClr val="accent5">
                    <a:lumMod val="10000"/>
                  </a:schemeClr>
                </a:solidFill>
                <a:latin typeface="+mn-lt"/>
              </a:rPr>
              <a:t>;&lt;/a&gt;&lt;/li&gt;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&gt;</a:t>
            </a:r>
          </a:p>
        </p:txBody>
      </p:sp>
      <p:pic>
        <p:nvPicPr>
          <p:cNvPr id="7170" name="Picture 2" descr="C:\Users\yaling.he\Desktop\Chapter03截图\Chapter03截图\图3.37　默认分页效果.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852" y="2841374"/>
            <a:ext cx="3895693" cy="248371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7"/>
          <p:cNvSpPr>
            <a:spLocks noChangeArrowheads="1"/>
          </p:cNvSpPr>
          <p:nvPr/>
        </p:nvSpPr>
        <p:spPr bwMode="auto">
          <a:xfrm>
            <a:off x="935594" y="4479645"/>
            <a:ext cx="5976664" cy="20162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 class="</a:t>
            </a:r>
            <a:r>
              <a:rPr lang="en-US" altLang="zh-CN" b="1" dirty="0">
                <a:solidFill>
                  <a:srgbClr val="FF0000"/>
                </a:solidFill>
                <a:latin typeface="+mn-lt"/>
              </a:rPr>
              <a:t>pager</a:t>
            </a:r>
            <a:r>
              <a:rPr lang="en-US" altLang="zh-CN" b="1" dirty="0">
                <a:solidFill>
                  <a:schemeClr val="accent5">
                    <a:lumMod val="10000"/>
                  </a:schemeClr>
                </a:solidFill>
                <a:latin typeface="+mn-lt"/>
              </a:rPr>
              <a:t>"&gt;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上一页</a:t>
            </a:r>
            <a:r>
              <a:rPr lang="en-US" altLang="zh-CN" b="1" dirty="0">
                <a:solidFill>
                  <a:schemeClr val="accent5">
                    <a:lumMod val="10000"/>
                  </a:schemeClr>
                </a:solidFill>
                <a:latin typeface="+mn-lt"/>
              </a:rPr>
              <a:t>&lt;/a&gt;&lt;/li&gt;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    &lt;li&gt;&lt;a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下一页</a:t>
            </a:r>
            <a:r>
              <a:rPr lang="en-US" altLang="zh-CN" b="1" dirty="0">
                <a:solidFill>
                  <a:schemeClr val="accent5">
                    <a:lumMod val="10000"/>
                  </a:schemeClr>
                </a:solidFill>
                <a:latin typeface="+mn-lt"/>
              </a:rPr>
              <a:t>&lt;/a&gt;&lt;/li&gt;</a:t>
            </a:r>
          </a:p>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ul</a:t>
            </a:r>
            <a:r>
              <a:rPr lang="en-US" altLang="zh-CN" b="1" dirty="0">
                <a:solidFill>
                  <a:schemeClr val="accent5">
                    <a:lumMod val="10000"/>
                  </a:schemeClr>
                </a:solidFill>
                <a:latin typeface="+mn-lt"/>
              </a:rPr>
              <a:t>&gt;</a:t>
            </a:r>
          </a:p>
        </p:txBody>
      </p:sp>
      <p:pic>
        <p:nvPicPr>
          <p:cNvPr id="7171" name="Picture 3" descr="C:\Users\yaling.he\Desktop\Chapter03截图\Chapter03截图\图3.38　默认翻页效果.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2491" y="4504761"/>
            <a:ext cx="3780054" cy="174421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38</a:t>
            </a:fld>
            <a:r>
              <a:rPr lang="en-US" altLang="zh-CN" smtClean="0"/>
              <a:t>/46</a:t>
            </a:r>
            <a:endParaRPr lang="zh-CN" altLang="en-US" dirty="0"/>
          </a:p>
        </p:txBody>
      </p:sp>
      <p:grpSp>
        <p:nvGrpSpPr>
          <p:cNvPr id="10" name="组合 14"/>
          <p:cNvGrpSpPr>
            <a:grpSpLocks/>
          </p:cNvGrpSpPr>
          <p:nvPr/>
        </p:nvGrpSpPr>
        <p:grpSpPr bwMode="auto">
          <a:xfrm>
            <a:off x="2555776" y="6404226"/>
            <a:ext cx="3744416" cy="381635"/>
            <a:chOff x="3143240" y="5143512"/>
            <a:chExt cx="4572032" cy="428628"/>
          </a:xfrm>
        </p:grpSpPr>
        <p:sp>
          <p:nvSpPr>
            <p:cNvPr id="11" name="圆角矩形 1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圆角矩形 1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3"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4290874" y="5187962"/>
              <a:ext cx="2711267" cy="380242"/>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14</a:t>
              </a:r>
              <a:r>
                <a:rPr lang="zh-CN" altLang="en-US" sz="1600" b="1" spc="300" dirty="0" smtClean="0">
                  <a:solidFill>
                    <a:srgbClr val="FBFFFE"/>
                  </a:solidFill>
                  <a:latin typeface="微软雅黑" pitchFamily="34" charset="-122"/>
                  <a:ea typeface="微软雅黑" pitchFamily="34" charset="-122"/>
                </a:rPr>
                <a:t>：分页</a:t>
              </a:r>
              <a:endParaRPr lang="zh-CN" altLang="en-US" sz="1600" b="1" spc="300" dirty="0">
                <a:solidFill>
                  <a:srgbClr val="FBFFFE"/>
                </a:solidFill>
                <a:latin typeface="微软雅黑" pitchFamily="34" charset="-122"/>
                <a:ea typeface="微软雅黑" pitchFamily="34" charset="-122"/>
              </a:endParaRPr>
            </a:p>
          </p:txBody>
        </p:sp>
      </p:grpSp>
      <p:grpSp>
        <p:nvGrpSpPr>
          <p:cNvPr id="15" name="组合 14"/>
          <p:cNvGrpSpPr>
            <a:grpSpLocks/>
          </p:cNvGrpSpPr>
          <p:nvPr/>
        </p:nvGrpSpPr>
        <p:grpSpPr bwMode="auto">
          <a:xfrm>
            <a:off x="2555776" y="6381328"/>
            <a:ext cx="3744416" cy="381635"/>
            <a:chOff x="3143240" y="5143512"/>
            <a:chExt cx="4572032"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4290874" y="5187962"/>
              <a:ext cx="2711267" cy="380242"/>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14</a:t>
              </a:r>
              <a:r>
                <a:rPr lang="zh-CN" altLang="en-US" sz="1600" b="1" spc="300" dirty="0" smtClean="0">
                  <a:solidFill>
                    <a:srgbClr val="FBFFFE"/>
                  </a:solidFill>
                  <a:latin typeface="微软雅黑" pitchFamily="34" charset="-122"/>
                  <a:ea typeface="微软雅黑" pitchFamily="34" charset="-122"/>
                </a:rPr>
                <a:t>：分页</a:t>
              </a:r>
              <a:endParaRPr lang="zh-CN" altLang="en-US" sz="1600" b="1" spc="300" dirty="0">
                <a:solidFill>
                  <a:srgbClr val="FBFFF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53795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70"/>
                                        </p:tgtEl>
                                        <p:attrNameLst>
                                          <p:attrName>style.visibility</p:attrName>
                                        </p:attrNameLst>
                                      </p:cBhvr>
                                      <p:to>
                                        <p:strVal val="visible"/>
                                      </p:to>
                                    </p:set>
                                    <p:animEffect transition="in" filter="wipe(left)">
                                      <p:cBhvr>
                                        <p:cTn id="16" dur="500"/>
                                        <p:tgtEl>
                                          <p:spTgt spid="717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17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par>
                          <p:cTn id="29" fill="hold">
                            <p:stCondLst>
                              <p:cond delay="0"/>
                            </p:stCondLst>
                            <p:childTnLst>
                              <p:par>
                                <p:cTn id="30" presetID="22" presetClass="entr" presetSubtype="8" fill="hold"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171"/>
                                        </p:tgtEl>
                                        <p:attrNameLst>
                                          <p:attrName>style.visibility</p:attrName>
                                        </p:attrNameLst>
                                      </p:cBhvr>
                                      <p:to>
                                        <p:strVal val="visible"/>
                                      </p:to>
                                    </p:set>
                                    <p:animEffect transition="in" filter="wipe(left)">
                                      <p:cBhvr>
                                        <p:cTn id="41" dur="500"/>
                                        <p:tgtEl>
                                          <p:spTgt spid="7171"/>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9912" y="286077"/>
            <a:ext cx="5191546" cy="523220"/>
          </a:xfrm>
        </p:spPr>
        <p:txBody>
          <a:bodyPr/>
          <a:lstStyle/>
          <a:p>
            <a:pPr>
              <a:defRPr/>
            </a:pPr>
            <a:r>
              <a:rPr dirty="0">
                <a:solidFill>
                  <a:srgbClr val="121F55"/>
                </a:solidFill>
              </a:rPr>
              <a:t>学员操作</a:t>
            </a:r>
            <a:r>
              <a:rPr lang="en-US" altLang="zh-CN" dirty="0" smtClean="0">
                <a:solidFill>
                  <a:srgbClr val="121F55"/>
                </a:solidFill>
              </a:rPr>
              <a:t>—</a:t>
            </a:r>
            <a:r>
              <a:rPr lang="zh-CN" altLang="zh-CN" dirty="0"/>
              <a:t>制作优酷视频列表</a:t>
            </a:r>
            <a:endParaRPr dirty="0"/>
          </a:p>
        </p:txBody>
      </p:sp>
      <p:sp>
        <p:nvSpPr>
          <p:cNvPr id="3" name="内容占位符 2"/>
          <p:cNvSpPr>
            <a:spLocks noGrp="1"/>
          </p:cNvSpPr>
          <p:nvPr>
            <p:ph idx="1"/>
          </p:nvPr>
        </p:nvSpPr>
        <p:spPr>
          <a:xfrm>
            <a:off x="784225" y="1503363"/>
            <a:ext cx="7645400" cy="4518025"/>
          </a:xfrm>
        </p:spPr>
        <p:txBody>
          <a:bodyPr/>
          <a:lstStyle/>
          <a:p>
            <a:pPr>
              <a:defRPr/>
            </a:pPr>
            <a:r>
              <a:rPr lang="zh-CN" altLang="en-US" dirty="0" smtClean="0"/>
              <a:t>需求</a:t>
            </a:r>
            <a:r>
              <a:rPr lang="zh-CN" altLang="en-US" dirty="0" smtClean="0"/>
              <a:t>说明</a:t>
            </a:r>
            <a:endParaRPr lang="en-US" altLang="zh-CN" dirty="0" smtClean="0"/>
          </a:p>
          <a:p>
            <a:pPr lvl="1">
              <a:defRPr/>
            </a:pPr>
            <a:r>
              <a:rPr lang="zh-CN" altLang="en-US" dirty="0"/>
              <a:t>使用栅格系统布局页面结构，需要支持不同尺寸的</a:t>
            </a:r>
            <a:r>
              <a:rPr lang="zh-CN" altLang="en-US" dirty="0" smtClean="0"/>
              <a:t>屏幕</a:t>
            </a:r>
            <a:endParaRPr lang="zh-CN" altLang="en-US" dirty="0"/>
          </a:p>
          <a:p>
            <a:pPr lvl="1">
              <a:defRPr/>
            </a:pPr>
            <a:r>
              <a:rPr lang="zh-CN" altLang="en-US" dirty="0" smtClean="0"/>
              <a:t>使用</a:t>
            </a:r>
            <a:r>
              <a:rPr lang="zh-CN" altLang="en-US" dirty="0"/>
              <a:t>缩略图组件制作图文混合的视频</a:t>
            </a:r>
            <a:r>
              <a:rPr lang="zh-CN" altLang="en-US" dirty="0" smtClean="0"/>
              <a:t>列表</a:t>
            </a:r>
            <a:endParaRPr lang="zh-CN" altLang="en-US" dirty="0"/>
          </a:p>
        </p:txBody>
      </p:sp>
      <p:grpSp>
        <p:nvGrpSpPr>
          <p:cNvPr id="41988" name="组合 7"/>
          <p:cNvGrpSpPr>
            <a:grpSpLocks/>
          </p:cNvGrpSpPr>
          <p:nvPr/>
        </p:nvGrpSpPr>
        <p:grpSpPr bwMode="auto">
          <a:xfrm>
            <a:off x="107950" y="981075"/>
            <a:ext cx="928688" cy="406400"/>
            <a:chOff x="3786182" y="1192962"/>
            <a:chExt cx="928694" cy="406350"/>
          </a:xfrm>
        </p:grpSpPr>
        <p:sp>
          <p:nvSpPr>
            <p:cNvPr id="11" name="TextBox 10"/>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41996"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989" name="组合 20"/>
          <p:cNvGrpSpPr>
            <a:grpSpLocks/>
          </p:cNvGrpSpPr>
          <p:nvPr/>
        </p:nvGrpSpPr>
        <p:grpSpPr bwMode="auto">
          <a:xfrm>
            <a:off x="3182938" y="5805488"/>
            <a:ext cx="2786062" cy="428625"/>
            <a:chOff x="3714744" y="5143512"/>
            <a:chExt cx="2786082" cy="428628"/>
          </a:xfrm>
        </p:grpSpPr>
        <p:sp>
          <p:nvSpPr>
            <p:cNvPr id="17" name="圆角矩形 16"/>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TextBox 17"/>
            <p:cNvSpPr txBox="1"/>
            <p:nvPr/>
          </p:nvSpPr>
          <p:spPr bwMode="auto">
            <a:xfrm>
              <a:off x="3962611" y="5187962"/>
              <a:ext cx="22204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8194" name="Picture 2" descr="C:\Users\yaling.he\Desktop\Chapter03截图\Chapter03截图\图3.40　 优酷视频列表（1）.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72" y="3356992"/>
            <a:ext cx="6869996" cy="1916807"/>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yaling.he\Desktop\Chapter03截图\Chapter03截图\图3.42　 优酷视频列表（2）.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280" y="2809161"/>
            <a:ext cx="1907704" cy="3210054"/>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39</a:t>
            </a:fld>
            <a:r>
              <a:rPr lang="en-US" altLang="zh-CN" smtClean="0"/>
              <a:t>/46</a:t>
            </a:r>
            <a:endParaRPr lang="zh-CN" altLang="en-US" dirty="0"/>
          </a:p>
        </p:txBody>
      </p:sp>
    </p:spTree>
    <p:extLst>
      <p:ext uri="{BB962C8B-B14F-4D97-AF65-F5344CB8AC3E}">
        <p14:creationId xmlns:p14="http://schemas.microsoft.com/office/powerpoint/2010/main" val="14192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par>
                                <p:cTn id="8" presetID="22" presetClass="entr" presetSubtype="8" fill="hold" nodeType="withEffect">
                                  <p:stCondLst>
                                    <p:cond delay="0"/>
                                  </p:stCondLst>
                                  <p:childTnLst>
                                    <p:set>
                                      <p:cBhvr>
                                        <p:cTn id="9" dur="1" fill="hold">
                                          <p:stCondLst>
                                            <p:cond delay="0"/>
                                          </p:stCondLst>
                                        </p:cTn>
                                        <p:tgtEl>
                                          <p:spTgt spid="8195"/>
                                        </p:tgtEl>
                                        <p:attrNameLst>
                                          <p:attrName>style.visibility</p:attrName>
                                        </p:attrNameLst>
                                      </p:cBhvr>
                                      <p:to>
                                        <p:strVal val="visible"/>
                                      </p:to>
                                    </p:set>
                                    <p:animEffect transition="in" filter="wipe(left)">
                                      <p:cBhvr>
                                        <p:cTn id="10"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a:xfrm>
            <a:off x="7019925" y="285750"/>
            <a:ext cx="1944688" cy="523875"/>
          </a:xfrm>
        </p:spPr>
        <p:txBody>
          <a:bodyPr/>
          <a:lstStyle/>
          <a:p>
            <a:pPr eaLnBrk="1" hangingPunct="1"/>
            <a:r>
              <a:rPr smtClean="0">
                <a:solidFill>
                  <a:srgbClr val="121F55"/>
                </a:solidFill>
              </a:rPr>
              <a:t>本章任务</a:t>
            </a:r>
          </a:p>
        </p:txBody>
      </p:sp>
      <p:sp>
        <p:nvSpPr>
          <p:cNvPr id="558083" name="Rectangle 3"/>
          <p:cNvSpPr>
            <a:spLocks noGrp="1" noChangeArrowheads="1"/>
          </p:cNvSpPr>
          <p:nvPr>
            <p:ph idx="1"/>
          </p:nvPr>
        </p:nvSpPr>
        <p:spPr>
          <a:xfrm>
            <a:off x="755650" y="1125538"/>
            <a:ext cx="7645400" cy="5143500"/>
          </a:xfrm>
        </p:spPr>
        <p:txBody>
          <a:bodyPr/>
          <a:lstStyle/>
          <a:p>
            <a:pPr eaLnBrk="1" hangingPunct="1">
              <a:defRPr/>
            </a:pPr>
            <a:r>
              <a:rPr lang="zh-CN" altLang="en-US" dirty="0"/>
              <a:t>制作美联英语在线</a:t>
            </a:r>
            <a:r>
              <a:rPr lang="en-US" altLang="zh-CN" dirty="0" smtClean="0"/>
              <a:t>VIP</a:t>
            </a:r>
            <a:r>
              <a:rPr lang="zh-CN" altLang="en-US" dirty="0" smtClean="0"/>
              <a:t>导航</a:t>
            </a:r>
            <a:endParaRPr lang="zh-CN" altLang="en-US" dirty="0"/>
          </a:p>
          <a:p>
            <a:pPr eaLnBrk="1" hangingPunct="1">
              <a:defRPr/>
            </a:pPr>
            <a:r>
              <a:rPr lang="zh-CN" altLang="en-US" dirty="0" smtClean="0"/>
              <a:t>制作</a:t>
            </a:r>
            <a:r>
              <a:rPr lang="zh-CN" altLang="en-US" dirty="0"/>
              <a:t>优酷视频列表</a:t>
            </a:r>
          </a:p>
          <a:p>
            <a:pPr eaLnBrk="1" hangingPunct="1">
              <a:defRPr/>
            </a:pPr>
            <a:r>
              <a:rPr lang="zh-CN" altLang="en-US" dirty="0" smtClean="0"/>
              <a:t>制作</a:t>
            </a:r>
            <a:r>
              <a:rPr lang="en-US" altLang="zh-CN" dirty="0"/>
              <a:t>QQ</a:t>
            </a:r>
            <a:r>
              <a:rPr lang="zh-CN" altLang="en-US" dirty="0"/>
              <a:t>消息列表</a:t>
            </a:r>
          </a:p>
        </p:txBody>
      </p:sp>
      <p:pic>
        <p:nvPicPr>
          <p:cNvPr id="1026" name="Picture 2" descr="C:\Users\yaling.he\Desktop\Chapter03截图\Chapter03截图\图3.43　 QQ消息列表.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940" y="1816260"/>
            <a:ext cx="2952328" cy="496781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aling.he\Desktop\Chapter03截图\Chapter03截图\图3.42　 优酷视频列表（2）.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948" y="1988839"/>
            <a:ext cx="2747204" cy="46226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aling.he\Desktop\Chapter03截图\Chapter03截图\图3.40　 优酷视频列表（1）.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993455"/>
            <a:ext cx="5508104" cy="15368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descr="C:\Users\yaling.he\Desktop\Chapter03截图\Chapter03截图\图3.8　美联英语在线VIP页面—导航.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2993455"/>
            <a:ext cx="8514162" cy="1966763"/>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D4C544AB-AF4C-4A74-B638-213FBE600845}" type="slidenum">
              <a:rPr lang="zh-CN" altLang="en-US" smtClean="0"/>
              <a:pPr>
                <a:defRPr/>
              </a:pPr>
              <a:t>4</a:t>
            </a:fld>
            <a:r>
              <a:rPr lang="en-US" altLang="zh-CN" smtClean="0"/>
              <a:t>/46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wipe(left)">
                                      <p:cBhvr>
                                        <p:cTn id="7" dur="500"/>
                                        <p:tgtEl>
                                          <p:spTgt spid="558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558083">
                                            <p:txEl>
                                              <p:pRg st="1" end="1"/>
                                            </p:txEl>
                                          </p:spTgt>
                                        </p:tgtEl>
                                        <p:attrNameLst>
                                          <p:attrName>style.visibility</p:attrName>
                                        </p:attrNameLst>
                                      </p:cBhvr>
                                      <p:to>
                                        <p:strVal val="visible"/>
                                      </p:to>
                                    </p:set>
                                    <p:animEffect transition="in" filter="wipe(left)">
                                      <p:cBhvr>
                                        <p:cTn id="15" dur="500"/>
                                        <p:tgtEl>
                                          <p:spTgt spid="558083">
                                            <p:txEl>
                                              <p:pRg st="1" end="1"/>
                                            </p:txEl>
                                          </p:spTgt>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wipe(left)">
                                      <p:cBhvr>
                                        <p:cTn id="19" dur="500"/>
                                        <p:tgtEl>
                                          <p:spTgt spid="1028"/>
                                        </p:tgtEl>
                                      </p:cBhvr>
                                    </p:animEffect>
                                  </p:childTnLst>
                                </p:cTn>
                              </p:par>
                              <p:par>
                                <p:cTn id="20" presetID="22" presetClass="entr" presetSubtype="8" fill="hold" nodeType="with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wipe(left)">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27"/>
                                        </p:tgtEl>
                                        <p:attrNameLst>
                                          <p:attrName>style.visibility</p:attrName>
                                        </p:attrNameLst>
                                      </p:cBhvr>
                                      <p:to>
                                        <p:strVal val="hidden"/>
                                      </p:to>
                                    </p:set>
                                  </p:childTnLst>
                                </p:cTn>
                              </p:par>
                            </p:childTnLst>
                          </p:cTn>
                        </p:par>
                        <p:par>
                          <p:cTn id="29" fill="hold">
                            <p:stCondLst>
                              <p:cond delay="0"/>
                            </p:stCondLst>
                            <p:childTnLst>
                              <p:par>
                                <p:cTn id="30" presetID="22" presetClass="entr" presetSubtype="8" fill="hold" nodeType="afterEffect">
                                  <p:stCondLst>
                                    <p:cond delay="0"/>
                                  </p:stCondLst>
                                  <p:childTnLst>
                                    <p:set>
                                      <p:cBhvr>
                                        <p:cTn id="31" dur="1" fill="hold">
                                          <p:stCondLst>
                                            <p:cond delay="0"/>
                                          </p:stCondLst>
                                        </p:cTn>
                                        <p:tgtEl>
                                          <p:spTgt spid="558083">
                                            <p:txEl>
                                              <p:pRg st="2" end="2"/>
                                            </p:txEl>
                                          </p:spTgt>
                                        </p:tgtEl>
                                        <p:attrNameLst>
                                          <p:attrName>style.visibility</p:attrName>
                                        </p:attrNameLst>
                                      </p:cBhvr>
                                      <p:to>
                                        <p:strVal val="visible"/>
                                      </p:to>
                                    </p:set>
                                    <p:animEffect transition="in" filter="wipe(left)">
                                      <p:cBhvr>
                                        <p:cTn id="32" dur="500"/>
                                        <p:tgtEl>
                                          <p:spTgt spid="558083">
                                            <p:txEl>
                                              <p:pRg st="2" end="2"/>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wipe(left)">
                                      <p:cBhvr>
                                        <p:cTn id="3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43011"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43012"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3015" name="组合 7"/>
            <p:cNvGrpSpPr>
              <a:grpSpLocks/>
            </p:cNvGrpSpPr>
            <p:nvPr/>
          </p:nvGrpSpPr>
          <p:grpSpPr bwMode="auto">
            <a:xfrm>
              <a:off x="1923997" y="3214688"/>
              <a:ext cx="5862712" cy="2058988"/>
              <a:chOff x="2066281" y="2227264"/>
              <a:chExt cx="5862790" cy="2059017"/>
            </a:xfrm>
          </p:grpSpPr>
          <p:grpSp>
            <p:nvGrpSpPr>
              <p:cNvPr id="43016"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3021"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43017"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D4C544AB-AF4C-4A74-B638-213FBE600845}" type="slidenum">
              <a:rPr lang="zh-CN" altLang="en-US" smtClean="0"/>
              <a:pPr>
                <a:defRPr/>
              </a:pPr>
              <a:t>40</a:t>
            </a:fld>
            <a:r>
              <a:rPr lang="en-US" altLang="zh-CN" smtClean="0"/>
              <a:t>/46</a:t>
            </a:r>
            <a:endParaRPr lang="zh-CN" altLang="en-US" dirty="0"/>
          </a:p>
        </p:txBody>
      </p:sp>
    </p:spTree>
    <p:extLst>
      <p:ext uri="{BB962C8B-B14F-4D97-AF65-F5344CB8AC3E}">
        <p14:creationId xmlns:p14="http://schemas.microsoft.com/office/powerpoint/2010/main" val="2948513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9912" y="286077"/>
            <a:ext cx="5191546" cy="523220"/>
          </a:xfrm>
        </p:spPr>
        <p:txBody>
          <a:bodyPr/>
          <a:lstStyle/>
          <a:p>
            <a:pPr>
              <a:defRPr/>
            </a:pPr>
            <a:r>
              <a:rPr dirty="0">
                <a:solidFill>
                  <a:srgbClr val="121F55"/>
                </a:solidFill>
              </a:rPr>
              <a:t>学员操作</a:t>
            </a:r>
            <a:r>
              <a:rPr lang="en-US" altLang="zh-CN" dirty="0" smtClean="0">
                <a:solidFill>
                  <a:srgbClr val="121F55"/>
                </a:solidFill>
              </a:rPr>
              <a:t>—</a:t>
            </a:r>
            <a:r>
              <a:rPr lang="zh-CN" altLang="zh-CN" dirty="0"/>
              <a:t>制作</a:t>
            </a:r>
            <a:r>
              <a:rPr lang="en-US" altLang="zh-CN" dirty="0"/>
              <a:t>QQ</a:t>
            </a:r>
            <a:r>
              <a:rPr lang="zh-CN" altLang="zh-CN" dirty="0"/>
              <a:t>消息列表</a:t>
            </a:r>
            <a:endParaRPr dirty="0"/>
          </a:p>
        </p:txBody>
      </p:sp>
      <p:sp>
        <p:nvSpPr>
          <p:cNvPr id="3" name="内容占位符 2"/>
          <p:cNvSpPr>
            <a:spLocks noGrp="1"/>
          </p:cNvSpPr>
          <p:nvPr>
            <p:ph idx="1"/>
          </p:nvPr>
        </p:nvSpPr>
        <p:spPr>
          <a:xfrm>
            <a:off x="784225" y="1503363"/>
            <a:ext cx="7645400" cy="4518025"/>
          </a:xfrm>
        </p:spPr>
        <p:txBody>
          <a:bodyPr/>
          <a:lstStyle/>
          <a:p>
            <a:pPr>
              <a:defRPr/>
            </a:pPr>
            <a:r>
              <a:rPr lang="zh-CN" altLang="en-US" dirty="0" smtClean="0"/>
              <a:t>需求</a:t>
            </a:r>
            <a:r>
              <a:rPr lang="zh-CN" altLang="en-US" dirty="0" smtClean="0"/>
              <a:t>说明</a:t>
            </a:r>
            <a:endParaRPr lang="en-US" altLang="zh-CN" dirty="0" smtClean="0"/>
          </a:p>
          <a:p>
            <a:pPr lvl="1">
              <a:defRPr/>
            </a:pPr>
            <a:r>
              <a:rPr lang="zh-CN" altLang="en-US" dirty="0"/>
              <a:t>使用栅格系统布局页面结构</a:t>
            </a:r>
            <a:r>
              <a:rPr lang="zh-CN" altLang="en-US" dirty="0" smtClean="0"/>
              <a:t>，</a:t>
            </a:r>
            <a:endParaRPr lang="en-US" altLang="zh-CN" dirty="0" smtClean="0"/>
          </a:p>
          <a:p>
            <a:pPr marL="457200" lvl="1" indent="0">
              <a:buNone/>
              <a:defRPr/>
            </a:pPr>
            <a:r>
              <a:rPr lang="en-US" altLang="zh-CN" dirty="0"/>
              <a:t> </a:t>
            </a:r>
            <a:r>
              <a:rPr lang="en-US" altLang="zh-CN" dirty="0" smtClean="0"/>
              <a:t>   </a:t>
            </a:r>
            <a:r>
              <a:rPr lang="zh-CN" altLang="en-US" dirty="0" smtClean="0"/>
              <a:t>需要</a:t>
            </a:r>
            <a:r>
              <a:rPr lang="zh-CN" altLang="en-US" dirty="0"/>
              <a:t>支持超小</a:t>
            </a:r>
            <a:r>
              <a:rPr lang="zh-CN" altLang="en-US" dirty="0" smtClean="0"/>
              <a:t>屏幕</a:t>
            </a:r>
            <a:endParaRPr lang="zh-CN" altLang="en-US" dirty="0"/>
          </a:p>
          <a:p>
            <a:pPr lvl="1">
              <a:defRPr/>
            </a:pPr>
            <a:r>
              <a:rPr lang="zh-CN" altLang="en-US" dirty="0" smtClean="0"/>
              <a:t>使用</a:t>
            </a:r>
            <a:r>
              <a:rPr lang="zh-CN" altLang="en-US" dirty="0"/>
              <a:t>带徽章的列表组件</a:t>
            </a:r>
            <a:r>
              <a:rPr lang="zh-CN" altLang="en-US" dirty="0" smtClean="0"/>
              <a:t>布局</a:t>
            </a:r>
            <a:endParaRPr lang="en-US" altLang="zh-CN" dirty="0" smtClean="0"/>
          </a:p>
          <a:p>
            <a:pPr marL="457200" lvl="1" indent="0">
              <a:buNone/>
              <a:defRPr/>
            </a:pPr>
            <a:r>
              <a:rPr lang="en-US" altLang="zh-CN" dirty="0"/>
              <a:t> </a:t>
            </a:r>
            <a:r>
              <a:rPr lang="en-US" altLang="zh-CN" dirty="0" smtClean="0"/>
              <a:t>   QQ</a:t>
            </a:r>
            <a:r>
              <a:rPr lang="zh-CN" altLang="en-US" dirty="0"/>
              <a:t>消息</a:t>
            </a:r>
            <a:r>
              <a:rPr lang="zh-CN" altLang="en-US" dirty="0" smtClean="0"/>
              <a:t>列表</a:t>
            </a:r>
            <a:endParaRPr lang="zh-CN" altLang="en-US" dirty="0"/>
          </a:p>
          <a:p>
            <a:pPr lvl="1">
              <a:defRPr/>
            </a:pPr>
            <a:r>
              <a:rPr lang="zh-CN" altLang="en-US" dirty="0" smtClean="0"/>
              <a:t>使用</a:t>
            </a:r>
            <a:r>
              <a:rPr lang="zh-CN" altLang="en-US" dirty="0"/>
              <a:t>媒体对象组件布局</a:t>
            </a:r>
            <a:r>
              <a:rPr lang="zh-CN" altLang="en-US" dirty="0" smtClean="0"/>
              <a:t>列表</a:t>
            </a:r>
            <a:endParaRPr lang="en-US" altLang="zh-CN" dirty="0" smtClean="0"/>
          </a:p>
          <a:p>
            <a:pPr marL="457200" lvl="1" indent="0">
              <a:buNone/>
              <a:defRPr/>
            </a:pPr>
            <a:r>
              <a:rPr lang="en-US" altLang="zh-CN" dirty="0"/>
              <a:t> </a:t>
            </a:r>
            <a:r>
              <a:rPr lang="en-US" altLang="zh-CN" dirty="0" smtClean="0"/>
              <a:t>   </a:t>
            </a:r>
            <a:r>
              <a:rPr lang="zh-CN" altLang="en-US" dirty="0" smtClean="0"/>
              <a:t>项</a:t>
            </a:r>
            <a:r>
              <a:rPr lang="zh-CN" altLang="en-US" dirty="0"/>
              <a:t>中的图片和</a:t>
            </a:r>
            <a:r>
              <a:rPr lang="zh-CN" altLang="en-US" dirty="0" smtClean="0"/>
              <a:t>文字</a:t>
            </a:r>
            <a:endParaRPr lang="zh-CN" altLang="en-US" dirty="0"/>
          </a:p>
        </p:txBody>
      </p:sp>
      <p:grpSp>
        <p:nvGrpSpPr>
          <p:cNvPr id="41988" name="组合 7"/>
          <p:cNvGrpSpPr>
            <a:grpSpLocks/>
          </p:cNvGrpSpPr>
          <p:nvPr/>
        </p:nvGrpSpPr>
        <p:grpSpPr bwMode="auto">
          <a:xfrm>
            <a:off x="107950" y="981075"/>
            <a:ext cx="928688" cy="406400"/>
            <a:chOff x="3786182" y="1192962"/>
            <a:chExt cx="928694" cy="406350"/>
          </a:xfrm>
        </p:grpSpPr>
        <p:sp>
          <p:nvSpPr>
            <p:cNvPr id="11" name="TextBox 10"/>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41996"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989" name="组合 20"/>
          <p:cNvGrpSpPr>
            <a:grpSpLocks/>
          </p:cNvGrpSpPr>
          <p:nvPr/>
        </p:nvGrpSpPr>
        <p:grpSpPr bwMode="auto">
          <a:xfrm>
            <a:off x="3182938" y="5805488"/>
            <a:ext cx="2786062" cy="428625"/>
            <a:chOff x="3714744" y="5143512"/>
            <a:chExt cx="2786082" cy="428628"/>
          </a:xfrm>
        </p:grpSpPr>
        <p:sp>
          <p:nvSpPr>
            <p:cNvPr id="17" name="圆角矩形 16"/>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TextBox 17"/>
            <p:cNvSpPr txBox="1"/>
            <p:nvPr/>
          </p:nvSpPr>
          <p:spPr bwMode="auto">
            <a:xfrm>
              <a:off x="3962611" y="5187962"/>
              <a:ext cx="22204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9218" name="Picture 2" descr="C:\Users\yaling.he\Desktop\Chapter03截图\Chapter03截图\图3.43　 QQ消息列表.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1013922"/>
            <a:ext cx="2752561" cy="463167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41</a:t>
            </a:fld>
            <a:r>
              <a:rPr lang="en-US" altLang="zh-CN" smtClean="0"/>
              <a:t>/46</a:t>
            </a:r>
            <a:endParaRPr lang="zh-CN" altLang="en-US" dirty="0"/>
          </a:p>
        </p:txBody>
      </p:sp>
    </p:spTree>
    <p:extLst>
      <p:ext uri="{BB962C8B-B14F-4D97-AF65-F5344CB8AC3E}">
        <p14:creationId xmlns:p14="http://schemas.microsoft.com/office/powerpoint/2010/main" val="364597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43011"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43012"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3015" name="组合 7"/>
            <p:cNvGrpSpPr>
              <a:grpSpLocks/>
            </p:cNvGrpSpPr>
            <p:nvPr/>
          </p:nvGrpSpPr>
          <p:grpSpPr bwMode="auto">
            <a:xfrm>
              <a:off x="1923997" y="3214688"/>
              <a:ext cx="5862712" cy="2058988"/>
              <a:chOff x="2066281" y="2227264"/>
              <a:chExt cx="5862790" cy="2059017"/>
            </a:xfrm>
          </p:grpSpPr>
          <p:grpSp>
            <p:nvGrpSpPr>
              <p:cNvPr id="43016"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3021"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43017"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D4C544AB-AF4C-4A74-B638-213FBE600845}" type="slidenum">
              <a:rPr lang="zh-CN" altLang="en-US" smtClean="0"/>
              <a:pPr>
                <a:defRPr/>
              </a:pPr>
              <a:t>42</a:t>
            </a:fld>
            <a:r>
              <a:rPr lang="en-US" altLang="zh-CN" smtClean="0"/>
              <a:t>/46</a:t>
            </a:r>
            <a:endParaRPr lang="zh-CN" altLang="en-US" dirty="0"/>
          </a:p>
        </p:txBody>
      </p:sp>
    </p:spTree>
    <p:extLst>
      <p:ext uri="{BB962C8B-B14F-4D97-AF65-F5344CB8AC3E}">
        <p14:creationId xmlns:p14="http://schemas.microsoft.com/office/powerpoint/2010/main" val="36841940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7715250" y="274638"/>
            <a:ext cx="971550" cy="582612"/>
          </a:xfrm>
        </p:spPr>
        <p:txBody>
          <a:bodyPr/>
          <a:lstStyle/>
          <a:p>
            <a:pPr eaLnBrk="1" hangingPunct="1"/>
            <a:r>
              <a:rPr smtClean="0">
                <a:solidFill>
                  <a:srgbClr val="121F55"/>
                </a:solidFill>
              </a:rPr>
              <a:t>总结</a:t>
            </a:r>
          </a:p>
        </p:txBody>
      </p:sp>
      <p:sp>
        <p:nvSpPr>
          <p:cNvPr id="53251" name="TextBox 4"/>
          <p:cNvSpPr txBox="1">
            <a:spLocks noChangeArrowheads="1"/>
          </p:cNvSpPr>
          <p:nvPr/>
        </p:nvSpPr>
        <p:spPr bwMode="auto">
          <a:xfrm>
            <a:off x="2149102" y="1340768"/>
            <a:ext cx="6383338" cy="717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ea typeface="微软雅黑" pitchFamily="34" charset="-122"/>
                <a:cs typeface="Arial" charset="0"/>
              </a:rPr>
              <a:t>小图标组件的使用及应用场景</a:t>
            </a:r>
            <a:endParaRPr lang="en-US" altLang="zh-CN" sz="2000" b="1" dirty="0">
              <a:ea typeface="微软雅黑" pitchFamily="34" charset="-122"/>
              <a:cs typeface="Arial" charset="0"/>
            </a:endParaRPr>
          </a:p>
          <a:p>
            <a:pPr eaLnBrk="1" hangingPunct="1"/>
            <a:r>
              <a:rPr lang="zh-CN" altLang="en-US" sz="2000" b="1" dirty="0">
                <a:solidFill>
                  <a:srgbClr val="FF0000"/>
                </a:solidFill>
                <a:ea typeface="微软雅黑" pitchFamily="34" charset="-122"/>
                <a:cs typeface="Arial" charset="0"/>
              </a:rPr>
              <a:t>下拉</a:t>
            </a:r>
            <a:r>
              <a:rPr lang="zh-CN" altLang="en-US" sz="2000" b="1" dirty="0" smtClean="0">
                <a:solidFill>
                  <a:srgbClr val="FF0000"/>
                </a:solidFill>
                <a:ea typeface="微软雅黑" pitchFamily="34" charset="-122"/>
                <a:cs typeface="Arial" charset="0"/>
              </a:rPr>
              <a:t>菜单组件</a:t>
            </a:r>
            <a:endParaRPr lang="en-US" altLang="zh-CN" sz="2000" b="1" dirty="0" smtClean="0">
              <a:solidFill>
                <a:srgbClr val="FF0000"/>
              </a:solidFill>
              <a:ea typeface="微软雅黑" pitchFamily="34" charset="-122"/>
              <a:cs typeface="Arial" charset="0"/>
            </a:endParaRPr>
          </a:p>
          <a:p>
            <a:pPr eaLnBrk="1" hangingPunct="1"/>
            <a:r>
              <a:rPr lang="zh-CN" altLang="en-US" sz="2000" b="1" dirty="0" smtClean="0">
                <a:ea typeface="微软雅黑" pitchFamily="34" charset="-122"/>
                <a:cs typeface="Arial" charset="0"/>
              </a:rPr>
              <a:t>输入</a:t>
            </a:r>
            <a:r>
              <a:rPr lang="zh-CN" altLang="en-US" sz="2000" b="1" dirty="0">
                <a:ea typeface="微软雅黑" pitchFamily="34" charset="-122"/>
                <a:cs typeface="Arial" charset="0"/>
              </a:rPr>
              <a:t>框的使用：基本用法、尺寸大小、按钮作为</a:t>
            </a:r>
            <a:r>
              <a:rPr lang="en-US" altLang="zh-CN" sz="2000" b="1" dirty="0" err="1">
                <a:ea typeface="微软雅黑" pitchFamily="34" charset="-122"/>
                <a:cs typeface="Arial" charset="0"/>
              </a:rPr>
              <a:t>addon</a:t>
            </a:r>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zh-CN" altLang="en-US" sz="2000" b="1" dirty="0">
                <a:ea typeface="微软雅黑" pitchFamily="34" charset="-122"/>
                <a:cs typeface="Arial" charset="0"/>
              </a:rPr>
              <a:t>导航</a:t>
            </a:r>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zh-CN" altLang="en-US" sz="2000" b="1" dirty="0">
                <a:solidFill>
                  <a:srgbClr val="FF0000"/>
                </a:solidFill>
                <a:ea typeface="微软雅黑" pitchFamily="34" charset="-122"/>
                <a:cs typeface="Arial" charset="0"/>
              </a:rPr>
              <a:t>导航条</a:t>
            </a:r>
            <a:endParaRPr lang="en-US" altLang="zh-CN" sz="2000" b="1" dirty="0">
              <a:solidFill>
                <a:srgbClr val="FF0000"/>
              </a:solidFill>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zh-CN" altLang="en-US" sz="2000" b="1" dirty="0">
                <a:solidFill>
                  <a:srgbClr val="FF0000"/>
                </a:solidFill>
                <a:ea typeface="微软雅黑" pitchFamily="34" charset="-122"/>
                <a:cs typeface="Arial" charset="0"/>
              </a:rPr>
              <a:t>缩略图组件</a:t>
            </a:r>
            <a:endParaRPr lang="en-US" altLang="zh-CN" sz="2000" b="1" dirty="0">
              <a:solidFill>
                <a:srgbClr val="FF0000"/>
              </a:solidFill>
              <a:ea typeface="微软雅黑" pitchFamily="34" charset="-122"/>
              <a:cs typeface="Arial" charset="0"/>
            </a:endParaRPr>
          </a:p>
          <a:p>
            <a:pPr eaLnBrk="1" hangingPunct="1"/>
            <a:r>
              <a:rPr lang="zh-CN" altLang="en-US" sz="2000" b="1" dirty="0">
                <a:solidFill>
                  <a:srgbClr val="FF0000"/>
                </a:solidFill>
                <a:ea typeface="微软雅黑" pitchFamily="34" charset="-122"/>
                <a:cs typeface="Arial" charset="0"/>
              </a:rPr>
              <a:t>媒体对象</a:t>
            </a:r>
          </a:p>
          <a:p>
            <a:pPr eaLnBrk="1" hangingPunct="1"/>
            <a:r>
              <a:rPr lang="zh-CN" altLang="en-US" sz="2000" b="1" dirty="0">
                <a:ea typeface="微软雅黑" pitchFamily="34" charset="-122"/>
                <a:cs typeface="Arial" charset="0"/>
              </a:rPr>
              <a:t>普通的列组件和带徽章的列表组件</a:t>
            </a:r>
          </a:p>
          <a:p>
            <a:pPr eaLnBrk="1" hangingPunct="1"/>
            <a:r>
              <a:rPr lang="zh-CN" altLang="en-US" sz="2000" b="1" dirty="0">
                <a:ea typeface="微软雅黑" pitchFamily="34" charset="-122"/>
                <a:cs typeface="Arial" charset="0"/>
              </a:rPr>
              <a:t>默认分页导航和翻页组件</a:t>
            </a: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r>
              <a:rPr lang="en-US" altLang="zh-CN" sz="2000" b="1" dirty="0">
                <a:solidFill>
                  <a:srgbClr val="FF0000"/>
                </a:solidFill>
                <a:ea typeface="微软雅黑" pitchFamily="34" charset="-122"/>
                <a:cs typeface="Arial" charset="0"/>
              </a:rPr>
              <a:t>CSS</a:t>
            </a:r>
            <a:r>
              <a:rPr lang="zh-CN" altLang="en-US" sz="2000" b="1" dirty="0">
                <a:solidFill>
                  <a:srgbClr val="FF0000"/>
                </a:solidFill>
                <a:ea typeface="微软雅黑" pitchFamily="34" charset="-122"/>
                <a:cs typeface="Arial" charset="0"/>
              </a:rPr>
              <a:t>全局样式</a:t>
            </a:r>
            <a:endParaRPr lang="zh-CN" altLang="en-US" sz="2000" dirty="0">
              <a:solidFill>
                <a:srgbClr val="FF0000"/>
              </a:solidFill>
              <a:ea typeface="微软雅黑" pitchFamily="34" charset="-122"/>
              <a:cs typeface="Arial" charset="0"/>
            </a:endParaRPr>
          </a:p>
        </p:txBody>
      </p:sp>
      <p:sp>
        <p:nvSpPr>
          <p:cNvPr id="53256" name="TextBox 15"/>
          <p:cNvSpPr txBox="1">
            <a:spLocks noChangeArrowheads="1"/>
          </p:cNvSpPr>
          <p:nvPr/>
        </p:nvSpPr>
        <p:spPr bwMode="auto">
          <a:xfrm>
            <a:off x="8459" y="3172906"/>
            <a:ext cx="19712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000" b="1" dirty="0" smtClean="0">
                <a:ea typeface="微软雅黑" pitchFamily="34" charset="-122"/>
                <a:cs typeface="Arial" charset="0"/>
              </a:rPr>
              <a:t>Bootstrap </a:t>
            </a:r>
          </a:p>
          <a:p>
            <a:pPr algn="ctr" eaLnBrk="1" hangingPunct="1"/>
            <a:r>
              <a:rPr lang="zh-CN" altLang="en-US" sz="2000" b="1" dirty="0">
                <a:ea typeface="微软雅黑" pitchFamily="34" charset="-122"/>
                <a:cs typeface="Arial" charset="0"/>
              </a:rPr>
              <a:t>组件</a:t>
            </a:r>
            <a:endParaRPr lang="en-US" altLang="zh-CN" sz="2000" b="1" dirty="0">
              <a:ea typeface="微软雅黑" pitchFamily="34" charset="-122"/>
              <a:cs typeface="Arial" charset="0"/>
            </a:endParaRPr>
          </a:p>
        </p:txBody>
      </p:sp>
      <p:sp>
        <p:nvSpPr>
          <p:cNvPr id="53257" name="AutoShape 3"/>
          <p:cNvSpPr>
            <a:spLocks/>
          </p:cNvSpPr>
          <p:nvPr/>
        </p:nvSpPr>
        <p:spPr bwMode="auto">
          <a:xfrm>
            <a:off x="1691680" y="1249334"/>
            <a:ext cx="429195" cy="4411914"/>
          </a:xfrm>
          <a:prstGeom prst="leftBrace">
            <a:avLst>
              <a:gd name="adj1" fmla="val 62112"/>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26" name="AutoShape 3"/>
          <p:cNvSpPr>
            <a:spLocks/>
          </p:cNvSpPr>
          <p:nvPr/>
        </p:nvSpPr>
        <p:spPr bwMode="auto">
          <a:xfrm>
            <a:off x="2843809" y="2351782"/>
            <a:ext cx="216023" cy="861194"/>
          </a:xfrm>
          <a:prstGeom prst="leftBrace">
            <a:avLst>
              <a:gd name="adj1" fmla="val 6220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dirty="0">
              <a:ea typeface="黑体" pitchFamily="49" charset="-122"/>
            </a:endParaRPr>
          </a:p>
        </p:txBody>
      </p:sp>
      <p:sp>
        <p:nvSpPr>
          <p:cNvPr id="27" name="矩形 26"/>
          <p:cNvSpPr/>
          <p:nvPr/>
        </p:nvSpPr>
        <p:spPr>
          <a:xfrm>
            <a:off x="3027781" y="2276872"/>
            <a:ext cx="1760243" cy="1077218"/>
          </a:xfrm>
          <a:prstGeom prst="rect">
            <a:avLst/>
          </a:prstGeom>
        </p:spPr>
        <p:txBody>
          <a:bodyPr wrap="square">
            <a:spAutoFit/>
          </a:bodyPr>
          <a:lstStyle/>
          <a:p>
            <a:pPr lvl="0"/>
            <a:r>
              <a:rPr lang="zh-CN" altLang="en-US" sz="1600" b="1" dirty="0">
                <a:solidFill>
                  <a:srgbClr val="000000"/>
                </a:solidFill>
                <a:ea typeface="微软雅黑" pitchFamily="34" charset="-122"/>
                <a:cs typeface="Arial" charset="0"/>
              </a:rPr>
              <a:t>选项卡导航</a:t>
            </a:r>
            <a:endParaRPr lang="en-US" altLang="zh-CN" sz="1600" b="1" dirty="0">
              <a:solidFill>
                <a:srgbClr val="000000"/>
              </a:solidFill>
              <a:ea typeface="微软雅黑" pitchFamily="34" charset="-122"/>
              <a:cs typeface="Arial" charset="0"/>
            </a:endParaRPr>
          </a:p>
          <a:p>
            <a:pPr lvl="0"/>
            <a:r>
              <a:rPr lang="zh-CN" altLang="en-US" sz="1600" b="1" dirty="0">
                <a:solidFill>
                  <a:srgbClr val="000000"/>
                </a:solidFill>
                <a:ea typeface="微软雅黑" pitchFamily="34" charset="-122"/>
                <a:cs typeface="Arial" charset="0"/>
              </a:rPr>
              <a:t>胶囊式导航</a:t>
            </a:r>
            <a:endParaRPr lang="en-US" altLang="zh-CN" sz="1600" b="1" dirty="0">
              <a:solidFill>
                <a:srgbClr val="000000"/>
              </a:solidFill>
              <a:ea typeface="微软雅黑" pitchFamily="34" charset="-122"/>
              <a:cs typeface="Arial" charset="0"/>
            </a:endParaRPr>
          </a:p>
          <a:p>
            <a:pPr lvl="0"/>
            <a:r>
              <a:rPr lang="zh-CN" altLang="en-US" sz="1600" b="1" dirty="0">
                <a:solidFill>
                  <a:srgbClr val="000000"/>
                </a:solidFill>
                <a:ea typeface="微软雅黑" pitchFamily="34" charset="-122"/>
                <a:cs typeface="Arial" charset="0"/>
              </a:rPr>
              <a:t>自适应导航</a:t>
            </a:r>
            <a:endParaRPr lang="en-US" altLang="zh-CN" sz="1600" b="1" dirty="0">
              <a:solidFill>
                <a:srgbClr val="000000"/>
              </a:solidFill>
              <a:ea typeface="微软雅黑" pitchFamily="34" charset="-122"/>
              <a:cs typeface="Arial" charset="0"/>
            </a:endParaRPr>
          </a:p>
          <a:p>
            <a:pPr lvl="0"/>
            <a:r>
              <a:rPr lang="zh-CN" altLang="en-US" sz="1600" b="1" dirty="0">
                <a:solidFill>
                  <a:srgbClr val="000000"/>
                </a:solidFill>
                <a:ea typeface="微软雅黑" pitchFamily="34" charset="-122"/>
                <a:cs typeface="Arial" charset="0"/>
              </a:rPr>
              <a:t>二级导航</a:t>
            </a:r>
          </a:p>
        </p:txBody>
      </p:sp>
      <p:sp>
        <p:nvSpPr>
          <p:cNvPr id="17" name="AutoShape 3"/>
          <p:cNvSpPr>
            <a:spLocks/>
          </p:cNvSpPr>
          <p:nvPr/>
        </p:nvSpPr>
        <p:spPr bwMode="auto">
          <a:xfrm>
            <a:off x="2970217" y="3284984"/>
            <a:ext cx="216023" cy="861194"/>
          </a:xfrm>
          <a:prstGeom prst="leftBrace">
            <a:avLst>
              <a:gd name="adj1" fmla="val 6220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dirty="0">
              <a:ea typeface="黑体" pitchFamily="49" charset="-122"/>
            </a:endParaRPr>
          </a:p>
        </p:txBody>
      </p:sp>
      <p:sp>
        <p:nvSpPr>
          <p:cNvPr id="18" name="矩形 17"/>
          <p:cNvSpPr/>
          <p:nvPr/>
        </p:nvSpPr>
        <p:spPr>
          <a:xfrm>
            <a:off x="3131840" y="3212976"/>
            <a:ext cx="4608512" cy="1077218"/>
          </a:xfrm>
          <a:prstGeom prst="rect">
            <a:avLst/>
          </a:prstGeom>
        </p:spPr>
        <p:txBody>
          <a:bodyPr wrap="square">
            <a:spAutoFit/>
          </a:bodyPr>
          <a:lstStyle/>
          <a:p>
            <a:pPr eaLnBrk="1" hangingPunct="1"/>
            <a:r>
              <a:rPr lang="zh-CN" altLang="en-US" sz="1600" b="1" dirty="0">
                <a:solidFill>
                  <a:srgbClr val="FF0000"/>
                </a:solidFill>
                <a:ea typeface="微软雅黑" pitchFamily="34" charset="-122"/>
                <a:cs typeface="Arial" charset="0"/>
              </a:rPr>
              <a:t>基础导航条</a:t>
            </a:r>
            <a:endParaRPr lang="en-US" altLang="zh-CN" sz="1600" b="1" dirty="0">
              <a:solidFill>
                <a:srgbClr val="FF0000"/>
              </a:solidFill>
              <a:ea typeface="微软雅黑" pitchFamily="34" charset="-122"/>
              <a:cs typeface="Arial" charset="0"/>
            </a:endParaRPr>
          </a:p>
          <a:p>
            <a:pPr eaLnBrk="1" hangingPunct="1"/>
            <a:r>
              <a:rPr lang="zh-CN" altLang="en-US" sz="1600" b="1" dirty="0">
                <a:solidFill>
                  <a:srgbClr val="FF0000"/>
                </a:solidFill>
                <a:ea typeface="微软雅黑" pitchFamily="34" charset="-122"/>
                <a:cs typeface="Arial" charset="0"/>
              </a:rPr>
              <a:t>导航条中的表单</a:t>
            </a:r>
            <a:endParaRPr lang="en-US" altLang="zh-CN" sz="1600" b="1" dirty="0">
              <a:solidFill>
                <a:srgbClr val="FF0000"/>
              </a:solidFill>
              <a:ea typeface="微软雅黑" pitchFamily="34" charset="-122"/>
              <a:cs typeface="Arial" charset="0"/>
            </a:endParaRPr>
          </a:p>
          <a:p>
            <a:pPr eaLnBrk="1" hangingPunct="1"/>
            <a:r>
              <a:rPr lang="zh-CN" altLang="en-US" sz="1600" b="1" dirty="0">
                <a:solidFill>
                  <a:srgbClr val="FF0000"/>
                </a:solidFill>
                <a:ea typeface="微软雅黑" pitchFamily="34" charset="-122"/>
                <a:cs typeface="Arial" charset="0"/>
              </a:rPr>
              <a:t>导航条中的按钮（文本、链接）</a:t>
            </a:r>
            <a:endParaRPr lang="en-US" altLang="zh-CN" sz="1600" b="1" dirty="0">
              <a:solidFill>
                <a:srgbClr val="FF0000"/>
              </a:solidFill>
              <a:ea typeface="微软雅黑" pitchFamily="34" charset="-122"/>
              <a:cs typeface="Arial" charset="0"/>
            </a:endParaRPr>
          </a:p>
          <a:p>
            <a:pPr eaLnBrk="1" hangingPunct="1"/>
            <a:r>
              <a:rPr lang="zh-CN" altLang="en-US" sz="1600" b="1" dirty="0">
                <a:solidFill>
                  <a:srgbClr val="FF0000"/>
                </a:solidFill>
                <a:ea typeface="微软雅黑" pitchFamily="34" charset="-122"/>
                <a:cs typeface="Arial" charset="0"/>
              </a:rPr>
              <a:t>响应式导航条</a:t>
            </a:r>
          </a:p>
        </p:txBody>
      </p:sp>
      <p:sp>
        <p:nvSpPr>
          <p:cNvPr id="3" name="灯片编号占位符 2"/>
          <p:cNvSpPr>
            <a:spLocks noGrp="1"/>
          </p:cNvSpPr>
          <p:nvPr>
            <p:ph type="sldNum" sz="quarter" idx="10"/>
          </p:nvPr>
        </p:nvSpPr>
        <p:spPr/>
        <p:txBody>
          <a:bodyPr/>
          <a:lstStyle/>
          <a:p>
            <a:pPr>
              <a:defRPr/>
            </a:pPr>
            <a:fld id="{D4C544AB-AF4C-4A74-B638-213FBE600845}" type="slidenum">
              <a:rPr lang="zh-CN" altLang="en-US" smtClean="0"/>
              <a:pPr>
                <a:defRPr/>
              </a:pPr>
              <a:t>43</a:t>
            </a:fld>
            <a:r>
              <a:rPr lang="en-US" altLang="zh-CN" smtClean="0"/>
              <a:t>/46</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6443663" y="285750"/>
            <a:ext cx="2520950" cy="523875"/>
          </a:xfrm>
        </p:spPr>
        <p:txBody>
          <a:bodyPr/>
          <a:lstStyle/>
          <a:p>
            <a:pPr eaLnBrk="1" hangingPunct="1"/>
            <a:r>
              <a:rPr smtClean="0">
                <a:solidFill>
                  <a:srgbClr val="121F55"/>
                </a:solidFill>
              </a:rPr>
              <a:t>相关学习资源</a:t>
            </a:r>
          </a:p>
        </p:txBody>
      </p:sp>
      <p:sp>
        <p:nvSpPr>
          <p:cNvPr id="9" name="矩形 8"/>
          <p:cNvSpPr/>
          <p:nvPr/>
        </p:nvSpPr>
        <p:spPr>
          <a:xfrm>
            <a:off x="2267744" y="3432175"/>
            <a:ext cx="4626322" cy="571500"/>
          </a:xfrm>
          <a:prstGeom prst="rect">
            <a:avLst/>
          </a:prstGeom>
          <a:solidFill>
            <a:schemeClr val="bg1"/>
          </a:solidFill>
          <a:ln cap="sq" cmpd="dbl">
            <a:solidFill>
              <a:srgbClr val="0070C0"/>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a:solidFill>
                  <a:srgbClr val="0F3D3B"/>
                </a:solidFill>
                <a:latin typeface="微软雅黑" pitchFamily="34" charset="-122"/>
                <a:ea typeface="微软雅黑" pitchFamily="34" charset="-122"/>
              </a:rPr>
              <a:t>  </a:t>
            </a:r>
            <a:r>
              <a:rPr lang="zh-CN" altLang="en-US" sz="2200" b="1" dirty="0">
                <a:solidFill>
                  <a:srgbClr val="0F3D3B"/>
                </a:solidFill>
                <a:latin typeface="微软雅黑" pitchFamily="34" charset="-122"/>
                <a:ea typeface="微软雅黑" pitchFamily="34" charset="-122"/>
              </a:rPr>
              <a:t>学习平台</a:t>
            </a:r>
          </a:p>
        </p:txBody>
      </p:sp>
      <p:sp>
        <p:nvSpPr>
          <p:cNvPr id="10" name="矩形 9"/>
          <p:cNvSpPr/>
          <p:nvPr/>
        </p:nvSpPr>
        <p:spPr>
          <a:xfrm>
            <a:off x="2267744" y="2276475"/>
            <a:ext cx="4626322" cy="571500"/>
          </a:xfrm>
          <a:prstGeom prst="rect">
            <a:avLst/>
          </a:prstGeom>
          <a:solidFill>
            <a:schemeClr val="bg1"/>
          </a:solidFill>
          <a:ln cap="sq" cmpd="dbl">
            <a:solidFill>
              <a:srgbClr val="0070C0"/>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a:solidFill>
                  <a:srgbClr val="0F3D3B"/>
                </a:solidFill>
                <a:latin typeface="微软雅黑" pitchFamily="34" charset="-122"/>
                <a:ea typeface="微软雅黑" pitchFamily="34" charset="-122"/>
              </a:rPr>
              <a:t>   </a:t>
            </a:r>
            <a:r>
              <a:rPr lang="zh-CN" altLang="en-US" sz="2200" b="1" dirty="0">
                <a:solidFill>
                  <a:srgbClr val="0F3D3B"/>
                </a:solidFill>
                <a:latin typeface="微软雅黑" pitchFamily="34" charset="-122"/>
                <a:ea typeface="微软雅黑" pitchFamily="34" charset="-122"/>
              </a:rPr>
              <a:t>学生用书</a:t>
            </a:r>
          </a:p>
        </p:txBody>
      </p:sp>
      <p:sp>
        <p:nvSpPr>
          <p:cNvPr id="14" name="矩形 13"/>
          <p:cNvSpPr/>
          <p:nvPr/>
        </p:nvSpPr>
        <p:spPr>
          <a:xfrm>
            <a:off x="2267744" y="2847975"/>
            <a:ext cx="4626322" cy="369888"/>
          </a:xfrm>
          <a:prstGeom prst="rect">
            <a:avLst/>
          </a:prstGeom>
          <a:solidFill>
            <a:srgbClr val="0070C0"/>
          </a:solidFill>
          <a:ln>
            <a:solidFill>
              <a:srgbClr val="0070C0"/>
            </a:solidFill>
          </a:ln>
          <a:effectLst>
            <a:outerShdw blurRad="50800" dist="38100" dir="5400000" algn="t" rotWithShape="0">
              <a:prstClr val="black">
                <a:alpha val="40000"/>
              </a:prstClr>
            </a:outerShdw>
          </a:effectLst>
        </p:spPr>
        <p:txBody>
          <a:bodyPr wrap="square" anchor="ctr">
            <a:spAutoFit/>
          </a:bodyPr>
          <a:lstStyle/>
          <a:p>
            <a:pPr marL="742950" lvl="1" indent="-285750" algn="ctr">
              <a:spcBef>
                <a:spcPct val="20000"/>
              </a:spcBef>
              <a:buClr>
                <a:srgbClr val="233DA9"/>
              </a:buClr>
              <a:buSzPct val="80000"/>
              <a:defRPr/>
            </a:pPr>
            <a:r>
              <a:rPr lang="en-US" altLang="zh-CN" b="1" kern="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《Web</a:t>
            </a:r>
            <a:r>
              <a:rPr lang="zh-CN" altLang="en-US" b="1" kern="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前端框架与移动应用开发</a:t>
            </a:r>
            <a:r>
              <a:rPr lang="en-US" altLang="zh-CN" b="1" kern="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en-US" altLang="zh-CN"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7" name="矩形 16"/>
          <p:cNvSpPr/>
          <p:nvPr/>
        </p:nvSpPr>
        <p:spPr>
          <a:xfrm>
            <a:off x="2267744" y="4003953"/>
            <a:ext cx="4626322" cy="369332"/>
          </a:xfrm>
          <a:prstGeom prst="rect">
            <a:avLst/>
          </a:prstGeom>
          <a:solidFill>
            <a:srgbClr val="0070C0"/>
          </a:solidFill>
          <a:ln>
            <a:solidFill>
              <a:srgbClr val="0070C0"/>
            </a:solidFill>
          </a:ln>
          <a:effectLst>
            <a:outerShdw blurRad="50800" dist="38100" dir="5400000" algn="t" rotWithShape="0">
              <a:prstClr val="black">
                <a:alpha val="40000"/>
              </a:prstClr>
            </a:outerShdw>
          </a:effectLst>
        </p:spPr>
        <p:txBody>
          <a:bodyPr wrap="square" anchor="ctr">
            <a:spAutoFit/>
          </a:bodyPr>
          <a:lstStyle/>
          <a:p>
            <a:pPr marL="285750" indent="-285750" algn="ctr">
              <a:spcBef>
                <a:spcPct val="20000"/>
              </a:spcBef>
              <a:buClr>
                <a:srgbClr val="233DA9"/>
              </a:buClr>
              <a:buSzPct val="80000"/>
              <a:defRPr/>
            </a:pPr>
            <a:r>
              <a:rPr lang="zh-CN" altLang="en-US" b="1" kern="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r>
              <a:rPr lang="en-US" altLang="zh-CN"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Web</a:t>
            </a: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前端框架与移动应用</a:t>
            </a:r>
            <a:r>
              <a:rPr lang="zh-CN" altLang="en-US" b="1" kern="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开发”</a:t>
            </a: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课程</a:t>
            </a:r>
          </a:p>
        </p:txBody>
      </p:sp>
      <p:sp>
        <p:nvSpPr>
          <p:cNvPr id="2" name="灯片编号占位符 1"/>
          <p:cNvSpPr>
            <a:spLocks noGrp="1"/>
          </p:cNvSpPr>
          <p:nvPr>
            <p:ph type="sldNum" sz="quarter" idx="10"/>
          </p:nvPr>
        </p:nvSpPr>
        <p:spPr/>
        <p:txBody>
          <a:bodyPr/>
          <a:lstStyle/>
          <a:p>
            <a:pPr>
              <a:defRPr/>
            </a:pPr>
            <a:fld id="{D4C544AB-AF4C-4A74-B638-213FBE600845}" type="slidenum">
              <a:rPr lang="zh-CN" altLang="en-US" smtClean="0"/>
              <a:pPr>
                <a:defRPr/>
              </a:pPr>
              <a:t>44</a:t>
            </a:fld>
            <a:r>
              <a:rPr lang="en-US" altLang="zh-CN" smtClean="0"/>
              <a:t>/46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088" y="285750"/>
            <a:ext cx="1152525" cy="523875"/>
          </a:xfrm>
        </p:spPr>
        <p:txBody>
          <a:bodyPr/>
          <a:lstStyle/>
          <a:p>
            <a:pPr eaLnBrk="1" hangingPunct="1">
              <a:defRPr/>
            </a:pPr>
            <a:r>
              <a:rPr dirty="0" smtClean="0">
                <a:solidFill>
                  <a:schemeClr val="tx2">
                    <a:lumMod val="75000"/>
                  </a:schemeClr>
                </a:solidFill>
              </a:rPr>
              <a:t>作业</a:t>
            </a:r>
            <a:endParaRPr dirty="0">
              <a:solidFill>
                <a:schemeClr val="tx2">
                  <a:lumMod val="75000"/>
                </a:schemeClr>
              </a:solidFill>
            </a:endParaRPr>
          </a:p>
        </p:txBody>
      </p:sp>
      <p:sp>
        <p:nvSpPr>
          <p:cNvPr id="3" name="内容占位符 2"/>
          <p:cNvSpPr>
            <a:spLocks noGrp="1"/>
          </p:cNvSpPr>
          <p:nvPr>
            <p:ph idx="1"/>
          </p:nvPr>
        </p:nvSpPr>
        <p:spPr>
          <a:xfrm>
            <a:off x="784225" y="908050"/>
            <a:ext cx="7645400" cy="5143500"/>
          </a:xfrm>
        </p:spPr>
        <p:txBody>
          <a:bodyPr/>
          <a:lstStyle/>
          <a:p>
            <a:pPr eaLnBrk="1" hangingPunct="1">
              <a:defRPr/>
            </a:pPr>
            <a:r>
              <a:rPr lang="zh-CN" altLang="en-US" dirty="0" smtClean="0"/>
              <a:t>课后作业</a:t>
            </a:r>
            <a:endParaRPr lang="en-US" dirty="0" smtClean="0"/>
          </a:p>
          <a:p>
            <a:pPr lvl="1" eaLnBrk="1" hangingPunct="1">
              <a:defRPr/>
            </a:pPr>
            <a:r>
              <a:rPr lang="zh-CN" altLang="en-US" dirty="0" smtClean="0">
                <a:solidFill>
                  <a:srgbClr val="FF0000"/>
                </a:solidFill>
              </a:rPr>
              <a:t>教员备课时根据班级情况在此添加内容，应区分必做、选做内容，以满足不同层次学员的需求</a:t>
            </a:r>
            <a:endParaRPr lang="en-US" altLang="zh-CN" dirty="0" smtClean="0">
              <a:solidFill>
                <a:srgbClr val="FF0000"/>
              </a:solidFill>
            </a:endParaRPr>
          </a:p>
          <a:p>
            <a:pPr lvl="1" eaLnBrk="1" hangingPunct="1">
              <a:defRPr/>
            </a:pPr>
            <a:endParaRPr lang="zh-CN" altLang="en-US" dirty="0" smtClean="0">
              <a:solidFill>
                <a:srgbClr val="FF0000"/>
              </a:solidFill>
            </a:endParaRPr>
          </a:p>
          <a:p>
            <a:pPr eaLnBrk="1" hangingPunct="1">
              <a:defRPr/>
            </a:pPr>
            <a:r>
              <a:rPr lang="zh-CN" altLang="en-US" dirty="0" smtClean="0"/>
              <a:t>预习作业</a:t>
            </a:r>
            <a:endParaRPr lang="en-US" altLang="zh-CN" dirty="0" smtClean="0"/>
          </a:p>
          <a:p>
            <a:pPr lvl="1" eaLnBrk="1" hangingPunct="1">
              <a:defRPr/>
            </a:pPr>
            <a:r>
              <a:rPr lang="zh-CN" altLang="en-US" dirty="0"/>
              <a:t>预习下一章学生用书，完成</a:t>
            </a:r>
            <a:r>
              <a:rPr lang="zh-CN" altLang="en-US" dirty="0" smtClean="0"/>
              <a:t>预习测试</a:t>
            </a:r>
            <a:endParaRPr lang="en-US" altLang="zh-CN" dirty="0" smtClean="0"/>
          </a:p>
          <a:p>
            <a:pPr lvl="2" eaLnBrk="1" hangingPunct="1">
              <a:defRPr/>
            </a:pPr>
            <a:r>
              <a:rPr lang="en-US" altLang="zh-CN" dirty="0"/>
              <a:t>Bootstrap</a:t>
            </a:r>
            <a:r>
              <a:rPr lang="zh-CN" altLang="en-US" dirty="0"/>
              <a:t>有哪些插件，分别是什么？</a:t>
            </a:r>
          </a:p>
          <a:p>
            <a:pPr lvl="2" eaLnBrk="1" hangingPunct="1">
              <a:defRPr/>
            </a:pPr>
            <a:r>
              <a:rPr lang="zh-CN" altLang="en-US" dirty="0" smtClean="0"/>
              <a:t>动画</a:t>
            </a:r>
            <a:r>
              <a:rPr lang="zh-CN" altLang="en-US" dirty="0"/>
              <a:t>过渡插件应用在其他的哪些插件中</a:t>
            </a:r>
            <a:r>
              <a:rPr lang="zh-CN" altLang="en-US" dirty="0" smtClean="0"/>
              <a:t>？</a:t>
            </a:r>
            <a:endParaRPr lang="en-US" altLang="zh-CN" dirty="0" smtClean="0"/>
          </a:p>
          <a:p>
            <a:pPr lvl="2" eaLnBrk="1" hangingPunct="1">
              <a:defRPr/>
            </a:pPr>
            <a:r>
              <a:rPr lang="zh-CN" altLang="en-US" dirty="0" smtClean="0"/>
              <a:t>如何设置</a:t>
            </a:r>
            <a:r>
              <a:rPr lang="zh-CN" altLang="zh-CN" dirty="0"/>
              <a:t>模态框</a:t>
            </a:r>
            <a:r>
              <a:rPr lang="zh-CN" altLang="zh-CN" dirty="0" smtClean="0"/>
              <a:t>尺寸</a:t>
            </a:r>
            <a:r>
              <a:rPr lang="zh-CN" altLang="en-US" dirty="0" smtClean="0"/>
              <a:t>大小？</a:t>
            </a:r>
            <a:endParaRPr lang="en-US" altLang="zh-CN" dirty="0" smtClean="0"/>
          </a:p>
          <a:p>
            <a:pPr lvl="2" eaLnBrk="1" hangingPunct="1">
              <a:defRPr/>
            </a:pPr>
            <a:r>
              <a:rPr lang="zh-CN" altLang="en-US" dirty="0" smtClean="0"/>
              <a:t>写出选项卡插件的</a:t>
            </a:r>
            <a:r>
              <a:rPr lang="en-US" altLang="zh-CN" dirty="0" smtClean="0"/>
              <a:t>HTML</a:t>
            </a:r>
            <a:r>
              <a:rPr lang="zh-CN" altLang="en-US" dirty="0" smtClean="0"/>
              <a:t>结构。</a:t>
            </a:r>
            <a:endParaRPr lang="en-US" altLang="zh-CN" dirty="0" smtClean="0"/>
          </a:p>
          <a:p>
            <a:pPr lvl="2" eaLnBrk="1" hangingPunct="1">
              <a:defRPr/>
            </a:pPr>
            <a:r>
              <a:rPr lang="zh-CN" altLang="zh-CN" dirty="0"/>
              <a:t>旋转轮</a:t>
            </a:r>
            <a:r>
              <a:rPr lang="zh-CN" altLang="zh-CN" dirty="0" smtClean="0"/>
              <a:t>播</a:t>
            </a:r>
            <a:r>
              <a:rPr lang="zh-CN" altLang="en-US" dirty="0" smtClean="0"/>
              <a:t>有哪些</a:t>
            </a:r>
            <a:r>
              <a:rPr lang="zh-CN" altLang="zh-CN" dirty="0" smtClean="0"/>
              <a:t>方法</a:t>
            </a:r>
            <a:r>
              <a:rPr lang="zh-CN" altLang="en-US" dirty="0" smtClean="0"/>
              <a:t>？</a:t>
            </a:r>
            <a:endParaRPr lang="zh-CN" altLang="en-US" dirty="0"/>
          </a:p>
          <a:p>
            <a:pPr lvl="2" eaLnBrk="1" hangingPunct="1">
              <a:defRPr/>
            </a:pPr>
            <a:endParaRPr lang="zh-CN" altLang="en-US" dirty="0" smtClean="0"/>
          </a:p>
          <a:p>
            <a:pPr lvl="2" eaLnBrk="1" hangingPunct="1">
              <a:defRPr/>
            </a:pPr>
            <a:endParaRPr lang="zh-CN" altLang="en-US" dirty="0" smtClean="0"/>
          </a:p>
          <a:p>
            <a:pPr lvl="1" eaLnBrk="1" hangingPunct="1">
              <a:defRPr/>
            </a:pPr>
            <a:endParaRPr lang="en-US" altLang="zh-CN" dirty="0" smtClean="0"/>
          </a:p>
          <a:p>
            <a:pPr eaLnBrk="1" hangingPunct="1">
              <a:defRPr/>
            </a:pPr>
            <a:endParaRPr lang="zh-CN" altLang="en-US" dirty="0"/>
          </a:p>
        </p:txBody>
      </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45</a:t>
            </a:fld>
            <a:r>
              <a:rPr lang="en-US" altLang="zh-CN" smtClean="0"/>
              <a:t>/46</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图片 7" descr="s3--面.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3" name="图片 21" descr="教育改变生活毛笔字.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2163763"/>
            <a:ext cx="653573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图片 11" descr="彩色1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188" y="328613"/>
            <a:ext cx="178593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325" name="组合 5"/>
          <p:cNvGrpSpPr>
            <a:grpSpLocks/>
          </p:cNvGrpSpPr>
          <p:nvPr/>
        </p:nvGrpSpPr>
        <p:grpSpPr bwMode="auto">
          <a:xfrm>
            <a:off x="6365875" y="5786438"/>
            <a:ext cx="2492375" cy="682625"/>
            <a:chOff x="6365905" y="5786454"/>
            <a:chExt cx="2492375" cy="682625"/>
          </a:xfrm>
        </p:grpSpPr>
        <p:sp>
          <p:nvSpPr>
            <p:cNvPr id="7" name="圆角矩形 6"/>
            <p:cNvSpPr/>
            <p:nvPr/>
          </p:nvSpPr>
          <p:spPr bwMode="auto">
            <a:xfrm>
              <a:off x="6429388" y="5857892"/>
              <a:ext cx="642942" cy="142876"/>
            </a:xfrm>
            <a:prstGeom prst="roundRect">
              <a:avLst/>
            </a:prstGeom>
            <a:solidFill>
              <a:srgbClr val="0E9CDE"/>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56330" name="TextBox 7"/>
            <p:cNvSpPr txBox="1">
              <a:spLocks noChangeArrowheads="1"/>
            </p:cNvSpPr>
            <p:nvPr/>
          </p:nvSpPr>
          <p:spPr bwMode="auto">
            <a:xfrm>
              <a:off x="6365905" y="5786454"/>
              <a:ext cx="2492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1600"/>
                </a:lnSpc>
              </a:pPr>
              <a:r>
                <a:rPr lang="en-US" altLang="zh-CN" sz="1000" b="1">
                  <a:solidFill>
                    <a:schemeClr val="bg1"/>
                  </a:solidFill>
                  <a:latin typeface="微软雅黑" pitchFamily="34" charset="-122"/>
                  <a:ea typeface="微软雅黑" pitchFamily="34" charset="-122"/>
                </a:rPr>
                <a:t>ACCP8.0</a:t>
              </a:r>
            </a:p>
            <a:p>
              <a:pPr eaLnBrk="1" hangingPunct="1">
                <a:lnSpc>
                  <a:spcPts val="1500"/>
                </a:lnSpc>
              </a:pPr>
              <a:r>
                <a:rPr lang="zh-CN" altLang="en-US" sz="1000" b="1">
                  <a:latin typeface="微软雅黑" pitchFamily="34" charset="-122"/>
                  <a:ea typeface="微软雅黑" pitchFamily="34" charset="-122"/>
                </a:rPr>
                <a:t>职业教育研究院</a:t>
              </a:r>
              <a:endParaRPr lang="en-US" altLang="zh-CN" sz="1000" b="1">
                <a:latin typeface="微软雅黑" pitchFamily="34" charset="-122"/>
                <a:ea typeface="微软雅黑" pitchFamily="34" charset="-122"/>
              </a:endParaRPr>
            </a:p>
            <a:p>
              <a:pPr eaLnBrk="1" hangingPunct="1">
                <a:lnSpc>
                  <a:spcPts val="1500"/>
                </a:lnSpc>
              </a:pPr>
              <a:r>
                <a:rPr lang="zh-CN" altLang="en-US" sz="1000" b="1">
                  <a:latin typeface="微软雅黑" pitchFamily="34" charset="-122"/>
                  <a:ea typeface="微软雅黑" pitchFamily="34" charset="-122"/>
                </a:rPr>
                <a:t>北京阿博泰克北大青鸟信息技术有限公司</a:t>
              </a:r>
            </a:p>
          </p:txBody>
        </p:sp>
      </p:grpSp>
      <p:sp>
        <p:nvSpPr>
          <p:cNvPr id="2" name="灯片编号占位符 1"/>
          <p:cNvSpPr>
            <a:spLocks noGrp="1"/>
          </p:cNvSpPr>
          <p:nvPr>
            <p:ph type="sldNum" sz="quarter" idx="10"/>
          </p:nvPr>
        </p:nvSpPr>
        <p:spPr/>
        <p:txBody>
          <a:bodyPr/>
          <a:lstStyle/>
          <a:p>
            <a:pPr>
              <a:defRPr/>
            </a:pPr>
            <a:fld id="{D4C544AB-AF4C-4A74-B638-213FBE600845}" type="slidenum">
              <a:rPr lang="zh-CN" altLang="en-US" smtClean="0"/>
              <a:pPr>
                <a:defRPr/>
              </a:pPr>
              <a:t>46</a:t>
            </a:fld>
            <a:r>
              <a:rPr lang="en-US" altLang="zh-CN" smtClean="0"/>
              <a:t>/46</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7092950" y="285750"/>
            <a:ext cx="1871663" cy="523875"/>
          </a:xfrm>
        </p:spPr>
        <p:txBody>
          <a:bodyPr/>
          <a:lstStyle/>
          <a:p>
            <a:pPr eaLnBrk="1" hangingPunct="1"/>
            <a:r>
              <a:rPr smtClean="0">
                <a:solidFill>
                  <a:srgbClr val="121F55"/>
                </a:solidFill>
              </a:rPr>
              <a:t>本章目标</a:t>
            </a:r>
          </a:p>
        </p:txBody>
      </p:sp>
      <p:sp>
        <p:nvSpPr>
          <p:cNvPr id="17411" name="内容占位符 2"/>
          <p:cNvSpPr>
            <a:spLocks noGrp="1"/>
          </p:cNvSpPr>
          <p:nvPr>
            <p:ph idx="1"/>
          </p:nvPr>
        </p:nvSpPr>
        <p:spPr>
          <a:xfrm>
            <a:off x="784225" y="1214438"/>
            <a:ext cx="7645400" cy="5143500"/>
          </a:xfrm>
        </p:spPr>
        <p:txBody>
          <a:bodyPr/>
          <a:lstStyle/>
          <a:p>
            <a:pPr lvl="0"/>
            <a:r>
              <a:rPr lang="zh-CN" altLang="en-US" dirty="0" smtClean="0"/>
              <a:t>会</a:t>
            </a:r>
            <a:r>
              <a:rPr lang="zh-CN" altLang="en-US" dirty="0"/>
              <a:t>使用下拉菜单组件制作下拉菜单</a:t>
            </a:r>
          </a:p>
          <a:p>
            <a:pPr lvl="0"/>
            <a:r>
              <a:rPr lang="zh-CN" altLang="en-US" dirty="0" smtClean="0"/>
              <a:t>会</a:t>
            </a:r>
            <a:r>
              <a:rPr lang="zh-CN" altLang="en-US" dirty="0"/>
              <a:t>使用输入框和小图标组件制作搜索框</a:t>
            </a:r>
          </a:p>
          <a:p>
            <a:pPr lvl="0"/>
            <a:r>
              <a:rPr lang="zh-CN" altLang="en-US" dirty="0" smtClean="0"/>
              <a:t>会</a:t>
            </a:r>
            <a:r>
              <a:rPr lang="zh-CN" altLang="en-US" dirty="0"/>
              <a:t>使用导航和导航条组件制作响应式导航条</a:t>
            </a:r>
          </a:p>
          <a:p>
            <a:pPr lvl="0"/>
            <a:r>
              <a:rPr lang="zh-CN" altLang="en-US" dirty="0" smtClean="0"/>
              <a:t>会</a:t>
            </a:r>
            <a:r>
              <a:rPr lang="zh-CN" altLang="en-US" dirty="0"/>
              <a:t>使用缩略图和媒体对象组件制作图文混合的列表</a:t>
            </a:r>
          </a:p>
          <a:p>
            <a:pPr lvl="0"/>
            <a:r>
              <a:rPr lang="zh-CN" altLang="en-US" dirty="0" smtClean="0"/>
              <a:t>会</a:t>
            </a:r>
            <a:r>
              <a:rPr lang="zh-CN" altLang="en-US" dirty="0"/>
              <a:t>使用列表组件制作列表</a:t>
            </a:r>
          </a:p>
          <a:p>
            <a:pPr eaLnBrk="1" hangingPunct="1">
              <a:defRPr/>
            </a:pPr>
            <a:endParaRPr lang="zh-CN" altLang="en-US" dirty="0" smtClean="0"/>
          </a:p>
          <a:p>
            <a:pPr eaLnBrk="1" hangingPunct="1">
              <a:defRPr/>
            </a:pPr>
            <a:endParaRPr lang="zh-CN" altLang="en-US" dirty="0" smtClean="0"/>
          </a:p>
        </p:txBody>
      </p:sp>
      <p:pic>
        <p:nvPicPr>
          <p:cNvPr id="11" name="Picture 2" descr="C:\Users\meng.zhang\Desktop\ACCP7.0模版图标规范\啊-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8181" y="2029818"/>
            <a:ext cx="642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C:\Users\meng.zhang\Desktop\ACCP7.0模版图标规范\是.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981671"/>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descr="C:\Users\meng.zhang\Desktop\ACCP7.0模版图标规范\是.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619" y="1557734"/>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C:\Users\meng.zhang\Desktop\ACCP7.0模版图标规范\是.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426" y="3429000"/>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C:\Users\meng.zhang\Desktop\ACCP7.0模版图标规范\是.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8338" y="2566317"/>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C:\Users\meng.zhang\Desktop\ACCP7.0模版图标规范\是.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806" y="1994099"/>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D4C544AB-AF4C-4A74-B638-213FBE600845}" type="slidenum">
              <a:rPr lang="zh-CN" altLang="en-US" smtClean="0"/>
              <a:pPr>
                <a:defRPr/>
              </a:pPr>
              <a:t>5</a:t>
            </a:fld>
            <a:r>
              <a:rPr lang="en-US" altLang="zh-CN" smtClean="0"/>
              <a:t>/46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6228184" y="286077"/>
            <a:ext cx="2736429" cy="523220"/>
          </a:xfrm>
        </p:spPr>
        <p:txBody>
          <a:bodyPr/>
          <a:lstStyle/>
          <a:p>
            <a:pPr eaLnBrk="1" hangingPunct="1"/>
            <a:r>
              <a:rPr lang="zh-CN" altLang="en-US" dirty="0" smtClean="0"/>
              <a:t>Bootstrap</a:t>
            </a:r>
            <a:r>
              <a:rPr lang="zh-CN" altLang="en-US" dirty="0"/>
              <a:t>组件</a:t>
            </a:r>
            <a:endParaRPr dirty="0" smtClean="0">
              <a:solidFill>
                <a:srgbClr val="121F55"/>
              </a:solidFill>
            </a:endParaRPr>
          </a:p>
        </p:txBody>
      </p:sp>
      <p:sp>
        <p:nvSpPr>
          <p:cNvPr id="17411" name="内容占位符 2"/>
          <p:cNvSpPr>
            <a:spLocks noGrp="1"/>
          </p:cNvSpPr>
          <p:nvPr>
            <p:ph idx="1"/>
          </p:nvPr>
        </p:nvSpPr>
        <p:spPr>
          <a:xfrm>
            <a:off x="784225" y="1214438"/>
            <a:ext cx="7645400" cy="5143500"/>
          </a:xfrm>
        </p:spPr>
        <p:txBody>
          <a:bodyPr/>
          <a:lstStyle/>
          <a:p>
            <a:pPr eaLnBrk="1" hangingPunct="1">
              <a:lnSpc>
                <a:spcPct val="150000"/>
              </a:lnSpc>
            </a:pPr>
            <a:r>
              <a:rPr lang="en-US" altLang="zh-CN" sz="2800" dirty="0" smtClean="0"/>
              <a:t>Bootstrap</a:t>
            </a:r>
            <a:r>
              <a:rPr lang="zh-CN" altLang="en-US" sz="2800" dirty="0" smtClean="0"/>
              <a:t>组件是</a:t>
            </a:r>
            <a:r>
              <a:rPr lang="en-US" altLang="zh-CN" sz="2800" dirty="0" smtClean="0"/>
              <a:t>Bootstrap</a:t>
            </a:r>
            <a:r>
              <a:rPr lang="zh-CN" altLang="en-US" sz="2800" dirty="0" smtClean="0"/>
              <a:t>框架的核心之</a:t>
            </a:r>
            <a:r>
              <a:rPr lang="zh-CN" altLang="en-US" sz="2800" dirty="0"/>
              <a:t>一</a:t>
            </a:r>
            <a:r>
              <a:rPr lang="zh-CN" altLang="en-US" sz="2800" dirty="0" smtClean="0"/>
              <a:t>。可以利用</a:t>
            </a:r>
            <a:r>
              <a:rPr lang="en-US" altLang="zh-CN" sz="2800" dirty="0" smtClean="0"/>
              <a:t>Bootstrap</a:t>
            </a:r>
            <a:r>
              <a:rPr lang="zh-CN" altLang="en-US" sz="2800" dirty="0" smtClean="0"/>
              <a:t>组件构建</a:t>
            </a:r>
            <a:r>
              <a:rPr lang="zh-CN" altLang="en-US" sz="2800" dirty="0"/>
              <a:t>出绚丽的</a:t>
            </a:r>
            <a:r>
              <a:rPr lang="zh-CN" altLang="en-US" sz="2800" dirty="0" smtClean="0"/>
              <a:t>页面</a:t>
            </a:r>
            <a:endParaRPr lang="en-US" altLang="zh-CN" sz="2800" dirty="0" smtClean="0"/>
          </a:p>
          <a:p>
            <a:pPr eaLnBrk="1" hangingPunct="1"/>
            <a:r>
              <a:rPr lang="zh-CN" altLang="en-US" sz="2800" dirty="0" smtClean="0"/>
              <a:t>常用的组件：</a:t>
            </a:r>
            <a:r>
              <a:rPr lang="en-US" altLang="zh-CN" sz="2800" dirty="0"/>
              <a:t>Icon</a:t>
            </a:r>
            <a:r>
              <a:rPr lang="zh-CN" altLang="en-US" sz="2800" dirty="0"/>
              <a:t>图标（</a:t>
            </a:r>
            <a:r>
              <a:rPr lang="en-US" altLang="zh-CN" sz="2800" dirty="0" err="1"/>
              <a:t>Glyphicon</a:t>
            </a:r>
            <a:r>
              <a:rPr lang="zh-CN" altLang="en-US" sz="2800" dirty="0"/>
              <a:t>）、下拉菜单（</a:t>
            </a:r>
            <a:r>
              <a:rPr lang="en-US" altLang="zh-CN" sz="2800" dirty="0"/>
              <a:t>Dropdown</a:t>
            </a:r>
            <a:r>
              <a:rPr lang="zh-CN" altLang="en-US" sz="2800" dirty="0"/>
              <a:t>）、输入框（</a:t>
            </a:r>
            <a:r>
              <a:rPr lang="en-US" altLang="zh-CN" sz="2800" dirty="0"/>
              <a:t>Input group</a:t>
            </a:r>
            <a:r>
              <a:rPr lang="zh-CN" altLang="en-US" sz="2800" dirty="0"/>
              <a:t>）、导航（</a:t>
            </a:r>
            <a:r>
              <a:rPr lang="en-US" altLang="zh-CN" sz="2800" dirty="0" err="1"/>
              <a:t>Nav</a:t>
            </a:r>
            <a:r>
              <a:rPr lang="zh-CN" altLang="en-US" sz="2800" dirty="0"/>
              <a:t>）、导航条（</a:t>
            </a:r>
            <a:r>
              <a:rPr lang="en-US" altLang="zh-CN" sz="2800" dirty="0" err="1"/>
              <a:t>Navbar</a:t>
            </a:r>
            <a:r>
              <a:rPr lang="zh-CN" altLang="en-US" sz="2800" dirty="0"/>
              <a:t>）、缩略图（</a:t>
            </a:r>
            <a:r>
              <a:rPr lang="en-US" altLang="zh-CN" sz="2800" dirty="0"/>
              <a:t>Thumbnail</a:t>
            </a:r>
            <a:r>
              <a:rPr lang="zh-CN" altLang="en-US" sz="2800" dirty="0"/>
              <a:t>）、媒体对象（</a:t>
            </a:r>
            <a:r>
              <a:rPr lang="en-US" altLang="zh-CN" sz="2800" dirty="0"/>
              <a:t>Media object</a:t>
            </a:r>
            <a:r>
              <a:rPr lang="zh-CN" altLang="en-US" sz="2800" dirty="0"/>
              <a:t>）、列表组（</a:t>
            </a:r>
            <a:r>
              <a:rPr lang="en-US" altLang="zh-CN" sz="2800" dirty="0" err="1"/>
              <a:t>Listgroup</a:t>
            </a:r>
            <a:r>
              <a:rPr lang="zh-CN" altLang="en-US" sz="2800" dirty="0"/>
              <a:t>）、分页导航（</a:t>
            </a:r>
            <a:r>
              <a:rPr lang="en-US" altLang="zh-CN" sz="2800" dirty="0"/>
              <a:t>Pagination</a:t>
            </a:r>
            <a:r>
              <a:rPr lang="zh-CN" altLang="en-US" sz="2800" dirty="0"/>
              <a:t>）</a:t>
            </a:r>
            <a:endParaRPr lang="zh-CN" altLang="en-US" sz="2800" dirty="0" smtClean="0"/>
          </a:p>
          <a:p>
            <a:pPr eaLnBrk="1" hangingPunct="1">
              <a:defRPr/>
            </a:pPr>
            <a:endParaRPr lang="zh-CN" altLang="en-US" dirty="0" smtClean="0"/>
          </a:p>
        </p:txBody>
      </p:sp>
      <p:sp>
        <p:nvSpPr>
          <p:cNvPr id="2" name="灯片编号占位符 1"/>
          <p:cNvSpPr>
            <a:spLocks noGrp="1"/>
          </p:cNvSpPr>
          <p:nvPr>
            <p:ph type="sldNum" sz="quarter" idx="10"/>
          </p:nvPr>
        </p:nvSpPr>
        <p:spPr/>
        <p:txBody>
          <a:bodyPr/>
          <a:lstStyle/>
          <a:p>
            <a:pPr>
              <a:defRPr/>
            </a:pPr>
            <a:fld id="{D4C544AB-AF4C-4A74-B638-213FBE600845}" type="slidenum">
              <a:rPr lang="zh-CN" altLang="en-US" smtClean="0"/>
              <a:pPr>
                <a:defRPr/>
              </a:pPr>
              <a:t>6</a:t>
            </a:fld>
            <a:r>
              <a:rPr lang="en-US" altLang="zh-CN" smtClean="0"/>
              <a:t>/46</a:t>
            </a:r>
            <a:endParaRPr lang="zh-CN" altLang="en-US" dirty="0"/>
          </a:p>
        </p:txBody>
      </p:sp>
    </p:spTree>
    <p:extLst>
      <p:ext uri="{BB962C8B-B14F-4D97-AF65-F5344CB8AC3E}">
        <p14:creationId xmlns:p14="http://schemas.microsoft.com/office/powerpoint/2010/main" val="381791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wipe(left)">
                                      <p:cBhvr>
                                        <p:cTn id="7" dur="500"/>
                                        <p:tgtEl>
                                          <p:spTgt spid="17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7452320" y="323074"/>
            <a:ext cx="1512293" cy="523220"/>
          </a:xfrm>
        </p:spPr>
        <p:txBody>
          <a:bodyPr/>
          <a:lstStyle/>
          <a:p>
            <a:pPr eaLnBrk="1" hangingPunct="1"/>
            <a:r>
              <a:rPr lang="zh-CN" altLang="en-US" dirty="0"/>
              <a:t>小图标</a:t>
            </a:r>
            <a:endParaRPr dirty="0" smtClean="0">
              <a:solidFill>
                <a:srgbClr val="121F55"/>
              </a:solidFill>
            </a:endParaRPr>
          </a:p>
        </p:txBody>
      </p:sp>
      <p:sp>
        <p:nvSpPr>
          <p:cNvPr id="17411" name="内容占位符 2"/>
          <p:cNvSpPr>
            <a:spLocks noGrp="1"/>
          </p:cNvSpPr>
          <p:nvPr>
            <p:ph idx="1"/>
          </p:nvPr>
        </p:nvSpPr>
        <p:spPr>
          <a:xfrm>
            <a:off x="784225" y="1214438"/>
            <a:ext cx="7645400" cy="5143500"/>
          </a:xfrm>
        </p:spPr>
        <p:txBody>
          <a:bodyPr/>
          <a:lstStyle/>
          <a:p>
            <a:pPr eaLnBrk="1" hangingPunct="1">
              <a:lnSpc>
                <a:spcPct val="150000"/>
              </a:lnSpc>
            </a:pPr>
            <a:r>
              <a:rPr lang="zh-CN" altLang="en-US" sz="2800" dirty="0"/>
              <a:t>图标（</a:t>
            </a:r>
            <a:r>
              <a:rPr lang="en-US" altLang="zh-CN" sz="2800" dirty="0"/>
              <a:t>icon</a:t>
            </a:r>
            <a:r>
              <a:rPr lang="zh-CN" altLang="en-US" sz="2800" dirty="0"/>
              <a:t>）是一个优秀网站不可缺少的一组元素，小图标的点缀可以使网站瞬间提升一个</a:t>
            </a:r>
            <a:r>
              <a:rPr lang="zh-CN" altLang="en-US" sz="2800" dirty="0" smtClean="0"/>
              <a:t>档次</a:t>
            </a:r>
            <a:endParaRPr lang="en-US" altLang="zh-CN" sz="2800" dirty="0" smtClean="0"/>
          </a:p>
          <a:p>
            <a:pPr eaLnBrk="1" hangingPunct="1">
              <a:lnSpc>
                <a:spcPct val="150000"/>
              </a:lnSpc>
            </a:pPr>
            <a:r>
              <a:rPr lang="en-US" altLang="zh-CN" dirty="0"/>
              <a:t>Bootstrap</a:t>
            </a:r>
            <a:r>
              <a:rPr lang="zh-CN" altLang="zh-CN" dirty="0"/>
              <a:t>给我们提供了</a:t>
            </a:r>
            <a:r>
              <a:rPr lang="en-US" altLang="zh-CN" dirty="0"/>
              <a:t>250</a:t>
            </a:r>
            <a:r>
              <a:rPr lang="zh-CN" altLang="zh-CN" dirty="0"/>
              <a:t>种小图标，这些小图标可以作用在</a:t>
            </a:r>
            <a:r>
              <a:rPr lang="zh-CN" altLang="zh-CN" dirty="0">
                <a:solidFill>
                  <a:srgbClr val="FF0000"/>
                </a:solidFill>
              </a:rPr>
              <a:t>内联元素</a:t>
            </a:r>
            <a:r>
              <a:rPr lang="zh-CN" altLang="zh-CN" dirty="0"/>
              <a:t>上，给网页增加更多活力</a:t>
            </a:r>
            <a:endParaRPr lang="zh-CN" altLang="en-US" dirty="0" smtClean="0"/>
          </a:p>
        </p:txBody>
      </p:sp>
      <p:sp>
        <p:nvSpPr>
          <p:cNvPr id="5" name="AutoShape 7"/>
          <p:cNvSpPr>
            <a:spLocks noChangeArrowheads="1"/>
          </p:cNvSpPr>
          <p:nvPr/>
        </p:nvSpPr>
        <p:spPr bwMode="auto">
          <a:xfrm>
            <a:off x="611560" y="4797152"/>
            <a:ext cx="7992888" cy="64807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34290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&lt;span class</a:t>
            </a:r>
            <a:r>
              <a:rPr lang="en-US" altLang="zh-CN" b="1" dirty="0" smtClean="0">
                <a:solidFill>
                  <a:schemeClr val="accent5">
                    <a:lumMod val="10000"/>
                  </a:schemeClr>
                </a:solidFill>
                <a:latin typeface="+mn-lt"/>
              </a:rPr>
              <a:t>=</a:t>
            </a:r>
            <a:r>
              <a:rPr lang="en-US" altLang="zh-CN" b="1" dirty="0">
                <a:solidFill>
                  <a:schemeClr val="accent5">
                    <a:lumMod val="10000"/>
                  </a:schemeClr>
                </a:solidFill>
              </a:rPr>
              <a:t>"</a:t>
            </a:r>
            <a:r>
              <a:rPr lang="en-US" altLang="zh-CN" b="1" dirty="0" smtClean="0">
                <a:solidFill>
                  <a:schemeClr val="accent5">
                    <a:lumMod val="10000"/>
                  </a:schemeClr>
                </a:solidFill>
                <a:latin typeface="+mn-lt"/>
              </a:rPr>
              <a:t> </a:t>
            </a:r>
            <a:r>
              <a:rPr lang="en-US" altLang="zh-CN" b="1" dirty="0" err="1" smtClean="0">
                <a:solidFill>
                  <a:srgbClr val="FF0000"/>
                </a:solidFill>
                <a:latin typeface="+mn-lt"/>
              </a:rPr>
              <a:t>glyphicon</a:t>
            </a:r>
            <a:r>
              <a:rPr lang="en-US" altLang="zh-CN" b="1" dirty="0" smtClean="0">
                <a:solidFill>
                  <a:schemeClr val="accent5">
                    <a:lumMod val="10000"/>
                  </a:schemeClr>
                </a:solidFill>
                <a:latin typeface="+mn-lt"/>
              </a:rPr>
              <a:t>  </a:t>
            </a:r>
            <a:r>
              <a:rPr lang="en-US" altLang="zh-CN" b="1" dirty="0" err="1">
                <a:solidFill>
                  <a:srgbClr val="FF0000"/>
                </a:solidFill>
                <a:latin typeface="+mn-lt"/>
              </a:rPr>
              <a:t>glyphicon</a:t>
            </a:r>
            <a:r>
              <a:rPr lang="en-US" altLang="zh-CN" b="1" dirty="0">
                <a:solidFill>
                  <a:srgbClr val="FF0000"/>
                </a:solidFill>
                <a:latin typeface="+mn-lt"/>
              </a:rPr>
              <a:t>-home</a:t>
            </a:r>
            <a:r>
              <a:rPr lang="en-US" altLang="zh-CN" b="1" dirty="0">
                <a:solidFill>
                  <a:schemeClr val="accent5">
                    <a:lumMod val="10000"/>
                  </a:schemeClr>
                </a:solidFill>
                <a:latin typeface="+mn-lt"/>
              </a:rPr>
              <a:t>"&gt;&lt;/span&gt;</a:t>
            </a:r>
            <a:r>
              <a:rPr lang="en-US" altLang="zh-CN" b="1" dirty="0" smtClean="0">
                <a:solidFill>
                  <a:srgbClr val="FF0000"/>
                </a:solidFill>
                <a:latin typeface="+mn-lt"/>
              </a:rPr>
              <a:t>	</a:t>
            </a:r>
            <a:endParaRPr lang="en-US" altLang="zh-CN" b="1" dirty="0">
              <a:solidFill>
                <a:schemeClr val="accent5">
                  <a:lumMod val="10000"/>
                </a:schemeClr>
              </a:solidFill>
              <a:latin typeface="+mn-lt"/>
            </a:endParaRPr>
          </a:p>
        </p:txBody>
      </p:sp>
      <p:grpSp>
        <p:nvGrpSpPr>
          <p:cNvPr id="6" name="组合 14"/>
          <p:cNvGrpSpPr>
            <a:grpSpLocks/>
          </p:cNvGrpSpPr>
          <p:nvPr/>
        </p:nvGrpSpPr>
        <p:grpSpPr bwMode="auto">
          <a:xfrm>
            <a:off x="2483768" y="6060849"/>
            <a:ext cx="4032447" cy="428625"/>
            <a:chOff x="3143240" y="5143512"/>
            <a:chExt cx="4572032" cy="428628"/>
          </a:xfrm>
        </p:grpSpPr>
        <p:sp>
          <p:nvSpPr>
            <p:cNvPr id="7" name="圆角矩形 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圆角矩形 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9"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4634044" y="5187962"/>
              <a:ext cx="2024938"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1</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小图标</a:t>
              </a:r>
            </a:p>
          </p:txBody>
        </p:sp>
      </p:grpSp>
      <p:sp>
        <p:nvSpPr>
          <p:cNvPr id="2" name="灯片编号占位符 1"/>
          <p:cNvSpPr>
            <a:spLocks noGrp="1"/>
          </p:cNvSpPr>
          <p:nvPr>
            <p:ph type="sldNum" sz="quarter" idx="10"/>
          </p:nvPr>
        </p:nvSpPr>
        <p:spPr/>
        <p:txBody>
          <a:bodyPr/>
          <a:lstStyle/>
          <a:p>
            <a:pPr>
              <a:defRPr/>
            </a:pPr>
            <a:fld id="{D4C544AB-AF4C-4A74-B638-213FBE600845}" type="slidenum">
              <a:rPr lang="zh-CN" altLang="en-US" smtClean="0"/>
              <a:pPr>
                <a:defRPr/>
              </a:pPr>
              <a:t>7</a:t>
            </a:fld>
            <a:r>
              <a:rPr lang="en-US" altLang="zh-CN" smtClean="0"/>
              <a:t>/46</a:t>
            </a:r>
            <a:endParaRPr lang="zh-CN" altLang="en-US" dirty="0"/>
          </a:p>
        </p:txBody>
      </p:sp>
    </p:spTree>
    <p:extLst>
      <p:ext uri="{BB962C8B-B14F-4D97-AF65-F5344CB8AC3E}">
        <p14:creationId xmlns:p14="http://schemas.microsoft.com/office/powerpoint/2010/main" val="97312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8064" y="143039"/>
            <a:ext cx="3816549" cy="954107"/>
          </a:xfrm>
        </p:spPr>
        <p:txBody>
          <a:bodyPr/>
          <a:lstStyle/>
          <a:p>
            <a:pPr>
              <a:defRPr/>
            </a:pPr>
            <a:r>
              <a:rPr lang="zh-CN" altLang="en-US" dirty="0" smtClean="0"/>
              <a:t>小</a:t>
            </a:r>
            <a:r>
              <a:rPr lang="zh-CN" altLang="en-US" dirty="0" smtClean="0"/>
              <a:t>图标应用注意事项</a:t>
            </a:r>
            <a:endParaRPr dirty="0"/>
          </a:p>
        </p:txBody>
      </p:sp>
      <p:sp>
        <p:nvSpPr>
          <p:cNvPr id="3" name="内容占位符 2"/>
          <p:cNvSpPr>
            <a:spLocks noGrp="1"/>
          </p:cNvSpPr>
          <p:nvPr>
            <p:ph idx="1"/>
          </p:nvPr>
        </p:nvSpPr>
        <p:spPr>
          <a:xfrm>
            <a:off x="784225" y="1214438"/>
            <a:ext cx="7645400" cy="5143500"/>
          </a:xfrm>
        </p:spPr>
        <p:txBody>
          <a:bodyPr/>
          <a:lstStyle/>
          <a:p>
            <a:pPr eaLnBrk="1" hangingPunct="1">
              <a:defRPr/>
            </a:pPr>
            <a:r>
              <a:rPr lang="zh-CN" altLang="en-US" sz="2800" dirty="0"/>
              <a:t>图标类不能和其他组件直接联合</a:t>
            </a:r>
            <a:r>
              <a:rPr lang="zh-CN" altLang="en-US" sz="2800" dirty="0" smtClean="0"/>
              <a:t>使用</a:t>
            </a:r>
            <a:endParaRPr lang="en-US" altLang="zh-CN" sz="2800" dirty="0"/>
          </a:p>
          <a:p>
            <a:pPr eaLnBrk="1" hangingPunct="1">
              <a:defRPr/>
            </a:pPr>
            <a:r>
              <a:rPr lang="zh-CN" altLang="en-US" sz="2800" dirty="0" smtClean="0"/>
              <a:t>不能</a:t>
            </a:r>
            <a:r>
              <a:rPr lang="zh-CN" altLang="en-US" sz="2800" dirty="0"/>
              <a:t>在同一个元素上与其他类同</a:t>
            </a:r>
            <a:r>
              <a:rPr lang="zh-CN" altLang="en-US" sz="2800" dirty="0" smtClean="0"/>
              <a:t>存在</a:t>
            </a:r>
            <a:endParaRPr lang="en-US" altLang="zh-CN" sz="2800" dirty="0" smtClean="0"/>
          </a:p>
          <a:p>
            <a:pPr eaLnBrk="1" hangingPunct="1">
              <a:defRPr/>
            </a:pPr>
            <a:r>
              <a:rPr lang="zh-CN" altLang="en-US" sz="2800" dirty="0" smtClean="0"/>
              <a:t>创建</a:t>
            </a:r>
            <a:r>
              <a:rPr lang="zh-CN" altLang="en-US" sz="2800" dirty="0"/>
              <a:t>一个嵌套的</a:t>
            </a:r>
            <a:r>
              <a:rPr lang="en-US" altLang="zh-CN" sz="2800" dirty="0"/>
              <a:t>span</a:t>
            </a:r>
            <a:r>
              <a:rPr lang="zh-CN" altLang="en-US" sz="2800" dirty="0"/>
              <a:t>元素，并将图标应用到这个</a:t>
            </a:r>
            <a:r>
              <a:rPr lang="en-US" altLang="zh-CN" sz="2800" dirty="0"/>
              <a:t>span</a:t>
            </a:r>
            <a:r>
              <a:rPr lang="zh-CN" altLang="en-US" sz="2800" dirty="0" smtClean="0"/>
              <a:t>上</a:t>
            </a:r>
            <a:endParaRPr lang="zh-CN" altLang="en-US" sz="2800" dirty="0"/>
          </a:p>
          <a:p>
            <a:pPr eaLnBrk="1" hangingPunct="1">
              <a:defRPr/>
            </a:pPr>
            <a:r>
              <a:rPr lang="zh-CN" altLang="en-US" sz="2800" dirty="0" smtClean="0"/>
              <a:t>只</a:t>
            </a:r>
            <a:r>
              <a:rPr lang="zh-CN" altLang="en-US" sz="2800" dirty="0"/>
              <a:t>对内容为空的元素</a:t>
            </a:r>
            <a:r>
              <a:rPr lang="zh-CN" altLang="en-US" sz="2800" dirty="0" smtClean="0"/>
              <a:t>起作用</a:t>
            </a:r>
            <a:endParaRPr lang="zh-CN" altLang="en-US" sz="2800" dirty="0"/>
          </a:p>
          <a:p>
            <a:pPr eaLnBrk="1" hangingPunct="1">
              <a:defRPr/>
            </a:pPr>
            <a:r>
              <a:rPr lang="zh-CN" altLang="en-US" sz="2800" dirty="0" smtClean="0"/>
              <a:t>对</a:t>
            </a:r>
            <a:r>
              <a:rPr lang="zh-CN" altLang="en-US" sz="2800" dirty="0"/>
              <a:t>引入的图标位置有</a:t>
            </a:r>
            <a:r>
              <a:rPr lang="zh-CN" altLang="en-US" sz="2800" dirty="0" smtClean="0"/>
              <a:t>规定</a:t>
            </a:r>
            <a:endParaRPr lang="en-US" altLang="zh-CN" sz="2800" dirty="0" smtClean="0"/>
          </a:p>
          <a:p>
            <a:pPr lvl="1" eaLnBrk="1" hangingPunct="1">
              <a:defRPr/>
            </a:pPr>
            <a:r>
              <a:rPr lang="zh-CN" altLang="en-US" dirty="0" smtClean="0"/>
              <a:t>图标</a:t>
            </a:r>
            <a:r>
              <a:rPr lang="zh-CN" altLang="en-US" dirty="0"/>
              <a:t>字体全部位于</a:t>
            </a:r>
            <a:r>
              <a:rPr lang="en-US" altLang="zh-CN" dirty="0"/>
              <a:t>../fonts/</a:t>
            </a:r>
            <a:r>
              <a:rPr lang="zh-CN" altLang="en-US" dirty="0"/>
              <a:t>目录内，相对于预编译版</a:t>
            </a:r>
            <a:r>
              <a:rPr lang="en-US" altLang="zh-CN" dirty="0"/>
              <a:t>CSS</a:t>
            </a:r>
            <a:r>
              <a:rPr lang="zh-CN" altLang="en-US" dirty="0"/>
              <a:t>文件的应该是同级</a:t>
            </a:r>
            <a:r>
              <a:rPr lang="zh-CN" altLang="en-US" dirty="0" smtClean="0"/>
              <a:t>目录</a:t>
            </a:r>
            <a:endParaRPr lang="en-US" altLang="zh-CN" sz="2800" dirty="0"/>
          </a:p>
        </p:txBody>
      </p:sp>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8</a:t>
            </a:fld>
            <a:r>
              <a:rPr lang="en-US" altLang="zh-CN" smtClean="0"/>
              <a:t>/46</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52120" y="358482"/>
            <a:ext cx="3312493" cy="523220"/>
          </a:xfrm>
        </p:spPr>
        <p:txBody>
          <a:bodyPr/>
          <a:lstStyle/>
          <a:p>
            <a:pPr>
              <a:defRPr/>
            </a:pPr>
            <a:r>
              <a:rPr lang="zh-CN" altLang="en-US" dirty="0" smtClean="0"/>
              <a:t>小图标的</a:t>
            </a:r>
            <a:r>
              <a:rPr lang="zh-CN" altLang="en-US" dirty="0" smtClean="0"/>
              <a:t>应用</a:t>
            </a:r>
            <a:endParaRPr dirty="0"/>
          </a:p>
        </p:txBody>
      </p:sp>
      <p:sp>
        <p:nvSpPr>
          <p:cNvPr id="3" name="内容占位符 2"/>
          <p:cNvSpPr>
            <a:spLocks noGrp="1"/>
          </p:cNvSpPr>
          <p:nvPr>
            <p:ph idx="1"/>
          </p:nvPr>
        </p:nvSpPr>
        <p:spPr>
          <a:xfrm>
            <a:off x="784225" y="1214438"/>
            <a:ext cx="7645400" cy="5143500"/>
          </a:xfrm>
        </p:spPr>
        <p:txBody>
          <a:bodyPr/>
          <a:lstStyle/>
          <a:p>
            <a:pPr eaLnBrk="1" hangingPunct="1">
              <a:defRPr/>
            </a:pPr>
            <a:r>
              <a:rPr lang="zh-CN" altLang="en-US" sz="2800" dirty="0"/>
              <a:t>小</a:t>
            </a:r>
            <a:r>
              <a:rPr lang="zh-CN" altLang="en-US" sz="2800" dirty="0" smtClean="0"/>
              <a:t>图标应用</a:t>
            </a:r>
            <a:r>
              <a:rPr lang="zh-CN" altLang="en-US" sz="2800" dirty="0" smtClean="0"/>
              <a:t>场景</a:t>
            </a:r>
            <a:endParaRPr lang="en-US" altLang="zh-CN" sz="2800" dirty="0" smtClean="0"/>
          </a:p>
          <a:p>
            <a:pPr lvl="1" eaLnBrk="1" hangingPunct="1">
              <a:defRPr/>
            </a:pPr>
            <a:r>
              <a:rPr lang="en-US" altLang="zh-CN" dirty="0"/>
              <a:t>icon</a:t>
            </a:r>
            <a:r>
              <a:rPr lang="zh-CN" altLang="zh-CN" dirty="0"/>
              <a:t>和</a:t>
            </a:r>
            <a:r>
              <a:rPr lang="zh-CN" altLang="zh-CN" dirty="0" smtClean="0"/>
              <a:t>导航</a:t>
            </a:r>
            <a:r>
              <a:rPr lang="zh-CN" altLang="en-US" dirty="0"/>
              <a:t>组合</a:t>
            </a:r>
            <a:endParaRPr lang="en-US" altLang="zh-CN" dirty="0" smtClean="0"/>
          </a:p>
          <a:p>
            <a:pPr lvl="1" eaLnBrk="1" hangingPunct="1">
              <a:defRPr/>
            </a:pPr>
            <a:r>
              <a:rPr lang="en-US" altLang="zh-CN" dirty="0"/>
              <a:t>icon</a:t>
            </a:r>
            <a:r>
              <a:rPr lang="zh-CN" altLang="zh-CN" dirty="0" smtClean="0"/>
              <a:t>和按钮</a:t>
            </a:r>
            <a:r>
              <a:rPr lang="zh-CN" altLang="en-US" dirty="0" smtClean="0"/>
              <a:t>组合</a:t>
            </a:r>
            <a:endParaRPr lang="en-US" altLang="zh-CN" dirty="0" smtClean="0"/>
          </a:p>
          <a:p>
            <a:pPr lvl="1" eaLnBrk="1" hangingPunct="1">
              <a:defRPr/>
            </a:pPr>
            <a:r>
              <a:rPr lang="en-US" altLang="zh-CN" dirty="0"/>
              <a:t>icon</a:t>
            </a:r>
            <a:r>
              <a:rPr lang="zh-CN" altLang="zh-CN" dirty="0"/>
              <a:t>和输入</a:t>
            </a:r>
            <a:r>
              <a:rPr lang="zh-CN" altLang="zh-CN" dirty="0" smtClean="0"/>
              <a:t>框</a:t>
            </a:r>
            <a:r>
              <a:rPr lang="zh-CN" altLang="en-US" dirty="0" smtClean="0"/>
              <a:t>组合</a:t>
            </a:r>
            <a:endParaRPr lang="en-US" altLang="zh-CN" dirty="0"/>
          </a:p>
        </p:txBody>
      </p:sp>
      <p:pic>
        <p:nvPicPr>
          <p:cNvPr id="2050" name="Picture 2" descr="C:\Users\yaling.he\Desktop\Chapter03截图\Chapter03截图\图3.3　 icon和在按钮里的运行效果.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4817" y="2420888"/>
            <a:ext cx="3057065" cy="234739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yaling.he\Desktop\Chapter03截图\Chapter03截图\图3.4　 icon和输入框配合运行.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68280"/>
            <a:ext cx="7615313" cy="7211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yaling.he\Desktop\Chapter03截图\Chapter03截图\图3.2　 icon和导航结合.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3192" y="1700808"/>
            <a:ext cx="4590813" cy="61982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D4C544AB-AF4C-4A74-B638-213FBE600845}" type="slidenum">
              <a:rPr lang="zh-CN" altLang="en-US" smtClean="0"/>
              <a:pPr>
                <a:defRPr/>
              </a:pPr>
              <a:t>9</a:t>
            </a:fld>
            <a:r>
              <a:rPr lang="en-US" altLang="zh-CN" smtClean="0"/>
              <a:t>/46</a:t>
            </a:r>
            <a:endParaRPr lang="zh-CN" altLang="en-US" dirty="0"/>
          </a:p>
        </p:txBody>
      </p:sp>
    </p:spTree>
    <p:extLst>
      <p:ext uri="{BB962C8B-B14F-4D97-AF65-F5344CB8AC3E}">
        <p14:creationId xmlns:p14="http://schemas.microsoft.com/office/powerpoint/2010/main" val="1583803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22556</TotalTime>
  <Words>4998</Words>
  <Application>Microsoft Office PowerPoint</Application>
  <PresentationFormat>全屏显示(4:3)</PresentationFormat>
  <Paragraphs>687</Paragraphs>
  <Slides>46</Slides>
  <Notes>44</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模板</vt:lpstr>
      <vt:lpstr>第三章  Bootstrap 组件</vt:lpstr>
      <vt:lpstr>预习检查</vt:lpstr>
      <vt:lpstr>回顾与作业点评</vt:lpstr>
      <vt:lpstr>本章任务</vt:lpstr>
      <vt:lpstr>本章目标</vt:lpstr>
      <vt:lpstr>Bootstrap组件</vt:lpstr>
      <vt:lpstr>小图标</vt:lpstr>
      <vt:lpstr>小图标应用注意事项</vt:lpstr>
      <vt:lpstr>小图标的应用</vt:lpstr>
      <vt:lpstr>下拉菜单</vt:lpstr>
      <vt:lpstr>下拉菜单使用方法</vt:lpstr>
      <vt:lpstr>分离式按钮下拉菜单</vt:lpstr>
      <vt:lpstr>学员操作—制作美联英语在线VIP页面导航</vt:lpstr>
      <vt:lpstr>共性问题集中讲解</vt:lpstr>
      <vt:lpstr>输入框</vt:lpstr>
      <vt:lpstr>使用输入框须知</vt:lpstr>
      <vt:lpstr>输入框尺寸大小</vt:lpstr>
      <vt:lpstr>按钮作为addon</vt:lpstr>
      <vt:lpstr>导航</vt:lpstr>
      <vt:lpstr>选项卡导航</vt:lpstr>
      <vt:lpstr>胶囊式选项卡导航</vt:lpstr>
      <vt:lpstr>自适应导航</vt:lpstr>
      <vt:lpstr>二级导航</vt:lpstr>
      <vt:lpstr>导航条</vt:lpstr>
      <vt:lpstr>基础条航条</vt:lpstr>
      <vt:lpstr>导航条中的表单</vt:lpstr>
      <vt:lpstr>导航条中的按钮、文本、链接</vt:lpstr>
      <vt:lpstr>顶部固定或底部固定</vt:lpstr>
      <vt:lpstr>响应式导航条</vt:lpstr>
      <vt:lpstr>学员操作—制作课工场响应式导航条</vt:lpstr>
      <vt:lpstr>共性问题集中讲解</vt:lpstr>
      <vt:lpstr>缩略图</vt:lpstr>
      <vt:lpstr>图文混合的缩略图</vt:lpstr>
      <vt:lpstr>媒体对象2-1</vt:lpstr>
      <vt:lpstr>媒体对象2-2</vt:lpstr>
      <vt:lpstr>列表组2-1</vt:lpstr>
      <vt:lpstr>列表组2-2</vt:lpstr>
      <vt:lpstr>分页导航</vt:lpstr>
      <vt:lpstr>学员操作—制作优酷视频列表</vt:lpstr>
      <vt:lpstr>共性问题集中讲解</vt:lpstr>
      <vt:lpstr>学员操作—制作QQ消息列表</vt:lpstr>
      <vt:lpstr>共性问题集中讲解</vt:lpstr>
      <vt:lpstr>总结</vt:lpstr>
      <vt:lpstr>相关学习资源</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yaling.he(何娅玲)</cp:lastModifiedBy>
  <cp:revision>2598</cp:revision>
  <dcterms:created xsi:type="dcterms:W3CDTF">2006-03-08T06:55:38Z</dcterms:created>
  <dcterms:modified xsi:type="dcterms:W3CDTF">2016-11-21T03:54:25Z</dcterms:modified>
</cp:coreProperties>
</file>