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20" r:id="rId1"/>
  </p:sldMasterIdLst>
  <p:notesMasterIdLst>
    <p:notesMasterId r:id="rId26"/>
  </p:notesMasterIdLst>
  <p:handoutMasterIdLst>
    <p:handoutMasterId r:id="rId27"/>
  </p:handoutMasterIdLst>
  <p:sldIdLst>
    <p:sldId id="256" r:id="rId2"/>
    <p:sldId id="570" r:id="rId3"/>
    <p:sldId id="556" r:id="rId4"/>
    <p:sldId id="573" r:id="rId5"/>
    <p:sldId id="574" r:id="rId6"/>
    <p:sldId id="557" r:id="rId7"/>
    <p:sldId id="558" r:id="rId8"/>
    <p:sldId id="560" r:id="rId9"/>
    <p:sldId id="580" r:id="rId10"/>
    <p:sldId id="562" r:id="rId11"/>
    <p:sldId id="581" r:id="rId12"/>
    <p:sldId id="563" r:id="rId13"/>
    <p:sldId id="579" r:id="rId14"/>
    <p:sldId id="575" r:id="rId15"/>
    <p:sldId id="582" r:id="rId16"/>
    <p:sldId id="576" r:id="rId17"/>
    <p:sldId id="568" r:id="rId18"/>
    <p:sldId id="577" r:id="rId19"/>
    <p:sldId id="583" r:id="rId20"/>
    <p:sldId id="578" r:id="rId21"/>
    <p:sldId id="571" r:id="rId22"/>
    <p:sldId id="569" r:id="rId23"/>
    <p:sldId id="572" r:id="rId24"/>
    <p:sldId id="532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83B8"/>
    <a:srgbClr val="0E9CDE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79285" autoAdjust="0"/>
  </p:normalViewPr>
  <p:slideViewPr>
    <p:cSldViewPr>
      <p:cViewPr varScale="1">
        <p:scale>
          <a:sx n="70" d="100"/>
          <a:sy n="70" d="100"/>
        </p:scale>
        <p:origin x="-1512" y="-90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143BF05A-09F9-45F7-B606-AC2A4A1A96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4519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3ADD858-11A4-4693-9A22-C3D12F15C2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90434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学时教员带着复习</a:t>
            </a:r>
            <a:r>
              <a:rPr lang="en-US" altLang="zh-CN" dirty="0" smtClean="0"/>
              <a:t>+3</a:t>
            </a:r>
            <a:r>
              <a:rPr lang="zh-CN" altLang="en-US" dirty="0" smtClean="0"/>
              <a:t>学时练习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ADD858-11A4-4693-9A22-C3D12F15C2E7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2524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3D1AF1-835D-4BFB-9116-96346961C3C6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8FDC49-527E-4959-9BFC-7C05527C9004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必须有效果图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3D1AF1-835D-4BFB-9116-96346961C3C6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8FDC49-527E-4959-9BFC-7C05527C9004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必须有效果图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3D1AF1-835D-4BFB-9116-96346961C3C6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教学指导；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总结部分</a:t>
            </a:r>
            <a:r>
              <a:rPr lang="zh-CN" altLang="zh-CN" dirty="0" smtClean="0">
                <a:ea typeface="宋体" charset="-122"/>
              </a:rPr>
              <a:t>主要达到以下几个目的：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zh-CN" altLang="zh-CN" b="1" dirty="0" smtClean="0">
                <a:ea typeface="宋体" charset="-122"/>
              </a:rPr>
              <a:t>回顾内容</a:t>
            </a:r>
            <a:r>
              <a:rPr lang="zh-CN" altLang="en-US" b="1" dirty="0" smtClean="0">
                <a:ea typeface="宋体" charset="-122"/>
              </a:rPr>
              <a:t>。</a:t>
            </a:r>
            <a:r>
              <a:rPr lang="zh-CN" altLang="en-US" dirty="0" smtClean="0">
                <a:solidFill>
                  <a:srgbClr val="C00000"/>
                </a:solidFill>
                <a:ea typeface="宋体" charset="-122"/>
              </a:rPr>
              <a:t>注意与</a:t>
            </a:r>
            <a:r>
              <a:rPr lang="zh-CN" altLang="zh-CN" dirty="0" smtClean="0">
                <a:solidFill>
                  <a:srgbClr val="C00000"/>
                </a:solidFill>
                <a:ea typeface="宋体" charset="-122"/>
              </a:rPr>
              <a:t>与</a:t>
            </a:r>
            <a:r>
              <a:rPr lang="zh-CN" altLang="en-US" dirty="0" smtClean="0">
                <a:solidFill>
                  <a:srgbClr val="C00000"/>
                </a:solidFill>
                <a:ea typeface="宋体" charset="-122"/>
              </a:rPr>
              <a:t>本章任务和目标</a:t>
            </a:r>
            <a:r>
              <a:rPr lang="zh-CN" altLang="zh-CN" dirty="0" smtClean="0">
                <a:solidFill>
                  <a:srgbClr val="C00000"/>
                </a:solidFill>
                <a:ea typeface="宋体" charset="-122"/>
              </a:rPr>
              <a:t>不一样。</a:t>
            </a:r>
            <a:r>
              <a:rPr lang="zh-CN" altLang="en-US" dirty="0" smtClean="0">
                <a:solidFill>
                  <a:srgbClr val="C00000"/>
                </a:solidFill>
                <a:ea typeface="宋体" charset="-122"/>
              </a:rPr>
              <a:t>本章任务和目标是</a:t>
            </a:r>
            <a:r>
              <a:rPr lang="zh-CN" altLang="zh-CN" dirty="0" smtClean="0">
                <a:ea typeface="宋体" charset="-122"/>
              </a:rPr>
              <a:t>是强调</a:t>
            </a:r>
            <a:r>
              <a:rPr lang="zh-CN" altLang="en-US" dirty="0" smtClean="0">
                <a:ea typeface="宋体" charset="-122"/>
              </a:rPr>
              <a:t>内容概貌，学到技术，告知要学习什么；总结时，</a:t>
            </a:r>
            <a:r>
              <a:rPr lang="zh-CN" altLang="zh-CN" dirty="0" smtClean="0">
                <a:ea typeface="宋体" charset="-122"/>
              </a:rPr>
              <a:t>要格外强调观点，把每一</a:t>
            </a:r>
            <a:r>
              <a:rPr lang="zh-CN" altLang="en-US" dirty="0" smtClean="0">
                <a:ea typeface="宋体" charset="-122"/>
              </a:rPr>
              <a:t>个知识点</a:t>
            </a:r>
            <a:r>
              <a:rPr lang="zh-CN" altLang="zh-CN" dirty="0" smtClean="0">
                <a:ea typeface="宋体" charset="-122"/>
              </a:rPr>
              <a:t>的观点</a:t>
            </a:r>
            <a:r>
              <a:rPr lang="zh-CN" altLang="en-US" dirty="0" smtClean="0">
                <a:ea typeface="宋体" charset="-122"/>
              </a:rPr>
              <a:t>结论</a:t>
            </a:r>
            <a:r>
              <a:rPr lang="zh-CN" altLang="zh-CN" dirty="0" smtClean="0">
                <a:ea typeface="宋体" charset="-122"/>
              </a:rPr>
              <a:t>都尽量突出出来。</a:t>
            </a:r>
            <a:endParaRPr lang="en-US" altLang="zh-CN" dirty="0" smtClean="0">
              <a:solidFill>
                <a:srgbClr val="C00000"/>
              </a:solidFill>
              <a:ea typeface="宋体" charset="-122"/>
            </a:endParaRPr>
          </a:p>
          <a:p>
            <a:r>
              <a:rPr lang="en-US" altLang="zh-CN" b="1" dirty="0" smtClean="0">
                <a:ea typeface="宋体" charset="-122"/>
              </a:rPr>
              <a:t>2</a:t>
            </a:r>
            <a:r>
              <a:rPr lang="zh-CN" altLang="en-US" b="1" dirty="0" smtClean="0">
                <a:ea typeface="宋体" charset="-122"/>
              </a:rPr>
              <a:t>、</a:t>
            </a:r>
            <a:r>
              <a:rPr lang="zh-CN" altLang="zh-CN" b="1" dirty="0" smtClean="0">
                <a:ea typeface="宋体" charset="-122"/>
              </a:rPr>
              <a:t>整理逻辑</a:t>
            </a:r>
            <a:r>
              <a:rPr lang="zh-CN" altLang="en-US" b="1" dirty="0" smtClean="0">
                <a:ea typeface="宋体" charset="-122"/>
              </a:rPr>
              <a:t>。</a:t>
            </a:r>
            <a:r>
              <a:rPr lang="zh-CN" altLang="zh-CN" dirty="0" smtClean="0">
                <a:ea typeface="宋体" charset="-122"/>
              </a:rPr>
              <a:t>还应该把观点之间的逻辑联系梳理出来</a:t>
            </a:r>
            <a:r>
              <a:rPr lang="zh-CN" altLang="en-US" dirty="0" smtClean="0">
                <a:ea typeface="宋体" charset="-122"/>
              </a:rPr>
              <a:t>。</a:t>
            </a:r>
            <a:r>
              <a:rPr lang="zh-CN" altLang="zh-CN" dirty="0" smtClean="0">
                <a:ea typeface="宋体" charset="-122"/>
              </a:rPr>
              <a:t>从而使</a:t>
            </a:r>
            <a:r>
              <a:rPr lang="zh-CN" altLang="en-US" dirty="0" smtClean="0">
                <a:ea typeface="宋体" charset="-122"/>
              </a:rPr>
              <a:t>知识</a:t>
            </a:r>
            <a:r>
              <a:rPr lang="zh-CN" altLang="zh-CN" dirty="0" smtClean="0">
                <a:ea typeface="宋体" charset="-122"/>
              </a:rPr>
              <a:t>系统化、逻辑化。要帮助</a:t>
            </a:r>
            <a:r>
              <a:rPr lang="zh-CN" altLang="en-US" dirty="0" smtClean="0">
                <a:ea typeface="宋体" charset="-122"/>
              </a:rPr>
              <a:t>学员</a:t>
            </a:r>
            <a:r>
              <a:rPr lang="zh-CN" altLang="zh-CN" dirty="0" smtClean="0">
                <a:ea typeface="宋体" charset="-122"/>
              </a:rPr>
              <a:t>整清逻辑是总结的一大任务</a:t>
            </a:r>
            <a:r>
              <a:rPr lang="zh-CN" altLang="en-US" dirty="0" smtClean="0">
                <a:ea typeface="宋体" charset="-122"/>
              </a:rPr>
              <a:t>。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68F872-CD76-4BC8-AEAC-D608F9CCA7B2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不少于</a:t>
            </a:r>
            <a:r>
              <a:rPr lang="en-US" altLang="zh-CN" smtClean="0">
                <a:ea typeface="宋体" charset="-122"/>
              </a:rPr>
              <a:t>4</a:t>
            </a:r>
            <a:r>
              <a:rPr lang="zh-CN" altLang="en-US" smtClean="0">
                <a:ea typeface="宋体" charset="-122"/>
              </a:rPr>
              <a:t>道题，其中至少包含一道简述题，主要了解学员对重要知识点的理解程度</a:t>
            </a:r>
            <a:endParaRPr lang="en-US" altLang="zh-CN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F20D03-293F-42E5-BD74-A303385926E4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charset="-122"/>
            </a:endParaRPr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AFA391-5C7B-4575-AC40-3067F23D39D9}" type="slidenum">
              <a:rPr lang="zh-CN" altLang="en-US" smtClean="0">
                <a:latin typeface="Calibri" pitchFamily="34" charset="0"/>
              </a:rPr>
              <a:pPr>
                <a:defRPr/>
              </a:pPr>
              <a:t>24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   </a:t>
            </a:r>
            <a:r>
              <a:rPr lang="zh-CN" altLang="en-US" smtClean="0">
                <a:ea typeface="宋体" charset="-122"/>
              </a:rPr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838E19-85F2-41E3-9309-438693BACB49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ADD858-11A4-4693-9A22-C3D12F15C2E7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456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3D1AF1-835D-4BFB-9116-96346961C3C6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8FDC49-527E-4959-9BFC-7C05527C9004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必须有效果图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3D1AF1-835D-4BFB-9116-96346961C3C6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8FDC49-527E-4959-9BFC-7C05527C9004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必须有效果图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3D1AF1-835D-4BFB-9116-96346961C3C6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8FDC49-527E-4959-9BFC-7C05527C9004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必须有效果图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3--面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6"/>
          <p:cNvGrpSpPr>
            <a:grpSpLocks/>
          </p:cNvGrpSpPr>
          <p:nvPr/>
        </p:nvGrpSpPr>
        <p:grpSpPr bwMode="auto">
          <a:xfrm>
            <a:off x="6365875" y="5786438"/>
            <a:ext cx="2492375" cy="682625"/>
            <a:chOff x="6365905" y="5786454"/>
            <a:chExt cx="2492375" cy="682625"/>
          </a:xfrm>
        </p:grpSpPr>
        <p:sp>
          <p:nvSpPr>
            <p:cNvPr id="6" name="圆角矩形 5"/>
            <p:cNvSpPr/>
            <p:nvPr userDrawn="1"/>
          </p:nvSpPr>
          <p:spPr bwMode="auto">
            <a:xfrm>
              <a:off x="6429388" y="5857892"/>
              <a:ext cx="642942" cy="142876"/>
            </a:xfrm>
            <a:prstGeom prst="roundRect">
              <a:avLst/>
            </a:prstGeom>
            <a:solidFill>
              <a:srgbClr val="0E9CDE"/>
            </a:solidFill>
            <a:ln cmpd="sng">
              <a:noFill/>
              <a:headEnd type="none"/>
              <a:tailEnd type="triangle"/>
            </a:ln>
            <a:effectLst/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6365905" y="5786454"/>
              <a:ext cx="2492375" cy="6826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lnSpc>
                  <a:spcPts val="1600"/>
                </a:lnSpc>
                <a:defRPr/>
              </a:pPr>
              <a:r>
                <a:rPr lang="en-US" altLang="zh-CN" sz="1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ACCP8.0</a:t>
              </a: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职业教育研究院</a:t>
              </a:r>
              <a:endParaRPr lang="en-US" altLang="zh-CN" sz="10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北京阿博泰克北大青鸟信息技术有限公司</a:t>
              </a:r>
            </a:p>
          </p:txBody>
        </p:sp>
      </p:grpSp>
      <p:pic>
        <p:nvPicPr>
          <p:cNvPr id="8" name="图片 13" descr="彩色1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3"/>
          <p:cNvGrpSpPr>
            <a:grpSpLocks/>
          </p:cNvGrpSpPr>
          <p:nvPr/>
        </p:nvGrpSpPr>
        <p:grpSpPr bwMode="auto">
          <a:xfrm>
            <a:off x="7715250" y="1822450"/>
            <a:ext cx="576263" cy="677863"/>
            <a:chOff x="7786710" y="1536651"/>
            <a:chExt cx="576891" cy="677108"/>
          </a:xfrm>
        </p:grpSpPr>
        <p:sp>
          <p:nvSpPr>
            <p:cNvPr id="10" name="圆角矩形 9"/>
            <p:cNvSpPr/>
            <p:nvPr/>
          </p:nvSpPr>
          <p:spPr>
            <a:xfrm>
              <a:off x="7858226" y="1642896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" name="组合 14"/>
            <p:cNvGrpSpPr>
              <a:grpSpLocks/>
            </p:cNvGrpSpPr>
            <p:nvPr/>
          </p:nvGrpSpPr>
          <p:grpSpPr bwMode="auto">
            <a:xfrm>
              <a:off x="7786710" y="1536651"/>
              <a:ext cx="576891" cy="677108"/>
              <a:chOff x="7572396" y="1536651"/>
              <a:chExt cx="576891" cy="677108"/>
            </a:xfrm>
          </p:grpSpPr>
          <p:sp>
            <p:nvSpPr>
              <p:cNvPr id="12" name="矩形 16"/>
              <p:cNvSpPr>
                <a:spLocks noChangeArrowheads="1"/>
              </p:cNvSpPr>
              <p:nvPr/>
            </p:nvSpPr>
            <p:spPr bwMode="auto">
              <a:xfrm>
                <a:off x="7572396" y="1536651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Y</a:t>
                </a:r>
                <a:endParaRPr lang="zh-CN" altLang="en-US" sz="3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矩形 17"/>
              <p:cNvSpPr>
                <a:spLocks noChangeArrowheads="1"/>
              </p:cNvSpPr>
              <p:nvPr/>
            </p:nvSpPr>
            <p:spPr bwMode="auto">
              <a:xfrm>
                <a:off x="7786943" y="1774511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1A431-8EBF-4687-A781-EA1BB345A94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17" name="图片 6" descr="s1--面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组合 13"/>
          <p:cNvGrpSpPr>
            <a:grpSpLocks/>
          </p:cNvGrpSpPr>
          <p:nvPr userDrawn="1"/>
        </p:nvGrpSpPr>
        <p:grpSpPr bwMode="auto">
          <a:xfrm>
            <a:off x="7715250" y="1747838"/>
            <a:ext cx="576263" cy="677862"/>
            <a:chOff x="7786710" y="1500174"/>
            <a:chExt cx="576891" cy="677108"/>
          </a:xfrm>
        </p:grpSpPr>
        <p:sp>
          <p:nvSpPr>
            <p:cNvPr id="20" name="圆角矩形 19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21" name="组合 14"/>
            <p:cNvGrpSpPr>
              <a:grpSpLocks/>
            </p:cNvGrpSpPr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22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  <a:endParaRPr lang="zh-CN" altLang="en-US" sz="3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77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0F75F-9AA8-46EB-8AF0-C3AC2A076593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951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BCE4A-9298-412A-B387-EBBB0D159704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555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1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57875" y="6000750"/>
            <a:ext cx="2492375" cy="6826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ts val="1600"/>
              </a:lnSpc>
              <a:defRPr/>
            </a:pPr>
            <a:r>
              <a:rPr lang="en-US" altLang="zh-CN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ACCP8.0</a:t>
            </a:r>
          </a:p>
          <a:p>
            <a:pPr>
              <a:lnSpc>
                <a:spcPts val="1500"/>
              </a:lnSpc>
              <a:defRPr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职业教育研究院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500"/>
              </a:lnSpc>
              <a:defRPr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北京阿博泰克北大青鸟信息技术有限公司</a:t>
            </a:r>
          </a:p>
        </p:txBody>
      </p:sp>
      <p:pic>
        <p:nvPicPr>
          <p:cNvPr id="6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13"/>
          <p:cNvGrpSpPr>
            <a:grpSpLocks/>
          </p:cNvGrpSpPr>
          <p:nvPr userDrawn="1"/>
        </p:nvGrpSpPr>
        <p:grpSpPr bwMode="auto">
          <a:xfrm>
            <a:off x="7715250" y="1747838"/>
            <a:ext cx="576263" cy="677862"/>
            <a:chOff x="7786710" y="1500174"/>
            <a:chExt cx="576891" cy="677108"/>
          </a:xfrm>
        </p:grpSpPr>
        <p:sp>
          <p:nvSpPr>
            <p:cNvPr id="8" name="圆角矩形 7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" name="组合 14"/>
            <p:cNvGrpSpPr>
              <a:grpSpLocks/>
            </p:cNvGrpSpPr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0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  <a:endParaRPr lang="zh-CN" altLang="en-US" sz="3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1A431-8EBF-4687-A781-EA1BB345A94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811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3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6"/>
          <p:cNvGrpSpPr>
            <a:grpSpLocks/>
          </p:cNvGrpSpPr>
          <p:nvPr userDrawn="1"/>
        </p:nvGrpSpPr>
        <p:grpSpPr bwMode="auto">
          <a:xfrm>
            <a:off x="6365875" y="5786438"/>
            <a:ext cx="2492375" cy="682625"/>
            <a:chOff x="6365905" y="5786454"/>
            <a:chExt cx="2492375" cy="682625"/>
          </a:xfrm>
        </p:grpSpPr>
        <p:sp>
          <p:nvSpPr>
            <p:cNvPr id="6" name="圆角矩形 5"/>
            <p:cNvSpPr/>
            <p:nvPr userDrawn="1"/>
          </p:nvSpPr>
          <p:spPr bwMode="auto">
            <a:xfrm>
              <a:off x="6429388" y="5857892"/>
              <a:ext cx="642942" cy="142876"/>
            </a:xfrm>
            <a:prstGeom prst="roundRect">
              <a:avLst/>
            </a:prstGeom>
            <a:solidFill>
              <a:srgbClr val="0E9CDE"/>
            </a:solidFill>
            <a:ln cmpd="sng">
              <a:noFill/>
              <a:headEnd type="none"/>
              <a:tailEnd type="triangle"/>
            </a:ln>
            <a:effectLst/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6365905" y="5786454"/>
              <a:ext cx="2492375" cy="6826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lnSpc>
                  <a:spcPts val="1600"/>
                </a:lnSpc>
                <a:defRPr/>
              </a:pPr>
              <a:r>
                <a:rPr lang="en-US" altLang="zh-CN" sz="1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ACCP8.0</a:t>
              </a: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职业教育研究院</a:t>
              </a:r>
              <a:endParaRPr lang="en-US" altLang="zh-CN" sz="10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北京阿博泰克北大青鸟信息技术有限公司</a:t>
              </a:r>
            </a:p>
          </p:txBody>
        </p:sp>
      </p:grpSp>
      <p:pic>
        <p:nvPicPr>
          <p:cNvPr id="8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3"/>
          <p:cNvGrpSpPr>
            <a:grpSpLocks/>
          </p:cNvGrpSpPr>
          <p:nvPr userDrawn="1"/>
        </p:nvGrpSpPr>
        <p:grpSpPr bwMode="auto">
          <a:xfrm>
            <a:off x="7715250" y="1822450"/>
            <a:ext cx="576263" cy="677863"/>
            <a:chOff x="7786710" y="1536651"/>
            <a:chExt cx="576891" cy="677108"/>
          </a:xfrm>
        </p:grpSpPr>
        <p:sp>
          <p:nvSpPr>
            <p:cNvPr id="10" name="圆角矩形 9"/>
            <p:cNvSpPr/>
            <p:nvPr/>
          </p:nvSpPr>
          <p:spPr>
            <a:xfrm>
              <a:off x="7858226" y="1642896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" name="组合 14"/>
            <p:cNvGrpSpPr>
              <a:grpSpLocks/>
            </p:cNvGrpSpPr>
            <p:nvPr/>
          </p:nvGrpSpPr>
          <p:grpSpPr bwMode="auto">
            <a:xfrm>
              <a:off x="7786710" y="1536651"/>
              <a:ext cx="576891" cy="677108"/>
              <a:chOff x="7572396" y="1536651"/>
              <a:chExt cx="576891" cy="677108"/>
            </a:xfrm>
          </p:grpSpPr>
          <p:sp>
            <p:nvSpPr>
              <p:cNvPr id="12" name="矩形 16"/>
              <p:cNvSpPr>
                <a:spLocks noChangeArrowheads="1"/>
              </p:cNvSpPr>
              <p:nvPr/>
            </p:nvSpPr>
            <p:spPr bwMode="auto">
              <a:xfrm>
                <a:off x="7572396" y="1536651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Y</a:t>
                </a:r>
                <a:endParaRPr lang="zh-CN" altLang="en-US" sz="3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矩形 17"/>
              <p:cNvSpPr>
                <a:spLocks noChangeArrowheads="1"/>
              </p:cNvSpPr>
              <p:nvPr/>
            </p:nvSpPr>
            <p:spPr bwMode="auto">
              <a:xfrm>
                <a:off x="7786943" y="1774511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28349-2F5E-4D84-93DA-86DCDCF4484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100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8C3CA-2D55-44FB-A2D5-73F1D371F471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903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C64D7-4C0E-447A-867E-D9095CB995EE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3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EE723-FBE9-4837-A8E8-90016BBD8EB4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74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EA2C6-C254-4285-B8F4-640BFE431FBE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47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C78EB-A628-4C25-B8CC-7C61DA026FC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278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2EE71-D6D2-4660-8DCD-5C516620D225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4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C0437-2F2C-43A9-95F9-5E96ECE9EECE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68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EF2D2-E9C0-49B7-B864-19BD7F25D204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80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08C70D84-A2A4-4DB1-8B0F-080227C3A23E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1" r:id="rId1"/>
    <p:sldLayoutId id="2147484622" r:id="rId2"/>
    <p:sldLayoutId id="2147484623" r:id="rId3"/>
    <p:sldLayoutId id="2147484624" r:id="rId4"/>
    <p:sldLayoutId id="2147484625" r:id="rId5"/>
    <p:sldLayoutId id="2147484626" r:id="rId6"/>
    <p:sldLayoutId id="2147484627" r:id="rId7"/>
    <p:sldLayoutId id="2147484628" r:id="rId8"/>
    <p:sldLayoutId id="2147484629" r:id="rId9"/>
    <p:sldLayoutId id="2147484630" r:id="rId10"/>
    <p:sldLayoutId id="2147484631" r:id="rId11"/>
    <p:sldLayoutId id="2147484632" r:id="rId12"/>
    <p:sldLayoutId id="214748463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dirty="0" smtClean="0"/>
              <a:t>第</a:t>
            </a:r>
            <a:r>
              <a:rPr lang="zh-CN" altLang="en-US" dirty="0"/>
              <a:t>五</a:t>
            </a:r>
            <a:r>
              <a:rPr dirty="0" smtClean="0"/>
              <a:t>章 </a:t>
            </a:r>
            <a:r>
              <a:rPr lang="zh-CN" altLang="zh-CN" dirty="0" smtClean="0"/>
              <a:t>制作</a:t>
            </a:r>
            <a:r>
              <a:rPr lang="zh-CN" altLang="zh-CN" dirty="0"/>
              <a:t>微票儿首页</a:t>
            </a:r>
            <a:endParaRPr dirty="0"/>
          </a:p>
        </p:txBody>
      </p:sp>
      <p:grpSp>
        <p:nvGrpSpPr>
          <p:cNvPr id="14339" name="组合 17"/>
          <p:cNvGrpSpPr>
            <a:grpSpLocks/>
          </p:cNvGrpSpPr>
          <p:nvPr/>
        </p:nvGrpSpPr>
        <p:grpSpPr bwMode="auto">
          <a:xfrm>
            <a:off x="1143000" y="3429000"/>
            <a:ext cx="7143750" cy="338138"/>
            <a:chOff x="1071538" y="3161884"/>
            <a:chExt cx="7143800" cy="33855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71538" y="3214336"/>
              <a:ext cx="7143800" cy="1589"/>
            </a:xfrm>
            <a:prstGeom prst="line">
              <a:avLst/>
            </a:prstGeom>
            <a:ln w="19050">
              <a:solidFill>
                <a:srgbClr val="0E9C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同侧圆角矩形 11"/>
            <p:cNvSpPr/>
            <p:nvPr/>
          </p:nvSpPr>
          <p:spPr bwMode="auto">
            <a:xfrm rot="10800000">
              <a:off x="6929454" y="3214336"/>
              <a:ext cx="1285884" cy="286102"/>
            </a:xfrm>
            <a:prstGeom prst="round2SameRect">
              <a:avLst/>
            </a:prstGeom>
            <a:solidFill>
              <a:srgbClr val="0E9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72330" y="3161884"/>
              <a:ext cx="1143008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指导学习</a:t>
              </a:r>
              <a:endParaRPr lang="zh-CN" alt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D28349-2F5E-4D84-93DA-86DCDCF44844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211960" y="70634"/>
            <a:ext cx="4752653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综合练习：</a:t>
            </a:r>
            <a:r>
              <a:rPr lang="zh-CN" altLang="zh-CN" dirty="0"/>
              <a:t>制作微票儿首页</a:t>
            </a:r>
            <a:endParaRPr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阶段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zh-CN" dirty="0"/>
              <a:t>制作微票儿首页响应</a:t>
            </a:r>
            <a:r>
              <a:rPr lang="zh-CN" altLang="zh-CN" dirty="0" smtClean="0"/>
              <a:t>导航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需求说明</a:t>
            </a:r>
          </a:p>
          <a:p>
            <a:pPr lvl="2">
              <a:defRPr/>
            </a:pPr>
            <a:r>
              <a:rPr lang="zh-CN" altLang="en-US" dirty="0" smtClean="0"/>
              <a:t>网页</a:t>
            </a:r>
            <a:r>
              <a:rPr lang="zh-CN" altLang="en-US" dirty="0"/>
              <a:t>导航在浏览器中居中</a:t>
            </a:r>
            <a:r>
              <a:rPr lang="zh-CN" altLang="en-US" dirty="0" smtClean="0"/>
              <a:t>显示</a:t>
            </a:r>
            <a:endParaRPr lang="zh-CN" altLang="en-US" dirty="0"/>
          </a:p>
          <a:p>
            <a:pPr lvl="2">
              <a:defRPr/>
            </a:pPr>
            <a:r>
              <a:rPr lang="zh-CN" altLang="en-US" dirty="0" smtClean="0"/>
              <a:t>使用</a:t>
            </a:r>
            <a:r>
              <a:rPr lang="en-US" altLang="zh-CN" dirty="0"/>
              <a:t>bootstrap</a:t>
            </a:r>
            <a:r>
              <a:rPr lang="zh-CN" altLang="en-US" dirty="0"/>
              <a:t>响应式导航布局微票儿导航，在大于</a:t>
            </a:r>
            <a:r>
              <a:rPr lang="en-US" altLang="zh-CN" dirty="0"/>
              <a:t>768px</a:t>
            </a:r>
            <a:r>
              <a:rPr lang="zh-CN" altLang="en-US" dirty="0"/>
              <a:t>的微票儿导航</a:t>
            </a:r>
          </a:p>
          <a:p>
            <a:pPr lvl="2">
              <a:defRPr/>
            </a:pPr>
            <a:r>
              <a:rPr lang="zh-CN" altLang="en-US" dirty="0"/>
              <a:t>使用媒体查询和</a:t>
            </a:r>
            <a:r>
              <a:rPr lang="en-US" altLang="zh-CN" dirty="0"/>
              <a:t>bootstrap</a:t>
            </a:r>
            <a:r>
              <a:rPr lang="zh-CN" altLang="en-US" dirty="0"/>
              <a:t>响应式导航实现在小于</a:t>
            </a:r>
            <a:r>
              <a:rPr lang="en-US" altLang="zh-CN" dirty="0"/>
              <a:t>768px</a:t>
            </a:r>
            <a:r>
              <a:rPr lang="zh-CN" altLang="en-US" dirty="0"/>
              <a:t>的屏幕下的微票儿导航</a:t>
            </a:r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</p:txBody>
      </p:sp>
      <p:grpSp>
        <p:nvGrpSpPr>
          <p:cNvPr id="22534" name="组合 22"/>
          <p:cNvGrpSpPr>
            <a:grpSpLocks/>
          </p:cNvGrpSpPr>
          <p:nvPr/>
        </p:nvGrpSpPr>
        <p:grpSpPr bwMode="auto">
          <a:xfrm>
            <a:off x="142875" y="879475"/>
            <a:ext cx="928688" cy="406400"/>
            <a:chOff x="3786182" y="1192962"/>
            <a:chExt cx="928694" cy="406350"/>
          </a:xfrm>
        </p:grpSpPr>
        <p:sp>
          <p:nvSpPr>
            <p:cNvPr id="24" name="TextBox 23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2544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组合 19"/>
          <p:cNvGrpSpPr>
            <a:grpSpLocks/>
          </p:cNvGrpSpPr>
          <p:nvPr/>
        </p:nvGrpSpPr>
        <p:grpSpPr bwMode="auto">
          <a:xfrm>
            <a:off x="3235325" y="5805488"/>
            <a:ext cx="2786063" cy="428625"/>
            <a:chOff x="3714744" y="5143512"/>
            <a:chExt cx="278608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050" name="Picture 2" descr="C:\Users\yaling.he\Desktop\Chapter05截图\Chapter05截图\图5.5　微票儿首页响应导航（1）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9" y="4009610"/>
            <a:ext cx="7696332" cy="49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yaling.he\Desktop\Chapter05截图\Chapter05截图\图5.6　微票儿首页响应导航（2）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012" y="4618069"/>
            <a:ext cx="4968552" cy="8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F8C3CA-2D55-44FB-A2D5-73F1D371F471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4581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458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458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4589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4585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F8C3CA-2D55-44FB-A2D5-73F1D371F471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71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99992" y="70634"/>
            <a:ext cx="4464621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综合练习：</a:t>
            </a:r>
            <a:r>
              <a:rPr lang="zh-CN" altLang="zh-CN" dirty="0"/>
              <a:t>制作微票儿首页</a:t>
            </a:r>
            <a:endParaRPr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784224" y="1214438"/>
            <a:ext cx="7892231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阶段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zh-CN" dirty="0"/>
              <a:t>制作微票儿首页焦点图和特惠看模块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需求说明</a:t>
            </a:r>
          </a:p>
          <a:p>
            <a:pPr lvl="2"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栅格系统布局微票儿首页焦点图和特惠看模块，在小</a:t>
            </a:r>
            <a:r>
              <a:rPr lang="zh-CN" altLang="en-US" dirty="0" smtClean="0"/>
              <a:t>屏幕下</a:t>
            </a:r>
            <a:r>
              <a:rPr lang="zh-CN" altLang="en-US" dirty="0"/>
              <a:t>左边和右边都是</a:t>
            </a:r>
            <a:r>
              <a:rPr lang="en-US" altLang="zh-CN" dirty="0"/>
              <a:t>12</a:t>
            </a:r>
            <a:r>
              <a:rPr lang="zh-CN" altLang="en-US" dirty="0"/>
              <a:t>列，其他屏幕下左边占</a:t>
            </a:r>
            <a:r>
              <a:rPr lang="en-US" altLang="zh-CN" dirty="0"/>
              <a:t>9</a:t>
            </a:r>
            <a:r>
              <a:rPr lang="zh-CN" altLang="en-US" dirty="0"/>
              <a:t>列，右边占</a:t>
            </a:r>
            <a:r>
              <a:rPr lang="en-US" altLang="zh-CN" dirty="0"/>
              <a:t>3</a:t>
            </a:r>
            <a:r>
              <a:rPr lang="zh-CN" altLang="en-US" dirty="0" smtClean="0"/>
              <a:t>列</a:t>
            </a:r>
            <a:endParaRPr lang="zh-CN" altLang="en-US" dirty="0"/>
          </a:p>
          <a:p>
            <a:pPr lvl="2"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轮播图插件布局和实现左边的微票儿首页焦点图</a:t>
            </a:r>
            <a:r>
              <a:rPr lang="zh-CN" altLang="en-US" dirty="0" smtClean="0"/>
              <a:t>功能</a:t>
            </a:r>
            <a:endParaRPr lang="zh-CN" altLang="en-US" dirty="0"/>
          </a:p>
          <a:p>
            <a:pPr lvl="2">
              <a:defRPr/>
            </a:pPr>
            <a:r>
              <a:rPr lang="zh-CN" altLang="en-US" dirty="0" smtClean="0"/>
              <a:t>右边</a:t>
            </a:r>
            <a:r>
              <a:rPr lang="zh-CN" altLang="en-US" dirty="0"/>
              <a:t>的“特惠看”部分图片需要是响应式</a:t>
            </a:r>
            <a:r>
              <a:rPr lang="zh-CN" altLang="en-US" dirty="0" smtClean="0"/>
              <a:t>的</a:t>
            </a:r>
            <a:endParaRPr lang="zh-CN" altLang="en-US" dirty="0"/>
          </a:p>
          <a:p>
            <a:pPr lvl="2">
              <a:defRPr/>
            </a:pPr>
            <a:endParaRPr lang="en-US" altLang="zh-CN" dirty="0"/>
          </a:p>
        </p:txBody>
      </p:sp>
      <p:grpSp>
        <p:nvGrpSpPr>
          <p:cNvPr id="23558" name="组合 14"/>
          <p:cNvGrpSpPr>
            <a:grpSpLocks/>
          </p:cNvGrpSpPr>
          <p:nvPr/>
        </p:nvGrpSpPr>
        <p:grpSpPr bwMode="auto">
          <a:xfrm>
            <a:off x="142875" y="879475"/>
            <a:ext cx="928688" cy="40640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3565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组合 19"/>
          <p:cNvGrpSpPr>
            <a:grpSpLocks/>
          </p:cNvGrpSpPr>
          <p:nvPr/>
        </p:nvGrpSpPr>
        <p:grpSpPr bwMode="auto">
          <a:xfrm>
            <a:off x="3235325" y="6240735"/>
            <a:ext cx="2786063" cy="428625"/>
            <a:chOff x="3714744" y="5143512"/>
            <a:chExt cx="278608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074" name="Picture 2" descr="C:\Users\yaling.he\Desktop\Chapter05截图\Chapter05截图\图5.7　 微票儿首页焦点图和特惠看模块（1）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870260"/>
            <a:ext cx="5436333" cy="220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yaling.he\Desktop\Chapter05截图\Chapter05截图\图5.8　 微票儿首页焦点图和特惠看模块（2）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870260"/>
            <a:ext cx="1619672" cy="267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F8C3CA-2D55-44FB-A2D5-73F1D371F471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4581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458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458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4589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4585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F8C3CA-2D55-44FB-A2D5-73F1D371F471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1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99992" y="70634"/>
            <a:ext cx="4464621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综合练习：</a:t>
            </a:r>
            <a:r>
              <a:rPr lang="zh-CN" altLang="zh-CN" dirty="0"/>
              <a:t>制作微票儿首页</a:t>
            </a:r>
            <a:endParaRPr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6596088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阶段</a:t>
            </a:r>
            <a:r>
              <a:rPr lang="en-US" altLang="zh-CN" dirty="0"/>
              <a:t>3</a:t>
            </a:r>
            <a:r>
              <a:rPr lang="zh-CN" altLang="en-US" dirty="0" smtClean="0"/>
              <a:t>：</a:t>
            </a:r>
            <a:r>
              <a:rPr lang="zh-CN" altLang="zh-CN" dirty="0"/>
              <a:t>制作微票儿首页优惠演出和首页演唱会选项卡</a:t>
            </a:r>
            <a:r>
              <a:rPr lang="zh-CN" altLang="zh-CN" dirty="0" smtClean="0"/>
              <a:t>模块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需求说明</a:t>
            </a:r>
          </a:p>
          <a:p>
            <a:pPr lvl="2">
              <a:defRPr/>
            </a:pPr>
            <a:r>
              <a:rPr lang="zh-CN" altLang="en-US" dirty="0" smtClean="0"/>
              <a:t>使用栅格</a:t>
            </a:r>
            <a:r>
              <a:rPr lang="zh-CN" altLang="en-US" dirty="0"/>
              <a:t>系统布局微票儿首页优惠演出和首页演唱会选项卡</a:t>
            </a:r>
            <a:r>
              <a:rPr lang="zh-CN" altLang="en-US" dirty="0" smtClean="0"/>
              <a:t>模块，在小屏幕下左边和右边都是</a:t>
            </a:r>
            <a:r>
              <a:rPr lang="en-US" altLang="zh-CN" dirty="0" smtClean="0"/>
              <a:t>12</a:t>
            </a:r>
            <a:r>
              <a:rPr lang="zh-CN" altLang="en-US" dirty="0" smtClean="0"/>
              <a:t>列，其他屏幕下左边占</a:t>
            </a:r>
            <a:r>
              <a:rPr lang="en-US" altLang="zh-CN" dirty="0" smtClean="0"/>
              <a:t>9</a:t>
            </a:r>
            <a:r>
              <a:rPr lang="zh-CN" altLang="en-US" dirty="0" smtClean="0"/>
              <a:t>列，右边占</a:t>
            </a:r>
            <a:r>
              <a:rPr lang="en-US" altLang="zh-CN" dirty="0" smtClean="0"/>
              <a:t>3</a:t>
            </a:r>
            <a:r>
              <a:rPr lang="zh-CN" altLang="en-US" dirty="0" smtClean="0"/>
              <a:t>列</a:t>
            </a:r>
          </a:p>
          <a:p>
            <a:pPr lvl="2"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缩略图组件和栅格系统布局和实现左边的微票儿首页优惠演出</a:t>
            </a:r>
            <a:r>
              <a:rPr lang="zh-CN" altLang="en-US" dirty="0" smtClean="0"/>
              <a:t>功能</a:t>
            </a:r>
            <a:endParaRPr lang="zh-CN" altLang="en-US" dirty="0"/>
          </a:p>
          <a:p>
            <a:pPr lvl="2"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选项卡插件完成微票儿首页演唱会选项卡</a:t>
            </a:r>
          </a:p>
          <a:p>
            <a:pPr lvl="2">
              <a:defRPr/>
            </a:pPr>
            <a:endParaRPr lang="en-US" altLang="zh-CN" dirty="0"/>
          </a:p>
        </p:txBody>
      </p:sp>
      <p:grpSp>
        <p:nvGrpSpPr>
          <p:cNvPr id="23558" name="组合 14"/>
          <p:cNvGrpSpPr>
            <a:grpSpLocks/>
          </p:cNvGrpSpPr>
          <p:nvPr/>
        </p:nvGrpSpPr>
        <p:grpSpPr bwMode="auto">
          <a:xfrm>
            <a:off x="142875" y="879475"/>
            <a:ext cx="928688" cy="40640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3565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组合 19"/>
          <p:cNvGrpSpPr>
            <a:grpSpLocks/>
          </p:cNvGrpSpPr>
          <p:nvPr/>
        </p:nvGrpSpPr>
        <p:grpSpPr bwMode="auto">
          <a:xfrm>
            <a:off x="3235325" y="6240735"/>
            <a:ext cx="2786063" cy="428625"/>
            <a:chOff x="3714744" y="5143512"/>
            <a:chExt cx="278608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4098" name="Picture 2" descr="C:\Users\yaling.he\Desktop\Chapter05截图\Chapter05截图\图5.10　制作微票儿首页优惠演出和首页演唱会选项卡模块（2）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004550"/>
            <a:ext cx="1547664" cy="402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yaling.he\Desktop\Chapter05截图\Chapter05截图\图5.9　制作微票儿首页优惠演出和首页演唱会选项卡模块（1）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879" y="4561082"/>
            <a:ext cx="4884953" cy="147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F8C3CA-2D55-44FB-A2D5-73F1D371F471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6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4581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458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458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4589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4585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F8C3CA-2D55-44FB-A2D5-73F1D371F471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71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99992" y="70634"/>
            <a:ext cx="4464621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综合练习：</a:t>
            </a:r>
            <a:r>
              <a:rPr lang="zh-CN" altLang="zh-CN" dirty="0"/>
              <a:t>制作微票儿首页</a:t>
            </a:r>
            <a:endParaRPr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784226" y="1214438"/>
            <a:ext cx="446889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阶段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zh-CN" altLang="zh-CN" dirty="0"/>
              <a:t>制作微票儿各种演唱会演出和历历在目</a:t>
            </a:r>
            <a:r>
              <a:rPr lang="zh-CN" altLang="zh-CN" dirty="0" smtClean="0"/>
              <a:t>模块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需求说明</a:t>
            </a:r>
          </a:p>
          <a:p>
            <a:pPr lvl="2">
              <a:defRPr/>
            </a:pPr>
            <a:r>
              <a:rPr lang="zh-CN" altLang="en-US" dirty="0"/>
              <a:t>使用栅格系统布局微票儿各种演唱会演出和历历在目模块，在小屏幕下左边和右边都是</a:t>
            </a:r>
            <a:r>
              <a:rPr lang="en-US" altLang="zh-CN" dirty="0"/>
              <a:t>12</a:t>
            </a:r>
            <a:r>
              <a:rPr lang="zh-CN" altLang="en-US" dirty="0"/>
              <a:t>列，其他屏幕下左边占</a:t>
            </a:r>
            <a:r>
              <a:rPr lang="en-US" altLang="zh-CN" dirty="0"/>
              <a:t>9</a:t>
            </a:r>
            <a:r>
              <a:rPr lang="zh-CN" altLang="en-US" dirty="0"/>
              <a:t>列，右边占</a:t>
            </a:r>
            <a:r>
              <a:rPr lang="en-US" altLang="zh-CN" dirty="0"/>
              <a:t>3</a:t>
            </a:r>
            <a:r>
              <a:rPr lang="zh-CN" altLang="en-US" dirty="0" smtClean="0"/>
              <a:t>列</a:t>
            </a:r>
            <a:endParaRPr lang="zh-CN" altLang="en-US" dirty="0"/>
          </a:p>
          <a:p>
            <a:pPr lvl="2"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选项卡插件和缩略图组件实现各种演唱会演出部分的</a:t>
            </a:r>
            <a:r>
              <a:rPr lang="zh-CN" altLang="en-US" dirty="0" smtClean="0"/>
              <a:t>内容</a:t>
            </a:r>
            <a:endParaRPr lang="zh-CN" altLang="en-US" dirty="0"/>
          </a:p>
          <a:p>
            <a:pPr lvl="2"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媒体对象组件完成“历历在目</a:t>
            </a:r>
            <a:r>
              <a:rPr lang="en-US" altLang="zh-CN" dirty="0"/>
              <a:t>-</a:t>
            </a:r>
            <a:r>
              <a:rPr lang="zh-CN" altLang="en-US" dirty="0"/>
              <a:t>今天的演出”部分的布局</a:t>
            </a:r>
          </a:p>
          <a:p>
            <a:pPr lvl="2">
              <a:defRPr/>
            </a:pPr>
            <a:endParaRPr lang="en-US" altLang="zh-CN" dirty="0"/>
          </a:p>
        </p:txBody>
      </p:sp>
      <p:grpSp>
        <p:nvGrpSpPr>
          <p:cNvPr id="23558" name="组合 14"/>
          <p:cNvGrpSpPr>
            <a:grpSpLocks/>
          </p:cNvGrpSpPr>
          <p:nvPr/>
        </p:nvGrpSpPr>
        <p:grpSpPr bwMode="auto">
          <a:xfrm>
            <a:off x="142875" y="879475"/>
            <a:ext cx="928688" cy="40640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3565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组合 19"/>
          <p:cNvGrpSpPr>
            <a:grpSpLocks/>
          </p:cNvGrpSpPr>
          <p:nvPr/>
        </p:nvGrpSpPr>
        <p:grpSpPr bwMode="auto">
          <a:xfrm>
            <a:off x="142875" y="6285185"/>
            <a:ext cx="2786063" cy="428625"/>
            <a:chOff x="3714744" y="5143512"/>
            <a:chExt cx="278608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5122" name="Picture 2" descr="C:\Users\yaling.he\Desktop\Chapter05截图\Chapter05截图\图5.11　制作微票儿各种演唱会演出和历历在目模块（1）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864" y="4005064"/>
            <a:ext cx="2547710" cy="196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yaling.he\Desktop\Chapter05截图\Chapter05截图\图5.12　制作微票儿各种演唱会演出和历历在目模块（2）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765237"/>
            <a:ext cx="1177353" cy="556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F8C3CA-2D55-44FB-A2D5-73F1D371F471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58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4581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458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458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4589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4585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F8C3CA-2D55-44FB-A2D5-73F1D371F471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99992" y="70634"/>
            <a:ext cx="4464621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综合练习：</a:t>
            </a:r>
            <a:r>
              <a:rPr lang="zh-CN" altLang="zh-CN" dirty="0"/>
              <a:t>制作微票儿首页</a:t>
            </a:r>
            <a:endParaRPr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784226" y="1214438"/>
            <a:ext cx="645207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阶段</a:t>
            </a:r>
            <a:r>
              <a:rPr lang="en-US" altLang="zh-CN" dirty="0"/>
              <a:t>5</a:t>
            </a:r>
            <a:r>
              <a:rPr lang="zh-CN" altLang="en-US" dirty="0" smtClean="0"/>
              <a:t>：</a:t>
            </a:r>
            <a:r>
              <a:rPr lang="zh-CN" altLang="zh-CN" dirty="0"/>
              <a:t>制作微票儿场馆推荐和热销榜单模</a:t>
            </a:r>
            <a:r>
              <a:rPr lang="zh-CN" altLang="zh-CN" dirty="0" smtClean="0"/>
              <a:t>块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需求说明</a:t>
            </a:r>
          </a:p>
          <a:p>
            <a:pPr lvl="2">
              <a:defRPr/>
            </a:pPr>
            <a:r>
              <a:rPr lang="zh-CN" altLang="en-US" dirty="0"/>
              <a:t>使用栅格系统布局制作微票儿场馆推荐和热销榜单模块，在超小屏幕下左边和右边都是</a:t>
            </a:r>
            <a:r>
              <a:rPr lang="en-US" altLang="zh-CN" dirty="0"/>
              <a:t>12</a:t>
            </a:r>
            <a:r>
              <a:rPr lang="zh-CN" altLang="en-US" dirty="0"/>
              <a:t>列，其他屏幕下左边占</a:t>
            </a:r>
            <a:r>
              <a:rPr lang="en-US" altLang="zh-CN" dirty="0"/>
              <a:t>9</a:t>
            </a:r>
            <a:r>
              <a:rPr lang="zh-CN" altLang="en-US" dirty="0"/>
              <a:t>列，右边占</a:t>
            </a:r>
            <a:r>
              <a:rPr lang="en-US" altLang="zh-CN" dirty="0"/>
              <a:t>3</a:t>
            </a:r>
            <a:r>
              <a:rPr lang="zh-CN" altLang="en-US" dirty="0" smtClean="0"/>
              <a:t>列</a:t>
            </a:r>
            <a:endParaRPr lang="zh-CN" altLang="en-US" dirty="0"/>
          </a:p>
          <a:p>
            <a:pPr lvl="2"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栅格系统和缩略图组件实现微票儿场馆推荐部分的</a:t>
            </a:r>
            <a:r>
              <a:rPr lang="zh-CN" altLang="en-US" dirty="0" smtClean="0"/>
              <a:t>布局</a:t>
            </a:r>
            <a:endParaRPr lang="zh-CN" altLang="en-US" dirty="0"/>
          </a:p>
          <a:p>
            <a:pPr lvl="2"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媒体对象组件完成“热销榜单”部分的布局</a:t>
            </a:r>
          </a:p>
          <a:p>
            <a:pPr lvl="2">
              <a:defRPr/>
            </a:pPr>
            <a:endParaRPr lang="en-US" altLang="zh-CN" dirty="0"/>
          </a:p>
        </p:txBody>
      </p:sp>
      <p:grpSp>
        <p:nvGrpSpPr>
          <p:cNvPr id="23558" name="组合 14"/>
          <p:cNvGrpSpPr>
            <a:grpSpLocks/>
          </p:cNvGrpSpPr>
          <p:nvPr/>
        </p:nvGrpSpPr>
        <p:grpSpPr bwMode="auto">
          <a:xfrm>
            <a:off x="142875" y="879475"/>
            <a:ext cx="928688" cy="40640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3565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组合 19"/>
          <p:cNvGrpSpPr>
            <a:grpSpLocks/>
          </p:cNvGrpSpPr>
          <p:nvPr/>
        </p:nvGrpSpPr>
        <p:grpSpPr bwMode="auto">
          <a:xfrm>
            <a:off x="345777" y="6165304"/>
            <a:ext cx="2786063" cy="428625"/>
            <a:chOff x="3714744" y="5143512"/>
            <a:chExt cx="278608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6146" name="Picture 2" descr="C:\Users\yaling.he\Desktop\Chapter05截图\Chapter05截图\图5.13　制作微票儿场馆推荐和热销榜单模块（1）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974912"/>
            <a:ext cx="35909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yaling.he\Desktop\Chapter05截图\Chapter05截图\图5.14　制作微票儿场馆推荐和热销榜单模块（2）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642875"/>
            <a:ext cx="1239837" cy="385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F8C3CA-2D55-44FB-A2D5-73F1D371F471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40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4581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458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458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4589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4585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F8C3CA-2D55-44FB-A2D5-73F1D371F471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71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164388" y="285750"/>
            <a:ext cx="1800225" cy="52387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简述什么是响应式布局？</a:t>
            </a:r>
          </a:p>
          <a:p>
            <a:pPr eaLnBrk="1" hangingPunct="1">
              <a:defRPr/>
            </a:pPr>
            <a:r>
              <a:rPr lang="zh-CN" altLang="en-US" dirty="0"/>
              <a:t>简述响应式布局的优点和</a:t>
            </a:r>
            <a:r>
              <a:rPr lang="zh-CN" altLang="en-US" dirty="0" smtClean="0"/>
              <a:t>缺点</a:t>
            </a:r>
            <a:endParaRPr lang="zh-CN" altLang="en-US" dirty="0"/>
          </a:p>
          <a:p>
            <a:pPr eaLnBrk="1" hangingPunct="1">
              <a:defRPr/>
            </a:pPr>
            <a:r>
              <a:rPr lang="en-US" altLang="zh-CN" dirty="0"/>
              <a:t>bootstrap</a:t>
            </a:r>
            <a:r>
              <a:rPr lang="zh-CN" altLang="en-US" dirty="0"/>
              <a:t>是什么，用于什么场景？</a:t>
            </a:r>
          </a:p>
          <a:p>
            <a:pPr eaLnBrk="1" hangingPunct="1">
              <a:defRPr/>
            </a:pPr>
            <a:r>
              <a:rPr lang="zh-CN" altLang="en-US" dirty="0"/>
              <a:t>寻找一个网站页面模仿，要求能够在大屏幕、中等屏幕、超小屏幕上都能</a:t>
            </a:r>
            <a:r>
              <a:rPr lang="zh-CN" altLang="en-US"/>
              <a:t>适</a:t>
            </a:r>
            <a:r>
              <a:rPr lang="zh-CN" altLang="en-US" smtClean="0"/>
              <a:t>配</a:t>
            </a:r>
            <a:endParaRPr lang="zh-CN" altLang="en-US" dirty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grpSp>
        <p:nvGrpSpPr>
          <p:cNvPr id="24581" name="组合 1"/>
          <p:cNvGrpSpPr>
            <a:grpSpLocks/>
          </p:cNvGrpSpPr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24584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5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F8C3CA-2D55-44FB-A2D5-73F1D371F471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02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99992" y="70634"/>
            <a:ext cx="4464621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综合练习：</a:t>
            </a:r>
            <a:r>
              <a:rPr lang="zh-CN" altLang="zh-CN" dirty="0"/>
              <a:t>制作微票儿首页</a:t>
            </a:r>
            <a:endParaRPr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784226" y="1214438"/>
            <a:ext cx="645207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阶段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zh-CN" altLang="zh-CN" dirty="0"/>
              <a:t>制作微票儿</a:t>
            </a:r>
            <a:r>
              <a:rPr lang="zh-CN" altLang="zh-CN" dirty="0" smtClean="0"/>
              <a:t>底部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需求说明</a:t>
            </a:r>
          </a:p>
          <a:p>
            <a:pPr lvl="2">
              <a:defRPr/>
            </a:pPr>
            <a:r>
              <a:rPr lang="zh-CN" altLang="en-US" dirty="0"/>
              <a:t>使用栅格系统布局制作微票儿底部模块</a:t>
            </a:r>
            <a:endParaRPr lang="en-US" altLang="zh-CN" dirty="0"/>
          </a:p>
        </p:txBody>
      </p:sp>
      <p:grpSp>
        <p:nvGrpSpPr>
          <p:cNvPr id="23558" name="组合 14"/>
          <p:cNvGrpSpPr>
            <a:grpSpLocks/>
          </p:cNvGrpSpPr>
          <p:nvPr/>
        </p:nvGrpSpPr>
        <p:grpSpPr bwMode="auto">
          <a:xfrm>
            <a:off x="142875" y="879475"/>
            <a:ext cx="928688" cy="40640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3565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组合 19"/>
          <p:cNvGrpSpPr>
            <a:grpSpLocks/>
          </p:cNvGrpSpPr>
          <p:nvPr/>
        </p:nvGrpSpPr>
        <p:grpSpPr bwMode="auto">
          <a:xfrm>
            <a:off x="3038991" y="6209754"/>
            <a:ext cx="2786063" cy="428625"/>
            <a:chOff x="3714744" y="5143512"/>
            <a:chExt cx="278608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7170" name="Picture 2" descr="C:\Users\yaling.he\Desktop\Chapter05截图\Chapter05截图\图5.16　制作微票儿底部（2）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897" y="3861048"/>
            <a:ext cx="2081379" cy="184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yaling.he\Desktop\Chapter05截图\Chapter05截图\图5.15　制作微票儿底部（1）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697" y="2855266"/>
            <a:ext cx="5976650" cy="85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F8C3CA-2D55-44FB-A2D5-73F1D371F471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590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4581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458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458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4589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4585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F8C3CA-2D55-44FB-A2D5-73F1D371F471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93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7715250" y="274638"/>
            <a:ext cx="971550" cy="582612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总结</a:t>
            </a:r>
          </a:p>
        </p:txBody>
      </p:sp>
      <p:sp>
        <p:nvSpPr>
          <p:cNvPr id="67587" name="TextBox 4"/>
          <p:cNvSpPr txBox="1">
            <a:spLocks noChangeArrowheads="1"/>
          </p:cNvSpPr>
          <p:nvPr/>
        </p:nvSpPr>
        <p:spPr bwMode="auto">
          <a:xfrm>
            <a:off x="2149475" y="1503363"/>
            <a:ext cx="357505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响应式布局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Bootstrap</a:t>
            </a:r>
          </a:p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框架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2000" dirty="0">
              <a:ea typeface="微软雅黑" pitchFamily="34" charset="-122"/>
              <a:cs typeface="Arial" charset="0"/>
            </a:endParaRPr>
          </a:p>
        </p:txBody>
      </p:sp>
      <p:sp>
        <p:nvSpPr>
          <p:cNvPr id="67588" name="AutoShape 3"/>
          <p:cNvSpPr>
            <a:spLocks/>
          </p:cNvSpPr>
          <p:nvPr/>
        </p:nvSpPr>
        <p:spPr bwMode="auto">
          <a:xfrm>
            <a:off x="5292080" y="3272583"/>
            <a:ext cx="179388" cy="876497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67589" name="TextBox 11"/>
          <p:cNvSpPr txBox="1">
            <a:spLocks noChangeArrowheads="1"/>
          </p:cNvSpPr>
          <p:nvPr/>
        </p:nvSpPr>
        <p:spPr bwMode="auto">
          <a:xfrm>
            <a:off x="3754015" y="2744290"/>
            <a:ext cx="197051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Bootstrap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全局样式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Bootstrap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组件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Bootstrap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插件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67590" name="TextBox 12"/>
          <p:cNvSpPr txBox="1">
            <a:spLocks noChangeArrowheads="1"/>
          </p:cNvSpPr>
          <p:nvPr/>
        </p:nvSpPr>
        <p:spPr bwMode="auto">
          <a:xfrm>
            <a:off x="5438188" y="3140968"/>
            <a:ext cx="20272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下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拉菜单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导航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条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缩略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图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媒体对象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67591" name="AutoShape 3"/>
          <p:cNvSpPr>
            <a:spLocks/>
          </p:cNvSpPr>
          <p:nvPr/>
        </p:nvSpPr>
        <p:spPr bwMode="auto">
          <a:xfrm>
            <a:off x="3598946" y="2744290"/>
            <a:ext cx="179256" cy="2308324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67592" name="TextBox 15"/>
          <p:cNvSpPr txBox="1">
            <a:spLocks noChangeArrowheads="1"/>
          </p:cNvSpPr>
          <p:nvPr/>
        </p:nvSpPr>
        <p:spPr bwMode="auto">
          <a:xfrm>
            <a:off x="19161" y="2433082"/>
            <a:ext cx="1819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制作微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票儿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algn="ctr"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首页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67593" name="AutoShape 3"/>
          <p:cNvSpPr>
            <a:spLocks/>
          </p:cNvSpPr>
          <p:nvPr/>
        </p:nvSpPr>
        <p:spPr bwMode="auto">
          <a:xfrm>
            <a:off x="1836738" y="1620838"/>
            <a:ext cx="357187" cy="2347912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2" name="AutoShape 3"/>
          <p:cNvSpPr>
            <a:spLocks/>
          </p:cNvSpPr>
          <p:nvPr/>
        </p:nvSpPr>
        <p:spPr bwMode="auto">
          <a:xfrm>
            <a:off x="3637607" y="1138588"/>
            <a:ext cx="214313" cy="1210292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3778201" y="1229463"/>
            <a:ext cx="377031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Flex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布局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媒体查询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14" name="AutoShape 3"/>
          <p:cNvSpPr>
            <a:spLocks/>
          </p:cNvSpPr>
          <p:nvPr/>
        </p:nvSpPr>
        <p:spPr bwMode="auto">
          <a:xfrm>
            <a:off x="5220072" y="4479457"/>
            <a:ext cx="179388" cy="1007578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5399460" y="4409817"/>
            <a:ext cx="202723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下拉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框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旋转轮播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选项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卡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滚动侦测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F8C3CA-2D55-44FB-A2D5-73F1D371F471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97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8184" y="286078"/>
            <a:ext cx="2736429" cy="523220"/>
          </a:xfrm>
        </p:spPr>
        <p:txBody>
          <a:bodyPr/>
          <a:lstStyle/>
          <a:p>
            <a:pPr eaLnBrk="1" hangingPunct="1">
              <a:defRPr/>
            </a:pPr>
            <a:r>
              <a:rPr dirty="0" smtClean="0">
                <a:solidFill>
                  <a:schemeClr val="tx2">
                    <a:lumMod val="75000"/>
                  </a:schemeClr>
                </a:solidFill>
              </a:rPr>
              <a:t>作业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908050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课后作业</a:t>
            </a:r>
            <a:endParaRPr lang="en-US" dirty="0" smtClean="0"/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endParaRPr lang="zh-CN" altLang="en-US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/>
              <a:t>预习下一章学生用书，完成</a:t>
            </a:r>
            <a:r>
              <a:rPr lang="zh-CN" altLang="en-US" dirty="0" smtClean="0"/>
              <a:t>预习测试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/>
              <a:t>移动端视口有几种，分别是什么？</a:t>
            </a:r>
          </a:p>
          <a:p>
            <a:pPr lvl="2" eaLnBrk="1" hangingPunct="1">
              <a:defRPr/>
            </a:pPr>
            <a:r>
              <a:rPr lang="zh-CN" altLang="en-US" dirty="0" smtClean="0"/>
              <a:t>理想</a:t>
            </a:r>
            <a:r>
              <a:rPr lang="zh-CN" altLang="en-US" dirty="0"/>
              <a:t>视口是什么，怎么实现理想</a:t>
            </a:r>
            <a:r>
              <a:rPr lang="zh-CN" altLang="en-US" dirty="0" smtClean="0"/>
              <a:t>视口</a:t>
            </a:r>
            <a:r>
              <a:rPr lang="en-US" altLang="zh-CN" dirty="0" smtClean="0"/>
              <a:t>?</a:t>
            </a:r>
          </a:p>
          <a:p>
            <a:pPr lvl="2" eaLnBrk="1" hangingPunct="1">
              <a:defRPr/>
            </a:pPr>
            <a:r>
              <a:rPr lang="zh-CN" altLang="zh-CN" dirty="0"/>
              <a:t>相对单位</a:t>
            </a:r>
            <a:r>
              <a:rPr lang="en-US" altLang="zh-CN" dirty="0" err="1"/>
              <a:t>em</a:t>
            </a:r>
            <a:r>
              <a:rPr lang="zh-CN" altLang="zh-CN" dirty="0"/>
              <a:t>的</a:t>
            </a:r>
            <a:r>
              <a:rPr lang="zh-CN" altLang="zh-CN" dirty="0" smtClean="0"/>
              <a:t>特性</a:t>
            </a:r>
            <a:r>
              <a:rPr lang="zh-CN" altLang="en-US" dirty="0" smtClean="0"/>
              <a:t>是什么？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zh-CN" dirty="0"/>
              <a:t>相对</a:t>
            </a:r>
            <a:r>
              <a:rPr lang="zh-CN" altLang="zh-CN" dirty="0" smtClean="0"/>
              <a:t>单位</a:t>
            </a:r>
            <a:r>
              <a:rPr lang="en-US" altLang="zh-CN" dirty="0" smtClean="0"/>
              <a:t>rem</a:t>
            </a:r>
            <a:r>
              <a:rPr lang="zh-CN" altLang="zh-CN" dirty="0"/>
              <a:t>的</a:t>
            </a:r>
            <a:r>
              <a:rPr lang="zh-CN" altLang="zh-CN" dirty="0" smtClean="0"/>
              <a:t>特性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F8C3CA-2D55-44FB-A2D5-73F1D371F471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0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7" descr="s3--面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图片 21" descr="教育改变生活毛笔字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2163763"/>
            <a:ext cx="6535738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图片 11" descr="彩色1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28613"/>
            <a:ext cx="178593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Box 7"/>
          <p:cNvSpPr txBox="1">
            <a:spLocks noChangeArrowheads="1"/>
          </p:cNvSpPr>
          <p:nvPr/>
        </p:nvSpPr>
        <p:spPr bwMode="auto">
          <a:xfrm>
            <a:off x="5857875" y="6000750"/>
            <a:ext cx="2492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zh-CN" sz="1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ACCP8.0</a:t>
            </a:r>
          </a:p>
          <a:p>
            <a:pPr eaLnBrk="1" hangingPunct="1">
              <a:lnSpc>
                <a:spcPts val="1500"/>
              </a:lnSpc>
            </a:pPr>
            <a:r>
              <a:rPr lang="zh-CN" altLang="en-US" sz="1000" b="1">
                <a:latin typeface="微软雅黑" pitchFamily="34" charset="-122"/>
                <a:ea typeface="微软雅黑" pitchFamily="34" charset="-122"/>
              </a:rPr>
              <a:t>职业教育研究院</a:t>
            </a: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ts val="1500"/>
              </a:lnSpc>
            </a:pPr>
            <a:r>
              <a:rPr lang="zh-CN" altLang="en-US" sz="1000" b="1">
                <a:latin typeface="微软雅黑" pitchFamily="34" charset="-122"/>
                <a:ea typeface="微软雅黑" pitchFamily="34" charset="-122"/>
              </a:rPr>
              <a:t>北京阿博泰克北大青鸟信息技术有限公司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F8C3CA-2D55-44FB-A2D5-73F1D371F471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75" y="285750"/>
            <a:ext cx="2535238" cy="523875"/>
          </a:xfrm>
        </p:spPr>
        <p:txBody>
          <a:bodyPr/>
          <a:lstStyle/>
          <a:p>
            <a:pPr>
              <a:defRPr/>
            </a:pPr>
            <a:r>
              <a:rPr smtClean="0"/>
              <a:t>课程内容回顾</a:t>
            </a:r>
            <a:endParaRPr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弹性布局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浮动</a:t>
            </a:r>
            <a:r>
              <a:rPr lang="en-US" altLang="zh-CN" dirty="0"/>
              <a:t>+</a:t>
            </a:r>
            <a:r>
              <a:rPr lang="zh-CN" altLang="en-US" dirty="0"/>
              <a:t>百分比布局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Flex</a:t>
            </a:r>
            <a:r>
              <a:rPr lang="zh-CN" altLang="en-US" dirty="0"/>
              <a:t>布局</a:t>
            </a: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响应式布局的实现方式及应用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媒体查询</a:t>
            </a:r>
            <a:endParaRPr lang="en-US" altLang="zh-CN" dirty="0"/>
          </a:p>
          <a:p>
            <a:pPr>
              <a:defRPr/>
            </a:pPr>
            <a:r>
              <a:rPr lang="en-US" altLang="zh-CN" dirty="0" smtClean="0"/>
              <a:t>Bootstrap</a:t>
            </a:r>
            <a:r>
              <a:rPr lang="zh-CN" altLang="en-US" dirty="0" smtClean="0"/>
              <a:t>标准模板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Bootstrap 12</a:t>
            </a:r>
            <a:r>
              <a:rPr lang="zh-CN" altLang="en-US" dirty="0" smtClean="0"/>
              <a:t>栅格系统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CSS</a:t>
            </a:r>
            <a:r>
              <a:rPr lang="zh-CN" altLang="en-US" dirty="0" smtClean="0"/>
              <a:t>全局样式</a:t>
            </a: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dirty="0"/>
          </a:p>
        </p:txBody>
      </p:sp>
      <p:pic>
        <p:nvPicPr>
          <p:cNvPr id="16390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948891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432" y="3929063"/>
            <a:ext cx="6445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88" y="3857626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331" y="2852936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F8C3CA-2D55-44FB-A2D5-73F1D371F471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75" y="285750"/>
            <a:ext cx="2535238" cy="523875"/>
          </a:xfrm>
        </p:spPr>
        <p:txBody>
          <a:bodyPr/>
          <a:lstStyle/>
          <a:p>
            <a:pPr>
              <a:defRPr/>
            </a:pPr>
            <a:r>
              <a:rPr smtClean="0"/>
              <a:t>课程内容回顾</a:t>
            </a:r>
            <a:endParaRPr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Bootstrap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小</a:t>
            </a:r>
            <a:r>
              <a:rPr lang="zh-CN" altLang="en-US" dirty="0" smtClean="0"/>
              <a:t>图标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下</a:t>
            </a:r>
            <a:r>
              <a:rPr lang="zh-CN" altLang="en-US" dirty="0" smtClean="0"/>
              <a:t>拉菜单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输入</a:t>
            </a:r>
            <a:r>
              <a:rPr lang="zh-CN" altLang="en-US" dirty="0" smtClean="0"/>
              <a:t>框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导航和导航条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缩略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媒体对象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列表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分</a:t>
            </a:r>
            <a:r>
              <a:rPr lang="zh-CN" altLang="en-US" dirty="0" smtClean="0"/>
              <a:t>页导航</a:t>
            </a:r>
            <a:endParaRPr lang="en-US" altLang="zh-CN" dirty="0" smtClean="0"/>
          </a:p>
          <a:p>
            <a:pPr lvl="1">
              <a:defRPr/>
            </a:pPr>
            <a:endParaRPr lang="zh-CN" altLang="en-US" dirty="0"/>
          </a:p>
        </p:txBody>
      </p:sp>
      <p:pic>
        <p:nvPicPr>
          <p:cNvPr id="16390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352" y="1948891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907" y="2888653"/>
            <a:ext cx="6445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652" y="3313198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417" y="2852935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F8C3CA-2D55-44FB-A2D5-73F1D371F471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63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75" y="285750"/>
            <a:ext cx="2535238" cy="523875"/>
          </a:xfrm>
        </p:spPr>
        <p:txBody>
          <a:bodyPr/>
          <a:lstStyle/>
          <a:p>
            <a:pPr>
              <a:defRPr/>
            </a:pPr>
            <a:r>
              <a:rPr smtClean="0"/>
              <a:t>课程内容回顾</a:t>
            </a:r>
            <a:endParaRPr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Bootstrap JavaScript·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动画过渡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模态</a:t>
            </a:r>
            <a:r>
              <a:rPr lang="zh-CN" altLang="en-US" dirty="0" smtClean="0"/>
              <a:t>框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选项</a:t>
            </a:r>
            <a:r>
              <a:rPr lang="zh-CN" altLang="en-US" dirty="0" smtClean="0"/>
              <a:t>卡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旋转轮播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滚动监听</a:t>
            </a:r>
            <a:endParaRPr lang="zh-CN" altLang="en-US" dirty="0"/>
          </a:p>
        </p:txBody>
      </p:sp>
      <p:pic>
        <p:nvPicPr>
          <p:cNvPr id="16390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261" y="1916832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239" y="2925316"/>
            <a:ext cx="6445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617" y="2852934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775" y="234982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F8C3CA-2D55-44FB-A2D5-73F1D371F471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82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164388" y="285750"/>
            <a:ext cx="1800225" cy="523875"/>
          </a:xfrm>
        </p:spPr>
        <p:txBody>
          <a:bodyPr/>
          <a:lstStyle/>
          <a:p>
            <a:pPr>
              <a:defRPr/>
            </a:pPr>
            <a:r>
              <a:rPr smtClean="0"/>
              <a:t>难点突破</a:t>
            </a:r>
            <a:endParaRPr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Flex</a:t>
            </a:r>
            <a:r>
              <a:rPr lang="zh-CN" altLang="en-US" dirty="0" smtClean="0"/>
              <a:t>布局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媒体查询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12</a:t>
            </a:r>
            <a:r>
              <a:rPr lang="zh-CN" altLang="en-US" dirty="0" smtClean="0"/>
              <a:t>栅格系统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响应</a:t>
            </a:r>
            <a:r>
              <a:rPr lang="zh-CN" altLang="en-US" dirty="0" smtClean="0"/>
              <a:t>式导航条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下</a:t>
            </a:r>
            <a:r>
              <a:rPr lang="zh-CN" altLang="en-US" dirty="0" smtClean="0"/>
              <a:t>拉菜单组件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轮播</a:t>
            </a:r>
            <a:r>
              <a:rPr lang="zh-CN" altLang="en-US" dirty="0" smtClean="0"/>
              <a:t>图插件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F8C3CA-2D55-44FB-A2D5-73F1D371F471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164388" y="285750"/>
            <a:ext cx="1800225" cy="523875"/>
          </a:xfrm>
        </p:spPr>
        <p:txBody>
          <a:bodyPr/>
          <a:lstStyle/>
          <a:p>
            <a:pPr>
              <a:defRPr/>
            </a:pPr>
            <a:r>
              <a:rPr smtClean="0"/>
              <a:t>作业讲评</a:t>
            </a:r>
            <a:endParaRPr dirty="0"/>
          </a:p>
        </p:txBody>
      </p:sp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教员备课时完善</a:t>
            </a:r>
          </a:p>
          <a:p>
            <a:pPr>
              <a:defRPr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F8C3CA-2D55-44FB-A2D5-73F1D371F471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知识梳理：</a:t>
            </a:r>
            <a:r>
              <a:rPr lang="zh-CN" altLang="en-US" dirty="0" smtClean="0"/>
              <a:t>响应式布局</a:t>
            </a:r>
            <a:endParaRPr dirty="0"/>
          </a:p>
        </p:txBody>
      </p:sp>
      <p:sp>
        <p:nvSpPr>
          <p:cNvPr id="432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8197" name="Picture 5" descr="C:\Users\yaling.he\Desktop\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08720"/>
            <a:ext cx="6264697" cy="549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F8C3CA-2D55-44FB-A2D5-73F1D371F471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知识梳理：</a:t>
            </a:r>
            <a:r>
              <a:rPr lang="en-US" altLang="zh-CN" dirty="0" smtClean="0"/>
              <a:t>Bootstrap</a:t>
            </a:r>
            <a:endParaRPr dirty="0"/>
          </a:p>
        </p:txBody>
      </p:sp>
      <p:sp>
        <p:nvSpPr>
          <p:cNvPr id="432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F8C3CA-2D55-44FB-A2D5-73F1D371F471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  <p:pic>
        <p:nvPicPr>
          <p:cNvPr id="1026" name="Picture 2" descr="C:\Users\yaling.he\Desktop\2016-11-21_14113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02" y="538839"/>
            <a:ext cx="4035306" cy="630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aling.he\Desktop\2016-11-21_141207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651" y="1700808"/>
            <a:ext cx="4043685" cy="457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27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TP07</Template>
  <TotalTime>7315</TotalTime>
  <Words>1161</Words>
  <Application>Microsoft Office PowerPoint</Application>
  <PresentationFormat>全屏显示(4:3)</PresentationFormat>
  <Paragraphs>236</Paragraphs>
  <Slides>24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模板</vt:lpstr>
      <vt:lpstr>第五章 制作微票儿首页</vt:lpstr>
      <vt:lpstr>预习检查</vt:lpstr>
      <vt:lpstr>课程内容回顾</vt:lpstr>
      <vt:lpstr>课程内容回顾</vt:lpstr>
      <vt:lpstr>课程内容回顾</vt:lpstr>
      <vt:lpstr>难点突破</vt:lpstr>
      <vt:lpstr>作业讲评</vt:lpstr>
      <vt:lpstr>知识梳理：响应式布局</vt:lpstr>
      <vt:lpstr>知识梳理：Bootstrap</vt:lpstr>
      <vt:lpstr>综合练习：制作微票儿首页</vt:lpstr>
      <vt:lpstr>共性问题集中讲解</vt:lpstr>
      <vt:lpstr>综合练习：制作微票儿首页</vt:lpstr>
      <vt:lpstr>共性问题集中讲解</vt:lpstr>
      <vt:lpstr>综合练习：制作微票儿首页</vt:lpstr>
      <vt:lpstr>共性问题集中讲解</vt:lpstr>
      <vt:lpstr>综合练习：制作微票儿首页</vt:lpstr>
      <vt:lpstr>共性问题集中讲解</vt:lpstr>
      <vt:lpstr>综合练习：制作微票儿首页</vt:lpstr>
      <vt:lpstr>共性问题集中讲解</vt:lpstr>
      <vt:lpstr>综合练习：制作微票儿首页</vt:lpstr>
      <vt:lpstr>共性问题集中讲解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yaling.he(何娅玲)</cp:lastModifiedBy>
  <cp:revision>1071</cp:revision>
  <dcterms:created xsi:type="dcterms:W3CDTF">2006-03-08T06:55:38Z</dcterms:created>
  <dcterms:modified xsi:type="dcterms:W3CDTF">2016-11-23T03:20:54Z</dcterms:modified>
</cp:coreProperties>
</file>