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4" r:id="rId5"/>
    <p:sldId id="259" r:id="rId6"/>
    <p:sldId id="262" r:id="rId7"/>
    <p:sldId id="267" r:id="rId8"/>
    <p:sldId id="266" r:id="rId9"/>
    <p:sldId id="260" r:id="rId10"/>
    <p:sldId id="265" r:id="rId11"/>
    <p:sldId id="26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26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9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9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24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37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01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32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4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736D-BFFA-4F08-B738-32802CBB77B2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D286-5216-4D09-88A1-ED23C04281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7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gadmin.org/downloa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Base De Données  E3S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Serveur </a:t>
            </a:r>
            <a:r>
              <a:rPr lang="fr-FR" b="1" dirty="0" err="1">
                <a:solidFill>
                  <a:srgbClr val="0070C0"/>
                </a:solidFill>
              </a:rPr>
              <a:t>postgres</a:t>
            </a:r>
            <a:r>
              <a:rPr lang="fr-FR" b="1" dirty="0">
                <a:solidFill>
                  <a:srgbClr val="0070C0"/>
                </a:solidFill>
              </a:rPr>
              <a:t> mutualisé du </a:t>
            </a:r>
            <a:r>
              <a:rPr lang="fr-FR" b="1" dirty="0" smtClean="0">
                <a:solidFill>
                  <a:srgbClr val="0070C0"/>
                </a:solidFill>
              </a:rPr>
              <a:t>CC-in2p3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sauvegarde</a:t>
            </a:r>
            <a:r>
              <a:rPr lang="fr-FR" dirty="0" smtClean="0"/>
              <a:t> régulière + </a:t>
            </a:r>
            <a:r>
              <a:rPr lang="fr-FR" b="1" dirty="0" smtClean="0"/>
              <a:t>maintenance</a:t>
            </a:r>
            <a:r>
              <a:rPr lang="fr-FR" dirty="0" smtClean="0"/>
              <a:t> </a:t>
            </a:r>
            <a:r>
              <a:rPr lang="fr-FR" dirty="0" smtClean="0"/>
              <a:t>7/7j + </a:t>
            </a:r>
            <a:r>
              <a:rPr lang="fr-FR" b="1" dirty="0" smtClean="0"/>
              <a:t>maj</a:t>
            </a:r>
            <a:r>
              <a:rPr lang="fr-FR" dirty="0" smtClean="0"/>
              <a:t> PostgreSQL</a:t>
            </a:r>
            <a:endParaRPr lang="fr-FR" dirty="0" smtClean="0"/>
          </a:p>
          <a:p>
            <a:r>
              <a:rPr lang="fr-FR" b="1" dirty="0">
                <a:solidFill>
                  <a:srgbClr val="0070C0"/>
                </a:solidFill>
              </a:rPr>
              <a:t>2 comptes utilisateurs 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/>
              <a:t>a) </a:t>
            </a:r>
            <a:r>
              <a:rPr lang="fr-FR" b="1" dirty="0"/>
              <a:t>e3s</a:t>
            </a:r>
            <a:r>
              <a:rPr lang="fr-FR" dirty="0"/>
              <a:t> :  compte administrateur : Tous droits  </a:t>
            </a:r>
            <a:br>
              <a:rPr lang="fr-FR" dirty="0"/>
            </a:br>
            <a:r>
              <a:rPr lang="fr-FR" dirty="0"/>
              <a:t>b) </a:t>
            </a:r>
            <a:r>
              <a:rPr lang="fr-FR" b="1" dirty="0"/>
              <a:t>e3s_readonly</a:t>
            </a:r>
            <a:r>
              <a:rPr lang="fr-FR" dirty="0"/>
              <a:t> :  </a:t>
            </a:r>
            <a:r>
              <a:rPr lang="fr-FR" dirty="0" smtClean="0"/>
              <a:t>droit </a:t>
            </a:r>
            <a:r>
              <a:rPr lang="fr-FR" dirty="0"/>
              <a:t>de lecture </a:t>
            </a:r>
            <a:r>
              <a:rPr lang="fr-FR" dirty="0" smtClean="0"/>
              <a:t>+ </a:t>
            </a:r>
            <a:r>
              <a:rPr lang="fr-FR" dirty="0"/>
              <a:t>export </a:t>
            </a:r>
            <a:endParaRPr lang="fr-FR" dirty="0" smtClean="0"/>
          </a:p>
          <a:p>
            <a:r>
              <a:rPr lang="fr-FR" b="1" dirty="0" smtClean="0">
                <a:solidFill>
                  <a:srgbClr val="0070C0"/>
                </a:solidFill>
              </a:rPr>
              <a:t>Sécurité </a:t>
            </a:r>
            <a:r>
              <a:rPr lang="fr-FR" b="1" dirty="0" smtClean="0">
                <a:solidFill>
                  <a:srgbClr val="0070C0"/>
                </a:solidFill>
              </a:rPr>
              <a:t>du Système d’Information - </a:t>
            </a:r>
            <a:r>
              <a:rPr lang="fr-FR" b="1" dirty="0">
                <a:solidFill>
                  <a:srgbClr val="0070C0"/>
                </a:solidFill>
              </a:rPr>
              <a:t>C</a:t>
            </a:r>
            <a:r>
              <a:rPr lang="fr-FR" b="1" dirty="0" smtClean="0">
                <a:solidFill>
                  <a:srgbClr val="0070C0"/>
                </a:solidFill>
              </a:rPr>
              <a:t>ontrôle d’accès :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dirty="0" smtClean="0"/>
              <a:t>a) </a:t>
            </a:r>
            <a:r>
              <a:rPr lang="fr-FR" b="1" dirty="0" smtClean="0"/>
              <a:t>à </a:t>
            </a:r>
            <a:r>
              <a:rPr lang="fr-FR" b="1" dirty="0"/>
              <a:t>la </a:t>
            </a:r>
            <a:r>
              <a:rPr lang="fr-FR" b="1" dirty="0" err="1" smtClean="0"/>
              <a:t>bdd</a:t>
            </a:r>
            <a:r>
              <a:rPr lang="fr-FR" b="1" dirty="0" smtClean="0"/>
              <a:t> PostgreSQL</a:t>
            </a:r>
            <a:r>
              <a:rPr lang="fr-FR" dirty="0" smtClean="0"/>
              <a:t> par : </a:t>
            </a:r>
            <a:r>
              <a:rPr lang="fr-FR" dirty="0" smtClean="0"/>
              <a:t>login/</a:t>
            </a:r>
            <a:r>
              <a:rPr lang="fr-FR" dirty="0" err="1" smtClean="0"/>
              <a:t>pswd</a:t>
            </a:r>
            <a:r>
              <a:rPr lang="fr-FR" dirty="0" smtClean="0"/>
              <a:t>  + </a:t>
            </a:r>
            <a:r>
              <a:rPr lang="fr-FR" dirty="0" err="1" smtClean="0"/>
              <a:t>n°IP</a:t>
            </a: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dirty="0" smtClean="0"/>
              <a:t>b) </a:t>
            </a:r>
            <a:r>
              <a:rPr lang="fr-FR" b="1" dirty="0" smtClean="0"/>
              <a:t>via l’interface web </a:t>
            </a:r>
            <a:r>
              <a:rPr lang="fr-FR" dirty="0" smtClean="0"/>
              <a:t>par : login/</a:t>
            </a:r>
            <a:r>
              <a:rPr lang="fr-FR" dirty="0" err="1" smtClean="0"/>
              <a:t>pswd</a:t>
            </a:r>
            <a:r>
              <a:rPr lang="fr-FR" dirty="0" smtClean="0"/>
              <a:t> (+ </a:t>
            </a:r>
            <a:r>
              <a:rPr lang="fr-FR" dirty="0" err="1" smtClean="0"/>
              <a:t>n°IP</a:t>
            </a:r>
            <a:r>
              <a:rPr lang="fr-FR" dirty="0" smtClean="0"/>
              <a:t>?)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b="1" dirty="0">
                <a:solidFill>
                  <a:srgbClr val="0070C0"/>
                </a:solidFill>
              </a:rPr>
              <a:t>Accès et interrogation </a:t>
            </a:r>
            <a:r>
              <a:rPr lang="fr-FR" b="1" dirty="0" smtClean="0">
                <a:solidFill>
                  <a:srgbClr val="0070C0"/>
                </a:solidFill>
              </a:rPr>
              <a:t>de la </a:t>
            </a:r>
            <a:r>
              <a:rPr lang="fr-FR" b="1" dirty="0" err="1" smtClean="0">
                <a:solidFill>
                  <a:srgbClr val="0070C0"/>
                </a:solidFill>
              </a:rPr>
              <a:t>bdd</a:t>
            </a:r>
            <a:r>
              <a:rPr lang="fr-FR" b="1" dirty="0" smtClean="0">
                <a:solidFill>
                  <a:srgbClr val="0070C0"/>
                </a:solidFill>
              </a:rPr>
              <a:t/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dirty="0" smtClean="0"/>
              <a:t>a</a:t>
            </a:r>
            <a:r>
              <a:rPr lang="fr-FR" dirty="0"/>
              <a:t>) via un </a:t>
            </a:r>
            <a:r>
              <a:rPr lang="fr-FR" b="1" dirty="0"/>
              <a:t>terminal</a:t>
            </a:r>
            <a:r>
              <a:rPr lang="fr-FR" dirty="0"/>
              <a:t> </a:t>
            </a:r>
            <a:r>
              <a:rPr lang="fr-FR" b="1" dirty="0" err="1"/>
              <a:t>psql</a:t>
            </a:r>
            <a:r>
              <a:rPr lang="fr-FR" dirty="0"/>
              <a:t>  </a:t>
            </a:r>
            <a:r>
              <a:rPr lang="fr-FR" dirty="0" smtClean="0"/>
              <a:t>(psql.exe : </a:t>
            </a:r>
            <a:r>
              <a:rPr lang="fr-FR" dirty="0"/>
              <a:t>W</a:t>
            </a:r>
            <a:r>
              <a:rPr lang="fr-FR" dirty="0" smtClean="0"/>
              <a:t>indows)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b</a:t>
            </a:r>
            <a:r>
              <a:rPr lang="fr-FR" dirty="0"/>
              <a:t>) via un </a:t>
            </a:r>
            <a:r>
              <a:rPr lang="fr-FR" b="1" dirty="0"/>
              <a:t>logiciel client PgAdmin4</a:t>
            </a:r>
            <a:r>
              <a:rPr lang="fr-FR" dirty="0"/>
              <a:t> </a:t>
            </a:r>
            <a:r>
              <a:rPr lang="fr-FR" dirty="0" smtClean="0"/>
              <a:t>(v2.0)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 </a:t>
            </a:r>
            <a:r>
              <a:rPr lang="fr-FR" u="sng" dirty="0" smtClean="0">
                <a:hlinkClick r:id="rId2"/>
              </a:rPr>
              <a:t>https</a:t>
            </a:r>
            <a:r>
              <a:rPr lang="fr-FR" u="sng" dirty="0">
                <a:hlinkClick r:id="rId2"/>
              </a:rPr>
              <a:t>://</a:t>
            </a:r>
            <a:r>
              <a:rPr lang="fr-FR" u="sng" dirty="0" smtClean="0">
                <a:hlinkClick r:id="rId2"/>
              </a:rPr>
              <a:t>www.pgadmin.org/download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0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ANNEXE - SQL : </a:t>
            </a:r>
            <a:r>
              <a:rPr lang="fr-FR" b="1" dirty="0" smtClean="0">
                <a:effectLst/>
              </a:rPr>
              <a:t>SELECT </a:t>
            </a:r>
            <a:r>
              <a:rPr lang="fr-FR" b="1" dirty="0" smtClean="0">
                <a:effectLst/>
              </a:rPr>
              <a:t>multi-tables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00200"/>
            <a:ext cx="814724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effectLst/>
              </a:rPr>
              <a:t>SELECT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(DISTINCT) </a:t>
            </a:r>
            <a:r>
              <a:rPr lang="en-US" i="1" dirty="0" err="1" smtClean="0">
                <a:effectLst/>
              </a:rPr>
              <a:t>liste_champs_a_afficher</a:t>
            </a:r>
            <a:r>
              <a:rPr lang="fr-FR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JOIN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/>
              <a:t>table2 </a:t>
            </a:r>
            <a:r>
              <a:rPr lang="en-US" b="1" dirty="0">
                <a:solidFill>
                  <a:srgbClr val="0070C0"/>
                </a:solidFill>
              </a:rPr>
              <a:t>ON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/>
              <a:t>table2.t1_fk = table1.id</a:t>
            </a:r>
            <a:endParaRPr lang="fr-FR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LEFT </a:t>
            </a:r>
            <a:r>
              <a:rPr lang="en-US" b="1" dirty="0">
                <a:solidFill>
                  <a:srgbClr val="0070C0"/>
                </a:solidFill>
              </a:rPr>
              <a:t>JOIN </a:t>
            </a:r>
            <a:r>
              <a:rPr lang="en-US" i="1" dirty="0"/>
              <a:t>table3 </a:t>
            </a:r>
            <a:r>
              <a:rPr lang="en-US" b="1" dirty="0">
                <a:solidFill>
                  <a:srgbClr val="0070C0"/>
                </a:solidFill>
              </a:rPr>
              <a:t>ON</a:t>
            </a:r>
            <a:r>
              <a:rPr lang="en-US" i="1" dirty="0"/>
              <a:t> table3.t2_fk = table2.id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i="1" dirty="0"/>
              <a:t>condition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ORDER BY </a:t>
            </a:r>
            <a:r>
              <a:rPr lang="en-US" i="1" dirty="0"/>
              <a:t>expression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LIMIT</a:t>
            </a:r>
            <a:r>
              <a:rPr lang="en-US" dirty="0"/>
              <a:t> </a:t>
            </a:r>
            <a:r>
              <a:rPr lang="en-US" i="1" dirty="0"/>
              <a:t>count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OFFSET</a:t>
            </a:r>
            <a:r>
              <a:rPr lang="en-US" dirty="0"/>
              <a:t> </a:t>
            </a:r>
            <a:r>
              <a:rPr lang="en-US" i="1" dirty="0"/>
              <a:t>start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5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00200"/>
            <a:ext cx="8147248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effectLst/>
              </a:rPr>
              <a:t>SELECT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(DISTINCT) </a:t>
            </a:r>
            <a:r>
              <a:rPr lang="en-US" b="1" i="1" dirty="0" err="1" smtClean="0">
                <a:effectLst/>
              </a:rPr>
              <a:t>liste_champs_a_afficher</a:t>
            </a:r>
            <a:endParaRPr lang="en-US" b="1" i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string_agg</a:t>
            </a:r>
            <a:r>
              <a:rPr lang="en-US" dirty="0" smtClean="0"/>
              <a:t>(</a:t>
            </a:r>
            <a:r>
              <a:rPr lang="en-US" i="1" dirty="0" smtClean="0"/>
              <a:t>expression</a:t>
            </a:r>
            <a:r>
              <a:rPr lang="en-US" i="1" dirty="0"/>
              <a:t>, delimiter</a:t>
            </a:r>
            <a:r>
              <a:rPr lang="en-US" dirty="0"/>
              <a:t>),</a:t>
            </a:r>
            <a:r>
              <a:rPr lang="en-US" dirty="0" err="1">
                <a:solidFill>
                  <a:srgbClr val="FF0000"/>
                </a:solidFill>
              </a:rPr>
              <a:t>array_agg</a:t>
            </a:r>
            <a:r>
              <a:rPr lang="en-US" dirty="0"/>
              <a:t>(</a:t>
            </a:r>
            <a:r>
              <a:rPr lang="en-US" i="1" dirty="0"/>
              <a:t>expression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count</a:t>
            </a:r>
            <a:r>
              <a:rPr lang="en-US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(</a:t>
            </a:r>
            <a:r>
              <a:rPr lang="en-US" i="1" dirty="0" smtClean="0"/>
              <a:t>expression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</a:t>
            </a:r>
            <a:r>
              <a:rPr lang="en-US" i="1" dirty="0"/>
              <a:t>expression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min</a:t>
            </a:r>
            <a:r>
              <a:rPr lang="en-US" dirty="0"/>
              <a:t>(</a:t>
            </a:r>
            <a:r>
              <a:rPr lang="en-US" i="1" dirty="0"/>
              <a:t>expression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(</a:t>
            </a:r>
            <a:r>
              <a:rPr lang="en-US" i="1" dirty="0"/>
              <a:t>expression</a:t>
            </a:r>
            <a:r>
              <a:rPr lang="en-US" dirty="0"/>
              <a:t>), </a:t>
            </a:r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/>
              <a:t>(</a:t>
            </a:r>
            <a:r>
              <a:rPr lang="en-US" i="1" dirty="0"/>
              <a:t>expression</a:t>
            </a:r>
            <a:r>
              <a:rPr lang="en-US" dirty="0"/>
              <a:t>)</a:t>
            </a:r>
            <a:r>
              <a:rPr lang="fr-FR" dirty="0" smtClean="0">
                <a:effectLst/>
              </a:rPr>
              <a:t> </a:t>
            </a:r>
            <a:r>
              <a:rPr lang="fr-FR" dirty="0" smtClean="0">
                <a:effectLst/>
              </a:rPr>
              <a:t>…</a:t>
            </a:r>
            <a:endParaRPr lang="fr-FR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JOIN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/>
              <a:t>table2 </a:t>
            </a:r>
            <a:r>
              <a:rPr lang="en-US" b="1" dirty="0">
                <a:solidFill>
                  <a:srgbClr val="0070C0"/>
                </a:solidFill>
              </a:rPr>
              <a:t>ON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/>
              <a:t>table2.t1_fk = table1.id</a:t>
            </a:r>
            <a:endParaRPr lang="fr-FR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LEFT </a:t>
            </a:r>
            <a:r>
              <a:rPr lang="en-US" b="1" dirty="0">
                <a:solidFill>
                  <a:srgbClr val="0070C0"/>
                </a:solidFill>
              </a:rPr>
              <a:t>JOIN </a:t>
            </a:r>
            <a:r>
              <a:rPr lang="en-US" i="1" dirty="0"/>
              <a:t>table3 </a:t>
            </a:r>
            <a:r>
              <a:rPr lang="en-US" b="1" dirty="0">
                <a:solidFill>
                  <a:srgbClr val="0070C0"/>
                </a:solidFill>
              </a:rPr>
              <a:t>ON</a:t>
            </a:r>
            <a:r>
              <a:rPr lang="en-US" i="1" dirty="0"/>
              <a:t> table3.t2_fk = table2.id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i="1" dirty="0" smtClean="0"/>
              <a:t>condition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GROUP BY </a:t>
            </a:r>
            <a:r>
              <a:rPr lang="en-US" b="1" i="1" dirty="0" err="1" smtClean="0">
                <a:effectLst/>
              </a:rPr>
              <a:t>liste_champs_a_afficher</a:t>
            </a:r>
            <a:r>
              <a:rPr lang="en-US" b="1" i="1" dirty="0" smtClean="0">
                <a:effectLst/>
              </a:rPr>
              <a:t> + </a:t>
            </a:r>
            <a:r>
              <a:rPr lang="en-US" b="1" i="1" dirty="0" err="1" smtClean="0">
                <a:effectLst/>
              </a:rPr>
              <a:t>liste_champs_sup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HAVING</a:t>
            </a:r>
            <a:r>
              <a:rPr lang="en-US" dirty="0"/>
              <a:t> </a:t>
            </a:r>
            <a:r>
              <a:rPr lang="en-US" i="1" dirty="0"/>
              <a:t>condition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ORDER BY </a:t>
            </a:r>
            <a:r>
              <a:rPr lang="en-US" i="1" dirty="0" smtClean="0"/>
              <a:t>expression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ANNEXE - </a:t>
            </a:r>
            <a:r>
              <a:rPr lang="fr-FR" b="1" smtClean="0"/>
              <a:t>SQL : </a:t>
            </a:r>
            <a:r>
              <a:rPr lang="fr-FR" b="1" smtClean="0">
                <a:effectLst/>
              </a:rPr>
              <a:t>SELECT </a:t>
            </a:r>
            <a:r>
              <a:rPr lang="fr-FR" b="1" dirty="0" smtClean="0">
                <a:effectLst/>
              </a:rPr>
              <a:t>+ </a:t>
            </a:r>
            <a:r>
              <a:rPr lang="fr-FR" b="1" dirty="0" err="1" smtClean="0">
                <a:effectLst/>
              </a:rPr>
              <a:t>Aggregation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824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pgAdmin4 </a:t>
            </a:r>
            <a:r>
              <a:rPr lang="fr-FR" b="1" dirty="0" smtClean="0"/>
              <a:t>– Connexion </a:t>
            </a:r>
            <a:r>
              <a:rPr lang="fr-FR" b="1" dirty="0" err="1" smtClean="0"/>
              <a:t>bdd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72816"/>
            <a:ext cx="4128521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1907704" y="1251031"/>
            <a:ext cx="482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menu </a:t>
            </a:r>
            <a:r>
              <a:rPr lang="fr-FR" sz="2800" b="1" dirty="0" smtClean="0">
                <a:solidFill>
                  <a:srgbClr val="0070C0"/>
                </a:solidFill>
              </a:rPr>
              <a:t>[</a:t>
            </a:r>
            <a:r>
              <a:rPr lang="fr-FR" sz="2800" b="1" dirty="0">
                <a:solidFill>
                  <a:srgbClr val="0070C0"/>
                </a:solidFill>
              </a:rPr>
              <a:t>Object][</a:t>
            </a:r>
            <a:r>
              <a:rPr lang="fr-FR" sz="2800" b="1" dirty="0" err="1">
                <a:solidFill>
                  <a:srgbClr val="0070C0"/>
                </a:solidFill>
              </a:rPr>
              <a:t>Create</a:t>
            </a:r>
            <a:r>
              <a:rPr lang="fr-FR" sz="2800" b="1" dirty="0">
                <a:solidFill>
                  <a:srgbClr val="0070C0"/>
                </a:solidFill>
              </a:rPr>
              <a:t>][Server] </a:t>
            </a:r>
            <a:endParaRPr lang="fr-FR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pgAdmin4 – </a:t>
            </a:r>
            <a:r>
              <a:rPr lang="fr-FR" b="1" dirty="0" smtClean="0"/>
              <a:t>Interface </a:t>
            </a:r>
            <a:r>
              <a:rPr lang="fr-FR" b="1" dirty="0" smtClean="0"/>
              <a:t>de gestion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27584" y="123895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</a:rPr>
              <a:t>1- </a:t>
            </a:r>
            <a:r>
              <a:rPr lang="fr-FR" sz="2800" b="1" dirty="0" err="1" smtClean="0">
                <a:solidFill>
                  <a:srgbClr val="0070C0"/>
                </a:solidFill>
              </a:rPr>
              <a:t>Selectionner</a:t>
            </a:r>
            <a:r>
              <a:rPr lang="fr-FR" sz="2800" b="1" dirty="0" smtClean="0">
                <a:solidFill>
                  <a:srgbClr val="0070C0"/>
                </a:solidFill>
              </a:rPr>
              <a:t> la </a:t>
            </a:r>
            <a:r>
              <a:rPr lang="fr-FR" sz="2800" b="1" dirty="0" err="1" smtClean="0">
                <a:solidFill>
                  <a:srgbClr val="0070C0"/>
                </a:solidFill>
              </a:rPr>
              <a:t>bdd</a:t>
            </a:r>
            <a:r>
              <a:rPr lang="fr-FR" sz="2800" b="1" dirty="0" smtClean="0">
                <a:solidFill>
                  <a:srgbClr val="0070C0"/>
                </a:solidFill>
              </a:rPr>
              <a:t> &amp; 1 Table (1)+(2)</a:t>
            </a:r>
            <a:endParaRPr lang="fr-FR" sz="2800" b="1" dirty="0" smtClean="0">
              <a:solidFill>
                <a:srgbClr val="0070C0"/>
              </a:solidFill>
            </a:endParaRPr>
          </a:p>
          <a:p>
            <a:r>
              <a:rPr lang="fr-FR" sz="2800" b="1" dirty="0" smtClean="0">
                <a:solidFill>
                  <a:srgbClr val="0070C0"/>
                </a:solidFill>
              </a:rPr>
              <a:t>2- </a:t>
            </a:r>
            <a:r>
              <a:rPr lang="fr-FR" sz="2800" b="1" dirty="0" err="1" smtClean="0">
                <a:solidFill>
                  <a:srgbClr val="0070C0"/>
                </a:solidFill>
              </a:rPr>
              <a:t>Selectionner</a:t>
            </a:r>
            <a:r>
              <a:rPr lang="fr-FR" sz="2800" b="1" dirty="0" smtClean="0">
                <a:solidFill>
                  <a:srgbClr val="0070C0"/>
                </a:solidFill>
              </a:rPr>
              <a:t> un Menu : </a:t>
            </a:r>
            <a:r>
              <a:rPr lang="fr-FR" sz="2800" b="1" dirty="0" err="1" smtClean="0">
                <a:solidFill>
                  <a:srgbClr val="0070C0"/>
                </a:solidFill>
              </a:rPr>
              <a:t>ClickDroit</a:t>
            </a:r>
            <a:r>
              <a:rPr lang="fr-FR" sz="2800" b="1" dirty="0" smtClean="0">
                <a:solidFill>
                  <a:srgbClr val="0070C0"/>
                </a:solidFill>
              </a:rPr>
              <a:t> [</a:t>
            </a:r>
            <a:r>
              <a:rPr lang="fr-FR" sz="2800" b="1" i="1" dirty="0" smtClean="0">
                <a:solidFill>
                  <a:srgbClr val="0070C0"/>
                </a:solidFill>
              </a:rPr>
              <a:t>Table</a:t>
            </a:r>
            <a:r>
              <a:rPr lang="fr-FR" sz="2800" b="1" dirty="0" smtClean="0">
                <a:solidFill>
                  <a:srgbClr val="0070C0"/>
                </a:solidFill>
              </a:rPr>
              <a:t>] (3)</a:t>
            </a:r>
          </a:p>
          <a:p>
            <a:r>
              <a:rPr lang="fr-FR" sz="2800" b="1" dirty="0" smtClean="0">
                <a:solidFill>
                  <a:srgbClr val="0070C0"/>
                </a:solidFill>
              </a:rPr>
              <a:t>3- Adapter + </a:t>
            </a:r>
            <a:r>
              <a:rPr lang="fr-FR" sz="2800" b="1" dirty="0" err="1" smtClean="0">
                <a:solidFill>
                  <a:srgbClr val="0070C0"/>
                </a:solidFill>
              </a:rPr>
              <a:t>Executer</a:t>
            </a:r>
            <a:r>
              <a:rPr lang="fr-FR" sz="2800" b="1" dirty="0" smtClean="0">
                <a:solidFill>
                  <a:srgbClr val="0070C0"/>
                </a:solidFill>
              </a:rPr>
              <a:t> la requête SQL (3)+(4)</a:t>
            </a:r>
            <a:endParaRPr lang="fr-FR" sz="2800" b="1" dirty="0" smtClean="0">
              <a:solidFill>
                <a:srgbClr val="0070C0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2564904"/>
            <a:ext cx="5200463" cy="4112366"/>
          </a:xfrm>
        </p:spPr>
      </p:pic>
    </p:spTree>
    <p:extLst>
      <p:ext uri="{BB962C8B-B14F-4D97-AF65-F5344CB8AC3E}">
        <p14:creationId xmlns:p14="http://schemas.microsoft.com/office/powerpoint/2010/main" val="32910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pgAdmin4 – </a:t>
            </a:r>
            <a:r>
              <a:rPr lang="fr-FR" b="1" dirty="0" smtClean="0"/>
              <a:t>Interrogation </a:t>
            </a:r>
            <a:r>
              <a:rPr lang="fr-FR" b="1" dirty="0" err="1" smtClean="0"/>
              <a:t>bdd</a:t>
            </a:r>
            <a:r>
              <a:rPr lang="fr-FR" b="1" dirty="0" smtClean="0"/>
              <a:t> (SQL)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83568" y="1124743"/>
            <a:ext cx="8321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</a:rPr>
              <a:t>1- </a:t>
            </a:r>
            <a:r>
              <a:rPr lang="fr-FR" sz="2800" b="1" dirty="0" err="1" smtClean="0">
                <a:solidFill>
                  <a:srgbClr val="0070C0"/>
                </a:solidFill>
              </a:rPr>
              <a:t>Selectionner</a:t>
            </a:r>
            <a:r>
              <a:rPr lang="fr-FR" sz="2800" b="1" dirty="0" smtClean="0">
                <a:solidFill>
                  <a:srgbClr val="0070C0"/>
                </a:solidFill>
              </a:rPr>
              <a:t> la base </a:t>
            </a:r>
            <a:r>
              <a:rPr lang="fr-FR" sz="2800" b="1" dirty="0" smtClean="0">
                <a:solidFill>
                  <a:srgbClr val="0070C0"/>
                </a:solidFill>
              </a:rPr>
              <a:t>e3s (1)+(2)</a:t>
            </a:r>
            <a:endParaRPr lang="fr-FR" sz="2800" b="1" dirty="0" smtClean="0">
              <a:solidFill>
                <a:srgbClr val="0070C0"/>
              </a:solidFill>
            </a:endParaRPr>
          </a:p>
          <a:p>
            <a:r>
              <a:rPr lang="fr-FR" sz="2800" b="1" dirty="0" smtClean="0">
                <a:solidFill>
                  <a:srgbClr val="0070C0"/>
                </a:solidFill>
              </a:rPr>
              <a:t>2- </a:t>
            </a:r>
            <a:r>
              <a:rPr lang="fr-FR" sz="2800" b="1" dirty="0" err="1" smtClean="0">
                <a:solidFill>
                  <a:srgbClr val="0070C0"/>
                </a:solidFill>
              </a:rPr>
              <a:t>ClickDroit</a:t>
            </a:r>
            <a:r>
              <a:rPr lang="fr-FR" sz="2800" b="1" dirty="0" smtClean="0">
                <a:solidFill>
                  <a:srgbClr val="0070C0"/>
                </a:solidFill>
              </a:rPr>
              <a:t> </a:t>
            </a:r>
            <a:r>
              <a:rPr lang="fr-FR" sz="2800" b="1" dirty="0" smtClean="0">
                <a:solidFill>
                  <a:srgbClr val="0070C0"/>
                </a:solidFill>
              </a:rPr>
              <a:t>e3s Menu [</a:t>
            </a:r>
            <a:r>
              <a:rPr lang="fr-FR" sz="2800" b="1" dirty="0" err="1" smtClean="0">
                <a:solidFill>
                  <a:srgbClr val="0070C0"/>
                </a:solidFill>
              </a:rPr>
              <a:t>Query</a:t>
            </a:r>
            <a:r>
              <a:rPr lang="fr-FR" sz="2800" b="1" dirty="0" smtClean="0">
                <a:solidFill>
                  <a:srgbClr val="0070C0"/>
                </a:solidFill>
              </a:rPr>
              <a:t> </a:t>
            </a:r>
            <a:r>
              <a:rPr lang="fr-FR" sz="2800" b="1" dirty="0" err="1" smtClean="0">
                <a:solidFill>
                  <a:srgbClr val="0070C0"/>
                </a:solidFill>
              </a:rPr>
              <a:t>Tool</a:t>
            </a:r>
            <a:r>
              <a:rPr lang="fr-FR" sz="2800" b="1" dirty="0" smtClean="0">
                <a:solidFill>
                  <a:srgbClr val="0070C0"/>
                </a:solidFill>
              </a:rPr>
              <a:t> </a:t>
            </a:r>
            <a:r>
              <a:rPr lang="fr-FR" sz="2800" b="1" dirty="0" smtClean="0">
                <a:solidFill>
                  <a:srgbClr val="0070C0"/>
                </a:solidFill>
              </a:rPr>
              <a:t>…] (2)</a:t>
            </a:r>
            <a:endParaRPr lang="fr-FR" sz="2800" b="1" dirty="0" smtClean="0">
              <a:solidFill>
                <a:srgbClr val="0070C0"/>
              </a:solidFill>
            </a:endParaRPr>
          </a:p>
          <a:p>
            <a:r>
              <a:rPr lang="fr-FR" sz="2800" b="1" dirty="0" smtClean="0">
                <a:solidFill>
                  <a:srgbClr val="0070C0"/>
                </a:solidFill>
              </a:rPr>
              <a:t>3- </a:t>
            </a:r>
            <a:r>
              <a:rPr lang="fr-FR" sz="2800" b="1" dirty="0" smtClean="0">
                <a:solidFill>
                  <a:srgbClr val="0070C0"/>
                </a:solidFill>
              </a:rPr>
              <a:t>Copier/coller le </a:t>
            </a:r>
            <a:r>
              <a:rPr lang="fr-FR" sz="2800" b="1" dirty="0" smtClean="0">
                <a:solidFill>
                  <a:srgbClr val="0070C0"/>
                </a:solidFill>
              </a:rPr>
              <a:t>script (3) </a:t>
            </a:r>
            <a:r>
              <a:rPr lang="fr-FR" sz="2800" b="1" dirty="0" smtClean="0">
                <a:solidFill>
                  <a:srgbClr val="0070C0"/>
                </a:solidFill>
              </a:rPr>
              <a:t>+ </a:t>
            </a:r>
            <a:r>
              <a:rPr lang="fr-FR" sz="2800" b="1" dirty="0" err="1" smtClean="0">
                <a:solidFill>
                  <a:srgbClr val="0070C0"/>
                </a:solidFill>
              </a:rPr>
              <a:t>Executer</a:t>
            </a:r>
            <a:r>
              <a:rPr lang="fr-FR" sz="2800" b="1" dirty="0" smtClean="0">
                <a:solidFill>
                  <a:srgbClr val="0070C0"/>
                </a:solidFill>
              </a:rPr>
              <a:t>(4</a:t>
            </a:r>
            <a:r>
              <a:rPr lang="fr-FR" sz="2800" b="1" dirty="0" smtClean="0">
                <a:solidFill>
                  <a:srgbClr val="0070C0"/>
                </a:solidFill>
              </a:rPr>
              <a:t>) + Exporter(5)</a:t>
            </a:r>
            <a:endParaRPr lang="fr-FR" sz="2800" b="1" dirty="0" smtClean="0">
              <a:solidFill>
                <a:srgbClr val="0070C0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4904"/>
            <a:ext cx="5657313" cy="4052339"/>
          </a:xfrm>
        </p:spPr>
      </p:pic>
    </p:spTree>
    <p:extLst>
      <p:ext uri="{BB962C8B-B14F-4D97-AF65-F5344CB8AC3E}">
        <p14:creationId xmlns:p14="http://schemas.microsoft.com/office/powerpoint/2010/main" val="722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pgAdmin4 – Export </a:t>
            </a:r>
            <a:r>
              <a:rPr lang="fr-FR" b="1" dirty="0" smtClean="0"/>
              <a:t>au format CSV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71600" y="1207884"/>
            <a:ext cx="7256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1 – Utiliser Libre Office (</a:t>
            </a:r>
            <a:r>
              <a:rPr lang="fr-FR" sz="2400" b="1" dirty="0" smtClean="0">
                <a:solidFill>
                  <a:srgbClr val="FF0000"/>
                </a:solidFill>
              </a:rPr>
              <a:t>Open Office</a:t>
            </a:r>
            <a:r>
              <a:rPr lang="fr-FR" sz="2400" b="1" dirty="0" smtClean="0">
                <a:solidFill>
                  <a:srgbClr val="0070C0"/>
                </a:solidFill>
              </a:rPr>
              <a:t>) </a:t>
            </a:r>
          </a:p>
          <a:p>
            <a:r>
              <a:rPr lang="fr-FR" sz="2400" b="1" dirty="0" smtClean="0">
                <a:solidFill>
                  <a:srgbClr val="0070C0"/>
                </a:solidFill>
              </a:rPr>
              <a:t>2 – jeu de caractère = Unicode (</a:t>
            </a:r>
            <a:r>
              <a:rPr lang="fr-FR" sz="2400" b="1" dirty="0" smtClean="0">
                <a:solidFill>
                  <a:srgbClr val="FF0000"/>
                </a:solidFill>
              </a:rPr>
              <a:t>UTF-8</a:t>
            </a:r>
            <a:r>
              <a:rPr lang="fr-FR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fr-FR" sz="2400" b="1" dirty="0" smtClean="0">
                <a:solidFill>
                  <a:srgbClr val="0070C0"/>
                </a:solidFill>
              </a:rPr>
              <a:t>3 – Option de séparateur ‘Virgule’ </a:t>
            </a:r>
            <a:r>
              <a:rPr lang="fr-FR" sz="2400" b="1" dirty="0" smtClean="0">
                <a:solidFill>
                  <a:srgbClr val="FF0000"/>
                </a:solidFill>
              </a:rPr>
              <a:t>(1 unique séparateur</a:t>
            </a:r>
            <a:r>
              <a:rPr lang="fr-FR" sz="2400" b="1" dirty="0" smtClean="0">
                <a:solidFill>
                  <a:srgbClr val="0070C0"/>
                </a:solidFill>
              </a:rPr>
              <a:t>)</a:t>
            </a:r>
            <a:endParaRPr lang="fr-FR" sz="2000" b="1" dirty="0">
              <a:solidFill>
                <a:srgbClr val="0070C0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545575"/>
            <a:ext cx="4416177" cy="4051777"/>
          </a:xfrm>
        </p:spPr>
      </p:pic>
    </p:spTree>
    <p:extLst>
      <p:ext uri="{BB962C8B-B14F-4D97-AF65-F5344CB8AC3E}">
        <p14:creationId xmlns:p14="http://schemas.microsoft.com/office/powerpoint/2010/main" val="21309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1- Exemples Requêtes </a:t>
            </a:r>
            <a:r>
              <a:rPr lang="fr-FR" b="1" dirty="0" smtClean="0"/>
              <a:t>SQL </a:t>
            </a:r>
            <a:r>
              <a:rPr lang="fr-FR" dirty="0" smtClean="0"/>
              <a:t>/Req</a:t>
            </a:r>
            <a:r>
              <a:rPr lang="fr-FR" dirty="0" smtClean="0">
                <a:effectLst/>
              </a:rPr>
              <a:t>GaranceAout2017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783357"/>
            <a:ext cx="8147248" cy="4525963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R</a:t>
            </a:r>
            <a:r>
              <a:rPr lang="fr-FR" b="1" dirty="0" smtClean="0">
                <a:solidFill>
                  <a:srgbClr val="0070C0"/>
                </a:solidFill>
              </a:rPr>
              <a:t>eq1 – « </a:t>
            </a:r>
            <a:r>
              <a:rPr lang="fr-FR" b="1" dirty="0" smtClean="0">
                <a:solidFill>
                  <a:srgbClr val="0070C0"/>
                </a:solidFill>
              </a:rPr>
              <a:t>Sélectionner les </a:t>
            </a:r>
            <a:r>
              <a:rPr lang="fr-FR" b="1" dirty="0">
                <a:solidFill>
                  <a:srgbClr val="0070C0"/>
                </a:solidFill>
              </a:rPr>
              <a:t>individus </a:t>
            </a:r>
            <a:r>
              <a:rPr lang="fr-FR" b="1" dirty="0" smtClean="0">
                <a:solidFill>
                  <a:srgbClr val="0070C0"/>
                </a:solidFill>
              </a:rPr>
              <a:t>de type Femelle-</a:t>
            </a:r>
            <a:r>
              <a:rPr lang="fr-FR" b="1" dirty="0" err="1" smtClean="0">
                <a:solidFill>
                  <a:srgbClr val="0070C0"/>
                </a:solidFill>
              </a:rPr>
              <a:t>Ovigère</a:t>
            </a:r>
            <a:r>
              <a:rPr lang="fr-FR" b="1" dirty="0" smtClean="0">
                <a:solidFill>
                  <a:srgbClr val="0070C0"/>
                </a:solidFill>
              </a:rPr>
              <a:t> qui ont donné lieu à des extraction ADN par la méthode de type CHELEX » </a:t>
            </a:r>
          </a:p>
          <a:p>
            <a:endParaRPr lang="fr-FR" b="1" dirty="0">
              <a:solidFill>
                <a:srgbClr val="0070C0"/>
              </a:solidFill>
            </a:endParaRPr>
          </a:p>
          <a:p>
            <a:r>
              <a:rPr lang="fr-FR" b="1" dirty="0" smtClean="0">
                <a:solidFill>
                  <a:srgbClr val="0070C0"/>
                </a:solidFill>
              </a:rPr>
              <a:t>Req2(b) </a:t>
            </a:r>
            <a:r>
              <a:rPr lang="fr-FR" b="1" dirty="0">
                <a:solidFill>
                  <a:srgbClr val="0070C0"/>
                </a:solidFill>
              </a:rPr>
              <a:t>– </a:t>
            </a:r>
            <a:r>
              <a:rPr lang="fr-FR" b="1" dirty="0" smtClean="0">
                <a:solidFill>
                  <a:srgbClr val="0070C0"/>
                </a:solidFill>
              </a:rPr>
              <a:t>« Sélectionner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>
                <a:solidFill>
                  <a:srgbClr val="0070C0"/>
                </a:solidFill>
              </a:rPr>
              <a:t>le primer </a:t>
            </a:r>
            <a:r>
              <a:rPr lang="fr-FR" b="1" dirty="0" err="1" smtClean="0">
                <a:solidFill>
                  <a:srgbClr val="0070C0"/>
                </a:solidFill>
              </a:rPr>
              <a:t>start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>
                <a:solidFill>
                  <a:srgbClr val="0070C0"/>
                </a:solidFill>
              </a:rPr>
              <a:t>et le primer end qui </a:t>
            </a:r>
            <a:r>
              <a:rPr lang="fr-FR" b="1" dirty="0" smtClean="0">
                <a:solidFill>
                  <a:srgbClr val="0070C0"/>
                </a:solidFill>
              </a:rPr>
              <a:t>ont donné des </a:t>
            </a:r>
            <a:r>
              <a:rPr lang="fr-FR" b="1" dirty="0" err="1" smtClean="0">
                <a:solidFill>
                  <a:srgbClr val="0070C0"/>
                </a:solidFill>
              </a:rPr>
              <a:t>PCRs</a:t>
            </a:r>
            <a:r>
              <a:rPr lang="fr-FR" b="1" dirty="0" smtClean="0">
                <a:solidFill>
                  <a:srgbClr val="0070C0"/>
                </a:solidFill>
              </a:rPr>
              <a:t> pour des </a:t>
            </a:r>
            <a:r>
              <a:rPr lang="fr-FR" b="1" dirty="0">
                <a:solidFill>
                  <a:srgbClr val="0070C0"/>
                </a:solidFill>
              </a:rPr>
              <a:t>individus </a:t>
            </a:r>
            <a:r>
              <a:rPr lang="fr-FR" b="1" dirty="0" smtClean="0">
                <a:solidFill>
                  <a:srgbClr val="0070C0"/>
                </a:solidFill>
              </a:rPr>
              <a:t>associés morphologiquement </a:t>
            </a:r>
            <a:r>
              <a:rPr lang="fr-FR" b="1" dirty="0">
                <a:solidFill>
                  <a:srgbClr val="0070C0"/>
                </a:solidFill>
              </a:rPr>
              <a:t>à l’espèce </a:t>
            </a:r>
            <a:r>
              <a:rPr lang="fr-FR" b="1" dirty="0" smtClean="0">
                <a:solidFill>
                  <a:srgbClr val="0070C0"/>
                </a:solidFill>
              </a:rPr>
              <a:t>‘</a:t>
            </a:r>
            <a:r>
              <a:rPr lang="fr-FR" b="1" dirty="0" err="1">
                <a:solidFill>
                  <a:srgbClr val="0070C0"/>
                </a:solidFill>
              </a:rPr>
              <a:t>Proasellus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walteri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smtClean="0">
                <a:solidFill>
                  <a:srgbClr val="0070C0"/>
                </a:solidFill>
              </a:rPr>
              <a:t>’ »</a:t>
            </a:r>
            <a:r>
              <a:rPr lang="fr-FR" dirty="0">
                <a:solidFill>
                  <a:srgbClr val="0070C0"/>
                </a:solidFill>
              </a:rPr>
              <a:t/>
            </a:r>
            <a:br>
              <a:rPr lang="fr-FR" dirty="0">
                <a:solidFill>
                  <a:srgbClr val="0070C0"/>
                </a:solidFill>
              </a:rPr>
            </a:br>
            <a:endParaRPr lang="fr-FR" dirty="0" smtClean="0">
              <a:solidFill>
                <a:srgbClr val="0070C0"/>
              </a:solidFill>
            </a:endParaRPr>
          </a:p>
          <a:p>
            <a:r>
              <a:rPr lang="fr-FR" b="1" dirty="0">
                <a:solidFill>
                  <a:srgbClr val="0070C0"/>
                </a:solidFill>
              </a:rPr>
              <a:t>R</a:t>
            </a:r>
            <a:r>
              <a:rPr lang="fr-FR" b="1" dirty="0" smtClean="0">
                <a:solidFill>
                  <a:srgbClr val="0070C0"/>
                </a:solidFill>
              </a:rPr>
              <a:t>eq3 – « </a:t>
            </a:r>
            <a:r>
              <a:rPr lang="fr-FR" b="1" dirty="0" smtClean="0">
                <a:solidFill>
                  <a:srgbClr val="0070C0"/>
                </a:solidFill>
              </a:rPr>
              <a:t>Sélectionner </a:t>
            </a:r>
            <a:r>
              <a:rPr lang="fr-FR" b="1" dirty="0">
                <a:solidFill>
                  <a:srgbClr val="0070C0"/>
                </a:solidFill>
              </a:rPr>
              <a:t>les chromatogrammes </a:t>
            </a:r>
            <a:r>
              <a:rPr lang="fr-FR" b="1" dirty="0" smtClean="0">
                <a:solidFill>
                  <a:srgbClr val="0070C0"/>
                </a:solidFill>
              </a:rPr>
              <a:t>de bonne qualité (</a:t>
            </a:r>
            <a:r>
              <a:rPr lang="fr-FR" b="1" dirty="0" err="1" smtClean="0">
                <a:solidFill>
                  <a:srgbClr val="0070C0"/>
                </a:solidFill>
              </a:rPr>
              <a:t>qualite_chromato</a:t>
            </a:r>
            <a:r>
              <a:rPr lang="fr-FR" b="1" dirty="0" smtClean="0">
                <a:solidFill>
                  <a:srgbClr val="0070C0"/>
                </a:solidFill>
              </a:rPr>
              <a:t>=OK), </a:t>
            </a:r>
            <a:r>
              <a:rPr lang="fr-FR" b="1" dirty="0">
                <a:solidFill>
                  <a:srgbClr val="0070C0"/>
                </a:solidFill>
              </a:rPr>
              <a:t>pour des individus </a:t>
            </a:r>
            <a:r>
              <a:rPr lang="fr-FR" b="1" dirty="0" smtClean="0">
                <a:solidFill>
                  <a:srgbClr val="0070C0"/>
                </a:solidFill>
              </a:rPr>
              <a:t>de type mâle et pour </a:t>
            </a:r>
            <a:r>
              <a:rPr lang="fr-FR" b="1" dirty="0">
                <a:solidFill>
                  <a:srgbClr val="0070C0"/>
                </a:solidFill>
              </a:rPr>
              <a:t>le gène </a:t>
            </a:r>
            <a:r>
              <a:rPr lang="fr-FR" b="1" dirty="0" smtClean="0">
                <a:solidFill>
                  <a:srgbClr val="0070C0"/>
                </a:solidFill>
              </a:rPr>
              <a:t>ciblé AM4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8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2 - Exemples Requêtes </a:t>
            </a:r>
            <a:r>
              <a:rPr lang="fr-FR" sz="4000" b="1" dirty="0" smtClean="0"/>
              <a:t>SQL </a:t>
            </a:r>
            <a:r>
              <a:rPr lang="fr-FR" sz="4000" dirty="0" smtClean="0"/>
              <a:t>/Req</a:t>
            </a:r>
            <a:r>
              <a:rPr lang="fr-FR" sz="4000" dirty="0" smtClean="0">
                <a:effectLst/>
              </a:rPr>
              <a:t>FlorianSept2017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844824"/>
            <a:ext cx="8568952" cy="4608512"/>
          </a:xfrm>
        </p:spPr>
        <p:txBody>
          <a:bodyPr>
            <a:normAutofit fontScale="85000" lnSpcReduction="1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Req1 – « Sélectionner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0070C0"/>
                </a:solidFill>
              </a:rPr>
              <a:t>toutes l</a:t>
            </a:r>
            <a:r>
              <a:rPr lang="fr-FR" b="1" dirty="0" smtClean="0">
                <a:solidFill>
                  <a:srgbClr val="0070C0"/>
                </a:solidFill>
              </a:rPr>
              <a:t>es stations </a:t>
            </a:r>
            <a:r>
              <a:rPr lang="fr-FR" b="1" dirty="0">
                <a:solidFill>
                  <a:srgbClr val="0070C0"/>
                </a:solidFill>
              </a:rPr>
              <a:t>qui  ont donné lieu à des identifications de  </a:t>
            </a:r>
            <a:r>
              <a:rPr lang="fr-FR" b="1" dirty="0" smtClean="0">
                <a:solidFill>
                  <a:srgbClr val="0070C0"/>
                </a:solidFill>
              </a:rPr>
              <a:t>‘</a:t>
            </a:r>
            <a:r>
              <a:rPr lang="fr-FR" b="1" dirty="0" err="1" smtClean="0">
                <a:solidFill>
                  <a:srgbClr val="0070C0"/>
                </a:solidFill>
              </a:rPr>
              <a:t>Asellus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aquaticus</a:t>
            </a:r>
            <a:r>
              <a:rPr lang="fr-FR" b="1" dirty="0" smtClean="0">
                <a:solidFill>
                  <a:srgbClr val="0070C0"/>
                </a:solidFill>
              </a:rPr>
              <a:t>’ » : </a:t>
            </a: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/>
              <a:t>1a </a:t>
            </a:r>
            <a:r>
              <a:rPr lang="fr-FR" b="1" dirty="0"/>
              <a:t>) au niveau du </a:t>
            </a:r>
            <a:r>
              <a:rPr lang="fr-FR" b="1" dirty="0" err="1"/>
              <a:t>lot_matériel</a:t>
            </a:r>
            <a:r>
              <a:rPr lang="fr-FR" b="1" dirty="0"/>
              <a:t>  ou de l’individu ou de la </a:t>
            </a:r>
            <a:r>
              <a:rPr lang="fr-FR" b="1" dirty="0" smtClean="0"/>
              <a:t>séquence </a:t>
            </a:r>
            <a:r>
              <a:rPr lang="fr-FR" b="1" dirty="0" err="1" smtClean="0"/>
              <a:t>assembléee</a:t>
            </a:r>
            <a:r>
              <a:rPr lang="fr-FR" b="1" dirty="0" smtClean="0"/>
              <a:t> </a:t>
            </a:r>
            <a:r>
              <a:rPr lang="fr-FR" b="1" dirty="0"/>
              <a:t>interne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>1b</a:t>
            </a:r>
            <a:r>
              <a:rPr lang="fr-FR" b="1" dirty="0"/>
              <a:t>) au </a:t>
            </a:r>
            <a:r>
              <a:rPr lang="fr-FR" b="1" dirty="0" smtClean="0"/>
              <a:t>niveau de </a:t>
            </a:r>
            <a:r>
              <a:rPr lang="fr-FR" b="1" dirty="0"/>
              <a:t>la séquence </a:t>
            </a:r>
            <a:r>
              <a:rPr lang="fr-FR" b="1" dirty="0" err="1"/>
              <a:t>assembléee</a:t>
            </a:r>
            <a:r>
              <a:rPr lang="fr-FR" b="1" dirty="0"/>
              <a:t> </a:t>
            </a:r>
            <a:r>
              <a:rPr lang="fr-FR" b="1" dirty="0" smtClean="0"/>
              <a:t>interne (gène)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>1c) au niveau des </a:t>
            </a:r>
            <a:r>
              <a:rPr lang="fr-FR" b="1" dirty="0"/>
              <a:t>séquences </a:t>
            </a:r>
            <a:r>
              <a:rPr lang="fr-FR" b="1" dirty="0"/>
              <a:t>externes (gène </a:t>
            </a:r>
            <a:r>
              <a:rPr lang="fr-FR" b="1" dirty="0" smtClean="0"/>
              <a:t>cible)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b="1" dirty="0" smtClean="0">
                <a:solidFill>
                  <a:srgbClr val="0070C0"/>
                </a:solidFill>
              </a:rPr>
              <a:t>Req2</a:t>
            </a:r>
            <a:r>
              <a:rPr lang="fr-FR" b="1" dirty="0" smtClean="0"/>
              <a:t> </a:t>
            </a:r>
            <a:r>
              <a:rPr lang="fr-FR" b="1" dirty="0">
                <a:solidFill>
                  <a:srgbClr val="0070C0"/>
                </a:solidFill>
              </a:rPr>
              <a:t>– </a:t>
            </a:r>
            <a:r>
              <a:rPr lang="fr-FR" b="1" dirty="0" smtClean="0">
                <a:solidFill>
                  <a:srgbClr val="0070C0"/>
                </a:solidFill>
              </a:rPr>
              <a:t>« Sélectionner  les stations qui ont donné lieu à des </a:t>
            </a:r>
            <a:r>
              <a:rPr lang="fr-FR" b="1" dirty="0">
                <a:solidFill>
                  <a:srgbClr val="0070C0"/>
                </a:solidFill>
              </a:rPr>
              <a:t>individus pour lesquels </a:t>
            </a:r>
            <a:r>
              <a:rPr lang="fr-FR" b="1" dirty="0" smtClean="0">
                <a:solidFill>
                  <a:srgbClr val="0070C0"/>
                </a:solidFill>
              </a:rPr>
              <a:t>il existe des séquences pour les 4 gènes : 16S, COI ,28S, AM4 »</a:t>
            </a:r>
            <a:br>
              <a:rPr lang="fr-FR" b="1" dirty="0" smtClean="0">
                <a:solidFill>
                  <a:srgbClr val="0070C0"/>
                </a:solidFill>
              </a:rPr>
            </a:br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2 -Requêtes </a:t>
            </a:r>
            <a:r>
              <a:rPr lang="fr-FR" b="1" dirty="0" smtClean="0"/>
              <a:t>SQL – </a:t>
            </a:r>
            <a:r>
              <a:rPr lang="fr-FR" b="1" dirty="0" smtClean="0">
                <a:effectLst/>
              </a:rPr>
              <a:t>Exemple.1c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268760"/>
            <a:ext cx="8136904" cy="1224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« Sélectionner</a:t>
            </a:r>
            <a:r>
              <a:rPr lang="fr-FR" dirty="0" smtClean="0"/>
              <a:t>  </a:t>
            </a:r>
            <a:r>
              <a:rPr lang="fr-FR" b="1" dirty="0"/>
              <a:t>toutes les </a:t>
            </a:r>
            <a:r>
              <a:rPr lang="fr-FR" b="1" dirty="0">
                <a:solidFill>
                  <a:srgbClr val="FF0000"/>
                </a:solidFill>
              </a:rPr>
              <a:t>stations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/>
              <a:t>qui ont donné lieu à des  </a:t>
            </a:r>
            <a:r>
              <a:rPr lang="fr-FR" b="1" dirty="0">
                <a:solidFill>
                  <a:srgbClr val="00B050"/>
                </a:solidFill>
              </a:rPr>
              <a:t>séquences externes</a:t>
            </a:r>
            <a:r>
              <a:rPr lang="fr-FR" b="1" dirty="0">
                <a:solidFill>
                  <a:srgbClr val="0070C0"/>
                </a:solidFill>
              </a:rPr>
              <a:t>  </a:t>
            </a:r>
            <a:r>
              <a:rPr lang="fr-FR" b="1" dirty="0"/>
              <a:t>associées à des </a:t>
            </a:r>
            <a:r>
              <a:rPr lang="fr-FR" b="1" dirty="0">
                <a:solidFill>
                  <a:srgbClr val="0070C0"/>
                </a:solidFill>
              </a:rPr>
              <a:t>identifications  de  </a:t>
            </a:r>
            <a:r>
              <a:rPr lang="fr-FR" b="1" dirty="0" smtClean="0">
                <a:solidFill>
                  <a:srgbClr val="0070C0"/>
                </a:solidFill>
              </a:rPr>
              <a:t>‘</a:t>
            </a:r>
            <a:r>
              <a:rPr lang="fr-FR" b="1" dirty="0" err="1" smtClean="0">
                <a:solidFill>
                  <a:srgbClr val="0070C0"/>
                </a:solidFill>
              </a:rPr>
              <a:t>Asellus</a:t>
            </a:r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aquaticus</a:t>
            </a:r>
            <a:r>
              <a:rPr lang="fr-FR" b="1" dirty="0" smtClean="0">
                <a:solidFill>
                  <a:srgbClr val="0070C0"/>
                </a:solidFill>
              </a:rPr>
              <a:t>’ » </a:t>
            </a:r>
            <a:r>
              <a:rPr lang="fr-FR" b="1" dirty="0">
                <a:solidFill>
                  <a:srgbClr val="0070C0"/>
                </a:solidFill>
              </a:rPr>
              <a:t/>
            </a:r>
            <a:br>
              <a:rPr lang="fr-FR" b="1" dirty="0">
                <a:solidFill>
                  <a:srgbClr val="0070C0"/>
                </a:solidFill>
              </a:rPr>
            </a:br>
            <a:r>
              <a:rPr lang="fr-FR" b="1" dirty="0" smtClean="0"/>
              <a:t>=&gt; Afficher</a:t>
            </a:r>
            <a:r>
              <a:rPr lang="fr-FR" b="1" dirty="0"/>
              <a:t>  les informations principales des tables </a:t>
            </a:r>
            <a:r>
              <a:rPr lang="fr-FR" b="1" dirty="0">
                <a:solidFill>
                  <a:srgbClr val="FF0000"/>
                </a:solidFill>
              </a:rPr>
              <a:t>station</a:t>
            </a:r>
            <a:r>
              <a:rPr lang="fr-FR" b="1" dirty="0"/>
              <a:t>,  </a:t>
            </a:r>
            <a:r>
              <a:rPr lang="fr-FR" b="1" dirty="0" err="1">
                <a:solidFill>
                  <a:srgbClr val="00B050"/>
                </a:solidFill>
              </a:rPr>
              <a:t>sqc_ass_ext</a:t>
            </a:r>
            <a:r>
              <a:rPr lang="fr-FR" b="1" dirty="0"/>
              <a:t>  ainsi que </a:t>
            </a:r>
            <a:r>
              <a:rPr lang="fr-FR" b="1" dirty="0" smtClean="0"/>
              <a:t>le </a:t>
            </a:r>
            <a:r>
              <a:rPr lang="fr-FR" b="1" dirty="0">
                <a:solidFill>
                  <a:srgbClr val="FF7C80"/>
                </a:solidFill>
              </a:rPr>
              <a:t>gène ciblé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3724275" cy="3981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8350" y="5928270"/>
            <a:ext cx="219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-&gt; [</a:t>
            </a:r>
            <a:r>
              <a:rPr lang="fr-FR" b="1" dirty="0" err="1" smtClean="0">
                <a:solidFill>
                  <a:srgbClr val="7030A0"/>
                </a:solidFill>
              </a:rPr>
              <a:t>Espece_identifee</a:t>
            </a:r>
            <a:r>
              <a:rPr lang="fr-FR" b="1" dirty="0" smtClean="0">
                <a:solidFill>
                  <a:srgbClr val="7030A0"/>
                </a:solidFill>
              </a:rPr>
              <a:t>]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4208" y="5934969"/>
            <a:ext cx="263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 --&gt; [</a:t>
            </a:r>
            <a:r>
              <a:rPr lang="fr-FR" b="1" dirty="0" err="1" smtClean="0">
                <a:solidFill>
                  <a:srgbClr val="7030A0"/>
                </a:solidFill>
              </a:rPr>
              <a:t>Referentiel_taxon</a:t>
            </a:r>
            <a:r>
              <a:rPr lang="fr-FR" b="1" dirty="0" smtClean="0">
                <a:solidFill>
                  <a:srgbClr val="7030A0"/>
                </a:solidFill>
              </a:rPr>
              <a:t>]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59833" y="5733256"/>
            <a:ext cx="936104" cy="4034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2924944"/>
            <a:ext cx="352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-&gt;[Collecte]  --&gt; [Station]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03849" y="249289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27985" y="5229200"/>
            <a:ext cx="9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7C80"/>
                </a:solidFill>
              </a:rPr>
              <a:t>-&gt; [</a:t>
            </a:r>
            <a:r>
              <a:rPr lang="fr-FR" b="1" dirty="0" err="1" smtClean="0">
                <a:solidFill>
                  <a:srgbClr val="FF7C80"/>
                </a:solidFill>
              </a:rPr>
              <a:t>Voc</a:t>
            </a:r>
            <a:r>
              <a:rPr lang="fr-FR" b="1" dirty="0" smtClean="0">
                <a:solidFill>
                  <a:srgbClr val="FF7C80"/>
                </a:solidFill>
              </a:rPr>
              <a:t>]</a:t>
            </a:r>
            <a:endParaRPr lang="fr-FR" b="1" dirty="0">
              <a:solidFill>
                <a:srgbClr val="FF7C8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27984" y="4500498"/>
            <a:ext cx="14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-&gt; [Personne]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2 -Requête </a:t>
            </a:r>
            <a:r>
              <a:rPr lang="fr-FR" b="1" dirty="0"/>
              <a:t>SQL – </a:t>
            </a:r>
            <a:r>
              <a:rPr lang="fr-FR" b="1" dirty="0" smtClean="0"/>
              <a:t>Exemple.1c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 smtClean="0"/>
              <a:t>req1c_asellus_aquaticus.txt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916832"/>
            <a:ext cx="8424936" cy="45651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effectLst/>
              </a:rPr>
              <a:t>SELECT</a:t>
            </a:r>
            <a:r>
              <a:rPr lang="en-US" dirty="0" smtClean="0">
                <a:effectLst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st.code_station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st.lat_deg_dec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st.long_deg_dec</a:t>
            </a:r>
            <a:r>
              <a:rPr lang="en-US" b="1" i="1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00B050"/>
                </a:solidFill>
              </a:rPr>
              <a:t>sae.code_sqc_ass_ext</a:t>
            </a:r>
            <a:r>
              <a:rPr lang="en-US" b="1" i="1" dirty="0">
                <a:solidFill>
                  <a:srgbClr val="00B050"/>
                </a:solidFill>
              </a:rPr>
              <a:t>, </a:t>
            </a:r>
            <a:r>
              <a:rPr lang="en-US" b="1" i="1" dirty="0" err="1" smtClean="0">
                <a:solidFill>
                  <a:srgbClr val="00B050"/>
                </a:solidFill>
              </a:rPr>
              <a:t>sae.code_sqc_ass_ext_alignement</a:t>
            </a:r>
            <a:r>
              <a:rPr lang="en-US" b="1" i="1" dirty="0">
                <a:solidFill>
                  <a:srgbClr val="00B050"/>
                </a:solidFill>
              </a:rPr>
              <a:t>, </a:t>
            </a: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FF7C80"/>
                </a:solidFill>
              </a:rPr>
              <a:t>voc_statut.code</a:t>
            </a:r>
            <a:r>
              <a:rPr lang="en-US" b="1" i="1" dirty="0" smtClean="0">
                <a:solidFill>
                  <a:srgbClr val="FF7C80"/>
                </a:solidFill>
              </a:rPr>
              <a:t> </a:t>
            </a:r>
            <a:r>
              <a:rPr lang="en-US" b="1" i="1" dirty="0">
                <a:solidFill>
                  <a:srgbClr val="FF7C80"/>
                </a:solidFill>
              </a:rPr>
              <a:t>as </a:t>
            </a:r>
            <a:r>
              <a:rPr lang="en-US" b="1" i="1" dirty="0" err="1">
                <a:solidFill>
                  <a:srgbClr val="FF7C80"/>
                </a:solidFill>
              </a:rPr>
              <a:t>statut_sqc_ass</a:t>
            </a:r>
            <a:r>
              <a:rPr lang="en-US" b="1" i="1" dirty="0"/>
              <a:t>, </a:t>
            </a:r>
            <a:r>
              <a:rPr lang="en-US" b="1" i="1" dirty="0" err="1" smtClean="0">
                <a:solidFill>
                  <a:srgbClr val="00B050"/>
                </a:solidFill>
              </a:rPr>
              <a:t>sae.date_creation_sqc_ass_ext</a:t>
            </a:r>
            <a:r>
              <a:rPr lang="en-US" b="1" i="1" dirty="0"/>
              <a:t>, 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7030A0"/>
                </a:solidFill>
              </a:rPr>
              <a:t>rt.taxname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b="1" i="1" dirty="0">
                <a:solidFill>
                  <a:srgbClr val="7030A0"/>
                </a:solidFill>
              </a:rPr>
              <a:t>as </a:t>
            </a:r>
            <a:r>
              <a:rPr lang="en-US" b="1" i="1" dirty="0" err="1" smtClean="0">
                <a:solidFill>
                  <a:srgbClr val="7030A0"/>
                </a:solidFill>
              </a:rPr>
              <a:t>taxname_sqc</a:t>
            </a:r>
            <a:r>
              <a:rPr lang="en-US" b="1" i="1" dirty="0" err="1">
                <a:solidFill>
                  <a:srgbClr val="7030A0"/>
                </a:solidFill>
              </a:rPr>
              <a:t>_</a:t>
            </a:r>
            <a:r>
              <a:rPr lang="en-US" b="1" i="1" dirty="0" err="1" smtClean="0">
                <a:solidFill>
                  <a:srgbClr val="7030A0"/>
                </a:solidFill>
              </a:rPr>
              <a:t>ass</a:t>
            </a:r>
            <a:r>
              <a:rPr lang="en-US" b="1" i="1" dirty="0" smtClean="0">
                <a:solidFill>
                  <a:srgbClr val="7030A0"/>
                </a:solidFill>
              </a:rPr>
              <a:t>,  </a:t>
            </a:r>
            <a:r>
              <a:rPr lang="en-US" b="1" i="1" dirty="0" err="1" smtClean="0">
                <a:solidFill>
                  <a:srgbClr val="7030A0"/>
                </a:solidFill>
              </a:rPr>
              <a:t>ei.date_identification</a:t>
            </a:r>
            <a:r>
              <a:rPr lang="en-US" b="1" i="1" dirty="0" smtClean="0">
                <a:solidFill>
                  <a:srgbClr val="7030A0"/>
                </a:solidFill>
              </a:rPr>
              <a:t> as </a:t>
            </a:r>
            <a:r>
              <a:rPr lang="en-US" b="1" i="1" dirty="0" err="1" smtClean="0">
                <a:solidFill>
                  <a:srgbClr val="7030A0"/>
                </a:solidFill>
              </a:rPr>
              <a:t>date_identification_sqc_ass</a:t>
            </a:r>
            <a:r>
              <a:rPr lang="en-US" b="1" i="1" dirty="0" smtClean="0"/>
              <a:t>, </a:t>
            </a:r>
            <a:r>
              <a:rPr lang="en-US" b="1" i="1" dirty="0" err="1" smtClean="0">
                <a:solidFill>
                  <a:srgbClr val="FF7C80"/>
                </a:solidFill>
              </a:rPr>
              <a:t>voc_gene.code</a:t>
            </a:r>
            <a:r>
              <a:rPr lang="en-US" b="1" i="1" dirty="0" smtClean="0">
                <a:solidFill>
                  <a:srgbClr val="FF7C80"/>
                </a:solidFill>
              </a:rPr>
              <a:t> </a:t>
            </a:r>
            <a:r>
              <a:rPr lang="en-US" b="1" i="1" dirty="0">
                <a:solidFill>
                  <a:srgbClr val="FF7C80"/>
                </a:solidFill>
              </a:rPr>
              <a:t>as gene</a:t>
            </a:r>
            <a:r>
              <a:rPr lang="fr-FR" b="1" dirty="0" smtClean="0">
                <a:solidFill>
                  <a:srgbClr val="FF7C80"/>
                </a:solidFill>
                <a:effectLst/>
              </a:rPr>
              <a:t> 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collecte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col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JOIN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st</a:t>
            </a:r>
            <a:r>
              <a:rPr lang="en-US" i="1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ON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st.id = </a:t>
            </a:r>
            <a:r>
              <a:rPr lang="en-US" i="1" dirty="0" err="1" smtClean="0">
                <a:solidFill>
                  <a:srgbClr val="FF0000"/>
                </a:solidFill>
              </a:rPr>
              <a:t>col.station_fk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 JOIN </a:t>
            </a:r>
            <a:r>
              <a:rPr lang="en-US" b="1" dirty="0" err="1">
                <a:solidFill>
                  <a:srgbClr val="00B050"/>
                </a:solidFill>
              </a:rPr>
              <a:t>sequence_assemblee_ext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sae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ON </a:t>
            </a:r>
            <a:r>
              <a:rPr lang="en-US" dirty="0" err="1" smtClean="0">
                <a:solidFill>
                  <a:srgbClr val="00B050"/>
                </a:solidFill>
              </a:rPr>
              <a:t>sae.collecte_fk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col.id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LEFT </a:t>
            </a:r>
            <a:r>
              <a:rPr lang="en-US" b="1" dirty="0">
                <a:solidFill>
                  <a:srgbClr val="0070C0"/>
                </a:solidFill>
              </a:rPr>
              <a:t>JOIN </a:t>
            </a:r>
            <a:r>
              <a:rPr lang="en-US" b="1" dirty="0" err="1">
                <a:solidFill>
                  <a:srgbClr val="FF7C80"/>
                </a:solidFill>
              </a:rPr>
              <a:t>voc</a:t>
            </a:r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b="1" dirty="0" err="1">
                <a:solidFill>
                  <a:srgbClr val="FF7C80"/>
                </a:solidFill>
              </a:rPr>
              <a:t>voc_gene</a:t>
            </a:r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ON </a:t>
            </a:r>
            <a:r>
              <a:rPr lang="en-US" dirty="0" err="1" smtClean="0">
                <a:solidFill>
                  <a:srgbClr val="00B050"/>
                </a:solidFill>
              </a:rPr>
              <a:t>sae.gene_voc_fk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7C80"/>
                </a:solidFill>
              </a:rPr>
              <a:t>voc_gene.id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LEFT </a:t>
            </a:r>
            <a:r>
              <a:rPr lang="en-US" b="1" dirty="0">
                <a:solidFill>
                  <a:srgbClr val="0070C0"/>
                </a:solidFill>
              </a:rPr>
              <a:t>JOIN </a:t>
            </a:r>
            <a:r>
              <a:rPr lang="en-US" b="1" dirty="0" err="1">
                <a:solidFill>
                  <a:srgbClr val="FF7C80"/>
                </a:solidFill>
              </a:rPr>
              <a:t>voc</a:t>
            </a:r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b="1" dirty="0" err="1" smtClean="0">
                <a:solidFill>
                  <a:srgbClr val="FF7C80"/>
                </a:solidFill>
              </a:rPr>
              <a:t>voc_statut</a:t>
            </a:r>
            <a:r>
              <a:rPr lang="en-US" dirty="0" smtClean="0">
                <a:solidFill>
                  <a:srgbClr val="FF7C8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ON </a:t>
            </a:r>
            <a:r>
              <a:rPr lang="en-US" dirty="0" err="1" smtClean="0">
                <a:solidFill>
                  <a:srgbClr val="00B050"/>
                </a:solidFill>
              </a:rPr>
              <a:t>sae.statut_sqc_ass_voc_fk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7C80"/>
                </a:solidFill>
              </a:rPr>
              <a:t>voc_statut.id</a:t>
            </a:r>
            <a:endParaRPr lang="en-US" dirty="0">
              <a:solidFill>
                <a:srgbClr val="FF7C8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LEFT </a:t>
            </a:r>
            <a:r>
              <a:rPr lang="en-US" b="1" dirty="0">
                <a:solidFill>
                  <a:srgbClr val="0070C0"/>
                </a:solidFill>
              </a:rPr>
              <a:t>JOIN </a:t>
            </a:r>
            <a:r>
              <a:rPr lang="en-US" b="1" dirty="0" err="1">
                <a:solidFill>
                  <a:srgbClr val="7030A0"/>
                </a:solidFill>
              </a:rPr>
              <a:t>espece_identifiee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ei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ON </a:t>
            </a:r>
            <a:r>
              <a:rPr lang="en-US" dirty="0" err="1" smtClean="0">
                <a:solidFill>
                  <a:srgbClr val="7030A0"/>
                </a:solidFill>
              </a:rPr>
              <a:t>ei.sequence_assemblee_ext_fk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B050"/>
                </a:solidFill>
              </a:rPr>
              <a:t>sae.id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LEFT </a:t>
            </a:r>
            <a:r>
              <a:rPr lang="en-US" b="1" dirty="0">
                <a:solidFill>
                  <a:srgbClr val="0070C0"/>
                </a:solidFill>
              </a:rPr>
              <a:t>JOIN </a:t>
            </a:r>
            <a:r>
              <a:rPr lang="en-US" b="1" dirty="0" err="1">
                <a:solidFill>
                  <a:srgbClr val="7030A0"/>
                </a:solidFill>
              </a:rPr>
              <a:t>referentiel_taxon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rt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ON </a:t>
            </a:r>
            <a:r>
              <a:rPr lang="en-US" dirty="0" err="1" smtClean="0">
                <a:solidFill>
                  <a:srgbClr val="7030A0"/>
                </a:solidFill>
              </a:rPr>
              <a:t>ei.referentiel_taxon_fk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rt.id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i="1" dirty="0"/>
              <a:t> </a:t>
            </a:r>
            <a:r>
              <a:rPr lang="en-US" b="1" i="1" dirty="0" err="1" smtClean="0">
                <a:solidFill>
                  <a:srgbClr val="7030A0"/>
                </a:solidFill>
              </a:rPr>
              <a:t>rt.taxname</a:t>
            </a:r>
            <a:r>
              <a:rPr lang="en-US" b="1" i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LIKE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i="1" dirty="0"/>
              <a:t>'ASELLUS_AQUATICUS'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ORDER BY </a:t>
            </a:r>
            <a:r>
              <a:rPr lang="en-US" b="1" i="1" dirty="0" err="1" smtClean="0">
                <a:solidFill>
                  <a:srgbClr val="FF0000"/>
                </a:solidFill>
              </a:rPr>
              <a:t>st.code_station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ASC</a:t>
            </a:r>
            <a:r>
              <a:rPr lang="en-US" i="1" dirty="0" smtClean="0"/>
              <a:t>, </a:t>
            </a:r>
            <a:r>
              <a:rPr lang="en-US" b="1" i="1" dirty="0" err="1" smtClean="0">
                <a:solidFill>
                  <a:srgbClr val="00B050"/>
                </a:solidFill>
              </a:rPr>
              <a:t>sae.code_sqc_ass_ext</a:t>
            </a:r>
            <a:r>
              <a:rPr lang="en-US" i="1" dirty="0" smtClean="0"/>
              <a:t>  </a:t>
            </a:r>
            <a:r>
              <a:rPr lang="en-US" b="1" dirty="0" smtClean="0">
                <a:solidFill>
                  <a:srgbClr val="0070C0"/>
                </a:solidFill>
              </a:rPr>
              <a:t>ASC</a:t>
            </a:r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256</Words>
  <Application>Microsoft Office PowerPoint</Application>
  <PresentationFormat>Affichage à l'écran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Base De Données  E3S </vt:lpstr>
      <vt:lpstr>pgAdmin4 – Connexion bdd</vt:lpstr>
      <vt:lpstr>pgAdmin4 – Interface de gestion</vt:lpstr>
      <vt:lpstr>pgAdmin4 – Interrogation bdd (SQL)</vt:lpstr>
      <vt:lpstr>pgAdmin4 – Export au format CSV</vt:lpstr>
      <vt:lpstr>1- Exemples Requêtes SQL /ReqGaranceAout2017</vt:lpstr>
      <vt:lpstr>2 - Exemples Requêtes SQL /ReqFlorianSept2017</vt:lpstr>
      <vt:lpstr>2 -Requêtes SQL – Exemple.1c</vt:lpstr>
      <vt:lpstr>2 -Requête SQL – Exemple.1c req1c_asellus_aquaticus.txt</vt:lpstr>
      <vt:lpstr>ANNEXE - SQL : SELECT multi-tables </vt:lpstr>
      <vt:lpstr>ANNEXE - SQL : SELECT + Aggregation</vt:lpstr>
    </vt:vector>
  </TitlesOfParts>
  <Company>MNHN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 E3S </dc:title>
  <dc:creator>philippe grison</dc:creator>
  <cp:lastModifiedBy>philippe grison</cp:lastModifiedBy>
  <cp:revision>70</cp:revision>
  <dcterms:created xsi:type="dcterms:W3CDTF">2017-10-06T12:12:23Z</dcterms:created>
  <dcterms:modified xsi:type="dcterms:W3CDTF">2017-10-10T12:54:19Z</dcterms:modified>
</cp:coreProperties>
</file>