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6"/>
  </p:notesMasterIdLst>
  <p:handoutMasterIdLst>
    <p:handoutMasterId r:id="rId27"/>
  </p:handoutMasterIdLst>
  <p:sldIdLst>
    <p:sldId id="434" r:id="rId2"/>
    <p:sldId id="450" r:id="rId3"/>
    <p:sldId id="464" r:id="rId4"/>
    <p:sldId id="529" r:id="rId5"/>
    <p:sldId id="581" r:id="rId6"/>
    <p:sldId id="451" r:id="rId7"/>
    <p:sldId id="583" r:id="rId8"/>
    <p:sldId id="584" r:id="rId9"/>
    <p:sldId id="614" r:id="rId10"/>
    <p:sldId id="588" r:id="rId11"/>
    <p:sldId id="615" r:id="rId12"/>
    <p:sldId id="591" r:id="rId13"/>
    <p:sldId id="622" r:id="rId14"/>
    <p:sldId id="616" r:id="rId15"/>
    <p:sldId id="621" r:id="rId16"/>
    <p:sldId id="617" r:id="rId17"/>
    <p:sldId id="618" r:id="rId18"/>
    <p:sldId id="623" r:id="rId19"/>
    <p:sldId id="619" r:id="rId20"/>
    <p:sldId id="609" r:id="rId21"/>
    <p:sldId id="582" r:id="rId22"/>
    <p:sldId id="566" r:id="rId23"/>
    <p:sldId id="611" r:id="rId24"/>
    <p:sldId id="612" r:id="rId25"/>
  </p:sldIdLst>
  <p:sldSz cx="9144000" cy="6858000" type="screen4x3"/>
  <p:notesSz cx="9723438" cy="6858000"/>
  <p:defaultTextStyle>
    <a:defPPr>
      <a:defRPr lang="en-US"/>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D341"/>
    <a:srgbClr val="A42EE6"/>
    <a:srgbClr val="C74D9E"/>
    <a:srgbClr val="FA2F1A"/>
    <a:srgbClr val="E36803"/>
    <a:srgbClr val="173963"/>
    <a:srgbClr val="F8F8F8"/>
    <a:srgbClr val="FFFFFF"/>
    <a:srgbClr val="C0C0C0"/>
    <a:srgbClr val="2FB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76" autoAdjust="0"/>
  </p:normalViewPr>
  <p:slideViewPr>
    <p:cSldViewPr snapToGrid="0">
      <p:cViewPr>
        <p:scale>
          <a:sx n="100" d="100"/>
          <a:sy n="100" d="100"/>
        </p:scale>
        <p:origin x="-480" y="-294"/>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503994-A2A4-4505-9711-2D79696DD3B1}" type="doc">
      <dgm:prSet loTypeId="urn:microsoft.com/office/officeart/2005/8/layout/vProcess5" loCatId="process" qsTypeId="urn:microsoft.com/office/officeart/2005/8/quickstyle/simple5" qsCatId="simple" csTypeId="urn:microsoft.com/office/officeart/2005/8/colors/accent2_2" csCatId="accent2" phldr="1"/>
      <dgm:spPr/>
      <dgm:t>
        <a:bodyPr/>
        <a:lstStyle/>
        <a:p>
          <a:endParaRPr lang="zh-CN" altLang="en-US"/>
        </a:p>
      </dgm:t>
    </dgm:pt>
    <dgm:pt modelId="{9F6317E9-8574-4BC9-A38E-E844705D4C0D}">
      <dgm:prSet phldrT="[文本]" custT="1"/>
      <dgm:spPr/>
      <dgm:t>
        <a:bodyPr/>
        <a:lstStyle/>
        <a:p>
          <a:pPr algn="ctr"/>
          <a:r>
            <a:rPr lang="zh-CN" altLang="en-US" sz="3200" b="1" dirty="0" smtClean="0">
              <a:effectLst>
                <a:outerShdw blurRad="38100" dist="38100" dir="2700000" algn="tl">
                  <a:srgbClr val="000000">
                    <a:alpha val="43137"/>
                  </a:srgbClr>
                </a:outerShdw>
              </a:effectLst>
              <a:latin typeface="微软雅黑" pitchFamily="34" charset="-122"/>
              <a:ea typeface="微软雅黑" pitchFamily="34" charset="-122"/>
            </a:rPr>
            <a:t>背景</a:t>
          </a:r>
          <a:endParaRPr lang="zh-CN" altLang="en-US" sz="3200" b="1" dirty="0">
            <a:effectLst>
              <a:outerShdw blurRad="38100" dist="38100" dir="2700000" algn="tl">
                <a:srgbClr val="000000">
                  <a:alpha val="43137"/>
                </a:srgbClr>
              </a:outerShdw>
            </a:effectLst>
            <a:latin typeface="微软雅黑" pitchFamily="34" charset="-122"/>
            <a:ea typeface="微软雅黑" pitchFamily="34" charset="-122"/>
          </a:endParaRPr>
        </a:p>
      </dgm:t>
    </dgm:pt>
    <dgm:pt modelId="{130AAF25-DD0B-4A2E-898D-95880E858C9B}" type="parTrans" cxnId="{6ECBD439-8DFB-46F3-BCD7-6D631BE7C7C7}">
      <dgm:prSet/>
      <dgm:spPr/>
      <dgm:t>
        <a:bodyPr/>
        <a:lstStyle/>
        <a:p>
          <a:pPr algn="ctr"/>
          <a:endParaRPr lang="zh-CN" altLang="en-US" sz="2400" b="1">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552E1387-40D4-4ECE-8C68-ECAFB926C881}" type="sibTrans" cxnId="{6ECBD439-8DFB-46F3-BCD7-6D631BE7C7C7}">
      <dgm:prSet custT="1"/>
      <dgm:spPr/>
      <dgm:t>
        <a:bodyPr/>
        <a:lstStyle/>
        <a:p>
          <a:pPr algn="ctr"/>
          <a:endParaRPr lang="zh-CN" altLang="en-US" sz="2400" b="1">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37088661-4069-4F24-970A-EE5474B50A8A}">
      <dgm:prSet phldrT="[文本]" custT="1"/>
      <dgm:spPr/>
      <dgm:t>
        <a:bodyPr/>
        <a:lstStyle/>
        <a:p>
          <a:pPr algn="ctr"/>
          <a:r>
            <a:rPr lang="zh-CN" altLang="en-US" sz="3200" b="1" dirty="0" smtClean="0">
              <a:latin typeface="微软雅黑" pitchFamily="34" charset="-122"/>
              <a:ea typeface="微软雅黑" pitchFamily="34" charset="-122"/>
            </a:rPr>
            <a:t>       </a:t>
          </a:r>
          <a:r>
            <a:rPr lang="zh-CN" altLang="en-US" sz="3200" b="1" dirty="0" smtClean="0">
              <a:latin typeface="微软雅黑" pitchFamily="34" charset="-122"/>
              <a:ea typeface="微软雅黑" pitchFamily="34" charset="-122"/>
            </a:rPr>
            <a:t> 系统设计与实现</a:t>
          </a:r>
          <a:endParaRPr lang="zh-CN" altLang="en-US" sz="3200" b="1" dirty="0">
            <a:effectLst>
              <a:outerShdw blurRad="38100" dist="38100" dir="2700000" algn="tl">
                <a:srgbClr val="000000">
                  <a:alpha val="43137"/>
                </a:srgbClr>
              </a:outerShdw>
            </a:effectLst>
            <a:latin typeface="微软雅黑" pitchFamily="34" charset="-122"/>
            <a:ea typeface="微软雅黑" pitchFamily="34" charset="-122"/>
          </a:endParaRPr>
        </a:p>
      </dgm:t>
    </dgm:pt>
    <dgm:pt modelId="{15C251D3-B44B-45F2-B65C-1D05B537FC49}" type="parTrans" cxnId="{8CD0F602-8E8B-417E-9EDE-100D1FDE8E6D}">
      <dgm:prSet/>
      <dgm:spPr/>
      <dgm:t>
        <a:bodyPr/>
        <a:lstStyle/>
        <a:p>
          <a:pPr algn="ctr"/>
          <a:endParaRPr lang="zh-CN" altLang="en-US" sz="2400" b="1">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241B32E1-8B4A-46A1-ACCE-3DDEA87BFA5A}" type="sibTrans" cxnId="{8CD0F602-8E8B-417E-9EDE-100D1FDE8E6D}">
      <dgm:prSet/>
      <dgm:spPr/>
      <dgm:t>
        <a:bodyPr/>
        <a:lstStyle/>
        <a:p>
          <a:pPr algn="ctr"/>
          <a:endParaRPr lang="zh-CN" altLang="en-US" sz="2400" b="1">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ABE7EB61-C97D-4701-BA53-CECDA02FCCE0}">
      <dgm:prSet phldrT="[文本]" custT="1"/>
      <dgm:spPr/>
      <dgm:t>
        <a:bodyPr/>
        <a:lstStyle/>
        <a:p>
          <a:r>
            <a:rPr lang="en-US" altLang="zh-CN" sz="3200" b="1" baseline="0" dirty="0" smtClean="0">
              <a:effectLst>
                <a:outerShdw blurRad="38100" dist="38100" dir="2700000" algn="tl">
                  <a:srgbClr val="000000">
                    <a:alpha val="43137"/>
                  </a:srgbClr>
                </a:outerShdw>
              </a:effectLst>
              <a:latin typeface="微软雅黑" pitchFamily="34" charset="-122"/>
              <a:ea typeface="微软雅黑" pitchFamily="34" charset="-122"/>
            </a:rPr>
            <a:t>          </a:t>
          </a:r>
          <a:r>
            <a:rPr lang="zh-CN" altLang="en-US" sz="3200" b="1" baseline="0" dirty="0" smtClean="0">
              <a:effectLst>
                <a:outerShdw blurRad="38100" dist="38100" dir="2700000" algn="tl">
                  <a:srgbClr val="000000">
                    <a:alpha val="43137"/>
                  </a:srgbClr>
                </a:outerShdw>
              </a:effectLst>
              <a:latin typeface="微软雅黑" pitchFamily="34" charset="-122"/>
              <a:ea typeface="微软雅黑" pitchFamily="34" charset="-122"/>
            </a:rPr>
            <a:t>总结及展望</a:t>
          </a:r>
          <a:endParaRPr lang="zh-CN" altLang="en-US" sz="3200" b="1" dirty="0">
            <a:effectLst>
              <a:outerShdw blurRad="38100" dist="38100" dir="2700000" algn="tl">
                <a:srgbClr val="000000">
                  <a:alpha val="43137"/>
                </a:srgbClr>
              </a:outerShdw>
            </a:effectLst>
            <a:latin typeface="微软雅黑" pitchFamily="34" charset="-122"/>
            <a:ea typeface="微软雅黑" pitchFamily="34" charset="-122"/>
          </a:endParaRPr>
        </a:p>
      </dgm:t>
    </dgm:pt>
    <dgm:pt modelId="{3749838F-EB06-4407-8802-1B0D28CE93D8}" type="parTrans" cxnId="{C10752DA-1CEB-48A6-825B-F1E7AFD3A411}">
      <dgm:prSet/>
      <dgm:spPr/>
      <dgm:t>
        <a:bodyPr/>
        <a:lstStyle/>
        <a:p>
          <a:endParaRPr lang="zh-CN" altLang="en-US"/>
        </a:p>
      </dgm:t>
    </dgm:pt>
    <dgm:pt modelId="{14F48955-C26A-425D-A928-03E50E720901}" type="sibTrans" cxnId="{C10752DA-1CEB-48A6-825B-F1E7AFD3A411}">
      <dgm:prSet/>
      <dgm:spPr/>
      <dgm:t>
        <a:bodyPr/>
        <a:lstStyle/>
        <a:p>
          <a:endParaRPr lang="zh-CN" altLang="en-US"/>
        </a:p>
      </dgm:t>
    </dgm:pt>
    <dgm:pt modelId="{52F76A9C-7EFC-4ABA-9544-B9C9C8200ABD}">
      <dgm:prSet phldrT="[文本]" custT="1"/>
      <dgm:spPr/>
      <dgm:t>
        <a:bodyPr/>
        <a:lstStyle/>
        <a:p>
          <a:pPr algn="ctr"/>
          <a:r>
            <a:rPr lang="zh-CN" altLang="en-US" sz="3600" b="1" dirty="0" smtClean="0">
              <a:latin typeface="微软雅黑" pitchFamily="34" charset="-122"/>
              <a:ea typeface="微软雅黑" pitchFamily="34" charset="-122"/>
            </a:rPr>
            <a:t>  </a:t>
          </a:r>
          <a:r>
            <a:rPr lang="zh-CN" altLang="en-US" sz="3600" b="1" dirty="0" smtClean="0">
              <a:latin typeface="微软雅黑" pitchFamily="34" charset="-122"/>
              <a:ea typeface="微软雅黑" pitchFamily="34" charset="-122"/>
            </a:rPr>
            <a:t>        </a:t>
          </a:r>
          <a:r>
            <a:rPr lang="zh-CN" altLang="en-US" sz="3200" b="1" dirty="0" smtClean="0">
              <a:latin typeface="微软雅黑" pitchFamily="34" charset="-122"/>
              <a:ea typeface="微软雅黑" pitchFamily="34" charset="-122"/>
            </a:rPr>
            <a:t>需求</a:t>
          </a:r>
          <a:r>
            <a:rPr lang="zh-CN" altLang="en-US" sz="3200" b="1" dirty="0" smtClean="0">
              <a:effectLst>
                <a:outerShdw blurRad="38100" dist="38100" dir="2700000" algn="tl">
                  <a:srgbClr val="000000">
                    <a:alpha val="43137"/>
                  </a:srgbClr>
                </a:outerShdw>
              </a:effectLst>
              <a:latin typeface="微软雅黑" pitchFamily="34" charset="-122"/>
              <a:ea typeface="微软雅黑" pitchFamily="34" charset="-122"/>
            </a:rPr>
            <a:t>分析和技术</a:t>
          </a:r>
          <a:endParaRPr lang="zh-CN" altLang="en-US" sz="3200" b="1" dirty="0">
            <a:effectLst>
              <a:outerShdw blurRad="38100" dist="38100" dir="2700000" algn="tl">
                <a:srgbClr val="000000">
                  <a:alpha val="43137"/>
                </a:srgbClr>
              </a:outerShdw>
            </a:effectLst>
            <a:latin typeface="微软雅黑" pitchFamily="34" charset="-122"/>
            <a:ea typeface="微软雅黑" pitchFamily="34" charset="-122"/>
          </a:endParaRPr>
        </a:p>
      </dgm:t>
    </dgm:pt>
    <dgm:pt modelId="{1122B8C5-1275-4D1C-A78B-CC322593BC91}" type="sibTrans" cxnId="{D0FB7558-CADD-49F9-B2B0-67007CB28C9B}">
      <dgm:prSet custT="1"/>
      <dgm:spPr/>
      <dgm:t>
        <a:bodyPr/>
        <a:lstStyle/>
        <a:p>
          <a:pPr algn="ctr"/>
          <a:endParaRPr lang="zh-CN" altLang="en-US" sz="2400" b="1">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BBE62218-E608-4926-B15C-DBAF22945F3E}" type="parTrans" cxnId="{D0FB7558-CADD-49F9-B2B0-67007CB28C9B}">
      <dgm:prSet/>
      <dgm:spPr/>
      <dgm:t>
        <a:bodyPr/>
        <a:lstStyle/>
        <a:p>
          <a:pPr algn="ctr"/>
          <a:endParaRPr lang="zh-CN" altLang="en-US" sz="2400" b="1">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7908A205-006E-4996-99D4-A7C8C1B208DC}" type="pres">
      <dgm:prSet presAssocID="{CC503994-A2A4-4505-9711-2D79696DD3B1}" presName="outerComposite" presStyleCnt="0">
        <dgm:presLayoutVars>
          <dgm:chMax val="5"/>
          <dgm:dir/>
          <dgm:resizeHandles val="exact"/>
        </dgm:presLayoutVars>
      </dgm:prSet>
      <dgm:spPr/>
      <dgm:t>
        <a:bodyPr/>
        <a:lstStyle/>
        <a:p>
          <a:endParaRPr lang="zh-CN" altLang="en-US"/>
        </a:p>
      </dgm:t>
    </dgm:pt>
    <dgm:pt modelId="{F86F320E-EA03-4F5B-A67B-1B91C5990BCB}" type="pres">
      <dgm:prSet presAssocID="{CC503994-A2A4-4505-9711-2D79696DD3B1}" presName="dummyMaxCanvas" presStyleCnt="0">
        <dgm:presLayoutVars/>
      </dgm:prSet>
      <dgm:spPr/>
      <dgm:t>
        <a:bodyPr/>
        <a:lstStyle/>
        <a:p>
          <a:endParaRPr lang="zh-CN" altLang="en-US"/>
        </a:p>
      </dgm:t>
    </dgm:pt>
    <dgm:pt modelId="{AFEB0D58-F243-49B5-850A-2C1DDB15A223}" type="pres">
      <dgm:prSet presAssocID="{CC503994-A2A4-4505-9711-2D79696DD3B1}" presName="FourNodes_1" presStyleLbl="node1" presStyleIdx="0" presStyleCnt="4" custLinFactNeighborX="-1932" custLinFactNeighborY="-1759">
        <dgm:presLayoutVars>
          <dgm:bulletEnabled val="1"/>
        </dgm:presLayoutVars>
      </dgm:prSet>
      <dgm:spPr/>
      <dgm:t>
        <a:bodyPr/>
        <a:lstStyle/>
        <a:p>
          <a:endParaRPr lang="zh-CN" altLang="en-US"/>
        </a:p>
      </dgm:t>
    </dgm:pt>
    <dgm:pt modelId="{DC4C608D-29DC-4813-9DF8-9A279C8D5061}" type="pres">
      <dgm:prSet presAssocID="{CC503994-A2A4-4505-9711-2D79696DD3B1}" presName="FourNodes_2" presStyleLbl="node1" presStyleIdx="1" presStyleCnt="4">
        <dgm:presLayoutVars>
          <dgm:bulletEnabled val="1"/>
        </dgm:presLayoutVars>
      </dgm:prSet>
      <dgm:spPr/>
      <dgm:t>
        <a:bodyPr/>
        <a:lstStyle/>
        <a:p>
          <a:endParaRPr lang="zh-CN" altLang="en-US"/>
        </a:p>
      </dgm:t>
    </dgm:pt>
    <dgm:pt modelId="{720AF342-78B9-4230-85EF-D661B05075F9}" type="pres">
      <dgm:prSet presAssocID="{CC503994-A2A4-4505-9711-2D79696DD3B1}" presName="FourNodes_3" presStyleLbl="node1" presStyleIdx="2" presStyleCnt="4">
        <dgm:presLayoutVars>
          <dgm:bulletEnabled val="1"/>
        </dgm:presLayoutVars>
      </dgm:prSet>
      <dgm:spPr/>
      <dgm:t>
        <a:bodyPr/>
        <a:lstStyle/>
        <a:p>
          <a:endParaRPr lang="zh-CN" altLang="en-US"/>
        </a:p>
      </dgm:t>
    </dgm:pt>
    <dgm:pt modelId="{D978264C-E03B-46AC-9B07-1A1E363A48EA}" type="pres">
      <dgm:prSet presAssocID="{CC503994-A2A4-4505-9711-2D79696DD3B1}" presName="FourNodes_4" presStyleLbl="node1" presStyleIdx="3" presStyleCnt="4" custScaleX="100984" custScaleY="124573" custLinFactNeighborX="2952" custLinFactNeighborY="4051">
        <dgm:presLayoutVars>
          <dgm:bulletEnabled val="1"/>
        </dgm:presLayoutVars>
      </dgm:prSet>
      <dgm:spPr/>
      <dgm:t>
        <a:bodyPr/>
        <a:lstStyle/>
        <a:p>
          <a:endParaRPr lang="zh-CN" altLang="en-US"/>
        </a:p>
      </dgm:t>
    </dgm:pt>
    <dgm:pt modelId="{B14DF8EA-9563-455C-AD97-66F90854B2B4}" type="pres">
      <dgm:prSet presAssocID="{CC503994-A2A4-4505-9711-2D79696DD3B1}" presName="FourConn_1-2" presStyleLbl="fgAccFollowNode1" presStyleIdx="0" presStyleCnt="3">
        <dgm:presLayoutVars>
          <dgm:bulletEnabled val="1"/>
        </dgm:presLayoutVars>
      </dgm:prSet>
      <dgm:spPr/>
      <dgm:t>
        <a:bodyPr/>
        <a:lstStyle/>
        <a:p>
          <a:endParaRPr lang="zh-CN" altLang="en-US"/>
        </a:p>
      </dgm:t>
    </dgm:pt>
    <dgm:pt modelId="{B07F6F96-0112-4C57-AF12-23C86474FEE0}" type="pres">
      <dgm:prSet presAssocID="{CC503994-A2A4-4505-9711-2D79696DD3B1}" presName="FourConn_2-3" presStyleLbl="fgAccFollowNode1" presStyleIdx="1" presStyleCnt="3">
        <dgm:presLayoutVars>
          <dgm:bulletEnabled val="1"/>
        </dgm:presLayoutVars>
      </dgm:prSet>
      <dgm:spPr/>
      <dgm:t>
        <a:bodyPr/>
        <a:lstStyle/>
        <a:p>
          <a:endParaRPr lang="zh-CN" altLang="en-US"/>
        </a:p>
      </dgm:t>
    </dgm:pt>
    <dgm:pt modelId="{38350FE4-6C5D-4C91-97B9-2C64466EFF69}" type="pres">
      <dgm:prSet presAssocID="{CC503994-A2A4-4505-9711-2D79696DD3B1}" presName="FourConn_3-4" presStyleLbl="fgAccFollowNode1" presStyleIdx="2" presStyleCnt="3">
        <dgm:presLayoutVars>
          <dgm:bulletEnabled val="1"/>
        </dgm:presLayoutVars>
      </dgm:prSet>
      <dgm:spPr/>
      <dgm:t>
        <a:bodyPr/>
        <a:lstStyle/>
        <a:p>
          <a:endParaRPr lang="zh-CN" altLang="en-US"/>
        </a:p>
      </dgm:t>
    </dgm:pt>
    <dgm:pt modelId="{5C3BF842-E39A-4901-93F6-90C8FE8A0068}" type="pres">
      <dgm:prSet presAssocID="{CC503994-A2A4-4505-9711-2D79696DD3B1}" presName="FourNodes_1_text" presStyleLbl="node1" presStyleIdx="3" presStyleCnt="4">
        <dgm:presLayoutVars>
          <dgm:bulletEnabled val="1"/>
        </dgm:presLayoutVars>
      </dgm:prSet>
      <dgm:spPr/>
      <dgm:t>
        <a:bodyPr/>
        <a:lstStyle/>
        <a:p>
          <a:endParaRPr lang="zh-CN" altLang="en-US"/>
        </a:p>
      </dgm:t>
    </dgm:pt>
    <dgm:pt modelId="{AE4F2F1F-27E2-440B-9929-45BEFE56E3AB}" type="pres">
      <dgm:prSet presAssocID="{CC503994-A2A4-4505-9711-2D79696DD3B1}" presName="FourNodes_2_text" presStyleLbl="node1" presStyleIdx="3" presStyleCnt="4">
        <dgm:presLayoutVars>
          <dgm:bulletEnabled val="1"/>
        </dgm:presLayoutVars>
      </dgm:prSet>
      <dgm:spPr/>
      <dgm:t>
        <a:bodyPr/>
        <a:lstStyle/>
        <a:p>
          <a:endParaRPr lang="zh-CN" altLang="en-US"/>
        </a:p>
      </dgm:t>
    </dgm:pt>
    <dgm:pt modelId="{DECE9A62-74C8-4EA1-80E7-4177DFCB714C}" type="pres">
      <dgm:prSet presAssocID="{CC503994-A2A4-4505-9711-2D79696DD3B1}" presName="FourNodes_3_text" presStyleLbl="node1" presStyleIdx="3" presStyleCnt="4">
        <dgm:presLayoutVars>
          <dgm:bulletEnabled val="1"/>
        </dgm:presLayoutVars>
      </dgm:prSet>
      <dgm:spPr/>
      <dgm:t>
        <a:bodyPr/>
        <a:lstStyle/>
        <a:p>
          <a:endParaRPr lang="zh-CN" altLang="en-US"/>
        </a:p>
      </dgm:t>
    </dgm:pt>
    <dgm:pt modelId="{C9696E2D-2F29-4007-A40C-8681A0EB65F1}" type="pres">
      <dgm:prSet presAssocID="{CC503994-A2A4-4505-9711-2D79696DD3B1}" presName="FourNodes_4_text" presStyleLbl="node1" presStyleIdx="3" presStyleCnt="4">
        <dgm:presLayoutVars>
          <dgm:bulletEnabled val="1"/>
        </dgm:presLayoutVars>
      </dgm:prSet>
      <dgm:spPr/>
      <dgm:t>
        <a:bodyPr/>
        <a:lstStyle/>
        <a:p>
          <a:endParaRPr lang="zh-CN" altLang="en-US"/>
        </a:p>
      </dgm:t>
    </dgm:pt>
  </dgm:ptLst>
  <dgm:cxnLst>
    <dgm:cxn modelId="{0992A14F-3F9C-4588-974A-A43DAF56D8B7}" type="presOf" srcId="{ABE7EB61-C97D-4701-BA53-CECDA02FCCE0}" destId="{D978264C-E03B-46AC-9B07-1A1E363A48EA}" srcOrd="0" destOrd="0" presId="urn:microsoft.com/office/officeart/2005/8/layout/vProcess5"/>
    <dgm:cxn modelId="{F40E8942-4007-4FF1-93DA-CFAA37113C9A}" type="presOf" srcId="{37088661-4069-4F24-970A-EE5474B50A8A}" destId="{DECE9A62-74C8-4EA1-80E7-4177DFCB714C}" srcOrd="1" destOrd="0" presId="urn:microsoft.com/office/officeart/2005/8/layout/vProcess5"/>
    <dgm:cxn modelId="{C10752DA-1CEB-48A6-825B-F1E7AFD3A411}" srcId="{CC503994-A2A4-4505-9711-2D79696DD3B1}" destId="{ABE7EB61-C97D-4701-BA53-CECDA02FCCE0}" srcOrd="3" destOrd="0" parTransId="{3749838F-EB06-4407-8802-1B0D28CE93D8}" sibTransId="{14F48955-C26A-425D-A928-03E50E720901}"/>
    <dgm:cxn modelId="{D0FB7558-CADD-49F9-B2B0-67007CB28C9B}" srcId="{CC503994-A2A4-4505-9711-2D79696DD3B1}" destId="{52F76A9C-7EFC-4ABA-9544-B9C9C8200ABD}" srcOrd="1" destOrd="0" parTransId="{BBE62218-E608-4926-B15C-DBAF22945F3E}" sibTransId="{1122B8C5-1275-4D1C-A78B-CC322593BC91}"/>
    <dgm:cxn modelId="{7974801B-D152-4555-81BD-D490621D7671}" type="presOf" srcId="{552E1387-40D4-4ECE-8C68-ECAFB926C881}" destId="{B14DF8EA-9563-455C-AD97-66F90854B2B4}" srcOrd="0" destOrd="0" presId="urn:microsoft.com/office/officeart/2005/8/layout/vProcess5"/>
    <dgm:cxn modelId="{1CB16442-4390-4388-AA9B-BFCA114C4269}" type="presOf" srcId="{9F6317E9-8574-4BC9-A38E-E844705D4C0D}" destId="{5C3BF842-E39A-4901-93F6-90C8FE8A0068}" srcOrd="1" destOrd="0" presId="urn:microsoft.com/office/officeart/2005/8/layout/vProcess5"/>
    <dgm:cxn modelId="{BD2180AB-886D-47E9-A6E4-8192AAFA6B2A}" type="presOf" srcId="{52F76A9C-7EFC-4ABA-9544-B9C9C8200ABD}" destId="{DC4C608D-29DC-4813-9DF8-9A279C8D5061}" srcOrd="0" destOrd="0" presId="urn:microsoft.com/office/officeart/2005/8/layout/vProcess5"/>
    <dgm:cxn modelId="{6ECBD439-8DFB-46F3-BCD7-6D631BE7C7C7}" srcId="{CC503994-A2A4-4505-9711-2D79696DD3B1}" destId="{9F6317E9-8574-4BC9-A38E-E844705D4C0D}" srcOrd="0" destOrd="0" parTransId="{130AAF25-DD0B-4A2E-898D-95880E858C9B}" sibTransId="{552E1387-40D4-4ECE-8C68-ECAFB926C881}"/>
    <dgm:cxn modelId="{45B7F429-E02C-4C3E-8E34-F9D32DEBA2D5}" type="presOf" srcId="{37088661-4069-4F24-970A-EE5474B50A8A}" destId="{720AF342-78B9-4230-85EF-D661B05075F9}" srcOrd="0" destOrd="0" presId="urn:microsoft.com/office/officeart/2005/8/layout/vProcess5"/>
    <dgm:cxn modelId="{301BB820-08EE-44A7-9519-FAF0C70CC77D}" type="presOf" srcId="{52F76A9C-7EFC-4ABA-9544-B9C9C8200ABD}" destId="{AE4F2F1F-27E2-440B-9929-45BEFE56E3AB}" srcOrd="1" destOrd="0" presId="urn:microsoft.com/office/officeart/2005/8/layout/vProcess5"/>
    <dgm:cxn modelId="{8CD0F602-8E8B-417E-9EDE-100D1FDE8E6D}" srcId="{CC503994-A2A4-4505-9711-2D79696DD3B1}" destId="{37088661-4069-4F24-970A-EE5474B50A8A}" srcOrd="2" destOrd="0" parTransId="{15C251D3-B44B-45F2-B65C-1D05B537FC49}" sibTransId="{241B32E1-8B4A-46A1-ACCE-3DDEA87BFA5A}"/>
    <dgm:cxn modelId="{129CCCC6-F993-4523-B765-92264940A176}" type="presOf" srcId="{241B32E1-8B4A-46A1-ACCE-3DDEA87BFA5A}" destId="{38350FE4-6C5D-4C91-97B9-2C64466EFF69}" srcOrd="0" destOrd="0" presId="urn:microsoft.com/office/officeart/2005/8/layout/vProcess5"/>
    <dgm:cxn modelId="{933C1491-400D-4C96-BFA6-3792087713A8}" type="presOf" srcId="{CC503994-A2A4-4505-9711-2D79696DD3B1}" destId="{7908A205-006E-4996-99D4-A7C8C1B208DC}" srcOrd="0" destOrd="0" presId="urn:microsoft.com/office/officeart/2005/8/layout/vProcess5"/>
    <dgm:cxn modelId="{8094AA20-4069-48B3-9CAC-E5E4DC15E07E}" type="presOf" srcId="{9F6317E9-8574-4BC9-A38E-E844705D4C0D}" destId="{AFEB0D58-F243-49B5-850A-2C1DDB15A223}" srcOrd="0" destOrd="0" presId="urn:microsoft.com/office/officeart/2005/8/layout/vProcess5"/>
    <dgm:cxn modelId="{E10E7CD0-6F90-4306-AEB5-50E25CC79C8E}" type="presOf" srcId="{1122B8C5-1275-4D1C-A78B-CC322593BC91}" destId="{B07F6F96-0112-4C57-AF12-23C86474FEE0}" srcOrd="0" destOrd="0" presId="urn:microsoft.com/office/officeart/2005/8/layout/vProcess5"/>
    <dgm:cxn modelId="{D17CE3F2-C35C-4A58-8E45-0A01C7680B7A}" type="presOf" srcId="{ABE7EB61-C97D-4701-BA53-CECDA02FCCE0}" destId="{C9696E2D-2F29-4007-A40C-8681A0EB65F1}" srcOrd="1" destOrd="0" presId="urn:microsoft.com/office/officeart/2005/8/layout/vProcess5"/>
    <dgm:cxn modelId="{4BCB5172-3E8B-4483-9A22-84147213F2B5}" type="presParOf" srcId="{7908A205-006E-4996-99D4-A7C8C1B208DC}" destId="{F86F320E-EA03-4F5B-A67B-1B91C5990BCB}" srcOrd="0" destOrd="0" presId="urn:microsoft.com/office/officeart/2005/8/layout/vProcess5"/>
    <dgm:cxn modelId="{67B9732D-7316-4EA5-A34A-FFF3BD218B5E}" type="presParOf" srcId="{7908A205-006E-4996-99D4-A7C8C1B208DC}" destId="{AFEB0D58-F243-49B5-850A-2C1DDB15A223}" srcOrd="1" destOrd="0" presId="urn:microsoft.com/office/officeart/2005/8/layout/vProcess5"/>
    <dgm:cxn modelId="{24EE51C4-231B-4327-A140-A98923BEB4E6}" type="presParOf" srcId="{7908A205-006E-4996-99D4-A7C8C1B208DC}" destId="{DC4C608D-29DC-4813-9DF8-9A279C8D5061}" srcOrd="2" destOrd="0" presId="urn:microsoft.com/office/officeart/2005/8/layout/vProcess5"/>
    <dgm:cxn modelId="{E08732E0-CD7A-4259-AF96-64A5EAF007C2}" type="presParOf" srcId="{7908A205-006E-4996-99D4-A7C8C1B208DC}" destId="{720AF342-78B9-4230-85EF-D661B05075F9}" srcOrd="3" destOrd="0" presId="urn:microsoft.com/office/officeart/2005/8/layout/vProcess5"/>
    <dgm:cxn modelId="{E9C059D5-3DA4-4612-9E97-0EB679FDDCCC}" type="presParOf" srcId="{7908A205-006E-4996-99D4-A7C8C1B208DC}" destId="{D978264C-E03B-46AC-9B07-1A1E363A48EA}" srcOrd="4" destOrd="0" presId="urn:microsoft.com/office/officeart/2005/8/layout/vProcess5"/>
    <dgm:cxn modelId="{734DEE90-C657-453E-B846-6B630EF5808E}" type="presParOf" srcId="{7908A205-006E-4996-99D4-A7C8C1B208DC}" destId="{B14DF8EA-9563-455C-AD97-66F90854B2B4}" srcOrd="5" destOrd="0" presId="urn:microsoft.com/office/officeart/2005/8/layout/vProcess5"/>
    <dgm:cxn modelId="{43C901FE-C681-43F5-9971-63B6368DAB65}" type="presParOf" srcId="{7908A205-006E-4996-99D4-A7C8C1B208DC}" destId="{B07F6F96-0112-4C57-AF12-23C86474FEE0}" srcOrd="6" destOrd="0" presId="urn:microsoft.com/office/officeart/2005/8/layout/vProcess5"/>
    <dgm:cxn modelId="{8A140E27-7320-4836-8953-8ED8BE0CCEFE}" type="presParOf" srcId="{7908A205-006E-4996-99D4-A7C8C1B208DC}" destId="{38350FE4-6C5D-4C91-97B9-2C64466EFF69}" srcOrd="7" destOrd="0" presId="urn:microsoft.com/office/officeart/2005/8/layout/vProcess5"/>
    <dgm:cxn modelId="{1AAC7408-659F-47B3-92AA-BC0574E62E5A}" type="presParOf" srcId="{7908A205-006E-4996-99D4-A7C8C1B208DC}" destId="{5C3BF842-E39A-4901-93F6-90C8FE8A0068}" srcOrd="8" destOrd="0" presId="urn:microsoft.com/office/officeart/2005/8/layout/vProcess5"/>
    <dgm:cxn modelId="{11C445C7-FEE9-4198-9502-C83094FABBAC}" type="presParOf" srcId="{7908A205-006E-4996-99D4-A7C8C1B208DC}" destId="{AE4F2F1F-27E2-440B-9929-45BEFE56E3AB}" srcOrd="9" destOrd="0" presId="urn:microsoft.com/office/officeart/2005/8/layout/vProcess5"/>
    <dgm:cxn modelId="{E0B0AF79-AA78-4B4E-93CE-C0F037B9E10C}" type="presParOf" srcId="{7908A205-006E-4996-99D4-A7C8C1B208DC}" destId="{DECE9A62-74C8-4EA1-80E7-4177DFCB714C}" srcOrd="10" destOrd="0" presId="urn:microsoft.com/office/officeart/2005/8/layout/vProcess5"/>
    <dgm:cxn modelId="{EBCDE106-AAA7-4C84-9775-013983BAEB49}" type="presParOf" srcId="{7908A205-006E-4996-99D4-A7C8C1B208DC}" destId="{C9696E2D-2F29-4007-A40C-8681A0EB65F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82E87A5-BB28-4748-914E-C917892E4E34}" type="doc">
      <dgm:prSet loTypeId="urn:microsoft.com/office/officeart/2005/8/layout/vList2" loCatId="list" qsTypeId="urn:microsoft.com/office/officeart/2005/8/quickstyle/3d4" qsCatId="3D" csTypeId="urn:microsoft.com/office/officeart/2005/8/colors/accent2_1" csCatId="accent2" phldr="1"/>
      <dgm:spPr/>
      <dgm:t>
        <a:bodyPr/>
        <a:lstStyle/>
        <a:p>
          <a:endParaRPr lang="zh-CN" altLang="en-US"/>
        </a:p>
      </dgm:t>
    </dgm:pt>
    <dgm:pt modelId="{05653C18-6327-4AF7-9495-798C3D1E9CC0}">
      <dgm:prSet phldrT="[文本]" custT="1"/>
      <dgm:spPr/>
      <dgm:t>
        <a:bodyPr/>
        <a:lstStyle/>
        <a:p>
          <a:pPr algn="ctr"/>
          <a:r>
            <a:rPr lang="zh-CN" altLang="en-US" sz="2400" b="1" dirty="0" smtClean="0"/>
            <a:t>需求（首饰业、工业、投资）</a:t>
          </a:r>
          <a:endParaRPr lang="zh-CN" altLang="en-US" sz="2400" b="1" dirty="0"/>
        </a:p>
      </dgm:t>
    </dgm:pt>
    <dgm:pt modelId="{8EDAE7EA-A75F-4245-A17E-54EA996A29F9}" type="parTrans" cxnId="{D7A6ECE4-6D6C-464D-819A-1B31345CA091}">
      <dgm:prSet/>
      <dgm:spPr/>
      <dgm:t>
        <a:bodyPr/>
        <a:lstStyle/>
        <a:p>
          <a:pPr algn="ctr"/>
          <a:endParaRPr lang="zh-CN" altLang="en-US" sz="2400" b="1">
            <a:solidFill>
              <a:srgbClr val="00B050"/>
            </a:solidFill>
          </a:endParaRPr>
        </a:p>
      </dgm:t>
    </dgm:pt>
    <dgm:pt modelId="{FB7C5BDC-09F7-4254-87B6-E69A0D1C3248}" type="sibTrans" cxnId="{D7A6ECE4-6D6C-464D-819A-1B31345CA091}">
      <dgm:prSet/>
      <dgm:spPr/>
      <dgm:t>
        <a:bodyPr/>
        <a:lstStyle/>
        <a:p>
          <a:pPr algn="ctr"/>
          <a:endParaRPr lang="zh-CN" altLang="en-US" sz="2400" b="1">
            <a:solidFill>
              <a:srgbClr val="00B050"/>
            </a:solidFill>
          </a:endParaRPr>
        </a:p>
      </dgm:t>
    </dgm:pt>
    <dgm:pt modelId="{2B6BB79B-AE4B-4766-999E-D823C48E4008}">
      <dgm:prSet phldrT="[文本]" custT="1"/>
      <dgm:spPr/>
      <dgm:t>
        <a:bodyPr/>
        <a:lstStyle/>
        <a:p>
          <a:pPr algn="ctr"/>
          <a:r>
            <a:rPr lang="zh-CN" altLang="en-US" sz="2400" b="1" dirty="0" smtClean="0"/>
            <a:t>供给（开采、官方销售）</a:t>
          </a:r>
          <a:endParaRPr lang="zh-CN" altLang="en-US" sz="2400" b="1" dirty="0"/>
        </a:p>
      </dgm:t>
    </dgm:pt>
    <dgm:pt modelId="{4F8EB9FD-E7F6-41EF-A117-3E6D266D427E}" type="parTrans" cxnId="{5F002C2A-DC6F-4D5B-BF4B-FEAAA8EAFECA}">
      <dgm:prSet/>
      <dgm:spPr/>
      <dgm:t>
        <a:bodyPr/>
        <a:lstStyle/>
        <a:p>
          <a:pPr algn="ctr"/>
          <a:endParaRPr lang="zh-CN" altLang="en-US" sz="2400" b="1">
            <a:solidFill>
              <a:srgbClr val="00B050"/>
            </a:solidFill>
          </a:endParaRPr>
        </a:p>
      </dgm:t>
    </dgm:pt>
    <dgm:pt modelId="{21EC939C-FEC4-4BF6-9307-9C3E76330395}" type="sibTrans" cxnId="{5F002C2A-DC6F-4D5B-BF4B-FEAAA8EAFECA}">
      <dgm:prSet/>
      <dgm:spPr/>
      <dgm:t>
        <a:bodyPr/>
        <a:lstStyle/>
        <a:p>
          <a:pPr algn="ctr"/>
          <a:endParaRPr lang="zh-CN" altLang="en-US" sz="2400" b="1">
            <a:solidFill>
              <a:srgbClr val="00B050"/>
            </a:solidFill>
          </a:endParaRPr>
        </a:p>
      </dgm:t>
    </dgm:pt>
    <dgm:pt modelId="{3DFD774E-8980-4EE6-8894-134C470C5E0C}">
      <dgm:prSet phldrT="[文本]" custT="1"/>
      <dgm:spPr/>
      <dgm:t>
        <a:bodyPr/>
        <a:lstStyle/>
        <a:p>
          <a:pPr algn="ctr"/>
          <a:r>
            <a:rPr lang="zh-CN" altLang="en-US" sz="2400" b="1" dirty="0" smtClean="0"/>
            <a:t>美元指数、道琼斯指数等</a:t>
          </a:r>
          <a:endParaRPr lang="zh-CN" altLang="en-US" sz="2400" b="1" dirty="0"/>
        </a:p>
      </dgm:t>
    </dgm:pt>
    <dgm:pt modelId="{7FE9B3DB-0530-4D5F-AAAD-487307E3FB8D}" type="parTrans" cxnId="{1E60B996-0E0F-453B-A587-AA5B2E034795}">
      <dgm:prSet/>
      <dgm:spPr/>
      <dgm:t>
        <a:bodyPr/>
        <a:lstStyle/>
        <a:p>
          <a:pPr algn="ctr"/>
          <a:endParaRPr lang="zh-CN" altLang="en-US" sz="2400" b="1">
            <a:solidFill>
              <a:srgbClr val="00B050"/>
            </a:solidFill>
          </a:endParaRPr>
        </a:p>
      </dgm:t>
    </dgm:pt>
    <dgm:pt modelId="{1EC69482-CD82-4421-80BE-E56505DEA19A}" type="sibTrans" cxnId="{1E60B996-0E0F-453B-A587-AA5B2E034795}">
      <dgm:prSet/>
      <dgm:spPr/>
      <dgm:t>
        <a:bodyPr/>
        <a:lstStyle/>
        <a:p>
          <a:pPr algn="ctr"/>
          <a:endParaRPr lang="zh-CN" altLang="en-US" sz="2400" b="1">
            <a:solidFill>
              <a:srgbClr val="00B050"/>
            </a:solidFill>
          </a:endParaRPr>
        </a:p>
      </dgm:t>
    </dgm:pt>
    <dgm:pt modelId="{B3E5A17D-7164-4588-ACC3-6EA075A7DE72}">
      <dgm:prSet phldrT="[文本]" custT="1"/>
      <dgm:spPr/>
      <dgm:t>
        <a:bodyPr/>
        <a:lstStyle/>
        <a:p>
          <a:pPr algn="ctr"/>
          <a:r>
            <a:rPr lang="zh-CN" altLang="en-US" sz="2400" b="1" dirty="0" smtClean="0"/>
            <a:t>突发事件</a:t>
          </a:r>
          <a:endParaRPr lang="zh-CN" altLang="en-US" sz="2400" b="1" dirty="0"/>
        </a:p>
      </dgm:t>
    </dgm:pt>
    <dgm:pt modelId="{80901A40-1630-4211-996C-9273A5AF975C}" type="parTrans" cxnId="{931D891E-2214-4ED8-9919-AAC183B072C4}">
      <dgm:prSet/>
      <dgm:spPr/>
      <dgm:t>
        <a:bodyPr/>
        <a:lstStyle/>
        <a:p>
          <a:pPr algn="ctr"/>
          <a:endParaRPr lang="zh-CN" altLang="en-US" sz="2400" b="1">
            <a:solidFill>
              <a:srgbClr val="00B050"/>
            </a:solidFill>
          </a:endParaRPr>
        </a:p>
      </dgm:t>
    </dgm:pt>
    <dgm:pt modelId="{486130B4-0DC7-4839-8979-081DB33E374D}" type="sibTrans" cxnId="{931D891E-2214-4ED8-9919-AAC183B072C4}">
      <dgm:prSet/>
      <dgm:spPr/>
      <dgm:t>
        <a:bodyPr/>
        <a:lstStyle/>
        <a:p>
          <a:pPr algn="ctr"/>
          <a:endParaRPr lang="zh-CN" altLang="en-US" sz="2400" b="1">
            <a:solidFill>
              <a:srgbClr val="00B050"/>
            </a:solidFill>
          </a:endParaRPr>
        </a:p>
      </dgm:t>
    </dgm:pt>
    <dgm:pt modelId="{3C9B8B94-91C5-42C3-A273-D8ABDB124582}" type="pres">
      <dgm:prSet presAssocID="{982E87A5-BB28-4748-914E-C917892E4E34}" presName="linear" presStyleCnt="0">
        <dgm:presLayoutVars>
          <dgm:animLvl val="lvl"/>
          <dgm:resizeHandles val="exact"/>
        </dgm:presLayoutVars>
      </dgm:prSet>
      <dgm:spPr/>
      <dgm:t>
        <a:bodyPr/>
        <a:lstStyle/>
        <a:p>
          <a:endParaRPr lang="zh-CN" altLang="en-US"/>
        </a:p>
      </dgm:t>
    </dgm:pt>
    <dgm:pt modelId="{0B289002-721E-4C12-90C9-4549572FD758}" type="pres">
      <dgm:prSet presAssocID="{05653C18-6327-4AF7-9495-798C3D1E9CC0}" presName="parentText" presStyleLbl="node1" presStyleIdx="0" presStyleCnt="4" custLinFactNeighborY="7336">
        <dgm:presLayoutVars>
          <dgm:chMax val="0"/>
          <dgm:bulletEnabled val="1"/>
        </dgm:presLayoutVars>
      </dgm:prSet>
      <dgm:spPr>
        <a:prstGeom prst="donut">
          <a:avLst/>
        </a:prstGeom>
      </dgm:spPr>
      <dgm:t>
        <a:bodyPr/>
        <a:lstStyle/>
        <a:p>
          <a:endParaRPr lang="zh-CN" altLang="en-US"/>
        </a:p>
      </dgm:t>
    </dgm:pt>
    <dgm:pt modelId="{A8F415F1-1889-4197-B444-1DA517503F8B}" type="pres">
      <dgm:prSet presAssocID="{FB7C5BDC-09F7-4254-87B6-E69A0D1C3248}" presName="spacer" presStyleCnt="0"/>
      <dgm:spPr/>
      <dgm:t>
        <a:bodyPr/>
        <a:lstStyle/>
        <a:p>
          <a:endParaRPr lang="zh-CN" altLang="en-US"/>
        </a:p>
      </dgm:t>
    </dgm:pt>
    <dgm:pt modelId="{CB5BD215-2E94-4B89-AC55-D42F11154747}" type="pres">
      <dgm:prSet presAssocID="{2B6BB79B-AE4B-4766-999E-D823C48E4008}" presName="parentText" presStyleLbl="node1" presStyleIdx="1" presStyleCnt="4" custLinFactNeighborY="11055">
        <dgm:presLayoutVars>
          <dgm:chMax val="0"/>
          <dgm:bulletEnabled val="1"/>
        </dgm:presLayoutVars>
      </dgm:prSet>
      <dgm:spPr>
        <a:prstGeom prst="donut">
          <a:avLst/>
        </a:prstGeom>
      </dgm:spPr>
      <dgm:t>
        <a:bodyPr/>
        <a:lstStyle/>
        <a:p>
          <a:endParaRPr lang="zh-CN" altLang="en-US"/>
        </a:p>
      </dgm:t>
    </dgm:pt>
    <dgm:pt modelId="{1B70F835-243E-458F-B2D2-D2DBAC059D98}" type="pres">
      <dgm:prSet presAssocID="{21EC939C-FEC4-4BF6-9307-9C3E76330395}" presName="spacer" presStyleCnt="0"/>
      <dgm:spPr/>
      <dgm:t>
        <a:bodyPr/>
        <a:lstStyle/>
        <a:p>
          <a:endParaRPr lang="zh-CN" altLang="en-US"/>
        </a:p>
      </dgm:t>
    </dgm:pt>
    <dgm:pt modelId="{90A5C70A-B5E3-43DD-838A-15688BD06F95}" type="pres">
      <dgm:prSet presAssocID="{3DFD774E-8980-4EE6-8894-134C470C5E0C}" presName="parentText" presStyleLbl="node1" presStyleIdx="2" presStyleCnt="4" custLinFactNeighborY="13938">
        <dgm:presLayoutVars>
          <dgm:chMax val="0"/>
          <dgm:bulletEnabled val="1"/>
        </dgm:presLayoutVars>
      </dgm:prSet>
      <dgm:spPr>
        <a:prstGeom prst="donut">
          <a:avLst/>
        </a:prstGeom>
      </dgm:spPr>
      <dgm:t>
        <a:bodyPr/>
        <a:lstStyle/>
        <a:p>
          <a:endParaRPr lang="zh-CN" altLang="en-US"/>
        </a:p>
      </dgm:t>
    </dgm:pt>
    <dgm:pt modelId="{22C32388-BF6D-4C5B-9358-8AC233487F78}" type="pres">
      <dgm:prSet presAssocID="{1EC69482-CD82-4421-80BE-E56505DEA19A}" presName="spacer" presStyleCnt="0"/>
      <dgm:spPr/>
      <dgm:t>
        <a:bodyPr/>
        <a:lstStyle/>
        <a:p>
          <a:endParaRPr lang="zh-CN" altLang="en-US"/>
        </a:p>
      </dgm:t>
    </dgm:pt>
    <dgm:pt modelId="{9E8AB78E-4EA3-4720-998F-D0F18FCCD570}" type="pres">
      <dgm:prSet presAssocID="{B3E5A17D-7164-4588-ACC3-6EA075A7DE72}" presName="parentText" presStyleLbl="node1" presStyleIdx="3" presStyleCnt="4" custLinFactNeighborX="-814" custLinFactNeighborY="16821">
        <dgm:presLayoutVars>
          <dgm:chMax val="0"/>
          <dgm:bulletEnabled val="1"/>
        </dgm:presLayoutVars>
      </dgm:prSet>
      <dgm:spPr>
        <a:prstGeom prst="donut">
          <a:avLst/>
        </a:prstGeom>
      </dgm:spPr>
      <dgm:t>
        <a:bodyPr/>
        <a:lstStyle/>
        <a:p>
          <a:endParaRPr lang="zh-CN" altLang="en-US"/>
        </a:p>
      </dgm:t>
    </dgm:pt>
  </dgm:ptLst>
  <dgm:cxnLst>
    <dgm:cxn modelId="{D7A6ECE4-6D6C-464D-819A-1B31345CA091}" srcId="{982E87A5-BB28-4748-914E-C917892E4E34}" destId="{05653C18-6327-4AF7-9495-798C3D1E9CC0}" srcOrd="0" destOrd="0" parTransId="{8EDAE7EA-A75F-4245-A17E-54EA996A29F9}" sibTransId="{FB7C5BDC-09F7-4254-87B6-E69A0D1C3248}"/>
    <dgm:cxn modelId="{931D891E-2214-4ED8-9919-AAC183B072C4}" srcId="{982E87A5-BB28-4748-914E-C917892E4E34}" destId="{B3E5A17D-7164-4588-ACC3-6EA075A7DE72}" srcOrd="3" destOrd="0" parTransId="{80901A40-1630-4211-996C-9273A5AF975C}" sibTransId="{486130B4-0DC7-4839-8979-081DB33E374D}"/>
    <dgm:cxn modelId="{5F002C2A-DC6F-4D5B-BF4B-FEAAA8EAFECA}" srcId="{982E87A5-BB28-4748-914E-C917892E4E34}" destId="{2B6BB79B-AE4B-4766-999E-D823C48E4008}" srcOrd="1" destOrd="0" parTransId="{4F8EB9FD-E7F6-41EF-A117-3E6D266D427E}" sibTransId="{21EC939C-FEC4-4BF6-9307-9C3E76330395}"/>
    <dgm:cxn modelId="{7A9D2D3E-DA0E-4161-AED7-A2C1B6D78AC0}" type="presOf" srcId="{3DFD774E-8980-4EE6-8894-134C470C5E0C}" destId="{90A5C70A-B5E3-43DD-838A-15688BD06F95}" srcOrd="0" destOrd="0" presId="urn:microsoft.com/office/officeart/2005/8/layout/vList2"/>
    <dgm:cxn modelId="{C6F2683B-FE87-47E7-83BC-17354D435A04}" type="presOf" srcId="{2B6BB79B-AE4B-4766-999E-D823C48E4008}" destId="{CB5BD215-2E94-4B89-AC55-D42F11154747}" srcOrd="0" destOrd="0" presId="urn:microsoft.com/office/officeart/2005/8/layout/vList2"/>
    <dgm:cxn modelId="{1E60B996-0E0F-453B-A587-AA5B2E034795}" srcId="{982E87A5-BB28-4748-914E-C917892E4E34}" destId="{3DFD774E-8980-4EE6-8894-134C470C5E0C}" srcOrd="2" destOrd="0" parTransId="{7FE9B3DB-0530-4D5F-AAAD-487307E3FB8D}" sibTransId="{1EC69482-CD82-4421-80BE-E56505DEA19A}"/>
    <dgm:cxn modelId="{07A0AE75-2F31-4D05-B125-721A9891A90B}" type="presOf" srcId="{05653C18-6327-4AF7-9495-798C3D1E9CC0}" destId="{0B289002-721E-4C12-90C9-4549572FD758}" srcOrd="0" destOrd="0" presId="urn:microsoft.com/office/officeart/2005/8/layout/vList2"/>
    <dgm:cxn modelId="{A740FD55-DC72-48C8-8A90-106AFAE8E858}" type="presOf" srcId="{B3E5A17D-7164-4588-ACC3-6EA075A7DE72}" destId="{9E8AB78E-4EA3-4720-998F-D0F18FCCD570}" srcOrd="0" destOrd="0" presId="urn:microsoft.com/office/officeart/2005/8/layout/vList2"/>
    <dgm:cxn modelId="{FB376708-5390-4520-ADFF-8EF2F804784A}" type="presOf" srcId="{982E87A5-BB28-4748-914E-C917892E4E34}" destId="{3C9B8B94-91C5-42C3-A273-D8ABDB124582}" srcOrd="0" destOrd="0" presId="urn:microsoft.com/office/officeart/2005/8/layout/vList2"/>
    <dgm:cxn modelId="{3D998327-5612-4001-B498-7DFC6D738AA4}" type="presParOf" srcId="{3C9B8B94-91C5-42C3-A273-D8ABDB124582}" destId="{0B289002-721E-4C12-90C9-4549572FD758}" srcOrd="0" destOrd="0" presId="urn:microsoft.com/office/officeart/2005/8/layout/vList2"/>
    <dgm:cxn modelId="{E2A4128B-B0E7-4F68-A38F-1FFE97801452}" type="presParOf" srcId="{3C9B8B94-91C5-42C3-A273-D8ABDB124582}" destId="{A8F415F1-1889-4197-B444-1DA517503F8B}" srcOrd="1" destOrd="0" presId="urn:microsoft.com/office/officeart/2005/8/layout/vList2"/>
    <dgm:cxn modelId="{BD8D5863-7A3D-41BE-8B2B-6B10F4867543}" type="presParOf" srcId="{3C9B8B94-91C5-42C3-A273-D8ABDB124582}" destId="{CB5BD215-2E94-4B89-AC55-D42F11154747}" srcOrd="2" destOrd="0" presId="urn:microsoft.com/office/officeart/2005/8/layout/vList2"/>
    <dgm:cxn modelId="{0733601B-206F-458F-AF13-0C42ACC94EFB}" type="presParOf" srcId="{3C9B8B94-91C5-42C3-A273-D8ABDB124582}" destId="{1B70F835-243E-458F-B2D2-D2DBAC059D98}" srcOrd="3" destOrd="0" presId="urn:microsoft.com/office/officeart/2005/8/layout/vList2"/>
    <dgm:cxn modelId="{1C78E800-0864-4B05-992E-3AC0D2AE55FD}" type="presParOf" srcId="{3C9B8B94-91C5-42C3-A273-D8ABDB124582}" destId="{90A5C70A-B5E3-43DD-838A-15688BD06F95}" srcOrd="4" destOrd="0" presId="urn:microsoft.com/office/officeart/2005/8/layout/vList2"/>
    <dgm:cxn modelId="{9893078F-91E6-4FC6-9C6D-3A5D043BDC4E}" type="presParOf" srcId="{3C9B8B94-91C5-42C3-A273-D8ABDB124582}" destId="{22C32388-BF6D-4C5B-9358-8AC233487F78}" srcOrd="5" destOrd="0" presId="urn:microsoft.com/office/officeart/2005/8/layout/vList2"/>
    <dgm:cxn modelId="{8ED332C7-9774-44C4-A408-0C674FEAEC54}" type="presParOf" srcId="{3C9B8B94-91C5-42C3-A273-D8ABDB124582}" destId="{9E8AB78E-4EA3-4720-998F-D0F18FCCD570}"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B0D58-F243-49B5-850A-2C1DDB15A223}">
      <dsp:nvSpPr>
        <dsp:cNvPr id="0" name=""/>
        <dsp:cNvSpPr/>
      </dsp:nvSpPr>
      <dsp:spPr>
        <a:xfrm>
          <a:off x="-13649" y="-44356"/>
          <a:ext cx="5548667" cy="72203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b="1" kern="1200" dirty="0" smtClean="0">
              <a:effectLst>
                <a:outerShdw blurRad="38100" dist="38100" dir="2700000" algn="tl">
                  <a:srgbClr val="000000">
                    <a:alpha val="43137"/>
                  </a:srgbClr>
                </a:outerShdw>
              </a:effectLst>
              <a:latin typeface="微软雅黑" pitchFamily="34" charset="-122"/>
              <a:ea typeface="微软雅黑" pitchFamily="34" charset="-122"/>
            </a:rPr>
            <a:t>背景</a:t>
          </a:r>
          <a:endParaRPr lang="zh-CN" altLang="en-US" sz="3200" b="1" kern="1200" dirty="0">
            <a:effectLst>
              <a:outerShdw blurRad="38100" dist="38100" dir="2700000" algn="tl">
                <a:srgbClr val="000000">
                  <a:alpha val="43137"/>
                </a:srgbClr>
              </a:outerShdw>
            </a:effectLst>
            <a:latin typeface="微软雅黑" pitchFamily="34" charset="-122"/>
            <a:ea typeface="微软雅黑" pitchFamily="34" charset="-122"/>
          </a:endParaRPr>
        </a:p>
      </dsp:txBody>
      <dsp:txXfrm>
        <a:off x="7499" y="-23208"/>
        <a:ext cx="4708526" cy="679735"/>
      </dsp:txXfrm>
    </dsp:sp>
    <dsp:sp modelId="{DC4C608D-29DC-4813-9DF8-9A279C8D5061}">
      <dsp:nvSpPr>
        <dsp:cNvPr id="0" name=""/>
        <dsp:cNvSpPr/>
      </dsp:nvSpPr>
      <dsp:spPr>
        <a:xfrm>
          <a:off x="451051" y="808953"/>
          <a:ext cx="5548667" cy="72203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b="1" kern="1200" dirty="0" smtClean="0">
              <a:latin typeface="微软雅黑" pitchFamily="34" charset="-122"/>
              <a:ea typeface="微软雅黑" pitchFamily="34" charset="-122"/>
            </a:rPr>
            <a:t>  </a:t>
          </a:r>
          <a:r>
            <a:rPr lang="zh-CN" altLang="en-US" sz="3600" b="1" kern="1200" dirty="0" smtClean="0">
              <a:latin typeface="微软雅黑" pitchFamily="34" charset="-122"/>
              <a:ea typeface="微软雅黑" pitchFamily="34" charset="-122"/>
            </a:rPr>
            <a:t>        </a:t>
          </a:r>
          <a:r>
            <a:rPr lang="zh-CN" altLang="en-US" sz="3200" b="1" kern="1200" dirty="0" smtClean="0">
              <a:latin typeface="微软雅黑" pitchFamily="34" charset="-122"/>
              <a:ea typeface="微软雅黑" pitchFamily="34" charset="-122"/>
            </a:rPr>
            <a:t>需求</a:t>
          </a:r>
          <a:r>
            <a:rPr lang="zh-CN" altLang="en-US" sz="3200" b="1" kern="1200" dirty="0" smtClean="0">
              <a:effectLst>
                <a:outerShdw blurRad="38100" dist="38100" dir="2700000" algn="tl">
                  <a:srgbClr val="000000">
                    <a:alpha val="43137"/>
                  </a:srgbClr>
                </a:outerShdw>
              </a:effectLst>
              <a:latin typeface="微软雅黑" pitchFamily="34" charset="-122"/>
              <a:ea typeface="微软雅黑" pitchFamily="34" charset="-122"/>
            </a:rPr>
            <a:t>分析和技术</a:t>
          </a:r>
          <a:endParaRPr lang="zh-CN" altLang="en-US" sz="3200" b="1" kern="1200" dirty="0">
            <a:effectLst>
              <a:outerShdw blurRad="38100" dist="38100" dir="2700000" algn="tl">
                <a:srgbClr val="000000">
                  <a:alpha val="43137"/>
                </a:srgbClr>
              </a:outerShdw>
            </a:effectLst>
            <a:latin typeface="微软雅黑" pitchFamily="34" charset="-122"/>
            <a:ea typeface="微软雅黑" pitchFamily="34" charset="-122"/>
          </a:endParaRPr>
        </a:p>
      </dsp:txBody>
      <dsp:txXfrm>
        <a:off x="472199" y="830101"/>
        <a:ext cx="4572349" cy="679735"/>
      </dsp:txXfrm>
    </dsp:sp>
    <dsp:sp modelId="{720AF342-78B9-4230-85EF-D661B05075F9}">
      <dsp:nvSpPr>
        <dsp:cNvPr id="0" name=""/>
        <dsp:cNvSpPr/>
      </dsp:nvSpPr>
      <dsp:spPr>
        <a:xfrm>
          <a:off x="908816" y="1662264"/>
          <a:ext cx="5548667" cy="72203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b="1" kern="1200" dirty="0" smtClean="0">
              <a:latin typeface="微软雅黑" pitchFamily="34" charset="-122"/>
              <a:ea typeface="微软雅黑" pitchFamily="34" charset="-122"/>
            </a:rPr>
            <a:t>       </a:t>
          </a:r>
          <a:r>
            <a:rPr lang="zh-CN" altLang="en-US" sz="3200" b="1" kern="1200" dirty="0" smtClean="0">
              <a:latin typeface="微软雅黑" pitchFamily="34" charset="-122"/>
              <a:ea typeface="微软雅黑" pitchFamily="34" charset="-122"/>
            </a:rPr>
            <a:t> 系统设计与实现</a:t>
          </a:r>
          <a:endParaRPr lang="zh-CN" altLang="en-US" sz="3200" b="1" kern="1200" dirty="0">
            <a:effectLst>
              <a:outerShdw blurRad="38100" dist="38100" dir="2700000" algn="tl">
                <a:srgbClr val="000000">
                  <a:alpha val="43137"/>
                </a:srgbClr>
              </a:outerShdw>
            </a:effectLst>
            <a:latin typeface="微软雅黑" pitchFamily="34" charset="-122"/>
            <a:ea typeface="微软雅黑" pitchFamily="34" charset="-122"/>
          </a:endParaRPr>
        </a:p>
      </dsp:txBody>
      <dsp:txXfrm>
        <a:off x="929964" y="1683412"/>
        <a:ext cx="4579285" cy="679735"/>
      </dsp:txXfrm>
    </dsp:sp>
    <dsp:sp modelId="{D978264C-E03B-46AC-9B07-1A1E363A48EA}">
      <dsp:nvSpPr>
        <dsp:cNvPr id="0" name=""/>
        <dsp:cNvSpPr/>
      </dsp:nvSpPr>
      <dsp:spPr>
        <a:xfrm>
          <a:off x="1346217" y="2426861"/>
          <a:ext cx="5603266" cy="89945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CN" sz="3200" b="1" kern="1200" baseline="0" dirty="0" smtClean="0">
              <a:effectLst>
                <a:outerShdw blurRad="38100" dist="38100" dir="2700000" algn="tl">
                  <a:srgbClr val="000000">
                    <a:alpha val="43137"/>
                  </a:srgbClr>
                </a:outerShdw>
              </a:effectLst>
              <a:latin typeface="微软雅黑" pitchFamily="34" charset="-122"/>
              <a:ea typeface="微软雅黑" pitchFamily="34" charset="-122"/>
            </a:rPr>
            <a:t>          </a:t>
          </a:r>
          <a:r>
            <a:rPr lang="zh-CN" altLang="en-US" sz="3200" b="1" kern="1200" baseline="0" dirty="0" smtClean="0">
              <a:effectLst>
                <a:outerShdw blurRad="38100" dist="38100" dir="2700000" algn="tl">
                  <a:srgbClr val="000000">
                    <a:alpha val="43137"/>
                  </a:srgbClr>
                </a:outerShdw>
              </a:effectLst>
              <a:latin typeface="微软雅黑" pitchFamily="34" charset="-122"/>
              <a:ea typeface="微软雅黑" pitchFamily="34" charset="-122"/>
            </a:rPr>
            <a:t>总结及展望</a:t>
          </a:r>
          <a:endParaRPr lang="zh-CN" altLang="en-US" sz="3200" b="1" kern="1200" dirty="0">
            <a:effectLst>
              <a:outerShdw blurRad="38100" dist="38100" dir="2700000" algn="tl">
                <a:srgbClr val="000000">
                  <a:alpha val="43137"/>
                </a:srgbClr>
              </a:outerShdw>
            </a:effectLst>
            <a:latin typeface="微软雅黑" pitchFamily="34" charset="-122"/>
            <a:ea typeface="微软雅黑" pitchFamily="34" charset="-122"/>
          </a:endParaRPr>
        </a:p>
      </dsp:txBody>
      <dsp:txXfrm>
        <a:off x="1372561" y="2453205"/>
        <a:ext cx="4607365" cy="846768"/>
      </dsp:txXfrm>
    </dsp:sp>
    <dsp:sp modelId="{B14DF8EA-9563-455C-AD97-66F90854B2B4}">
      <dsp:nvSpPr>
        <dsp:cNvPr id="0" name=""/>
        <dsp:cNvSpPr/>
      </dsp:nvSpPr>
      <dsp:spPr>
        <a:xfrm>
          <a:off x="5065696" y="508654"/>
          <a:ext cx="469320" cy="469320"/>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zh-CN" altLang="en-US" sz="2400" b="1" kern="120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dsp:txBody>
      <dsp:txXfrm>
        <a:off x="5171293" y="508654"/>
        <a:ext cx="258126" cy="353163"/>
      </dsp:txXfrm>
    </dsp:sp>
    <dsp:sp modelId="{B07F6F96-0112-4C57-AF12-23C86474FEE0}">
      <dsp:nvSpPr>
        <dsp:cNvPr id="0" name=""/>
        <dsp:cNvSpPr/>
      </dsp:nvSpPr>
      <dsp:spPr>
        <a:xfrm>
          <a:off x="5530397" y="1361964"/>
          <a:ext cx="469320" cy="469320"/>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zh-CN" altLang="en-US" sz="2400" b="1" kern="120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dsp:txBody>
      <dsp:txXfrm>
        <a:off x="5635994" y="1361964"/>
        <a:ext cx="258126" cy="353163"/>
      </dsp:txXfrm>
    </dsp:sp>
    <dsp:sp modelId="{38350FE4-6C5D-4C91-97B9-2C64466EFF69}">
      <dsp:nvSpPr>
        <dsp:cNvPr id="0" name=""/>
        <dsp:cNvSpPr/>
      </dsp:nvSpPr>
      <dsp:spPr>
        <a:xfrm>
          <a:off x="5988162" y="2215274"/>
          <a:ext cx="469320" cy="469320"/>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zh-CN" altLang="en-US" sz="1500" b="1" kern="120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dsp:txBody>
      <dsp:txXfrm>
        <a:off x="6093759" y="2215274"/>
        <a:ext cx="258126" cy="3531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89002-721E-4C12-90C9-4549572FD758}">
      <dsp:nvSpPr>
        <dsp:cNvPr id="0" name=""/>
        <dsp:cNvSpPr/>
      </dsp:nvSpPr>
      <dsp:spPr>
        <a:xfrm>
          <a:off x="0" y="3346"/>
          <a:ext cx="5026926" cy="1097217"/>
        </a:xfrm>
        <a:prstGeom prst="donu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t>需求（首饰业、工业、投资）</a:t>
          </a:r>
          <a:endParaRPr lang="zh-CN" altLang="en-US" sz="2400" b="1" kern="1200" dirty="0"/>
        </a:p>
      </dsp:txBody>
      <dsp:txXfrm>
        <a:off x="736176" y="164030"/>
        <a:ext cx="3554574" cy="775849"/>
      </dsp:txXfrm>
    </dsp:sp>
    <dsp:sp modelId="{CB5BD215-2E94-4B89-AC55-D42F11154747}">
      <dsp:nvSpPr>
        <dsp:cNvPr id="0" name=""/>
        <dsp:cNvSpPr/>
      </dsp:nvSpPr>
      <dsp:spPr>
        <a:xfrm>
          <a:off x="0" y="1113297"/>
          <a:ext cx="5026926" cy="1097217"/>
        </a:xfrm>
        <a:prstGeom prst="donu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t>供给（开采、官方销售）</a:t>
          </a:r>
          <a:endParaRPr lang="zh-CN" altLang="en-US" sz="2400" b="1" kern="1200" dirty="0"/>
        </a:p>
      </dsp:txBody>
      <dsp:txXfrm>
        <a:off x="736176" y="1273981"/>
        <a:ext cx="3554574" cy="775849"/>
      </dsp:txXfrm>
    </dsp:sp>
    <dsp:sp modelId="{90A5C70A-B5E3-43DD-838A-15688BD06F95}">
      <dsp:nvSpPr>
        <dsp:cNvPr id="0" name=""/>
        <dsp:cNvSpPr/>
      </dsp:nvSpPr>
      <dsp:spPr>
        <a:xfrm>
          <a:off x="0" y="2223145"/>
          <a:ext cx="5026926" cy="1097217"/>
        </a:xfrm>
        <a:prstGeom prst="donu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t>美元指数、道琼斯指数等</a:t>
          </a:r>
          <a:endParaRPr lang="zh-CN" altLang="en-US" sz="2400" b="1" kern="1200" dirty="0"/>
        </a:p>
      </dsp:txBody>
      <dsp:txXfrm>
        <a:off x="736176" y="2383829"/>
        <a:ext cx="3554574" cy="775849"/>
      </dsp:txXfrm>
    </dsp:sp>
    <dsp:sp modelId="{9E8AB78E-4EA3-4720-998F-D0F18FCCD570}">
      <dsp:nvSpPr>
        <dsp:cNvPr id="0" name=""/>
        <dsp:cNvSpPr/>
      </dsp:nvSpPr>
      <dsp:spPr>
        <a:xfrm>
          <a:off x="0" y="3332994"/>
          <a:ext cx="5026926" cy="1097217"/>
        </a:xfrm>
        <a:prstGeom prst="donu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t>突发事件</a:t>
          </a:r>
          <a:endParaRPr lang="zh-CN" altLang="en-US" sz="2400" b="1" kern="1200" dirty="0"/>
        </a:p>
      </dsp:txBody>
      <dsp:txXfrm>
        <a:off x="736176" y="3493678"/>
        <a:ext cx="3554574" cy="77584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ltLang="zh-CN"/>
          </a:p>
        </p:txBody>
      </p:sp>
      <p:sp>
        <p:nvSpPr>
          <p:cNvPr id="27651" name="Rectangle 3"/>
          <p:cNvSpPr>
            <a:spLocks noGrp="1" noChangeArrowheads="1"/>
          </p:cNvSpPr>
          <p:nvPr>
            <p:ph type="dt" sz="quarter"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a:p>
        </p:txBody>
      </p:sp>
      <p:sp>
        <p:nvSpPr>
          <p:cNvPr id="27652" name="Rectangle 4"/>
          <p:cNvSpPr>
            <a:spLocks noGrp="1" noChangeArrowheads="1"/>
          </p:cNvSpPr>
          <p:nvPr>
            <p:ph type="ftr" sz="quarter" idx="2"/>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endParaRPr lang="en-US" altLang="zh-CN"/>
          </a:p>
        </p:txBody>
      </p:sp>
      <p:sp>
        <p:nvSpPr>
          <p:cNvPr id="27653" name="Rectangle 5"/>
          <p:cNvSpPr>
            <a:spLocks noGrp="1" noChangeArrowheads="1"/>
          </p:cNvSpPr>
          <p:nvPr>
            <p:ph type="sldNum" sz="quarter" idx="3"/>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1D2324A9-7328-4ACD-AAC0-2D693E6874FA}" type="slidenum">
              <a:rPr lang="en-US" altLang="zh-CN"/>
              <a:pPr/>
              <a:t>‹#›</a:t>
            </a:fld>
            <a:endParaRPr lang="en-US" altLang="zh-CN"/>
          </a:p>
        </p:txBody>
      </p:sp>
    </p:spTree>
    <p:extLst>
      <p:ext uri="{BB962C8B-B14F-4D97-AF65-F5344CB8AC3E}">
        <p14:creationId xmlns:p14="http://schemas.microsoft.com/office/powerpoint/2010/main" val="17912699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ltLang="zh-CN"/>
          </a:p>
        </p:txBody>
      </p:sp>
      <p:sp>
        <p:nvSpPr>
          <p:cNvPr id="161795" name="Rectangle 3"/>
          <p:cNvSpPr>
            <a:spLocks noGrp="1" noChangeArrowheads="1"/>
          </p:cNvSpPr>
          <p:nvPr>
            <p:ph type="dt"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a:p>
        </p:txBody>
      </p:sp>
      <p:sp>
        <p:nvSpPr>
          <p:cNvPr id="161796" name="Rectangle 4"/>
          <p:cNvSpPr>
            <a:spLocks noGrp="1" noRot="1" noChangeAspect="1" noChangeArrowheads="1" noTextEdit="1"/>
          </p:cNvSpPr>
          <p:nvPr>
            <p:ph type="sldImg" idx="2"/>
          </p:nvPr>
        </p:nvSpPr>
        <p:spPr bwMode="auto">
          <a:xfrm>
            <a:off x="3148013" y="514350"/>
            <a:ext cx="3429000" cy="2571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971550" y="3257550"/>
            <a:ext cx="7780338"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61798" name="Rectangle 6"/>
          <p:cNvSpPr>
            <a:spLocks noGrp="1" noChangeArrowheads="1"/>
          </p:cNvSpPr>
          <p:nvPr>
            <p:ph type="ftr" sz="quarter" idx="4"/>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endParaRPr lang="en-US" altLang="zh-CN"/>
          </a:p>
        </p:txBody>
      </p:sp>
      <p:sp>
        <p:nvSpPr>
          <p:cNvPr id="161799" name="Rectangle 7"/>
          <p:cNvSpPr>
            <a:spLocks noGrp="1" noChangeArrowheads="1"/>
          </p:cNvSpPr>
          <p:nvPr>
            <p:ph type="sldNum" sz="quarter" idx="5"/>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6C2762F9-8D87-4362-A6A7-61AE6AE3263F}" type="slidenum">
              <a:rPr lang="en-US" altLang="zh-CN"/>
              <a:pPr/>
              <a:t>‹#›</a:t>
            </a:fld>
            <a:endParaRPr lang="en-US" altLang="zh-CN"/>
          </a:p>
        </p:txBody>
      </p:sp>
    </p:spTree>
    <p:extLst>
      <p:ext uri="{BB962C8B-B14F-4D97-AF65-F5344CB8AC3E}">
        <p14:creationId xmlns:p14="http://schemas.microsoft.com/office/powerpoint/2010/main" val="34489885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2762F9-8D87-4362-A6A7-61AE6AE3263F}" type="slidenum">
              <a:rPr lang="en-US" altLang="zh-CN" smtClean="0"/>
              <a:pPr/>
              <a:t>22</a:t>
            </a:fld>
            <a:endParaRPr lang="en-US" altLang="zh-CN"/>
          </a:p>
        </p:txBody>
      </p:sp>
    </p:spTree>
    <p:extLst>
      <p:ext uri="{BB962C8B-B14F-4D97-AF65-F5344CB8AC3E}">
        <p14:creationId xmlns:p14="http://schemas.microsoft.com/office/powerpoint/2010/main" val="1489888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36842" name="Rectangle 1642"/>
          <p:cNvSpPr>
            <a:spLocks noChangeArrowheads="1"/>
          </p:cNvSpPr>
          <p:nvPr/>
        </p:nvSpPr>
        <p:spPr bwMode="gray">
          <a:xfrm>
            <a:off x="3071813" y="0"/>
            <a:ext cx="1417637" cy="6858000"/>
          </a:xfrm>
          <a:prstGeom prst="rect">
            <a:avLst/>
          </a:prstGeom>
          <a:solidFill>
            <a:schemeClr val="accent2">
              <a:alpha val="7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436834"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436796" name="Rectangle 1596"/>
          <p:cNvSpPr>
            <a:spLocks noChangeArrowheads="1"/>
          </p:cNvSpPr>
          <p:nvPr/>
        </p:nvSpPr>
        <p:spPr bwMode="gray">
          <a:xfrm>
            <a:off x="6902450" y="-11113"/>
            <a:ext cx="303213" cy="6858001"/>
          </a:xfrm>
          <a:prstGeom prst="rect">
            <a:avLst/>
          </a:prstGeom>
          <a:solidFill>
            <a:schemeClr val="accent2">
              <a:alpha val="3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436797" name="Rectangle 1597"/>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436792" name="Rectangle 1592"/>
          <p:cNvSpPr>
            <a:spLocks noChangeArrowheads="1"/>
          </p:cNvSpPr>
          <p:nvPr/>
        </p:nvSpPr>
        <p:spPr bwMode="gray">
          <a:xfrm>
            <a:off x="4375150" y="0"/>
            <a:ext cx="1060450" cy="6858000"/>
          </a:xfrm>
          <a:prstGeom prst="rect">
            <a:avLst/>
          </a:prstGeom>
          <a:solidFill>
            <a:schemeClr val="accent2">
              <a:alpha val="64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436793" name="Rectangle 1593"/>
          <p:cNvSpPr>
            <a:spLocks noChangeArrowheads="1"/>
          </p:cNvSpPr>
          <p:nvPr/>
        </p:nvSpPr>
        <p:spPr bwMode="gray">
          <a:xfrm>
            <a:off x="5359400" y="-17463"/>
            <a:ext cx="728663" cy="6938963"/>
          </a:xfrm>
          <a:prstGeom prst="rect">
            <a:avLst/>
          </a:prstGeom>
          <a:solidFill>
            <a:schemeClr val="accent2">
              <a:alpha val="53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436794" name="Rectangle 1594"/>
          <p:cNvSpPr>
            <a:spLocks noChangeArrowheads="1"/>
          </p:cNvSpPr>
          <p:nvPr/>
        </p:nvSpPr>
        <p:spPr bwMode="gray">
          <a:xfrm>
            <a:off x="6018213" y="-19050"/>
            <a:ext cx="547687" cy="6938963"/>
          </a:xfrm>
          <a:prstGeom prst="rect">
            <a:avLst/>
          </a:prstGeom>
          <a:solidFill>
            <a:schemeClr val="accent2">
              <a:alpha val="4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436795" name="Rectangle 1595"/>
          <p:cNvSpPr>
            <a:spLocks noChangeArrowheads="1"/>
          </p:cNvSpPr>
          <p:nvPr/>
        </p:nvSpPr>
        <p:spPr bwMode="gray">
          <a:xfrm>
            <a:off x="6505575" y="0"/>
            <a:ext cx="446088" cy="6858000"/>
          </a:xfrm>
          <a:prstGeom prst="rect">
            <a:avLst/>
          </a:prstGeom>
          <a:solidFill>
            <a:schemeClr val="accent2">
              <a:alpha val="3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436822" name="Rectangle 1622"/>
          <p:cNvSpPr>
            <a:spLocks noChangeArrowheads="1"/>
          </p:cNvSpPr>
          <p:nvPr/>
        </p:nvSpPr>
        <p:spPr bwMode="gray">
          <a:xfrm>
            <a:off x="7339013" y="52388"/>
            <a:ext cx="136525" cy="6858000"/>
          </a:xfrm>
          <a:prstGeom prst="rect">
            <a:avLst/>
          </a:prstGeom>
          <a:solidFill>
            <a:schemeClr val="accent2">
              <a:alpha val="14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436823" name="Rectangle 1623"/>
          <p:cNvSpPr>
            <a:spLocks noChangeArrowheads="1"/>
          </p:cNvSpPr>
          <p:nvPr/>
        </p:nvSpPr>
        <p:spPr bwMode="gray">
          <a:xfrm>
            <a:off x="8366125" y="20638"/>
            <a:ext cx="344488" cy="6858000"/>
          </a:xfrm>
          <a:prstGeom prst="rect">
            <a:avLst/>
          </a:prstGeom>
          <a:solidFill>
            <a:schemeClr val="accent2">
              <a:alpha val="23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436824" name="Rectangle 1624"/>
          <p:cNvSpPr>
            <a:spLocks noChangeArrowheads="1"/>
          </p:cNvSpPr>
          <p:nvPr/>
        </p:nvSpPr>
        <p:spPr bwMode="gray">
          <a:xfrm>
            <a:off x="8664575" y="0"/>
            <a:ext cx="474663" cy="6858000"/>
          </a:xfrm>
          <a:prstGeom prst="rect">
            <a:avLst/>
          </a:prstGeom>
          <a:solidFill>
            <a:schemeClr val="accent2">
              <a:alpha val="28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436843" name="Rectangle 1643"/>
          <p:cNvSpPr>
            <a:spLocks noChangeArrowheads="1"/>
          </p:cNvSpPr>
          <p:nvPr/>
        </p:nvSpPr>
        <p:spPr bwMode="gray">
          <a:xfrm>
            <a:off x="7953375" y="4763"/>
            <a:ext cx="136525" cy="6858000"/>
          </a:xfrm>
          <a:prstGeom prst="rect">
            <a:avLst/>
          </a:prstGeom>
          <a:solidFill>
            <a:schemeClr val="accent2">
              <a:alpha val="6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436844" name="Rectangle 1644"/>
          <p:cNvSpPr>
            <a:spLocks noChangeArrowheads="1"/>
          </p:cNvSpPr>
          <p:nvPr/>
        </p:nvSpPr>
        <p:spPr bwMode="gray">
          <a:xfrm>
            <a:off x="8045450" y="4763"/>
            <a:ext cx="168275" cy="6858000"/>
          </a:xfrm>
          <a:prstGeom prst="rect">
            <a:avLst/>
          </a:prstGeom>
          <a:solidFill>
            <a:schemeClr val="accent2">
              <a:alpha val="12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436845" name="Rectangle 1645"/>
          <p:cNvSpPr>
            <a:spLocks noChangeArrowheads="1"/>
          </p:cNvSpPr>
          <p:nvPr/>
        </p:nvSpPr>
        <p:spPr bwMode="gray">
          <a:xfrm>
            <a:off x="8177213" y="-11113"/>
            <a:ext cx="230187" cy="6858001"/>
          </a:xfrm>
          <a:prstGeom prst="rect">
            <a:avLst/>
          </a:prstGeom>
          <a:solidFill>
            <a:schemeClr val="accent2">
              <a:alpha val="17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pPr lvl="0"/>
            <a:r>
              <a:rPr lang="zh-CN" altLang="en-US" noProof="0" smtClean="0"/>
              <a:t>单击此处编辑母版标题样式</a:t>
            </a:r>
            <a:endParaRPr lang="en-US" altLang="zh-CN" noProof="0" smtClean="0"/>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itchFamily="2" charset="2"/>
              <a:buNone/>
              <a:defRPr sz="2000" b="0">
                <a:solidFill>
                  <a:schemeClr val="tx1"/>
                </a:solidFill>
              </a:defRPr>
            </a:lvl1pPr>
          </a:lstStyle>
          <a:p>
            <a:pPr lvl="0"/>
            <a:r>
              <a:rPr lang="zh-CN" altLang="en-US" noProof="0" dirty="0" smtClean="0"/>
              <a:t>单击此处编辑母版副标题样式</a:t>
            </a:r>
            <a:endParaRPr lang="en-US" altLang="zh-CN" noProof="0" dirty="0" smtClean="0"/>
          </a:p>
        </p:txBody>
      </p:sp>
      <p:sp>
        <p:nvSpPr>
          <p:cNvPr id="436850" name="Rectangle 1650"/>
          <p:cNvSpPr>
            <a:spLocks noGrp="1" noChangeArrowheads="1"/>
          </p:cNvSpPr>
          <p:nvPr>
            <p:ph type="ftr" sz="quarter" idx="3"/>
          </p:nvPr>
        </p:nvSpPr>
        <p:spPr bwMode="gray">
          <a:xfrm>
            <a:off x="3552825" y="6534150"/>
            <a:ext cx="2895600" cy="234950"/>
          </a:xfrm>
        </p:spPr>
        <p:txBody>
          <a:bodyPr/>
          <a:lstStyle>
            <a:lvl1pPr>
              <a:defRPr/>
            </a:lvl1pPr>
          </a:lstStyle>
          <a:p>
            <a:endParaRPr lang="en-US" altLang="zh-CN"/>
          </a:p>
        </p:txBody>
      </p:sp>
      <p:sp>
        <p:nvSpPr>
          <p:cNvPr id="436849" name="Rectangle 1649"/>
          <p:cNvSpPr>
            <a:spLocks noGrp="1" noChangeArrowheads="1"/>
          </p:cNvSpPr>
          <p:nvPr>
            <p:ph type="dt" sz="quarter" idx="2"/>
          </p:nvPr>
        </p:nvSpPr>
        <p:spPr bwMode="gray">
          <a:xfrm>
            <a:off x="6900863" y="6526213"/>
            <a:ext cx="2133600" cy="274637"/>
          </a:xfrm>
        </p:spPr>
        <p:txBody>
          <a:bodyPr/>
          <a:lstStyle>
            <a:lvl1pPr>
              <a:defRPr/>
            </a:lvl1pPr>
          </a:lstStyle>
          <a:p>
            <a:endParaRPr lang="en-US" altLang="zh-CN"/>
          </a:p>
        </p:txBody>
      </p:sp>
      <p:sp>
        <p:nvSpPr>
          <p:cNvPr id="436851" name="Rectangle 1651"/>
          <p:cNvSpPr>
            <a:spLocks noGrp="1" noChangeArrowheads="1"/>
          </p:cNvSpPr>
          <p:nvPr>
            <p:ph type="sldNum" sz="quarter" idx="4"/>
          </p:nvPr>
        </p:nvSpPr>
        <p:spPr bwMode="gray">
          <a:xfrm>
            <a:off x="3011488" y="6527800"/>
            <a:ext cx="373062" cy="234950"/>
          </a:xfrm>
        </p:spPr>
        <p:txBody>
          <a:bodyPr/>
          <a:lstStyle>
            <a:lvl1pPr>
              <a:defRPr/>
            </a:lvl1pPr>
          </a:lstStyle>
          <a:p>
            <a:fld id="{16BF9B7C-882E-4906-87B5-F939649A00AE}" type="slidenum">
              <a:rPr lang="en-US" altLang="zh-CN"/>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36834"/>
                                        </p:tgtEl>
                                        <p:attrNameLst>
                                          <p:attrName>style.visibility</p:attrName>
                                        </p:attrNameLst>
                                      </p:cBhvr>
                                      <p:to>
                                        <p:strVal val="visible"/>
                                      </p:to>
                                    </p:set>
                                    <p:animEffect transition="in" filter="wipe(up)">
                                      <p:cBhvr>
                                        <p:cTn id="7" dur="500"/>
                                        <p:tgtEl>
                                          <p:spTgt spid="436834"/>
                                        </p:tgtEl>
                                      </p:cBhvr>
                                    </p:animEffect>
                                  </p:childTnLst>
                                </p:cTn>
                              </p:par>
                              <p:par>
                                <p:cTn id="8" presetID="22" presetClass="entr" presetSubtype="1" fill="hold" grpId="0" nodeType="withEffect">
                                  <p:stCondLst>
                                    <p:cond delay="200"/>
                                  </p:stCondLst>
                                  <p:childTnLst>
                                    <p:set>
                                      <p:cBhvr>
                                        <p:cTn id="9" dur="1" fill="hold">
                                          <p:stCondLst>
                                            <p:cond delay="0"/>
                                          </p:stCondLst>
                                        </p:cTn>
                                        <p:tgtEl>
                                          <p:spTgt spid="436842"/>
                                        </p:tgtEl>
                                        <p:attrNameLst>
                                          <p:attrName>style.visibility</p:attrName>
                                        </p:attrNameLst>
                                      </p:cBhvr>
                                      <p:to>
                                        <p:strVal val="visible"/>
                                      </p:to>
                                    </p:set>
                                    <p:animEffect transition="in" filter="wipe(up)">
                                      <p:cBhvr>
                                        <p:cTn id="10" dur="500"/>
                                        <p:tgtEl>
                                          <p:spTgt spid="436842"/>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436792"/>
                                        </p:tgtEl>
                                        <p:attrNameLst>
                                          <p:attrName>style.visibility</p:attrName>
                                        </p:attrNameLst>
                                      </p:cBhvr>
                                      <p:to>
                                        <p:strVal val="visible"/>
                                      </p:to>
                                    </p:set>
                                    <p:animEffect transition="in" filter="wipe(up)">
                                      <p:cBhvr>
                                        <p:cTn id="13" dur="500"/>
                                        <p:tgtEl>
                                          <p:spTgt spid="436792"/>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436793"/>
                                        </p:tgtEl>
                                        <p:attrNameLst>
                                          <p:attrName>style.visibility</p:attrName>
                                        </p:attrNameLst>
                                      </p:cBhvr>
                                      <p:to>
                                        <p:strVal val="visible"/>
                                      </p:to>
                                    </p:set>
                                    <p:animEffect transition="in" filter="wipe(up)">
                                      <p:cBhvr>
                                        <p:cTn id="16" dur="500"/>
                                        <p:tgtEl>
                                          <p:spTgt spid="436793"/>
                                        </p:tgtEl>
                                      </p:cBhvr>
                                    </p:animEffect>
                                  </p:childTnLst>
                                </p:cTn>
                              </p:par>
                              <p:par>
                                <p:cTn id="17" presetID="47" presetClass="entr" presetSubtype="0" fill="hold" grpId="0" nodeType="withEffect">
                                  <p:stCondLst>
                                    <p:cond delay="1100"/>
                                  </p:stCondLst>
                                  <p:childTnLst>
                                    <p:set>
                                      <p:cBhvr>
                                        <p:cTn id="18" dur="1" fill="hold">
                                          <p:stCondLst>
                                            <p:cond delay="0"/>
                                          </p:stCondLst>
                                        </p:cTn>
                                        <p:tgtEl>
                                          <p:spTgt spid="436794"/>
                                        </p:tgtEl>
                                        <p:attrNameLst>
                                          <p:attrName>style.visibility</p:attrName>
                                        </p:attrNameLst>
                                      </p:cBhvr>
                                      <p:to>
                                        <p:strVal val="visible"/>
                                      </p:to>
                                    </p:set>
                                    <p:animEffect transition="in" filter="fade">
                                      <p:cBhvr>
                                        <p:cTn id="19" dur="500"/>
                                        <p:tgtEl>
                                          <p:spTgt spid="436794"/>
                                        </p:tgtEl>
                                      </p:cBhvr>
                                    </p:animEffect>
                                    <p:anim calcmode="lin" valueType="num">
                                      <p:cBhvr>
                                        <p:cTn id="20" dur="500" fill="hold"/>
                                        <p:tgtEl>
                                          <p:spTgt spid="436794"/>
                                        </p:tgtEl>
                                        <p:attrNameLst>
                                          <p:attrName>ppt_x</p:attrName>
                                        </p:attrNameLst>
                                      </p:cBhvr>
                                      <p:tavLst>
                                        <p:tav tm="0">
                                          <p:val>
                                            <p:strVal val="#ppt_x"/>
                                          </p:val>
                                        </p:tav>
                                        <p:tav tm="100000">
                                          <p:val>
                                            <p:strVal val="#ppt_x"/>
                                          </p:val>
                                        </p:tav>
                                      </p:tavLst>
                                    </p:anim>
                                    <p:anim calcmode="lin" valueType="num">
                                      <p:cBhvr>
                                        <p:cTn id="21" dur="500" fill="hold"/>
                                        <p:tgtEl>
                                          <p:spTgt spid="436794"/>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1500"/>
                                  </p:stCondLst>
                                  <p:childTnLst>
                                    <p:set>
                                      <p:cBhvr>
                                        <p:cTn id="23" dur="1" fill="hold">
                                          <p:stCondLst>
                                            <p:cond delay="0"/>
                                          </p:stCondLst>
                                        </p:cTn>
                                        <p:tgtEl>
                                          <p:spTgt spid="436795"/>
                                        </p:tgtEl>
                                        <p:attrNameLst>
                                          <p:attrName>style.visibility</p:attrName>
                                        </p:attrNameLst>
                                      </p:cBhvr>
                                      <p:to>
                                        <p:strVal val="visible"/>
                                      </p:to>
                                    </p:set>
                                    <p:animEffect transition="in" filter="fade">
                                      <p:cBhvr>
                                        <p:cTn id="24" dur="500"/>
                                        <p:tgtEl>
                                          <p:spTgt spid="436795"/>
                                        </p:tgtEl>
                                      </p:cBhvr>
                                    </p:animEffect>
                                    <p:anim calcmode="lin" valueType="num">
                                      <p:cBhvr>
                                        <p:cTn id="25" dur="500" fill="hold"/>
                                        <p:tgtEl>
                                          <p:spTgt spid="436795"/>
                                        </p:tgtEl>
                                        <p:attrNameLst>
                                          <p:attrName>ppt_x</p:attrName>
                                        </p:attrNameLst>
                                      </p:cBhvr>
                                      <p:tavLst>
                                        <p:tav tm="0">
                                          <p:val>
                                            <p:strVal val="#ppt_x"/>
                                          </p:val>
                                        </p:tav>
                                        <p:tav tm="100000">
                                          <p:val>
                                            <p:strVal val="#ppt_x"/>
                                          </p:val>
                                        </p:tav>
                                      </p:tavLst>
                                    </p:anim>
                                    <p:anim calcmode="lin" valueType="num">
                                      <p:cBhvr>
                                        <p:cTn id="26" dur="500" fill="hold"/>
                                        <p:tgtEl>
                                          <p:spTgt spid="436795"/>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1900"/>
                                  </p:stCondLst>
                                  <p:childTnLst>
                                    <p:set>
                                      <p:cBhvr>
                                        <p:cTn id="28" dur="1" fill="hold">
                                          <p:stCondLst>
                                            <p:cond delay="0"/>
                                          </p:stCondLst>
                                        </p:cTn>
                                        <p:tgtEl>
                                          <p:spTgt spid="436796"/>
                                        </p:tgtEl>
                                        <p:attrNameLst>
                                          <p:attrName>style.visibility</p:attrName>
                                        </p:attrNameLst>
                                      </p:cBhvr>
                                      <p:to>
                                        <p:strVal val="visible"/>
                                      </p:to>
                                    </p:set>
                                    <p:animEffect transition="in" filter="fade">
                                      <p:cBhvr>
                                        <p:cTn id="29" dur="500"/>
                                        <p:tgtEl>
                                          <p:spTgt spid="436796"/>
                                        </p:tgtEl>
                                      </p:cBhvr>
                                    </p:animEffect>
                                    <p:anim calcmode="lin" valueType="num">
                                      <p:cBhvr>
                                        <p:cTn id="30" dur="500" fill="hold"/>
                                        <p:tgtEl>
                                          <p:spTgt spid="436796"/>
                                        </p:tgtEl>
                                        <p:attrNameLst>
                                          <p:attrName>ppt_x</p:attrName>
                                        </p:attrNameLst>
                                      </p:cBhvr>
                                      <p:tavLst>
                                        <p:tav tm="0">
                                          <p:val>
                                            <p:strVal val="#ppt_x"/>
                                          </p:val>
                                        </p:tav>
                                        <p:tav tm="100000">
                                          <p:val>
                                            <p:strVal val="#ppt_x"/>
                                          </p:val>
                                        </p:tav>
                                      </p:tavLst>
                                    </p:anim>
                                    <p:anim calcmode="lin" valueType="num">
                                      <p:cBhvr>
                                        <p:cTn id="31" dur="500" fill="hold"/>
                                        <p:tgtEl>
                                          <p:spTgt spid="436796"/>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2300"/>
                                  </p:stCondLst>
                                  <p:childTnLst>
                                    <p:set>
                                      <p:cBhvr>
                                        <p:cTn id="33" dur="1" fill="hold">
                                          <p:stCondLst>
                                            <p:cond delay="0"/>
                                          </p:stCondLst>
                                        </p:cTn>
                                        <p:tgtEl>
                                          <p:spTgt spid="436797"/>
                                        </p:tgtEl>
                                        <p:attrNameLst>
                                          <p:attrName>style.visibility</p:attrName>
                                        </p:attrNameLst>
                                      </p:cBhvr>
                                      <p:to>
                                        <p:strVal val="visible"/>
                                      </p:to>
                                    </p:set>
                                    <p:animEffect transition="in" filter="fade">
                                      <p:cBhvr>
                                        <p:cTn id="34" dur="500"/>
                                        <p:tgtEl>
                                          <p:spTgt spid="436797"/>
                                        </p:tgtEl>
                                      </p:cBhvr>
                                    </p:animEffect>
                                    <p:anim calcmode="lin" valueType="num">
                                      <p:cBhvr>
                                        <p:cTn id="35" dur="500" fill="hold"/>
                                        <p:tgtEl>
                                          <p:spTgt spid="436797"/>
                                        </p:tgtEl>
                                        <p:attrNameLst>
                                          <p:attrName>ppt_x</p:attrName>
                                        </p:attrNameLst>
                                      </p:cBhvr>
                                      <p:tavLst>
                                        <p:tav tm="0">
                                          <p:val>
                                            <p:strVal val="#ppt_x"/>
                                          </p:val>
                                        </p:tav>
                                        <p:tav tm="100000">
                                          <p:val>
                                            <p:strVal val="#ppt_x"/>
                                          </p:val>
                                        </p:tav>
                                      </p:tavLst>
                                    </p:anim>
                                    <p:anim calcmode="lin" valueType="num">
                                      <p:cBhvr>
                                        <p:cTn id="36" dur="500" fill="hold"/>
                                        <p:tgtEl>
                                          <p:spTgt spid="43679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2600"/>
                                  </p:stCondLst>
                                  <p:childTnLst>
                                    <p:set>
                                      <p:cBhvr>
                                        <p:cTn id="38" dur="1" fill="hold">
                                          <p:stCondLst>
                                            <p:cond delay="0"/>
                                          </p:stCondLst>
                                        </p:cTn>
                                        <p:tgtEl>
                                          <p:spTgt spid="436822"/>
                                        </p:tgtEl>
                                        <p:attrNameLst>
                                          <p:attrName>style.visibility</p:attrName>
                                        </p:attrNameLst>
                                      </p:cBhvr>
                                      <p:to>
                                        <p:strVal val="visible"/>
                                      </p:to>
                                    </p:set>
                                    <p:animEffect transition="in" filter="fade">
                                      <p:cBhvr>
                                        <p:cTn id="39" dur="500"/>
                                        <p:tgtEl>
                                          <p:spTgt spid="436822"/>
                                        </p:tgtEl>
                                      </p:cBhvr>
                                    </p:animEffect>
                                    <p:anim calcmode="lin" valueType="num">
                                      <p:cBhvr>
                                        <p:cTn id="40" dur="500" fill="hold"/>
                                        <p:tgtEl>
                                          <p:spTgt spid="436822"/>
                                        </p:tgtEl>
                                        <p:attrNameLst>
                                          <p:attrName>ppt_x</p:attrName>
                                        </p:attrNameLst>
                                      </p:cBhvr>
                                      <p:tavLst>
                                        <p:tav tm="0">
                                          <p:val>
                                            <p:strVal val="#ppt_x"/>
                                          </p:val>
                                        </p:tav>
                                        <p:tav tm="100000">
                                          <p:val>
                                            <p:strVal val="#ppt_x"/>
                                          </p:val>
                                        </p:tav>
                                      </p:tavLst>
                                    </p:anim>
                                    <p:anim calcmode="lin" valueType="num">
                                      <p:cBhvr>
                                        <p:cTn id="41" dur="500" fill="hold"/>
                                        <p:tgtEl>
                                          <p:spTgt spid="436822"/>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2600"/>
                                  </p:stCondLst>
                                  <p:childTnLst>
                                    <p:set>
                                      <p:cBhvr>
                                        <p:cTn id="43" dur="1" fill="hold">
                                          <p:stCondLst>
                                            <p:cond delay="0"/>
                                          </p:stCondLst>
                                        </p:cTn>
                                        <p:tgtEl>
                                          <p:spTgt spid="436844"/>
                                        </p:tgtEl>
                                        <p:attrNameLst>
                                          <p:attrName>style.visibility</p:attrName>
                                        </p:attrNameLst>
                                      </p:cBhvr>
                                      <p:to>
                                        <p:strVal val="visible"/>
                                      </p:to>
                                    </p:set>
                                    <p:animEffect transition="in" filter="fade">
                                      <p:cBhvr>
                                        <p:cTn id="44" dur="500"/>
                                        <p:tgtEl>
                                          <p:spTgt spid="436844"/>
                                        </p:tgtEl>
                                      </p:cBhvr>
                                    </p:animEffect>
                                    <p:anim calcmode="lin" valueType="num">
                                      <p:cBhvr>
                                        <p:cTn id="45" dur="500" fill="hold"/>
                                        <p:tgtEl>
                                          <p:spTgt spid="436844"/>
                                        </p:tgtEl>
                                        <p:attrNameLst>
                                          <p:attrName>ppt_x</p:attrName>
                                        </p:attrNameLst>
                                      </p:cBhvr>
                                      <p:tavLst>
                                        <p:tav tm="0">
                                          <p:val>
                                            <p:strVal val="#ppt_x"/>
                                          </p:val>
                                        </p:tav>
                                        <p:tav tm="100000">
                                          <p:val>
                                            <p:strVal val="#ppt_x"/>
                                          </p:val>
                                        </p:tav>
                                      </p:tavLst>
                                    </p:anim>
                                    <p:anim calcmode="lin" valueType="num">
                                      <p:cBhvr>
                                        <p:cTn id="46" dur="500" fill="hold"/>
                                        <p:tgtEl>
                                          <p:spTgt spid="436844"/>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2500"/>
                                  </p:stCondLst>
                                  <p:childTnLst>
                                    <p:set>
                                      <p:cBhvr>
                                        <p:cTn id="48" dur="1" fill="hold">
                                          <p:stCondLst>
                                            <p:cond delay="0"/>
                                          </p:stCondLst>
                                        </p:cTn>
                                        <p:tgtEl>
                                          <p:spTgt spid="436843"/>
                                        </p:tgtEl>
                                        <p:attrNameLst>
                                          <p:attrName>style.visibility</p:attrName>
                                        </p:attrNameLst>
                                      </p:cBhvr>
                                      <p:to>
                                        <p:strVal val="visible"/>
                                      </p:to>
                                    </p:set>
                                    <p:animEffect transition="in" filter="fade">
                                      <p:cBhvr>
                                        <p:cTn id="49" dur="500"/>
                                        <p:tgtEl>
                                          <p:spTgt spid="436843"/>
                                        </p:tgtEl>
                                      </p:cBhvr>
                                    </p:animEffect>
                                    <p:anim calcmode="lin" valueType="num">
                                      <p:cBhvr>
                                        <p:cTn id="50" dur="500" fill="hold"/>
                                        <p:tgtEl>
                                          <p:spTgt spid="436843"/>
                                        </p:tgtEl>
                                        <p:attrNameLst>
                                          <p:attrName>ppt_x</p:attrName>
                                        </p:attrNameLst>
                                      </p:cBhvr>
                                      <p:tavLst>
                                        <p:tav tm="0">
                                          <p:val>
                                            <p:strVal val="#ppt_x"/>
                                          </p:val>
                                        </p:tav>
                                        <p:tav tm="100000">
                                          <p:val>
                                            <p:strVal val="#ppt_x"/>
                                          </p:val>
                                        </p:tav>
                                      </p:tavLst>
                                    </p:anim>
                                    <p:anim calcmode="lin" valueType="num">
                                      <p:cBhvr>
                                        <p:cTn id="51" dur="500" fill="hold"/>
                                        <p:tgtEl>
                                          <p:spTgt spid="436843"/>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400"/>
                                  </p:stCondLst>
                                  <p:childTnLst>
                                    <p:set>
                                      <p:cBhvr>
                                        <p:cTn id="53" dur="1" fill="hold">
                                          <p:stCondLst>
                                            <p:cond delay="0"/>
                                          </p:stCondLst>
                                        </p:cTn>
                                        <p:tgtEl>
                                          <p:spTgt spid="436845"/>
                                        </p:tgtEl>
                                        <p:attrNameLst>
                                          <p:attrName>style.visibility</p:attrName>
                                        </p:attrNameLst>
                                      </p:cBhvr>
                                      <p:to>
                                        <p:strVal val="visible"/>
                                      </p:to>
                                    </p:set>
                                    <p:animEffect transition="in" filter="fade">
                                      <p:cBhvr>
                                        <p:cTn id="54" dur="500"/>
                                        <p:tgtEl>
                                          <p:spTgt spid="436845"/>
                                        </p:tgtEl>
                                      </p:cBhvr>
                                    </p:animEffect>
                                    <p:anim calcmode="lin" valueType="num">
                                      <p:cBhvr>
                                        <p:cTn id="55" dur="500" fill="hold"/>
                                        <p:tgtEl>
                                          <p:spTgt spid="436845"/>
                                        </p:tgtEl>
                                        <p:attrNameLst>
                                          <p:attrName>ppt_x</p:attrName>
                                        </p:attrNameLst>
                                      </p:cBhvr>
                                      <p:tavLst>
                                        <p:tav tm="0">
                                          <p:val>
                                            <p:strVal val="#ppt_x"/>
                                          </p:val>
                                        </p:tav>
                                        <p:tav tm="100000">
                                          <p:val>
                                            <p:strVal val="#ppt_x"/>
                                          </p:val>
                                        </p:tav>
                                      </p:tavLst>
                                    </p:anim>
                                    <p:anim calcmode="lin" valueType="num">
                                      <p:cBhvr>
                                        <p:cTn id="56" dur="500" fill="hold"/>
                                        <p:tgtEl>
                                          <p:spTgt spid="436845"/>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2000"/>
                                  </p:stCondLst>
                                  <p:childTnLst>
                                    <p:set>
                                      <p:cBhvr>
                                        <p:cTn id="58" dur="1" fill="hold">
                                          <p:stCondLst>
                                            <p:cond delay="0"/>
                                          </p:stCondLst>
                                        </p:cTn>
                                        <p:tgtEl>
                                          <p:spTgt spid="436823"/>
                                        </p:tgtEl>
                                        <p:attrNameLst>
                                          <p:attrName>style.visibility</p:attrName>
                                        </p:attrNameLst>
                                      </p:cBhvr>
                                      <p:to>
                                        <p:strVal val="visible"/>
                                      </p:to>
                                    </p:set>
                                    <p:animEffect transition="in" filter="fade">
                                      <p:cBhvr>
                                        <p:cTn id="59" dur="500"/>
                                        <p:tgtEl>
                                          <p:spTgt spid="436823"/>
                                        </p:tgtEl>
                                      </p:cBhvr>
                                    </p:animEffect>
                                    <p:anim calcmode="lin" valueType="num">
                                      <p:cBhvr>
                                        <p:cTn id="60" dur="500" fill="hold"/>
                                        <p:tgtEl>
                                          <p:spTgt spid="436823"/>
                                        </p:tgtEl>
                                        <p:attrNameLst>
                                          <p:attrName>ppt_x</p:attrName>
                                        </p:attrNameLst>
                                      </p:cBhvr>
                                      <p:tavLst>
                                        <p:tav tm="0">
                                          <p:val>
                                            <p:strVal val="#ppt_x"/>
                                          </p:val>
                                        </p:tav>
                                        <p:tav tm="100000">
                                          <p:val>
                                            <p:strVal val="#ppt_x"/>
                                          </p:val>
                                        </p:tav>
                                      </p:tavLst>
                                    </p:anim>
                                    <p:anim calcmode="lin" valueType="num">
                                      <p:cBhvr>
                                        <p:cTn id="61" dur="500" fill="hold"/>
                                        <p:tgtEl>
                                          <p:spTgt spid="436823"/>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1800"/>
                                  </p:stCondLst>
                                  <p:childTnLst>
                                    <p:set>
                                      <p:cBhvr>
                                        <p:cTn id="63" dur="1" fill="hold">
                                          <p:stCondLst>
                                            <p:cond delay="0"/>
                                          </p:stCondLst>
                                        </p:cTn>
                                        <p:tgtEl>
                                          <p:spTgt spid="436824"/>
                                        </p:tgtEl>
                                        <p:attrNameLst>
                                          <p:attrName>style.visibility</p:attrName>
                                        </p:attrNameLst>
                                      </p:cBhvr>
                                      <p:to>
                                        <p:strVal val="visible"/>
                                      </p:to>
                                    </p:set>
                                    <p:animEffect transition="in" filter="fade">
                                      <p:cBhvr>
                                        <p:cTn id="64" dur="500"/>
                                        <p:tgtEl>
                                          <p:spTgt spid="436824"/>
                                        </p:tgtEl>
                                      </p:cBhvr>
                                    </p:animEffect>
                                    <p:anim calcmode="lin" valueType="num">
                                      <p:cBhvr>
                                        <p:cTn id="65" dur="500" fill="hold"/>
                                        <p:tgtEl>
                                          <p:spTgt spid="436824"/>
                                        </p:tgtEl>
                                        <p:attrNameLst>
                                          <p:attrName>ppt_x</p:attrName>
                                        </p:attrNameLst>
                                      </p:cBhvr>
                                      <p:tavLst>
                                        <p:tav tm="0">
                                          <p:val>
                                            <p:strVal val="#ppt_x"/>
                                          </p:val>
                                        </p:tav>
                                        <p:tav tm="100000">
                                          <p:val>
                                            <p:strVal val="#ppt_x"/>
                                          </p:val>
                                        </p:tav>
                                      </p:tavLst>
                                    </p:anim>
                                    <p:anim calcmode="lin" valueType="num">
                                      <p:cBhvr>
                                        <p:cTn id="66" dur="500" fill="hold"/>
                                        <p:tgtEl>
                                          <p:spTgt spid="436824"/>
                                        </p:tgtEl>
                                        <p:attrNameLst>
                                          <p:attrName>ppt_y</p:attrName>
                                        </p:attrNameLst>
                                      </p:cBhvr>
                                      <p:tavLst>
                                        <p:tav tm="0">
                                          <p:val>
                                            <p:strVal val="#ppt_y-.1"/>
                                          </p:val>
                                        </p:tav>
                                        <p:tav tm="100000">
                                          <p:val>
                                            <p:strVal val="#ppt_y"/>
                                          </p:val>
                                        </p:tav>
                                      </p:tavLst>
                                    </p:anim>
                                  </p:childTnLst>
                                </p:cTn>
                              </p:par>
                            </p:childTnLst>
                          </p:cTn>
                        </p:par>
                        <p:par>
                          <p:cTn id="67" fill="hold" nodeType="afterGroup">
                            <p:stCondLst>
                              <p:cond delay="3100"/>
                            </p:stCondLst>
                            <p:childTnLst>
                              <p:par>
                                <p:cTn id="68" presetID="6" presetClass="emph" presetSubtype="0" fill="hold" grpId="1" nodeType="afterEffect">
                                  <p:stCondLst>
                                    <p:cond delay="0"/>
                                  </p:stCondLst>
                                  <p:childTnLst>
                                    <p:animScale>
                                      <p:cBhvr>
                                        <p:cTn id="69" dur="500" fill="hold"/>
                                        <p:tgtEl>
                                          <p:spTgt spid="436834"/>
                                        </p:tgtEl>
                                      </p:cBhvr>
                                      <p:by x="150000" y="150000"/>
                                    </p:animScale>
                                  </p:childTnLst>
                                </p:cTn>
                              </p:par>
                              <p:par>
                                <p:cTn id="70" presetID="6" presetClass="emph" presetSubtype="0" fill="hold" grpId="1" nodeType="withEffect">
                                  <p:stCondLst>
                                    <p:cond delay="200"/>
                                  </p:stCondLst>
                                  <p:childTnLst>
                                    <p:animScale>
                                      <p:cBhvr>
                                        <p:cTn id="71" dur="500" fill="hold"/>
                                        <p:tgtEl>
                                          <p:spTgt spid="436792"/>
                                        </p:tgtEl>
                                      </p:cBhvr>
                                      <p:by x="150000" y="150000"/>
                                    </p:animScale>
                                  </p:childTnLst>
                                </p:cTn>
                              </p:par>
                              <p:par>
                                <p:cTn id="72" presetID="6" presetClass="emph" presetSubtype="0" fill="hold" grpId="1" nodeType="withEffect">
                                  <p:stCondLst>
                                    <p:cond delay="400"/>
                                  </p:stCondLst>
                                  <p:childTnLst>
                                    <p:animScale>
                                      <p:cBhvr>
                                        <p:cTn id="73" dur="500" fill="hold"/>
                                        <p:tgtEl>
                                          <p:spTgt spid="436793"/>
                                        </p:tgtEl>
                                      </p:cBhvr>
                                      <p:by x="150000" y="150000"/>
                                    </p:animScale>
                                  </p:childTnLst>
                                </p:cTn>
                              </p:par>
                              <p:par>
                                <p:cTn id="74" presetID="6" presetClass="emph" presetSubtype="0" fill="hold" grpId="1" nodeType="withEffect">
                                  <p:stCondLst>
                                    <p:cond delay="800"/>
                                  </p:stCondLst>
                                  <p:childTnLst>
                                    <p:animScale>
                                      <p:cBhvr>
                                        <p:cTn id="75" dur="500" fill="hold"/>
                                        <p:tgtEl>
                                          <p:spTgt spid="436794"/>
                                        </p:tgtEl>
                                      </p:cBhvr>
                                      <p:by x="150000" y="150000"/>
                                    </p:animScale>
                                  </p:childTnLst>
                                </p:cTn>
                              </p:par>
                              <p:par>
                                <p:cTn id="76" presetID="6" presetClass="emph" presetSubtype="0" fill="hold" grpId="1" nodeType="withEffect">
                                  <p:stCondLst>
                                    <p:cond delay="1100"/>
                                  </p:stCondLst>
                                  <p:childTnLst>
                                    <p:animScale>
                                      <p:cBhvr>
                                        <p:cTn id="77" dur="500" fill="hold"/>
                                        <p:tgtEl>
                                          <p:spTgt spid="436795"/>
                                        </p:tgtEl>
                                      </p:cBhvr>
                                      <p:by x="150000" y="150000"/>
                                    </p:animScale>
                                  </p:childTnLst>
                                </p:cTn>
                              </p:par>
                              <p:par>
                                <p:cTn id="78" presetID="6" presetClass="emph" presetSubtype="0" fill="hold" grpId="1" nodeType="withEffect">
                                  <p:stCondLst>
                                    <p:cond delay="1400"/>
                                  </p:stCondLst>
                                  <p:childTnLst>
                                    <p:animScale>
                                      <p:cBhvr>
                                        <p:cTn id="79" dur="500" fill="hold"/>
                                        <p:tgtEl>
                                          <p:spTgt spid="436796"/>
                                        </p:tgtEl>
                                      </p:cBhvr>
                                      <p:by x="150000" y="150000"/>
                                    </p:animScale>
                                  </p:childTnLst>
                                </p:cTn>
                              </p:par>
                              <p:par>
                                <p:cTn id="80" presetID="6" presetClass="emph" presetSubtype="0" fill="hold" grpId="1" nodeType="withEffect">
                                  <p:stCondLst>
                                    <p:cond delay="1700"/>
                                  </p:stCondLst>
                                  <p:childTnLst>
                                    <p:animScale>
                                      <p:cBhvr>
                                        <p:cTn id="81" dur="500" fill="hold"/>
                                        <p:tgtEl>
                                          <p:spTgt spid="436797"/>
                                        </p:tgtEl>
                                      </p:cBhvr>
                                      <p:by x="150000" y="150000"/>
                                    </p:animScale>
                                  </p:childTnLst>
                                </p:cTn>
                              </p:par>
                              <p:par>
                                <p:cTn id="82" presetID="6" presetClass="emph" presetSubtype="0" fill="hold" grpId="1" nodeType="withEffect">
                                  <p:stCondLst>
                                    <p:cond delay="2000"/>
                                  </p:stCondLst>
                                  <p:childTnLst>
                                    <p:animScale>
                                      <p:cBhvr>
                                        <p:cTn id="83" dur="500" fill="hold"/>
                                        <p:tgtEl>
                                          <p:spTgt spid="436822"/>
                                        </p:tgtEl>
                                      </p:cBhvr>
                                      <p:by x="150000" y="150000"/>
                                    </p:animScale>
                                  </p:childTnLst>
                                </p:cTn>
                              </p:par>
                              <p:par>
                                <p:cTn id="84" presetID="6" presetClass="emph" presetSubtype="0" fill="hold" grpId="1" nodeType="withEffect">
                                  <p:stCondLst>
                                    <p:cond delay="2200"/>
                                  </p:stCondLst>
                                  <p:childTnLst>
                                    <p:animScale>
                                      <p:cBhvr>
                                        <p:cTn id="85" dur="500" fill="hold"/>
                                        <p:tgtEl>
                                          <p:spTgt spid="436823"/>
                                        </p:tgtEl>
                                      </p:cBhvr>
                                      <p:by x="150000" y="150000"/>
                                    </p:animScale>
                                  </p:childTnLst>
                                </p:cTn>
                              </p:par>
                              <p:par>
                                <p:cTn id="86" presetID="6" presetClass="emph" presetSubtype="0" fill="hold" grpId="1" nodeType="withEffect">
                                  <p:stCondLst>
                                    <p:cond delay="2300"/>
                                  </p:stCondLst>
                                  <p:childTnLst>
                                    <p:animScale>
                                      <p:cBhvr>
                                        <p:cTn id="87" dur="500" fill="hold"/>
                                        <p:tgtEl>
                                          <p:spTgt spid="436824"/>
                                        </p:tgtEl>
                                      </p:cBhvr>
                                      <p:by x="150000" y="150000"/>
                                    </p:animScale>
                                  </p:childTnLst>
                                </p:cTn>
                              </p:par>
                            </p:childTnLst>
                          </p:cTn>
                        </p:par>
                        <p:par>
                          <p:cTn id="88" fill="hold" nodeType="afterGroup">
                            <p:stCondLst>
                              <p:cond delay="5900"/>
                            </p:stCondLst>
                            <p:childTnLst>
                              <p:par>
                                <p:cTn id="89" presetID="6" presetClass="emph" presetSubtype="0" fill="hold" grpId="1" nodeType="afterEffect">
                                  <p:stCondLst>
                                    <p:cond delay="0"/>
                                  </p:stCondLst>
                                  <p:childTnLst>
                                    <p:animScale>
                                      <p:cBhvr>
                                        <p:cTn id="90" dur="500" fill="hold"/>
                                        <p:tgtEl>
                                          <p:spTgt spid="436842"/>
                                        </p:tgtEl>
                                      </p:cBhvr>
                                      <p:by x="150000" y="150000"/>
                                    </p:animScale>
                                  </p:childTnLst>
                                </p:cTn>
                              </p:par>
                              <p:par>
                                <p:cTn id="91" presetID="6" presetClass="emph" presetSubtype="0" fill="hold" grpId="1" nodeType="withEffect">
                                  <p:stCondLst>
                                    <p:cond delay="400"/>
                                  </p:stCondLst>
                                  <p:childTnLst>
                                    <p:animScale>
                                      <p:cBhvr>
                                        <p:cTn id="92" dur="500" fill="hold"/>
                                        <p:tgtEl>
                                          <p:spTgt spid="436843"/>
                                        </p:tgtEl>
                                      </p:cBhvr>
                                      <p:by x="150000" y="150000"/>
                                    </p:animScale>
                                  </p:childTnLst>
                                </p:cTn>
                              </p:par>
                              <p:par>
                                <p:cTn id="93" presetID="6" presetClass="emph" presetSubtype="0" fill="hold" grpId="1" nodeType="withEffect">
                                  <p:stCondLst>
                                    <p:cond delay="800"/>
                                  </p:stCondLst>
                                  <p:childTnLst>
                                    <p:animScale>
                                      <p:cBhvr>
                                        <p:cTn id="94" dur="500" fill="hold"/>
                                        <p:tgtEl>
                                          <p:spTgt spid="436844"/>
                                        </p:tgtEl>
                                      </p:cBhvr>
                                      <p:by x="150000" y="150000"/>
                                    </p:animScale>
                                  </p:childTnLst>
                                </p:cTn>
                              </p:par>
                              <p:par>
                                <p:cTn id="95" presetID="6" presetClass="emph" presetSubtype="0" fill="hold" grpId="1" nodeType="withEffect">
                                  <p:stCondLst>
                                    <p:cond delay="1100"/>
                                  </p:stCondLst>
                                  <p:childTnLst>
                                    <p:animScale>
                                      <p:cBhvr>
                                        <p:cTn id="96" dur="500" fill="hold"/>
                                        <p:tgtEl>
                                          <p:spTgt spid="436845"/>
                                        </p:tgtEl>
                                      </p:cBhvr>
                                      <p:by x="150000" y="150000"/>
                                    </p:animScale>
                                  </p:childTnLst>
                                </p:cTn>
                              </p:par>
                              <p:par>
                                <p:cTn id="97" presetID="53" presetClass="entr" presetSubtype="0" fill="hold" grpId="0" nodeType="withEffect">
                                  <p:stCondLst>
                                    <p:cond delay="0"/>
                                  </p:stCondLst>
                                  <p:childTnLst>
                                    <p:set>
                                      <p:cBhvr>
                                        <p:cTn id="98" dur="1" fill="hold">
                                          <p:stCondLst>
                                            <p:cond delay="0"/>
                                          </p:stCondLst>
                                        </p:cTn>
                                        <p:tgtEl>
                                          <p:spTgt spid="436847"/>
                                        </p:tgtEl>
                                        <p:attrNameLst>
                                          <p:attrName>style.visibility</p:attrName>
                                        </p:attrNameLst>
                                      </p:cBhvr>
                                      <p:to>
                                        <p:strVal val="visible"/>
                                      </p:to>
                                    </p:set>
                                    <p:anim calcmode="lin" valueType="num">
                                      <p:cBhvr>
                                        <p:cTn id="99" dur="1000" fill="hold"/>
                                        <p:tgtEl>
                                          <p:spTgt spid="436847"/>
                                        </p:tgtEl>
                                        <p:attrNameLst>
                                          <p:attrName>ppt_w</p:attrName>
                                        </p:attrNameLst>
                                      </p:cBhvr>
                                      <p:tavLst>
                                        <p:tav tm="0">
                                          <p:val>
                                            <p:fltVal val="0"/>
                                          </p:val>
                                        </p:tav>
                                        <p:tav tm="100000">
                                          <p:val>
                                            <p:strVal val="#ppt_w"/>
                                          </p:val>
                                        </p:tav>
                                      </p:tavLst>
                                    </p:anim>
                                    <p:anim calcmode="lin" valueType="num">
                                      <p:cBhvr>
                                        <p:cTn id="100" dur="1000" fill="hold"/>
                                        <p:tgtEl>
                                          <p:spTgt spid="436847"/>
                                        </p:tgtEl>
                                        <p:attrNameLst>
                                          <p:attrName>ppt_h</p:attrName>
                                        </p:attrNameLst>
                                      </p:cBhvr>
                                      <p:tavLst>
                                        <p:tav tm="0">
                                          <p:val>
                                            <p:fltVal val="0"/>
                                          </p:val>
                                        </p:tav>
                                        <p:tav tm="100000">
                                          <p:val>
                                            <p:strVal val="#ppt_h"/>
                                          </p:val>
                                        </p:tav>
                                      </p:tavLst>
                                    </p:anim>
                                    <p:animEffect transition="in" filter="fade">
                                      <p:cBhvr>
                                        <p:cTn id="101" dur="1000"/>
                                        <p:tgtEl>
                                          <p:spTgt spid="436847"/>
                                        </p:tgtEl>
                                      </p:cBhvr>
                                    </p:animEffect>
                                  </p:childTnLst>
                                </p:cTn>
                              </p:par>
                              <p:par>
                                <p:cTn id="102" presetID="37" presetClass="path" presetSubtype="0" accel="50000" decel="50000" fill="hold" grpId="1" nodeType="withEffect">
                                  <p:stCondLst>
                                    <p:cond delay="0"/>
                                  </p:stCondLst>
                                  <p:childTnLst>
                                    <p:animMotion origin="layout" path="M 0.17344 0.26526 C 0.15434 0.26017 0.07587 0.23011 0.04201 0.19056 C 0.00816 0.15101 -0.01441 0.06198 -0.02934 0.02821 " pathEditMode="relative" rAng="0" ptsTypes="faf">
                                      <p:cBhvr>
                                        <p:cTn id="103" dur="1000" fill="hold"/>
                                        <p:tgtEl>
                                          <p:spTgt spid="436847"/>
                                        </p:tgtEl>
                                        <p:attrNameLst>
                                          <p:attrName>ppt_x</p:attrName>
                                          <p:attrName>ppt_y</p:attrName>
                                        </p:attrNameLst>
                                      </p:cBhvr>
                                      <p:rCtr x="-10139" y="-118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842" grpId="0" animBg="1"/>
      <p:bldP spid="436842" grpId="1" animBg="1"/>
      <p:bldP spid="436834" grpId="0" animBg="1"/>
      <p:bldP spid="436834" grpId="1" animBg="1"/>
      <p:bldP spid="436796" grpId="0" animBg="1"/>
      <p:bldP spid="436796" grpId="1" animBg="1"/>
      <p:bldP spid="436797" grpId="0" animBg="1"/>
      <p:bldP spid="436797" grpId="1" animBg="1"/>
      <p:bldP spid="436792" grpId="0" animBg="1"/>
      <p:bldP spid="436792" grpId="1" animBg="1"/>
      <p:bldP spid="436793" grpId="0" animBg="1"/>
      <p:bldP spid="436793" grpId="1" animBg="1"/>
      <p:bldP spid="436794" grpId="0" animBg="1"/>
      <p:bldP spid="436794" grpId="1" animBg="1"/>
      <p:bldP spid="436795" grpId="0" animBg="1"/>
      <p:bldP spid="436795" grpId="1" animBg="1"/>
      <p:bldP spid="436822" grpId="0" animBg="1"/>
      <p:bldP spid="436822" grpId="1" animBg="1"/>
      <p:bldP spid="436823" grpId="0" animBg="1"/>
      <p:bldP spid="436823" grpId="1" animBg="1"/>
      <p:bldP spid="436824" grpId="0" animBg="1"/>
      <p:bldP spid="436824" grpId="1" animBg="1"/>
      <p:bldP spid="436843" grpId="0" animBg="1"/>
      <p:bldP spid="436843" grpId="1" animBg="1"/>
      <p:bldP spid="436844" grpId="0" animBg="1"/>
      <p:bldP spid="436844" grpId="1" animBg="1"/>
      <p:bldP spid="436845" grpId="0" animBg="1"/>
      <p:bldP spid="436845" grpId="1" animBg="1"/>
      <p:bldP spid="436847" grpId="0"/>
      <p:bldP spid="436847" grpId="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84894B4-5C2C-4394-AB3C-8B9257F5DC1A}" type="slidenum">
              <a:rPr lang="en-US" altLang="zh-CN"/>
              <a:pPr/>
              <a:t>‹#›</a:t>
            </a:fld>
            <a:endParaRPr lang="en-US" altLang="zh-CN"/>
          </a:p>
        </p:txBody>
      </p:sp>
    </p:spTree>
    <p:extLst>
      <p:ext uri="{BB962C8B-B14F-4D97-AF65-F5344CB8AC3E}">
        <p14:creationId xmlns:p14="http://schemas.microsoft.com/office/powerpoint/2010/main" val="85295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8338" y="65088"/>
            <a:ext cx="1995487" cy="64595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30288" y="65088"/>
            <a:ext cx="5835650" cy="64595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2E56E1-090A-4F83-8675-1E5F0E7702E9}" type="slidenum">
              <a:rPr lang="en-US" altLang="zh-CN"/>
              <a:pPr/>
              <a:t>‹#›</a:t>
            </a:fld>
            <a:endParaRPr lang="en-US" altLang="zh-CN"/>
          </a:p>
        </p:txBody>
      </p:sp>
    </p:spTree>
    <p:extLst>
      <p:ext uri="{BB962C8B-B14F-4D97-AF65-F5344CB8AC3E}">
        <p14:creationId xmlns:p14="http://schemas.microsoft.com/office/powerpoint/2010/main" val="14743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055688" y="65088"/>
            <a:ext cx="7958137" cy="1011237"/>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1030288" y="1163638"/>
            <a:ext cx="7961312" cy="5360987"/>
          </a:xfrm>
        </p:spPr>
        <p:txBody>
          <a:bodyPr/>
          <a:lstStyle/>
          <a:p>
            <a:r>
              <a:rPr lang="zh-CN" altLang="en-US" smtClean="0"/>
              <a:t>单击图标添加图表</a:t>
            </a:r>
            <a:endParaRPr lang="zh-CN" altLang="en-US"/>
          </a:p>
        </p:txBody>
      </p:sp>
      <p:sp>
        <p:nvSpPr>
          <p:cNvPr id="4" name="日期占位符 3"/>
          <p:cNvSpPr>
            <a:spLocks noGrp="1"/>
          </p:cNvSpPr>
          <p:nvPr>
            <p:ph type="dt" sz="half" idx="10"/>
          </p:nvPr>
        </p:nvSpPr>
        <p:spPr>
          <a:xfrm>
            <a:off x="1077913" y="6616700"/>
            <a:ext cx="2133600" cy="241300"/>
          </a:xfrm>
        </p:spPr>
        <p:txBody>
          <a:bodyPr/>
          <a:lstStyle>
            <a:lvl1pPr>
              <a:defRPr/>
            </a:lvl1pPr>
          </a:lstStyle>
          <a:p>
            <a:endParaRPr lang="en-US" altLang="zh-CN"/>
          </a:p>
        </p:txBody>
      </p:sp>
      <p:sp>
        <p:nvSpPr>
          <p:cNvPr id="5" name="页脚占位符 4"/>
          <p:cNvSpPr>
            <a:spLocks noGrp="1"/>
          </p:cNvSpPr>
          <p:nvPr>
            <p:ph type="ftr" sz="quarter" idx="11"/>
          </p:nvPr>
        </p:nvSpPr>
        <p:spPr>
          <a:xfrm>
            <a:off x="5838825" y="6616700"/>
            <a:ext cx="2895600" cy="2413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4187825" y="6616700"/>
            <a:ext cx="661988" cy="241300"/>
          </a:xfrm>
        </p:spPr>
        <p:txBody>
          <a:bodyPr/>
          <a:lstStyle>
            <a:lvl1pPr>
              <a:defRPr/>
            </a:lvl1pPr>
          </a:lstStyle>
          <a:p>
            <a:fld id="{C7F84574-EF53-4446-B55F-6906D7E52826}" type="slidenum">
              <a:rPr lang="en-US" altLang="zh-CN"/>
              <a:pPr/>
              <a:t>‹#›</a:t>
            </a:fld>
            <a:endParaRPr lang="en-US" altLang="zh-CN"/>
          </a:p>
        </p:txBody>
      </p:sp>
    </p:spTree>
    <p:extLst>
      <p:ext uri="{BB962C8B-B14F-4D97-AF65-F5344CB8AC3E}">
        <p14:creationId xmlns:p14="http://schemas.microsoft.com/office/powerpoint/2010/main" val="1597651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6E17BD2-48AA-4F83-85AF-32F9900BBD4F}" type="slidenum">
              <a:rPr lang="en-US" altLang="zh-CN"/>
              <a:pPr/>
              <a:t>‹#›</a:t>
            </a:fld>
            <a:endParaRPr lang="en-US" altLang="zh-CN"/>
          </a:p>
        </p:txBody>
      </p:sp>
    </p:spTree>
    <p:extLst>
      <p:ext uri="{BB962C8B-B14F-4D97-AF65-F5344CB8AC3E}">
        <p14:creationId xmlns:p14="http://schemas.microsoft.com/office/powerpoint/2010/main" val="217580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133F3C1-A769-47B9-9E56-774C3CAE51C1}" type="slidenum">
              <a:rPr lang="en-US" altLang="zh-CN"/>
              <a:pPr/>
              <a:t>‹#›</a:t>
            </a:fld>
            <a:endParaRPr lang="en-US" altLang="zh-CN"/>
          </a:p>
        </p:txBody>
      </p:sp>
    </p:spTree>
    <p:extLst>
      <p:ext uri="{BB962C8B-B14F-4D97-AF65-F5344CB8AC3E}">
        <p14:creationId xmlns:p14="http://schemas.microsoft.com/office/powerpoint/2010/main" val="1603189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30288" y="1163638"/>
            <a:ext cx="3903662"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86350" y="1163638"/>
            <a:ext cx="3905250"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F9B0ABE-403F-4AC9-9CD0-BD8DB55B8D44}" type="slidenum">
              <a:rPr lang="en-US" altLang="zh-CN"/>
              <a:pPr/>
              <a:t>‹#›</a:t>
            </a:fld>
            <a:endParaRPr lang="en-US" altLang="zh-CN"/>
          </a:p>
        </p:txBody>
      </p:sp>
    </p:spTree>
    <p:extLst>
      <p:ext uri="{BB962C8B-B14F-4D97-AF65-F5344CB8AC3E}">
        <p14:creationId xmlns:p14="http://schemas.microsoft.com/office/powerpoint/2010/main" val="16019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A3C7DDC-4282-401A-BC14-C795534197F9}" type="slidenum">
              <a:rPr lang="en-US" altLang="zh-CN"/>
              <a:pPr/>
              <a:t>‹#›</a:t>
            </a:fld>
            <a:endParaRPr lang="en-US" altLang="zh-CN"/>
          </a:p>
        </p:txBody>
      </p:sp>
    </p:spTree>
    <p:extLst>
      <p:ext uri="{BB962C8B-B14F-4D97-AF65-F5344CB8AC3E}">
        <p14:creationId xmlns:p14="http://schemas.microsoft.com/office/powerpoint/2010/main" val="3451869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65C766D-54E3-4938-93CA-F61DF8D36D7B}" type="slidenum">
              <a:rPr lang="en-US" altLang="zh-CN"/>
              <a:pPr/>
              <a:t>‹#›</a:t>
            </a:fld>
            <a:endParaRPr lang="en-US" altLang="zh-CN"/>
          </a:p>
        </p:txBody>
      </p:sp>
    </p:spTree>
    <p:extLst>
      <p:ext uri="{BB962C8B-B14F-4D97-AF65-F5344CB8AC3E}">
        <p14:creationId xmlns:p14="http://schemas.microsoft.com/office/powerpoint/2010/main" val="3775064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AC4EC28-4CC4-4A0C-BC87-44F88DD369B1}" type="slidenum">
              <a:rPr lang="en-US" altLang="zh-CN"/>
              <a:pPr/>
              <a:t>‹#›</a:t>
            </a:fld>
            <a:endParaRPr lang="en-US" altLang="zh-CN"/>
          </a:p>
        </p:txBody>
      </p:sp>
    </p:spTree>
    <p:extLst>
      <p:ext uri="{BB962C8B-B14F-4D97-AF65-F5344CB8AC3E}">
        <p14:creationId xmlns:p14="http://schemas.microsoft.com/office/powerpoint/2010/main" val="3174443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FA546AA-C525-48AE-91DA-6B83AA5DFDC6}" type="slidenum">
              <a:rPr lang="en-US" altLang="zh-CN"/>
              <a:pPr/>
              <a:t>‹#›</a:t>
            </a:fld>
            <a:endParaRPr lang="en-US" altLang="zh-CN"/>
          </a:p>
        </p:txBody>
      </p:sp>
    </p:spTree>
    <p:extLst>
      <p:ext uri="{BB962C8B-B14F-4D97-AF65-F5344CB8AC3E}">
        <p14:creationId xmlns:p14="http://schemas.microsoft.com/office/powerpoint/2010/main" val="73434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ECCD359-86F9-46A9-8EF1-149CED5A487C}" type="slidenum">
              <a:rPr lang="en-US" altLang="zh-CN"/>
              <a:pPr/>
              <a:t>‹#›</a:t>
            </a:fld>
            <a:endParaRPr lang="en-US" altLang="zh-CN"/>
          </a:p>
        </p:txBody>
      </p:sp>
    </p:spTree>
    <p:extLst>
      <p:ext uri="{BB962C8B-B14F-4D97-AF65-F5344CB8AC3E}">
        <p14:creationId xmlns:p14="http://schemas.microsoft.com/office/powerpoint/2010/main" val="3107508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1019" name="Line 491"/>
          <p:cNvSpPr>
            <a:spLocks noChangeShapeType="1"/>
          </p:cNvSpPr>
          <p:nvPr/>
        </p:nvSpPr>
        <p:spPr bwMode="auto">
          <a:xfrm>
            <a:off x="1101725" y="1000125"/>
            <a:ext cx="783431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151002" name="Rectangle 474"/>
          <p:cNvSpPr>
            <a:spLocks noChangeArrowheads="1"/>
          </p:cNvSpPr>
          <p:nvPr/>
        </p:nvSpPr>
        <p:spPr bwMode="gray">
          <a:xfrm>
            <a:off x="-16733" y="0"/>
            <a:ext cx="284163" cy="6889750"/>
          </a:xfrm>
          <a:prstGeom prst="rect">
            <a:avLst/>
          </a:prstGeom>
          <a:solidFill>
            <a:schemeClr val="accent2">
              <a:alpha val="8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151003" name="Rectangle 475"/>
          <p:cNvSpPr>
            <a:spLocks noChangeArrowheads="1"/>
          </p:cNvSpPr>
          <p:nvPr/>
        </p:nvSpPr>
        <p:spPr bwMode="gray">
          <a:xfrm>
            <a:off x="-244716" y="0"/>
            <a:ext cx="3302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151005" name="Rectangle 477"/>
          <p:cNvSpPr>
            <a:spLocks noChangeArrowheads="1"/>
          </p:cNvSpPr>
          <p:nvPr userDrawn="1"/>
        </p:nvSpPr>
        <p:spPr bwMode="gray">
          <a:xfrm>
            <a:off x="462692" y="-14288"/>
            <a:ext cx="71438" cy="6872288"/>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151007" name="Rectangle 479"/>
          <p:cNvSpPr>
            <a:spLocks noChangeArrowheads="1"/>
          </p:cNvSpPr>
          <p:nvPr/>
        </p:nvSpPr>
        <p:spPr bwMode="gray">
          <a:xfrm>
            <a:off x="221392" y="0"/>
            <a:ext cx="168275" cy="6865938"/>
          </a:xfrm>
          <a:prstGeom prst="rect">
            <a:avLst/>
          </a:prstGeom>
          <a:solidFill>
            <a:schemeClr val="accent2">
              <a:alpha val="53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151009" name="Rectangle 481"/>
          <p:cNvSpPr>
            <a:spLocks noChangeArrowheads="1"/>
          </p:cNvSpPr>
          <p:nvPr userDrawn="1"/>
        </p:nvSpPr>
        <p:spPr bwMode="gray">
          <a:xfrm>
            <a:off x="375380" y="0"/>
            <a:ext cx="114300" cy="6872288"/>
          </a:xfrm>
          <a:prstGeom prst="rect">
            <a:avLst/>
          </a:prstGeom>
          <a:solidFill>
            <a:schemeClr val="accent2">
              <a:alpha val="3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150988" name="Rectangle 460"/>
          <p:cNvSpPr>
            <a:spLocks noGrp="1" noChangeArrowheads="1"/>
          </p:cNvSpPr>
          <p:nvPr>
            <p:ph type="title"/>
          </p:nvPr>
        </p:nvSpPr>
        <p:spPr bwMode="auto">
          <a:xfrm>
            <a:off x="1055688" y="65088"/>
            <a:ext cx="79581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50989" name="Rectangle 461"/>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ea typeface="宋体" charset="-122"/>
              </a:defRPr>
            </a:lvl1pPr>
          </a:lstStyle>
          <a:p>
            <a:endParaRPr lang="en-US" altLang="zh-CN"/>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ea typeface="宋体" charset="-122"/>
              </a:defRPr>
            </a:lvl1pPr>
          </a:lstStyle>
          <a:p>
            <a:endParaRPr lang="en-US" altLang="zh-CN"/>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ea typeface="宋体" charset="-122"/>
              </a:defRPr>
            </a:lvl1pPr>
          </a:lstStyle>
          <a:p>
            <a:fld id="{70D38CF8-7B7C-4232-9BC2-C437EE5B3CD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iming>
    <p:tnLst>
      <p:par>
        <p:cTn id="1" dur="indefinite" restart="never" nodeType="tmRoot"/>
      </p:par>
    </p:tnLst>
  </p:timing>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p:titleStyle>
    <p:bodyStyle>
      <a:lvl1pPr marL="342900" indent="-342900" algn="l" rtl="0" eaLnBrk="1" fontAlgn="base" hangingPunct="1">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hlink"/>
        </a:buClr>
        <a:buSzPct val="105000"/>
        <a:buChar char="•"/>
        <a:defRPr sz="2800">
          <a:solidFill>
            <a:schemeClr val="tx2"/>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2"/>
          </a:solidFill>
          <a:latin typeface="+mn-lt"/>
        </a:defRPr>
      </a:lvl3pPr>
      <a:lvl4pPr marL="1600200" indent="-228600" algn="l" rtl="0" eaLnBrk="1" fontAlgn="base" hangingPunct="1">
        <a:spcBef>
          <a:spcPct val="20000"/>
        </a:spcBef>
        <a:spcAft>
          <a:spcPct val="0"/>
        </a:spcAft>
        <a:buClr>
          <a:schemeClr val="tx2"/>
        </a:buClr>
        <a:buSzPct val="85000"/>
        <a:buChar char="•"/>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gif"/><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5.png"/><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gif"/><Relationship Id="rId4" Type="http://schemas.microsoft.com/office/2007/relationships/hdphoto" Target="../media/hdphoto4.wdp"/><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gif"/></Relationships>
</file>

<file path=ppt/slides/_rels/slide1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5.png"/><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oleObject" Target="../embeddings/oleObject4.bin"/><Relationship Id="rId4" Type="http://schemas.microsoft.com/office/2007/relationships/hdphoto" Target="../media/hdphoto4.wdp"/><Relationship Id="rId9" Type="http://schemas.openxmlformats.org/officeDocument/2006/relationships/image" Target="../media/image1.gif"/></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gif"/><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png"/><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emf"/><Relationship Id="rId5" Type="http://schemas.openxmlformats.org/officeDocument/2006/relationships/oleObject" Target="../embeddings/oleObject6.bin"/><Relationship Id="rId4" Type="http://schemas.microsoft.com/office/2007/relationships/hdphoto" Target="../media/hdphoto4.wdp"/></Relationships>
</file>

<file path=ppt/slides/_rels/slide17.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5.png"/><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emf"/><Relationship Id="rId5" Type="http://schemas.openxmlformats.org/officeDocument/2006/relationships/oleObject" Target="../embeddings/oleObject7.bin"/><Relationship Id="rId4" Type="http://schemas.microsoft.com/office/2007/relationships/hdphoto" Target="../media/hdphoto4.wdp"/><Relationship Id="rId9" Type="http://schemas.openxmlformats.org/officeDocument/2006/relationships/image" Target="../media/image1.gif"/></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gif"/><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1.gi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gif"/><Relationship Id="rId3" Type="http://schemas.openxmlformats.org/officeDocument/2006/relationships/diagramLayout" Target="../diagrams/layout1.xml"/><Relationship Id="rId7" Type="http://schemas.openxmlformats.org/officeDocument/2006/relationships/image" Target="../media/image2.png"/><Relationship Id="rId12" Type="http://schemas.microsoft.com/office/2007/relationships/hdphoto" Target="../media/hdphoto3.wdp"/><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4.png"/><Relationship Id="rId5" Type="http://schemas.openxmlformats.org/officeDocument/2006/relationships/diagramColors" Target="../diagrams/colors1.xml"/><Relationship Id="rId10" Type="http://schemas.microsoft.com/office/2007/relationships/hdphoto" Target="../media/hdphoto2.wdp"/><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gif"/><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microsoft.com/office/2007/relationships/hdphoto" Target="../media/hdphoto4.wdp"/><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gif"/><Relationship Id="rId4" Type="http://schemas.microsoft.com/office/2007/relationships/hdphoto" Target="../media/hdphoto5.wdp"/></Relationships>
</file>

<file path=ppt/slides/_rels/slide2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2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4.wdp"/><Relationship Id="rId7" Type="http://schemas.openxmlformats.org/officeDocument/2006/relationships/diagramColors" Target="../diagrams/colors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gif"/></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gif"/><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16632"/>
            <a:ext cx="5550958" cy="5143500"/>
          </a:xfrm>
          <a:prstGeom prst="rect">
            <a:avLst/>
          </a:prstGeom>
        </p:spPr>
      </p:pic>
      <p:sp>
        <p:nvSpPr>
          <p:cNvPr id="7" name="Rectangle 4"/>
          <p:cNvSpPr/>
          <p:nvPr/>
        </p:nvSpPr>
        <p:spPr>
          <a:xfrm>
            <a:off x="3779912" y="332656"/>
            <a:ext cx="5410200" cy="1152128"/>
          </a:xfrm>
          <a:prstGeom prst="rect">
            <a:avLst/>
          </a:prstGeom>
          <a:solidFill>
            <a:schemeClr val="bg1">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3600" dirty="0" smtClean="0">
                <a:solidFill>
                  <a:srgbClr val="009EDB"/>
                </a:solidFill>
                <a:latin typeface="Arial" pitchFamily="34" charset="0"/>
                <a:cs typeface="Arial" pitchFamily="34" charset="0"/>
              </a:rPr>
              <a:t>黄金交易投资分析系统与规律分析</a:t>
            </a:r>
            <a:endParaRPr lang="en-US" sz="3600" dirty="0" smtClean="0">
              <a:solidFill>
                <a:srgbClr val="009EDB"/>
              </a:solidFill>
              <a:latin typeface="Arial" pitchFamily="34" charset="0"/>
              <a:cs typeface="Arial" pitchFamily="34" charset="0"/>
            </a:endParaRPr>
          </a:p>
        </p:txBody>
      </p:sp>
      <p:sp>
        <p:nvSpPr>
          <p:cNvPr id="8" name="Rectangle 1"/>
          <p:cNvSpPr/>
          <p:nvPr/>
        </p:nvSpPr>
        <p:spPr>
          <a:xfrm>
            <a:off x="-13846" y="6447235"/>
            <a:ext cx="9157846" cy="438149"/>
          </a:xfrm>
          <a:prstGeom prst="rect">
            <a:avLst/>
          </a:prstGeom>
          <a:solidFill>
            <a:srgbClr val="5657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zh-CN" altLang="en-US" dirty="0" smtClean="0">
                <a:latin typeface="Arial" pitchFamily="34" charset="0"/>
                <a:cs typeface="Arial" pitchFamily="34" charset="0"/>
              </a:rPr>
              <a:t>   李威                        </a:t>
            </a:r>
            <a:r>
              <a:rPr lang="zh-CN" altLang="en-US" dirty="0" smtClean="0">
                <a:latin typeface="Arial" pitchFamily="34" charset="0"/>
                <a:cs typeface="Arial" pitchFamily="34" charset="0"/>
              </a:rPr>
              <a:t>     </a:t>
            </a:r>
            <a:r>
              <a:rPr lang="zh-CN" altLang="en-US" dirty="0">
                <a:latin typeface="Arial" pitchFamily="34" charset="0"/>
                <a:cs typeface="Arial" pitchFamily="34" charset="0"/>
              </a:rPr>
              <a:t>左保</a:t>
            </a:r>
            <a:r>
              <a:rPr lang="zh-CN" altLang="en-US" dirty="0" smtClean="0">
                <a:latin typeface="Arial" pitchFamily="34" charset="0"/>
                <a:cs typeface="Arial" pitchFamily="34" charset="0"/>
              </a:rPr>
              <a:t>河</a:t>
            </a:r>
            <a:r>
              <a:rPr lang="zh-CN" altLang="en-US" dirty="0" smtClean="0">
                <a:latin typeface="Arial" pitchFamily="34" charset="0"/>
                <a:cs typeface="Arial" pitchFamily="34" charset="0"/>
              </a:rPr>
              <a:t>                      </a:t>
            </a:r>
            <a:endParaRPr lang="en-SG" dirty="0">
              <a:latin typeface="Arial" pitchFamily="34" charset="0"/>
              <a:cs typeface="Arial" pitchFamily="34" charset="0"/>
            </a:endParaRPr>
          </a:p>
        </p:txBody>
      </p:sp>
      <p:sp>
        <p:nvSpPr>
          <p:cNvPr id="9" name="Rectangle 22"/>
          <p:cNvSpPr/>
          <p:nvPr/>
        </p:nvSpPr>
        <p:spPr>
          <a:xfrm>
            <a:off x="-36512" y="6148536"/>
            <a:ext cx="6629400" cy="304800"/>
          </a:xfrm>
          <a:prstGeom prst="rect">
            <a:avLst/>
          </a:prstGeom>
          <a:solidFill>
            <a:srgbClr val="009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dirty="0">
                <a:solidFill>
                  <a:srgbClr val="56575B"/>
                </a:solidFill>
              </a:rPr>
              <a:t>学生</a:t>
            </a:r>
            <a:endParaRPr lang="en-SG" dirty="0">
              <a:solidFill>
                <a:srgbClr val="56575B"/>
              </a:solidFill>
            </a:endParaRPr>
          </a:p>
        </p:txBody>
      </p:sp>
      <p:sp>
        <p:nvSpPr>
          <p:cNvPr id="10" name="Rectangle 23"/>
          <p:cNvSpPr/>
          <p:nvPr/>
        </p:nvSpPr>
        <p:spPr>
          <a:xfrm>
            <a:off x="6588224" y="6148536"/>
            <a:ext cx="2539062" cy="304800"/>
          </a:xfrm>
          <a:prstGeom prst="rect">
            <a:avLst/>
          </a:prstGeom>
          <a:solidFill>
            <a:srgbClr val="FFCC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575B"/>
                </a:solidFill>
              </a:rPr>
              <a:t> </a:t>
            </a:r>
            <a:r>
              <a:rPr lang="en-US" dirty="0" smtClean="0">
                <a:solidFill>
                  <a:srgbClr val="56575B"/>
                </a:solidFill>
              </a:rPr>
              <a:t>                    </a:t>
            </a:r>
            <a:r>
              <a:rPr lang="zh-CN" altLang="en-US" dirty="0" smtClean="0">
                <a:solidFill>
                  <a:srgbClr val="56575B"/>
                </a:solidFill>
              </a:rPr>
              <a:t>指导老师</a:t>
            </a:r>
            <a:endParaRPr lang="en-SG" dirty="0">
              <a:solidFill>
                <a:srgbClr val="56575B"/>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0" y="366613"/>
            <a:ext cx="3417681" cy="54483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pPr lvl="0"/>
            <a:r>
              <a:rPr lang="zh-CN" altLang="en-US" sz="2600" dirty="0" smtClean="0">
                <a:latin typeface="微软雅黑" pitchFamily="34" charset="-122"/>
                <a:ea typeface="微软雅黑" pitchFamily="34" charset="-122"/>
              </a:rPr>
              <a:t>   系统设计</a:t>
            </a:r>
            <a:r>
              <a:rPr lang="zh-CN" altLang="en-US" sz="2600" dirty="0">
                <a:latin typeface="微软雅黑" pitchFamily="34" charset="-122"/>
                <a:ea typeface="微软雅黑" pitchFamily="34" charset="-122"/>
              </a:rPr>
              <a:t>与实现</a:t>
            </a:r>
            <a:endParaRPr lang="zh-CN" altLang="en-US" sz="2600" dirty="0"/>
          </a:p>
        </p:txBody>
      </p:sp>
      <p:pic>
        <p:nvPicPr>
          <p:cNvPr id="39" name="Picture 2" descr="C:\Users\Sam Liu\Desktop\新建文件夹\未标题-1.png"/>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170966">
            <a:off x="4413503" y="-39617"/>
            <a:ext cx="1038162" cy="11069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7571495" y="1952052"/>
            <a:ext cx="430887" cy="1690974"/>
          </a:xfrm>
          <a:prstGeom prst="rect">
            <a:avLst/>
          </a:prstGeom>
        </p:spPr>
        <p:txBody>
          <a:bodyPr vert="eaVert" wrap="square">
            <a:spAutoFit/>
          </a:bodyPr>
          <a:lstStyle/>
          <a:p>
            <a:r>
              <a:rPr lang="zh-CN" altLang="zh-CN" sz="1600" dirty="0" smtClean="0"/>
              <a:t>图：</a:t>
            </a:r>
            <a:r>
              <a:rPr lang="zh-CN" altLang="zh-CN" sz="1600" dirty="0" smtClean="0"/>
              <a:t>系统结构图</a:t>
            </a:r>
            <a:endParaRPr lang="zh-CN" altLang="zh-CN" sz="1600" dirty="0"/>
          </a:p>
        </p:txBody>
      </p:sp>
      <p:sp>
        <p:nvSpPr>
          <p:cNvPr id="46" name="矩形 45"/>
          <p:cNvSpPr/>
          <p:nvPr/>
        </p:nvSpPr>
        <p:spPr bwMode="auto">
          <a:xfrm>
            <a:off x="6675453" y="6613295"/>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47" name="直接连接符 46"/>
          <p:cNvCxnSpPr/>
          <p:nvPr/>
        </p:nvCxnSpPr>
        <p:spPr bwMode="auto">
          <a:xfrm>
            <a:off x="188569" y="6590467"/>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48" name="直接连接符 47"/>
          <p:cNvCxnSpPr/>
          <p:nvPr/>
        </p:nvCxnSpPr>
        <p:spPr bwMode="auto">
          <a:xfrm>
            <a:off x="188569" y="6733796"/>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49" name="直接连接符 48"/>
          <p:cNvCxnSpPr/>
          <p:nvPr/>
        </p:nvCxnSpPr>
        <p:spPr bwMode="auto">
          <a:xfrm>
            <a:off x="5634129" y="6453127"/>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50" name="直接连接符 49"/>
          <p:cNvCxnSpPr/>
          <p:nvPr/>
        </p:nvCxnSpPr>
        <p:spPr bwMode="auto">
          <a:xfrm>
            <a:off x="6631079" y="6452608"/>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51" name="TextBox 50"/>
          <p:cNvSpPr txBox="1"/>
          <p:nvPr/>
        </p:nvSpPr>
        <p:spPr>
          <a:xfrm>
            <a:off x="4867555" y="6231768"/>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52" name="TextBox 51"/>
          <p:cNvSpPr txBox="1"/>
          <p:nvPr/>
        </p:nvSpPr>
        <p:spPr>
          <a:xfrm>
            <a:off x="5859924" y="6221135"/>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53" name="TextBox 52"/>
          <p:cNvSpPr txBox="1"/>
          <p:nvPr/>
        </p:nvSpPr>
        <p:spPr>
          <a:xfrm>
            <a:off x="6873597" y="6214040"/>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54" name="直接连接符 53"/>
          <p:cNvCxnSpPr/>
          <p:nvPr/>
        </p:nvCxnSpPr>
        <p:spPr bwMode="auto">
          <a:xfrm>
            <a:off x="7591063" y="6440196"/>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55" name="TextBox 54"/>
          <p:cNvSpPr txBox="1"/>
          <p:nvPr/>
        </p:nvSpPr>
        <p:spPr>
          <a:xfrm>
            <a:off x="7735681" y="6231768"/>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7" name="Rectangle 4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1987"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196" y="1176338"/>
            <a:ext cx="6843121" cy="4266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2689" y="39121"/>
            <a:ext cx="2136838" cy="1053344"/>
          </a:xfrm>
          <a:prstGeom prst="rect">
            <a:avLst/>
          </a:prstGeom>
        </p:spPr>
      </p:pic>
    </p:spTree>
    <p:extLst>
      <p:ext uri="{BB962C8B-B14F-4D97-AF65-F5344CB8AC3E}">
        <p14:creationId xmlns:p14="http://schemas.microsoft.com/office/powerpoint/2010/main" val="2047622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4572000" y="366613"/>
            <a:ext cx="3417681" cy="54483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pPr lvl="0"/>
            <a:r>
              <a:rPr lang="zh-CN" altLang="en-US" sz="2600" dirty="0" smtClean="0">
                <a:latin typeface="微软雅黑" pitchFamily="34" charset="-122"/>
                <a:ea typeface="微软雅黑" pitchFamily="34" charset="-122"/>
              </a:rPr>
              <a:t>   系统设计</a:t>
            </a:r>
            <a:r>
              <a:rPr lang="zh-CN" altLang="en-US" sz="2600" dirty="0">
                <a:latin typeface="微软雅黑" pitchFamily="34" charset="-122"/>
                <a:ea typeface="微软雅黑" pitchFamily="34" charset="-122"/>
              </a:rPr>
              <a:t>与实现</a:t>
            </a:r>
            <a:endParaRPr lang="zh-CN" altLang="en-US" sz="2600" dirty="0"/>
          </a:p>
        </p:txBody>
      </p:sp>
      <p:pic>
        <p:nvPicPr>
          <p:cNvPr id="39" name="Picture 2" descr="C:\Users\Sam Liu\Desktop\新建文件夹\未标题-1.png"/>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170966">
            <a:off x="4413503" y="-39617"/>
            <a:ext cx="1038162" cy="1106962"/>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p:cNvSpPr txBox="1"/>
          <p:nvPr/>
        </p:nvSpPr>
        <p:spPr>
          <a:xfrm>
            <a:off x="354844" y="898165"/>
            <a:ext cx="3179928" cy="646331"/>
          </a:xfrm>
          <a:prstGeom prst="rect">
            <a:avLst/>
          </a:prstGeom>
          <a:noFill/>
        </p:spPr>
        <p:txBody>
          <a:bodyPr wrap="square" rtlCol="0">
            <a:spAutoFit/>
          </a:bodyPr>
          <a:lstStyle/>
          <a:p>
            <a:r>
              <a:rPr lang="en-US" sz="3600" i="1" dirty="0" smtClean="0">
                <a:solidFill>
                  <a:schemeClr val="tx2"/>
                </a:solidFill>
              </a:rPr>
              <a:t>1  </a:t>
            </a:r>
            <a:r>
              <a:rPr lang="zh-CN" altLang="en-US" sz="2400" dirty="0" smtClean="0"/>
              <a:t>数据存储设计</a:t>
            </a:r>
            <a:endParaRPr lang="zh-CN" altLang="en-US" sz="2400" dirty="0" smtClean="0"/>
          </a:p>
        </p:txBody>
      </p:sp>
      <p:sp>
        <p:nvSpPr>
          <p:cNvPr id="83" name="矩形 82"/>
          <p:cNvSpPr/>
          <p:nvPr/>
        </p:nvSpPr>
        <p:spPr bwMode="auto">
          <a:xfrm>
            <a:off x="6675453" y="6638499"/>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84" name="直接连接符 83"/>
          <p:cNvCxnSpPr/>
          <p:nvPr/>
        </p:nvCxnSpPr>
        <p:spPr bwMode="auto">
          <a:xfrm>
            <a:off x="188569" y="6615671"/>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85" name="直接连接符 84"/>
          <p:cNvCxnSpPr/>
          <p:nvPr/>
        </p:nvCxnSpPr>
        <p:spPr bwMode="auto">
          <a:xfrm>
            <a:off x="188569" y="6759000"/>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86" name="直接连接符 85"/>
          <p:cNvCxnSpPr/>
          <p:nvPr/>
        </p:nvCxnSpPr>
        <p:spPr bwMode="auto">
          <a:xfrm>
            <a:off x="5634129" y="6478331"/>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87" name="直接连接符 86"/>
          <p:cNvCxnSpPr/>
          <p:nvPr/>
        </p:nvCxnSpPr>
        <p:spPr bwMode="auto">
          <a:xfrm>
            <a:off x="6631079" y="6477812"/>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88" name="TextBox 87"/>
          <p:cNvSpPr txBox="1"/>
          <p:nvPr/>
        </p:nvSpPr>
        <p:spPr>
          <a:xfrm>
            <a:off x="4867555" y="625697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89" name="TextBox 88"/>
          <p:cNvSpPr txBox="1"/>
          <p:nvPr/>
        </p:nvSpPr>
        <p:spPr>
          <a:xfrm>
            <a:off x="5859924" y="6246339"/>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90" name="TextBox 89"/>
          <p:cNvSpPr txBox="1"/>
          <p:nvPr/>
        </p:nvSpPr>
        <p:spPr>
          <a:xfrm>
            <a:off x="6873597" y="6239244"/>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91" name="直接连接符 90"/>
          <p:cNvCxnSpPr/>
          <p:nvPr/>
        </p:nvCxnSpPr>
        <p:spPr bwMode="auto">
          <a:xfrm>
            <a:off x="7046397" y="6036775"/>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92" name="TextBox 91"/>
          <p:cNvSpPr txBox="1"/>
          <p:nvPr/>
        </p:nvSpPr>
        <p:spPr>
          <a:xfrm>
            <a:off x="7735681" y="625697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273134062"/>
              </p:ext>
            </p:extLst>
          </p:nvPr>
        </p:nvGraphicFramePr>
        <p:xfrm>
          <a:off x="1236668" y="1742281"/>
          <a:ext cx="2401570" cy="1129985"/>
        </p:xfrm>
        <a:graphic>
          <a:graphicData uri="http://schemas.openxmlformats.org/drawingml/2006/table">
            <a:tbl>
              <a:tblPr firstRow="1" firstCol="1" bandRow="1">
                <a:tableStyleId>{5C22544A-7EE6-4342-B048-85BDC9FD1C3A}</a:tableStyleId>
              </a:tblPr>
              <a:tblGrid>
                <a:gridCol w="248920"/>
                <a:gridCol w="1076325"/>
                <a:gridCol w="1076325"/>
              </a:tblGrid>
              <a:tr h="0">
                <a:tc>
                  <a:txBody>
                    <a:bodyPr/>
                    <a:lstStyle/>
                    <a:p>
                      <a:pPr algn="just">
                        <a:lnSpc>
                          <a:spcPts val="2000"/>
                        </a:lnSpc>
                        <a:spcAft>
                          <a:spcPts val="0"/>
                        </a:spcAft>
                      </a:pPr>
                      <a:r>
                        <a:rPr lang="en-US" sz="1200" kern="100" dirty="0">
                          <a:effectLst/>
                        </a:rPr>
                        <a:t> </a:t>
                      </a:r>
                      <a:endParaRPr lang="zh-CN" sz="1050" kern="100" dirty="0">
                        <a:effectLst/>
                        <a:latin typeface="Times New Roman"/>
                        <a:ea typeface="宋体"/>
                      </a:endParaRPr>
                    </a:p>
                  </a:txBody>
                  <a:tcPr marL="68580" marR="68580" marT="0" marB="0"/>
                </a:tc>
                <a:tc>
                  <a:txBody>
                    <a:bodyPr/>
                    <a:lstStyle/>
                    <a:p>
                      <a:pPr algn="just">
                        <a:lnSpc>
                          <a:spcPts val="2000"/>
                        </a:lnSpc>
                        <a:spcAft>
                          <a:spcPts val="0"/>
                        </a:spcAft>
                      </a:pPr>
                      <a:r>
                        <a:rPr lang="zh-CN" sz="1200" kern="100">
                          <a:effectLst/>
                        </a:rPr>
                        <a:t>字段名称</a:t>
                      </a:r>
                      <a:endParaRPr lang="zh-CN" sz="1050" kern="100">
                        <a:effectLst/>
                        <a:latin typeface="Times New Roman"/>
                        <a:ea typeface="宋体"/>
                      </a:endParaRPr>
                    </a:p>
                  </a:txBody>
                  <a:tcPr marL="68580" marR="68580" marT="0" marB="0"/>
                </a:tc>
                <a:tc>
                  <a:txBody>
                    <a:bodyPr/>
                    <a:lstStyle/>
                    <a:p>
                      <a:pPr algn="just">
                        <a:lnSpc>
                          <a:spcPts val="2000"/>
                        </a:lnSpc>
                        <a:spcAft>
                          <a:spcPts val="0"/>
                        </a:spcAft>
                      </a:pPr>
                      <a:r>
                        <a:rPr lang="zh-CN" sz="1200" kern="100">
                          <a:effectLst/>
                        </a:rPr>
                        <a:t>字段说明</a:t>
                      </a:r>
                      <a:endParaRPr lang="zh-CN" sz="1050" kern="100">
                        <a:effectLst/>
                        <a:latin typeface="Times New Roman"/>
                        <a:ea typeface="宋体"/>
                      </a:endParaRPr>
                    </a:p>
                  </a:txBody>
                  <a:tcPr marL="68580" marR="68580" marT="0" marB="0"/>
                </a:tc>
              </a:tr>
              <a:tr h="0">
                <a:tc>
                  <a:txBody>
                    <a:bodyPr/>
                    <a:lstStyle/>
                    <a:p>
                      <a:pPr algn="just">
                        <a:lnSpc>
                          <a:spcPts val="2000"/>
                        </a:lnSpc>
                        <a:spcAft>
                          <a:spcPts val="0"/>
                        </a:spcAft>
                      </a:pPr>
                      <a:r>
                        <a:rPr lang="en-US" sz="1200" kern="100">
                          <a:effectLst/>
                        </a:rPr>
                        <a:t>1</a:t>
                      </a:r>
                      <a:endParaRPr lang="zh-CN" sz="1050" kern="100">
                        <a:effectLst/>
                        <a:latin typeface="Times New Roman"/>
                        <a:ea typeface="宋体"/>
                      </a:endParaRPr>
                    </a:p>
                  </a:txBody>
                  <a:tcPr marL="68580" marR="68580" marT="0" marB="0"/>
                </a:tc>
                <a:tc>
                  <a:txBody>
                    <a:bodyPr/>
                    <a:lstStyle/>
                    <a:p>
                      <a:pPr algn="just">
                        <a:lnSpc>
                          <a:spcPts val="2000"/>
                        </a:lnSpc>
                        <a:spcAft>
                          <a:spcPts val="0"/>
                        </a:spcAft>
                      </a:pPr>
                      <a:r>
                        <a:rPr lang="en-US" sz="1200" kern="100">
                          <a:effectLst/>
                        </a:rPr>
                        <a:t>Date</a:t>
                      </a:r>
                      <a:endParaRPr lang="zh-CN" sz="1050" kern="100">
                        <a:effectLst/>
                        <a:latin typeface="Times New Roman"/>
                        <a:ea typeface="宋体"/>
                      </a:endParaRPr>
                    </a:p>
                  </a:txBody>
                  <a:tcPr marL="68580" marR="68580" marT="0" marB="0"/>
                </a:tc>
                <a:tc>
                  <a:txBody>
                    <a:bodyPr/>
                    <a:lstStyle/>
                    <a:p>
                      <a:pPr algn="just">
                        <a:lnSpc>
                          <a:spcPts val="2000"/>
                        </a:lnSpc>
                        <a:spcAft>
                          <a:spcPts val="0"/>
                        </a:spcAft>
                      </a:pPr>
                      <a:r>
                        <a:rPr lang="zh-CN" sz="1200" kern="100">
                          <a:effectLst/>
                        </a:rPr>
                        <a:t>数据日期</a:t>
                      </a:r>
                      <a:endParaRPr lang="zh-CN" sz="1050" kern="100">
                        <a:effectLst/>
                        <a:latin typeface="Times New Roman"/>
                        <a:ea typeface="宋体"/>
                      </a:endParaRPr>
                    </a:p>
                  </a:txBody>
                  <a:tcPr marL="68580" marR="68580" marT="0" marB="0"/>
                </a:tc>
              </a:tr>
              <a:tr h="0">
                <a:tc>
                  <a:txBody>
                    <a:bodyPr/>
                    <a:lstStyle/>
                    <a:p>
                      <a:pPr algn="just">
                        <a:lnSpc>
                          <a:spcPts val="2000"/>
                        </a:lnSpc>
                        <a:spcAft>
                          <a:spcPts val="0"/>
                        </a:spcAft>
                      </a:pPr>
                      <a:r>
                        <a:rPr lang="en-US" sz="1200" kern="100">
                          <a:effectLst/>
                        </a:rPr>
                        <a:t>2</a:t>
                      </a:r>
                      <a:endParaRPr lang="zh-CN" sz="1050" kern="100">
                        <a:effectLst/>
                        <a:latin typeface="Times New Roman"/>
                        <a:ea typeface="宋体"/>
                      </a:endParaRPr>
                    </a:p>
                  </a:txBody>
                  <a:tcPr marL="68580" marR="68580" marT="0" marB="0"/>
                </a:tc>
                <a:tc>
                  <a:txBody>
                    <a:bodyPr/>
                    <a:lstStyle/>
                    <a:p>
                      <a:pPr algn="just">
                        <a:lnSpc>
                          <a:spcPts val="2000"/>
                        </a:lnSpc>
                        <a:spcAft>
                          <a:spcPts val="0"/>
                        </a:spcAft>
                      </a:pPr>
                      <a:r>
                        <a:rPr lang="en-US" sz="1200" kern="100" dirty="0">
                          <a:effectLst/>
                        </a:rPr>
                        <a:t>MID</a:t>
                      </a:r>
                      <a:endParaRPr lang="zh-CN" sz="1050" kern="100" dirty="0">
                        <a:effectLst/>
                        <a:latin typeface="Times New Roman"/>
                        <a:ea typeface="宋体"/>
                      </a:endParaRPr>
                    </a:p>
                  </a:txBody>
                  <a:tcPr marL="68580" marR="68580" marT="0" marB="0"/>
                </a:tc>
                <a:tc>
                  <a:txBody>
                    <a:bodyPr/>
                    <a:lstStyle/>
                    <a:p>
                      <a:pPr algn="just">
                        <a:lnSpc>
                          <a:spcPts val="2000"/>
                        </a:lnSpc>
                        <a:spcAft>
                          <a:spcPts val="0"/>
                        </a:spcAft>
                      </a:pPr>
                      <a:r>
                        <a:rPr lang="zh-CN" sz="1200" kern="100">
                          <a:effectLst/>
                        </a:rPr>
                        <a:t>数据编号</a:t>
                      </a:r>
                      <a:endParaRPr lang="zh-CN" sz="1050" kern="100">
                        <a:effectLst/>
                        <a:latin typeface="Times New Roman"/>
                        <a:ea typeface="宋体"/>
                      </a:endParaRPr>
                    </a:p>
                  </a:txBody>
                  <a:tcPr marL="68580" marR="68580" marT="0" marB="0"/>
                </a:tc>
              </a:tr>
              <a:tr h="0">
                <a:tc>
                  <a:txBody>
                    <a:bodyPr/>
                    <a:lstStyle/>
                    <a:p>
                      <a:pPr algn="just">
                        <a:lnSpc>
                          <a:spcPts val="2000"/>
                        </a:lnSpc>
                        <a:spcAft>
                          <a:spcPts val="0"/>
                        </a:spcAft>
                      </a:pPr>
                      <a:r>
                        <a:rPr lang="en-US" sz="1200" kern="100">
                          <a:effectLst/>
                        </a:rPr>
                        <a:t>3</a:t>
                      </a:r>
                      <a:endParaRPr lang="zh-CN" sz="1050" kern="100">
                        <a:effectLst/>
                        <a:latin typeface="Times New Roman"/>
                        <a:ea typeface="宋体"/>
                      </a:endParaRPr>
                    </a:p>
                  </a:txBody>
                  <a:tcPr marL="68580" marR="68580" marT="0" marB="0"/>
                </a:tc>
                <a:tc>
                  <a:txBody>
                    <a:bodyPr/>
                    <a:lstStyle/>
                    <a:p>
                      <a:pPr algn="just">
                        <a:lnSpc>
                          <a:spcPts val="2000"/>
                        </a:lnSpc>
                        <a:spcAft>
                          <a:spcPts val="0"/>
                        </a:spcAft>
                      </a:pPr>
                      <a:r>
                        <a:rPr lang="en-US" sz="1200" kern="100">
                          <a:effectLst/>
                        </a:rPr>
                        <a:t>Title</a:t>
                      </a:r>
                      <a:endParaRPr lang="zh-CN" sz="1050" kern="100">
                        <a:effectLst/>
                        <a:latin typeface="Times New Roman"/>
                        <a:ea typeface="宋体"/>
                      </a:endParaRPr>
                    </a:p>
                  </a:txBody>
                  <a:tcPr marL="68580" marR="68580" marT="0" marB="0"/>
                </a:tc>
                <a:tc>
                  <a:txBody>
                    <a:bodyPr/>
                    <a:lstStyle/>
                    <a:p>
                      <a:pPr algn="just">
                        <a:lnSpc>
                          <a:spcPts val="2000"/>
                        </a:lnSpc>
                        <a:spcAft>
                          <a:spcPts val="0"/>
                        </a:spcAft>
                      </a:pPr>
                      <a:r>
                        <a:rPr lang="zh-CN" sz="1200" kern="100">
                          <a:effectLst/>
                        </a:rPr>
                        <a:t>资讯标题</a:t>
                      </a:r>
                      <a:endParaRPr lang="zh-CN" sz="1050" kern="100">
                        <a:effectLst/>
                        <a:latin typeface="Times New Roman"/>
                        <a:ea typeface="宋体"/>
                      </a:endParaRPr>
                    </a:p>
                  </a:txBody>
                  <a:tcPr marL="68580" marR="68580" marT="0" marB="0"/>
                </a:tc>
              </a:tr>
              <a:tr h="0">
                <a:tc>
                  <a:txBody>
                    <a:bodyPr/>
                    <a:lstStyle/>
                    <a:p>
                      <a:pPr algn="just">
                        <a:lnSpc>
                          <a:spcPts val="2000"/>
                        </a:lnSpc>
                        <a:spcAft>
                          <a:spcPts val="0"/>
                        </a:spcAft>
                      </a:pPr>
                      <a:r>
                        <a:rPr lang="en-US" sz="1200" kern="100">
                          <a:effectLst/>
                        </a:rPr>
                        <a:t>4</a:t>
                      </a:r>
                      <a:endParaRPr lang="zh-CN" sz="1050" kern="100">
                        <a:effectLst/>
                        <a:latin typeface="Times New Roman"/>
                        <a:ea typeface="宋体"/>
                      </a:endParaRPr>
                    </a:p>
                  </a:txBody>
                  <a:tcPr marL="68580" marR="68580" marT="0" marB="0"/>
                </a:tc>
                <a:tc>
                  <a:txBody>
                    <a:bodyPr/>
                    <a:lstStyle/>
                    <a:p>
                      <a:pPr algn="just">
                        <a:lnSpc>
                          <a:spcPts val="2000"/>
                        </a:lnSpc>
                        <a:spcAft>
                          <a:spcPts val="0"/>
                        </a:spcAft>
                      </a:pPr>
                      <a:r>
                        <a:rPr lang="en-US" sz="1200" kern="100">
                          <a:effectLst/>
                        </a:rPr>
                        <a:t>Content</a:t>
                      </a:r>
                      <a:endParaRPr lang="zh-CN" sz="1050" kern="100">
                        <a:effectLst/>
                        <a:latin typeface="Times New Roman"/>
                        <a:ea typeface="宋体"/>
                      </a:endParaRPr>
                    </a:p>
                  </a:txBody>
                  <a:tcPr marL="68580" marR="68580" marT="0" marB="0"/>
                </a:tc>
                <a:tc>
                  <a:txBody>
                    <a:bodyPr/>
                    <a:lstStyle/>
                    <a:p>
                      <a:pPr algn="just">
                        <a:lnSpc>
                          <a:spcPts val="2000"/>
                        </a:lnSpc>
                        <a:spcAft>
                          <a:spcPts val="0"/>
                        </a:spcAft>
                      </a:pPr>
                      <a:r>
                        <a:rPr lang="zh-CN" sz="1200" kern="100" dirty="0">
                          <a:effectLst/>
                        </a:rPr>
                        <a:t>资讯内容</a:t>
                      </a:r>
                      <a:endParaRPr lang="zh-CN" sz="1050" kern="100" dirty="0">
                        <a:effectLst/>
                        <a:latin typeface="Times New Roman"/>
                        <a:ea typeface="宋体"/>
                      </a:endParaRPr>
                    </a:p>
                  </a:txBody>
                  <a:tcPr marL="68580" marR="68580" marT="0" marB="0"/>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814333143"/>
              </p:ext>
            </p:extLst>
          </p:nvPr>
        </p:nvGraphicFramePr>
        <p:xfrm>
          <a:off x="4338723" y="1767681"/>
          <a:ext cx="3031885" cy="762000"/>
        </p:xfrm>
        <a:graphic>
          <a:graphicData uri="http://schemas.openxmlformats.org/drawingml/2006/table">
            <a:tbl>
              <a:tblPr firstRow="1" firstCol="1" bandRow="1">
                <a:tableStyleId>{5C22544A-7EE6-4342-B048-85BDC9FD1C3A}</a:tableStyleId>
              </a:tblPr>
              <a:tblGrid>
                <a:gridCol w="314251"/>
                <a:gridCol w="1358817"/>
                <a:gridCol w="1358817"/>
              </a:tblGrid>
              <a:tr h="0">
                <a:tc>
                  <a:txBody>
                    <a:bodyPr/>
                    <a:lstStyle/>
                    <a:p>
                      <a:pPr algn="just">
                        <a:lnSpc>
                          <a:spcPts val="2000"/>
                        </a:lnSpc>
                        <a:spcAft>
                          <a:spcPts val="0"/>
                        </a:spcAft>
                      </a:pPr>
                      <a:r>
                        <a:rPr lang="en-US" sz="1200" kern="100" dirty="0">
                          <a:effectLst/>
                        </a:rPr>
                        <a:t> </a:t>
                      </a:r>
                      <a:endParaRPr lang="zh-CN" sz="1050" kern="100" dirty="0">
                        <a:effectLst/>
                        <a:latin typeface="Times New Roman"/>
                        <a:ea typeface="宋体"/>
                      </a:endParaRPr>
                    </a:p>
                  </a:txBody>
                  <a:tcPr marL="68580" marR="68580" marT="0" marB="0"/>
                </a:tc>
                <a:tc>
                  <a:txBody>
                    <a:bodyPr/>
                    <a:lstStyle/>
                    <a:p>
                      <a:pPr algn="just">
                        <a:lnSpc>
                          <a:spcPts val="2000"/>
                        </a:lnSpc>
                        <a:spcAft>
                          <a:spcPts val="0"/>
                        </a:spcAft>
                      </a:pPr>
                      <a:r>
                        <a:rPr lang="zh-CN" sz="1200" kern="100">
                          <a:effectLst/>
                        </a:rPr>
                        <a:t>字段名称</a:t>
                      </a:r>
                      <a:endParaRPr lang="zh-CN" sz="1050" kern="100">
                        <a:effectLst/>
                        <a:latin typeface="Times New Roman"/>
                        <a:ea typeface="宋体"/>
                      </a:endParaRPr>
                    </a:p>
                  </a:txBody>
                  <a:tcPr marL="68580" marR="68580" marT="0" marB="0"/>
                </a:tc>
                <a:tc>
                  <a:txBody>
                    <a:bodyPr/>
                    <a:lstStyle/>
                    <a:p>
                      <a:pPr algn="just">
                        <a:lnSpc>
                          <a:spcPts val="2000"/>
                        </a:lnSpc>
                        <a:spcAft>
                          <a:spcPts val="0"/>
                        </a:spcAft>
                      </a:pPr>
                      <a:r>
                        <a:rPr lang="zh-CN" sz="1200" kern="100">
                          <a:effectLst/>
                        </a:rPr>
                        <a:t>字段说明</a:t>
                      </a:r>
                      <a:endParaRPr lang="zh-CN" sz="1050" kern="100">
                        <a:effectLst/>
                        <a:latin typeface="Times New Roman"/>
                        <a:ea typeface="宋体"/>
                      </a:endParaRPr>
                    </a:p>
                  </a:txBody>
                  <a:tcPr marL="68580" marR="68580" marT="0" marB="0"/>
                </a:tc>
              </a:tr>
              <a:tr h="0">
                <a:tc>
                  <a:txBody>
                    <a:bodyPr/>
                    <a:lstStyle/>
                    <a:p>
                      <a:pPr algn="just">
                        <a:lnSpc>
                          <a:spcPts val="2000"/>
                        </a:lnSpc>
                        <a:spcAft>
                          <a:spcPts val="0"/>
                        </a:spcAft>
                      </a:pPr>
                      <a:r>
                        <a:rPr lang="en-US" sz="1200" kern="100">
                          <a:effectLst/>
                        </a:rPr>
                        <a:t>1</a:t>
                      </a:r>
                      <a:endParaRPr lang="zh-CN" sz="1050" kern="100">
                        <a:effectLst/>
                        <a:latin typeface="Times New Roman"/>
                        <a:ea typeface="宋体"/>
                      </a:endParaRPr>
                    </a:p>
                  </a:txBody>
                  <a:tcPr marL="68580" marR="68580" marT="0" marB="0"/>
                </a:tc>
                <a:tc>
                  <a:txBody>
                    <a:bodyPr/>
                    <a:lstStyle/>
                    <a:p>
                      <a:pPr algn="just">
                        <a:lnSpc>
                          <a:spcPts val="2000"/>
                        </a:lnSpc>
                        <a:spcAft>
                          <a:spcPts val="0"/>
                        </a:spcAft>
                      </a:pPr>
                      <a:r>
                        <a:rPr lang="en-US" sz="1200" kern="100">
                          <a:effectLst/>
                        </a:rPr>
                        <a:t>Url</a:t>
                      </a:r>
                      <a:endParaRPr lang="zh-CN" sz="1050" kern="100">
                        <a:effectLst/>
                        <a:latin typeface="Times New Roman"/>
                        <a:ea typeface="宋体"/>
                      </a:endParaRPr>
                    </a:p>
                  </a:txBody>
                  <a:tcPr marL="68580" marR="68580" marT="0" marB="0"/>
                </a:tc>
                <a:tc>
                  <a:txBody>
                    <a:bodyPr/>
                    <a:lstStyle/>
                    <a:p>
                      <a:pPr algn="just">
                        <a:lnSpc>
                          <a:spcPts val="2000"/>
                        </a:lnSpc>
                        <a:spcAft>
                          <a:spcPts val="0"/>
                        </a:spcAft>
                      </a:pPr>
                      <a:r>
                        <a:rPr lang="en-US" sz="1200" kern="100" dirty="0">
                          <a:effectLst/>
                        </a:rPr>
                        <a:t>RSS feed</a:t>
                      </a:r>
                      <a:r>
                        <a:rPr lang="zh-CN" sz="1200" kern="100" dirty="0">
                          <a:effectLst/>
                        </a:rPr>
                        <a:t>地址</a:t>
                      </a:r>
                      <a:endParaRPr lang="zh-CN" sz="1050" kern="100" dirty="0">
                        <a:effectLst/>
                        <a:latin typeface="Times New Roman"/>
                        <a:ea typeface="宋体"/>
                      </a:endParaRPr>
                    </a:p>
                  </a:txBody>
                  <a:tcPr marL="68580" marR="68580" marT="0" marB="0"/>
                </a:tc>
              </a:tr>
              <a:tr h="0">
                <a:tc>
                  <a:txBody>
                    <a:bodyPr/>
                    <a:lstStyle/>
                    <a:p>
                      <a:pPr algn="just">
                        <a:lnSpc>
                          <a:spcPts val="2000"/>
                        </a:lnSpc>
                        <a:spcAft>
                          <a:spcPts val="0"/>
                        </a:spcAft>
                      </a:pPr>
                      <a:r>
                        <a:rPr lang="en-US" sz="1200" kern="100">
                          <a:effectLst/>
                        </a:rPr>
                        <a:t>2</a:t>
                      </a:r>
                      <a:endParaRPr lang="zh-CN" sz="1050" kern="100">
                        <a:effectLst/>
                        <a:latin typeface="Times New Roman"/>
                        <a:ea typeface="宋体"/>
                      </a:endParaRPr>
                    </a:p>
                  </a:txBody>
                  <a:tcPr marL="68580" marR="68580" marT="0" marB="0"/>
                </a:tc>
                <a:tc>
                  <a:txBody>
                    <a:bodyPr/>
                    <a:lstStyle/>
                    <a:p>
                      <a:pPr algn="just">
                        <a:lnSpc>
                          <a:spcPts val="2000"/>
                        </a:lnSpc>
                        <a:spcAft>
                          <a:spcPts val="0"/>
                        </a:spcAft>
                      </a:pPr>
                      <a:r>
                        <a:rPr lang="en-US" sz="1200" kern="100">
                          <a:effectLst/>
                        </a:rPr>
                        <a:t>Head</a:t>
                      </a:r>
                      <a:endParaRPr lang="zh-CN" sz="1050" kern="100">
                        <a:effectLst/>
                        <a:latin typeface="Times New Roman"/>
                        <a:ea typeface="宋体"/>
                      </a:endParaRPr>
                    </a:p>
                  </a:txBody>
                  <a:tcPr marL="68580" marR="68580" marT="0" marB="0"/>
                </a:tc>
                <a:tc>
                  <a:txBody>
                    <a:bodyPr/>
                    <a:lstStyle/>
                    <a:p>
                      <a:pPr algn="just">
                        <a:lnSpc>
                          <a:spcPts val="2000"/>
                        </a:lnSpc>
                        <a:spcAft>
                          <a:spcPts val="0"/>
                        </a:spcAft>
                      </a:pPr>
                      <a:r>
                        <a:rPr lang="zh-CN" sz="1200" kern="100" dirty="0">
                          <a:effectLst/>
                        </a:rPr>
                        <a:t>标题</a:t>
                      </a:r>
                      <a:endParaRPr lang="zh-CN" sz="1050" kern="100" dirty="0">
                        <a:effectLst/>
                        <a:latin typeface="Times New Roman"/>
                        <a:ea typeface="宋体"/>
                      </a:endParaRPr>
                    </a:p>
                  </a:txBody>
                  <a:tcPr marL="68580" marR="68580" marT="0" marB="0"/>
                </a:tc>
              </a:tr>
            </a:tbl>
          </a:graphicData>
        </a:graphic>
      </p:graphicFrame>
      <p:sp>
        <p:nvSpPr>
          <p:cNvPr id="94" name="矩形 93"/>
          <p:cNvSpPr/>
          <p:nvPr/>
        </p:nvSpPr>
        <p:spPr>
          <a:xfrm>
            <a:off x="906368" y="3186541"/>
            <a:ext cx="7331263" cy="3293209"/>
          </a:xfrm>
          <a:prstGeom prst="rect">
            <a:avLst/>
          </a:prstGeom>
        </p:spPr>
        <p:txBody>
          <a:bodyPr wrap="square">
            <a:spAutoFit/>
          </a:bodyPr>
          <a:lstStyle/>
          <a:p>
            <a:pPr marL="285750" indent="-285750" algn="l">
              <a:buFont typeface="Wingdings" pitchFamily="2" charset="2"/>
              <a:buChar char="n"/>
            </a:pPr>
            <a:r>
              <a:rPr lang="zh-CN" altLang="zh-CN" sz="1600" dirty="0"/>
              <a:t>考虑到本系统的特征：用户单一、数据量较小（不超过</a:t>
            </a:r>
            <a:r>
              <a:rPr lang="en-US" altLang="zh-CN" sz="1600" dirty="0"/>
              <a:t>10000</a:t>
            </a:r>
            <a:r>
              <a:rPr lang="zh-CN" altLang="zh-CN" sz="1600" dirty="0"/>
              <a:t>条）、读要求较高。可以用文件来存储数据，而</a:t>
            </a:r>
            <a:r>
              <a:rPr lang="en-US" altLang="zh-CN" sz="1600" dirty="0"/>
              <a:t>XML</a:t>
            </a:r>
            <a:r>
              <a:rPr lang="zh-CN" altLang="zh-CN" sz="1600" dirty="0"/>
              <a:t>的良好的结构性成为了首选</a:t>
            </a:r>
            <a:r>
              <a:rPr lang="zh-CN" altLang="zh-CN" sz="1600" dirty="0" smtClean="0"/>
              <a:t>。</a:t>
            </a:r>
            <a:endParaRPr lang="en-US" altLang="zh-CN" sz="1600" dirty="0" smtClean="0"/>
          </a:p>
          <a:p>
            <a:pPr marL="285750" indent="-285750" algn="l">
              <a:buFont typeface="Wingdings" pitchFamily="2" charset="2"/>
              <a:buChar char="n"/>
            </a:pPr>
            <a:endParaRPr lang="en-US" altLang="zh-CN" sz="1600" dirty="0" smtClean="0"/>
          </a:p>
          <a:p>
            <a:pPr marL="285750" indent="-285750" algn="l">
              <a:buFont typeface="Wingdings" pitchFamily="2" charset="2"/>
              <a:buChar char="n"/>
            </a:pPr>
            <a:r>
              <a:rPr lang="zh-CN" altLang="zh-CN" sz="1600" dirty="0" smtClean="0"/>
              <a:t>其中</a:t>
            </a:r>
            <a:r>
              <a:rPr lang="zh-CN" altLang="zh-CN" sz="1600" dirty="0"/>
              <a:t>，记录数据主要包含的字段是 数据日期、资讯标题、资讯内容，我们考虑用</a:t>
            </a:r>
            <a:r>
              <a:rPr lang="en-US" altLang="zh-CN" sz="1600" dirty="0"/>
              <a:t>MID</a:t>
            </a:r>
            <a:r>
              <a:rPr lang="zh-CN" altLang="zh-CN" sz="1600" dirty="0"/>
              <a:t>数据编号字段来将记录区分开来。由于读操作中，关键属性是数据日期，因此我们将</a:t>
            </a:r>
            <a:r>
              <a:rPr lang="en-US" altLang="zh-CN" sz="1600" dirty="0"/>
              <a:t>Date</a:t>
            </a:r>
            <a:r>
              <a:rPr lang="zh-CN" altLang="zh-CN" sz="1600" dirty="0"/>
              <a:t>放在首要位置，以提高程序效率。记录数据包含的主要</a:t>
            </a:r>
            <a:r>
              <a:rPr lang="zh-CN" altLang="zh-CN" sz="1600" dirty="0" smtClean="0"/>
              <a:t>字段</a:t>
            </a:r>
            <a:r>
              <a:rPr lang="zh-CN" altLang="en-US" sz="1600" dirty="0" smtClean="0"/>
              <a:t>如上图</a:t>
            </a:r>
            <a:r>
              <a:rPr lang="en-US" altLang="zh-CN" sz="1600" dirty="0" smtClean="0"/>
              <a:t>2</a:t>
            </a:r>
            <a:r>
              <a:rPr lang="zh-CN" altLang="en-US" sz="1600" dirty="0" smtClean="0"/>
              <a:t>张表所示</a:t>
            </a:r>
            <a:endParaRPr lang="en-US" altLang="zh-CN" sz="1600" dirty="0" smtClean="0"/>
          </a:p>
          <a:p>
            <a:pPr algn="l"/>
            <a:endParaRPr lang="en-US" altLang="zh-CN" sz="1600" dirty="0" smtClean="0"/>
          </a:p>
          <a:p>
            <a:pPr marL="285750" indent="-285750" algn="l">
              <a:buFont typeface="Wingdings" pitchFamily="2" charset="2"/>
              <a:buChar char="n"/>
            </a:pPr>
            <a:r>
              <a:rPr lang="en-US" altLang="zh-CN" sz="1600" dirty="0"/>
              <a:t>XML</a:t>
            </a:r>
            <a:r>
              <a:rPr lang="zh-CN" altLang="zh-CN" sz="1600" dirty="0"/>
              <a:t>常用的存取方式主要有</a:t>
            </a:r>
            <a:r>
              <a:rPr lang="en-US" altLang="zh-CN" sz="1600" dirty="0"/>
              <a:t>4</a:t>
            </a:r>
            <a:r>
              <a:rPr lang="zh-CN" altLang="zh-CN" sz="1600" dirty="0"/>
              <a:t>种：</a:t>
            </a:r>
            <a:r>
              <a:rPr lang="en-US" altLang="zh-CN" sz="1600" dirty="0" err="1"/>
              <a:t>XmlDocument</a:t>
            </a:r>
            <a:r>
              <a:rPr lang="zh-CN" altLang="zh-CN" sz="1600" dirty="0"/>
              <a:t>方式、</a:t>
            </a:r>
            <a:r>
              <a:rPr lang="en-US" altLang="zh-CN" sz="1600" dirty="0" err="1"/>
              <a:t>XpathNavigator</a:t>
            </a:r>
            <a:r>
              <a:rPr lang="zh-CN" altLang="zh-CN" sz="1600" dirty="0"/>
              <a:t>方式、</a:t>
            </a:r>
            <a:r>
              <a:rPr lang="en-US" altLang="zh-CN" sz="1600" dirty="0" err="1"/>
              <a:t>XmlTextReader</a:t>
            </a:r>
            <a:r>
              <a:rPr lang="en-US" altLang="zh-CN" sz="1600" dirty="0"/>
              <a:t>/</a:t>
            </a:r>
            <a:r>
              <a:rPr lang="en-US" altLang="zh-CN" sz="1600" dirty="0" err="1"/>
              <a:t>XmlTextWritter</a:t>
            </a:r>
            <a:r>
              <a:rPr lang="zh-CN" altLang="zh-CN" sz="1600" dirty="0"/>
              <a:t>方式、</a:t>
            </a:r>
            <a:r>
              <a:rPr lang="en-US" altLang="zh-CN" sz="1600" dirty="0"/>
              <a:t>LINQ to XML</a:t>
            </a:r>
            <a:r>
              <a:rPr lang="zh-CN" altLang="zh-CN" sz="1600" dirty="0"/>
              <a:t>方式</a:t>
            </a:r>
            <a:r>
              <a:rPr lang="zh-CN" altLang="zh-CN" sz="1600" dirty="0" smtClean="0"/>
              <a:t>。</a:t>
            </a:r>
            <a:r>
              <a:rPr lang="zh-CN" altLang="en-US" sz="1600" dirty="0" smtClean="0"/>
              <a:t>我们采用</a:t>
            </a:r>
            <a:r>
              <a:rPr lang="en-US" altLang="zh-CN" sz="1600" dirty="0" err="1" smtClean="0"/>
              <a:t>XmlTextReader</a:t>
            </a:r>
            <a:r>
              <a:rPr lang="zh-CN" altLang="en-US" sz="1600" dirty="0" smtClean="0"/>
              <a:t>用来读取，因为它最快。用</a:t>
            </a:r>
            <a:r>
              <a:rPr lang="en-US" altLang="zh-CN" sz="1600" dirty="0" err="1" smtClean="0"/>
              <a:t>XmlDocument</a:t>
            </a:r>
            <a:r>
              <a:rPr lang="zh-CN" altLang="en-US" sz="1600" dirty="0" smtClean="0"/>
              <a:t>来存，因为是从数据末端存储。</a:t>
            </a:r>
            <a:endParaRPr lang="zh-CN" altLang="zh-CN" sz="1600" dirty="0"/>
          </a:p>
          <a:p>
            <a:pPr marL="285750" indent="-285750" algn="l">
              <a:buFont typeface="Wingdings" pitchFamily="2" charset="2"/>
              <a:buChar char="n"/>
            </a:pPr>
            <a:endParaRPr lang="zh-CN" altLang="zh-CN" sz="1600" dirty="0"/>
          </a:p>
        </p:txBody>
      </p:sp>
      <p:pic>
        <p:nvPicPr>
          <p:cNvPr id="95"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2689" y="39121"/>
            <a:ext cx="2136838" cy="1053344"/>
          </a:xfrm>
          <a:prstGeom prst="rect">
            <a:avLst/>
          </a:prstGeom>
        </p:spPr>
      </p:pic>
    </p:spTree>
    <p:extLst>
      <p:ext uri="{BB962C8B-B14F-4D97-AF65-F5344CB8AC3E}">
        <p14:creationId xmlns:p14="http://schemas.microsoft.com/office/powerpoint/2010/main" val="2589805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82"/>
          <p:cNvSpPr txBox="1"/>
          <p:nvPr/>
        </p:nvSpPr>
        <p:spPr>
          <a:xfrm>
            <a:off x="545903" y="899047"/>
            <a:ext cx="3821378" cy="646331"/>
          </a:xfrm>
          <a:prstGeom prst="rect">
            <a:avLst/>
          </a:prstGeom>
          <a:noFill/>
        </p:spPr>
        <p:txBody>
          <a:bodyPr wrap="square" rtlCol="0">
            <a:spAutoFit/>
          </a:bodyPr>
          <a:lstStyle/>
          <a:p>
            <a:r>
              <a:rPr lang="en-US" sz="3600" i="1" dirty="0" smtClean="0">
                <a:solidFill>
                  <a:schemeClr val="tx2"/>
                </a:solidFill>
              </a:rPr>
              <a:t>2  </a:t>
            </a:r>
            <a:r>
              <a:rPr lang="en-US" altLang="zh-CN" sz="2400" dirty="0" smtClean="0"/>
              <a:t>RSS</a:t>
            </a:r>
            <a:r>
              <a:rPr lang="zh-CN" altLang="en-US" sz="2400" dirty="0"/>
              <a:t>阅读器模块设计</a:t>
            </a:r>
            <a:endParaRPr lang="zh-CN" altLang="en-US" sz="2400" dirty="0" smtClean="0"/>
          </a:p>
        </p:txBody>
      </p:sp>
      <p:sp>
        <p:nvSpPr>
          <p:cNvPr id="20" name="矩形 19"/>
          <p:cNvSpPr/>
          <p:nvPr/>
        </p:nvSpPr>
        <p:spPr bwMode="auto">
          <a:xfrm>
            <a:off x="6675453" y="6611203"/>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21" name="直接连接符 20"/>
          <p:cNvCxnSpPr/>
          <p:nvPr/>
        </p:nvCxnSpPr>
        <p:spPr bwMode="auto">
          <a:xfrm>
            <a:off x="188569" y="6588375"/>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32" name="直接连接符 31"/>
          <p:cNvCxnSpPr/>
          <p:nvPr/>
        </p:nvCxnSpPr>
        <p:spPr bwMode="auto">
          <a:xfrm>
            <a:off x="188569" y="6731704"/>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33" name="直接连接符 32"/>
          <p:cNvCxnSpPr/>
          <p:nvPr/>
        </p:nvCxnSpPr>
        <p:spPr bwMode="auto">
          <a:xfrm>
            <a:off x="5634129" y="6451035"/>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35" name="直接连接符 34"/>
          <p:cNvCxnSpPr/>
          <p:nvPr/>
        </p:nvCxnSpPr>
        <p:spPr bwMode="auto">
          <a:xfrm>
            <a:off x="6631079" y="6450516"/>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36" name="TextBox 35"/>
          <p:cNvSpPr txBox="1"/>
          <p:nvPr/>
        </p:nvSpPr>
        <p:spPr>
          <a:xfrm>
            <a:off x="4867555" y="6229676"/>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37" name="TextBox 36"/>
          <p:cNvSpPr txBox="1"/>
          <p:nvPr/>
        </p:nvSpPr>
        <p:spPr>
          <a:xfrm>
            <a:off x="5859924" y="6219043"/>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38" name="TextBox 37"/>
          <p:cNvSpPr txBox="1"/>
          <p:nvPr/>
        </p:nvSpPr>
        <p:spPr>
          <a:xfrm>
            <a:off x="6873597" y="6211948"/>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40" name="直接连接符 39"/>
          <p:cNvCxnSpPr/>
          <p:nvPr/>
        </p:nvCxnSpPr>
        <p:spPr bwMode="auto">
          <a:xfrm>
            <a:off x="7591063" y="6438104"/>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41" name="TextBox 40"/>
          <p:cNvSpPr txBox="1"/>
          <p:nvPr/>
        </p:nvSpPr>
        <p:spPr>
          <a:xfrm>
            <a:off x="7735681" y="6229676"/>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19" name="TextBox 18"/>
          <p:cNvSpPr txBox="1"/>
          <p:nvPr/>
        </p:nvSpPr>
        <p:spPr>
          <a:xfrm>
            <a:off x="4572000" y="366613"/>
            <a:ext cx="3417681" cy="54483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pPr lvl="0"/>
            <a:r>
              <a:rPr lang="zh-CN" altLang="en-US" sz="2600" dirty="0" smtClean="0">
                <a:latin typeface="微软雅黑" pitchFamily="34" charset="-122"/>
                <a:ea typeface="微软雅黑" pitchFamily="34" charset="-122"/>
              </a:rPr>
              <a:t>   系统设计</a:t>
            </a:r>
            <a:r>
              <a:rPr lang="zh-CN" altLang="en-US" sz="2600" dirty="0">
                <a:latin typeface="微软雅黑" pitchFamily="34" charset="-122"/>
                <a:ea typeface="微软雅黑" pitchFamily="34" charset="-122"/>
              </a:rPr>
              <a:t>与实现</a:t>
            </a:r>
            <a:endParaRPr lang="zh-CN" altLang="en-US" sz="2600" dirty="0"/>
          </a:p>
        </p:txBody>
      </p:sp>
      <p:pic>
        <p:nvPicPr>
          <p:cNvPr id="23" name="Picture 2" descr="C:\Users\Sam Liu\Desktop\新建文件夹\未标题-1.pn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170966">
            <a:off x="4413503" y="-39617"/>
            <a:ext cx="1038162" cy="110696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1349" y="-141901"/>
            <a:ext cx="2136838" cy="1053344"/>
          </a:xfrm>
          <a:prstGeom prst="rect">
            <a:avLst/>
          </a:prstGeom>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848868160"/>
              </p:ext>
            </p:extLst>
          </p:nvPr>
        </p:nvGraphicFramePr>
        <p:xfrm>
          <a:off x="114583" y="1402503"/>
          <a:ext cx="5286375" cy="3562350"/>
        </p:xfrm>
        <a:graphic>
          <a:graphicData uri="http://schemas.openxmlformats.org/presentationml/2006/ole">
            <mc:AlternateContent xmlns:mc="http://schemas.openxmlformats.org/markup-compatibility/2006">
              <mc:Choice xmlns:v="urn:schemas-microsoft-com:vml" Requires="v">
                <p:oleObj spid="_x0000_s88119" name="Visio" r:id="rId6" imgW="5646304" imgH="3814801" progId="Visio.Drawing.11">
                  <p:embed/>
                </p:oleObj>
              </mc:Choice>
              <mc:Fallback>
                <p:oleObj name="Visio" r:id="rId6" imgW="5646304" imgH="3814801" progId="Visio.Drawing.11">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583" y="1402503"/>
                        <a:ext cx="5286375" cy="356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655253146"/>
              </p:ext>
            </p:extLst>
          </p:nvPr>
        </p:nvGraphicFramePr>
        <p:xfrm>
          <a:off x="4235172" y="3905576"/>
          <a:ext cx="5276850" cy="2324100"/>
        </p:xfrm>
        <a:graphic>
          <a:graphicData uri="http://schemas.openxmlformats.org/presentationml/2006/ole">
            <mc:AlternateContent xmlns:mc="http://schemas.openxmlformats.org/markup-compatibility/2006">
              <mc:Choice xmlns:v="urn:schemas-microsoft-com:vml" Requires="v">
                <p:oleObj spid="_x0000_s88120" name="Visio" r:id="rId8" imgW="6727316" imgH="2986319" progId="Visio.Drawing.11">
                  <p:embed/>
                </p:oleObj>
              </mc:Choice>
              <mc:Fallback>
                <p:oleObj name="Visio" r:id="rId8" imgW="6727316" imgH="2986319" progId="Visio.Drawing.11">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35172" y="3905576"/>
                        <a:ext cx="5276850" cy="232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281321" y="5005000"/>
            <a:ext cx="2039341" cy="276999"/>
          </a:xfrm>
          <a:prstGeom prst="rect">
            <a:avLst/>
          </a:prstGeom>
          <a:noFill/>
        </p:spPr>
        <p:txBody>
          <a:bodyPr wrap="none" rtlCol="0">
            <a:spAutoFit/>
          </a:bodyPr>
          <a:lstStyle/>
          <a:p>
            <a:r>
              <a:rPr lang="zh-CN" altLang="zh-CN" sz="1200" dirty="0" smtClean="0"/>
              <a:t>图</a:t>
            </a:r>
            <a:r>
              <a:rPr lang="zh-CN" altLang="en-US" sz="1200" dirty="0" smtClean="0"/>
              <a:t>：</a:t>
            </a:r>
            <a:r>
              <a:rPr lang="en-US" altLang="zh-CN" sz="1200" dirty="0" smtClean="0"/>
              <a:t>RSS</a:t>
            </a:r>
            <a:r>
              <a:rPr lang="zh-CN" altLang="zh-CN" sz="1200" dirty="0" smtClean="0"/>
              <a:t>阅读器</a:t>
            </a:r>
            <a:r>
              <a:rPr lang="zh-CN" altLang="en-US" sz="1200" dirty="0" smtClean="0"/>
              <a:t>功能流程图</a:t>
            </a:r>
            <a:endParaRPr lang="zh-CN" altLang="zh-CN" sz="1200" dirty="0"/>
          </a:p>
        </p:txBody>
      </p:sp>
      <p:sp>
        <p:nvSpPr>
          <p:cNvPr id="27" name="TextBox 26"/>
          <p:cNvSpPr txBox="1"/>
          <p:nvPr/>
        </p:nvSpPr>
        <p:spPr>
          <a:xfrm>
            <a:off x="3040892" y="6224526"/>
            <a:ext cx="1911101" cy="276999"/>
          </a:xfrm>
          <a:prstGeom prst="rect">
            <a:avLst/>
          </a:prstGeom>
          <a:noFill/>
        </p:spPr>
        <p:txBody>
          <a:bodyPr wrap="none" rtlCol="0">
            <a:spAutoFit/>
          </a:bodyPr>
          <a:lstStyle/>
          <a:p>
            <a:r>
              <a:rPr lang="zh-CN" altLang="zh-CN" sz="1200" dirty="0" smtClean="0"/>
              <a:t>图</a:t>
            </a:r>
            <a:r>
              <a:rPr lang="zh-CN" altLang="en-US" sz="1200" dirty="0" smtClean="0"/>
              <a:t>：</a:t>
            </a:r>
            <a:r>
              <a:rPr lang="en-US" altLang="zh-CN" sz="1200" dirty="0" smtClean="0"/>
              <a:t>RSS</a:t>
            </a:r>
            <a:r>
              <a:rPr lang="zh-CN" altLang="zh-CN" sz="1200" dirty="0" smtClean="0"/>
              <a:t>阅读器</a:t>
            </a:r>
            <a:r>
              <a:rPr lang="en-US" altLang="zh-CN" sz="1200" dirty="0" smtClean="0"/>
              <a:t>UML</a:t>
            </a:r>
            <a:r>
              <a:rPr lang="zh-CN" altLang="en-US" sz="1200" dirty="0" smtClean="0"/>
              <a:t>类图</a:t>
            </a:r>
            <a:endParaRPr lang="zh-CN" altLang="zh-CN" sz="1200" dirty="0"/>
          </a:p>
        </p:txBody>
      </p:sp>
    </p:spTree>
    <p:extLst>
      <p:ext uri="{BB962C8B-B14F-4D97-AF65-F5344CB8AC3E}">
        <p14:creationId xmlns:p14="http://schemas.microsoft.com/office/powerpoint/2010/main" val="2047622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82"/>
          <p:cNvSpPr txBox="1"/>
          <p:nvPr/>
        </p:nvSpPr>
        <p:spPr>
          <a:xfrm>
            <a:off x="545903" y="899047"/>
            <a:ext cx="3821378" cy="646331"/>
          </a:xfrm>
          <a:prstGeom prst="rect">
            <a:avLst/>
          </a:prstGeom>
          <a:noFill/>
        </p:spPr>
        <p:txBody>
          <a:bodyPr wrap="square" rtlCol="0">
            <a:spAutoFit/>
          </a:bodyPr>
          <a:lstStyle/>
          <a:p>
            <a:r>
              <a:rPr lang="en-US" sz="3600" i="1" dirty="0" smtClean="0">
                <a:solidFill>
                  <a:schemeClr val="tx2"/>
                </a:solidFill>
              </a:rPr>
              <a:t>2  </a:t>
            </a:r>
            <a:r>
              <a:rPr lang="en-US" altLang="zh-CN" sz="2400" dirty="0" smtClean="0"/>
              <a:t>RSS</a:t>
            </a:r>
            <a:r>
              <a:rPr lang="zh-CN" altLang="en-US" sz="2400" dirty="0"/>
              <a:t>阅读器模块设计</a:t>
            </a:r>
            <a:endParaRPr lang="zh-CN" altLang="en-US" sz="2400" dirty="0" smtClean="0"/>
          </a:p>
        </p:txBody>
      </p:sp>
      <p:sp>
        <p:nvSpPr>
          <p:cNvPr id="20" name="矩形 19"/>
          <p:cNvSpPr/>
          <p:nvPr/>
        </p:nvSpPr>
        <p:spPr bwMode="auto">
          <a:xfrm>
            <a:off x="6675453" y="6611203"/>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21" name="直接连接符 20"/>
          <p:cNvCxnSpPr/>
          <p:nvPr/>
        </p:nvCxnSpPr>
        <p:spPr bwMode="auto">
          <a:xfrm>
            <a:off x="188569" y="6588375"/>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32" name="直接连接符 31"/>
          <p:cNvCxnSpPr/>
          <p:nvPr/>
        </p:nvCxnSpPr>
        <p:spPr bwMode="auto">
          <a:xfrm>
            <a:off x="188569" y="6731704"/>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33" name="直接连接符 32"/>
          <p:cNvCxnSpPr/>
          <p:nvPr/>
        </p:nvCxnSpPr>
        <p:spPr bwMode="auto">
          <a:xfrm>
            <a:off x="5634129" y="6451035"/>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35" name="直接连接符 34"/>
          <p:cNvCxnSpPr/>
          <p:nvPr/>
        </p:nvCxnSpPr>
        <p:spPr bwMode="auto">
          <a:xfrm>
            <a:off x="6631079" y="6450516"/>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36" name="TextBox 35"/>
          <p:cNvSpPr txBox="1"/>
          <p:nvPr/>
        </p:nvSpPr>
        <p:spPr>
          <a:xfrm>
            <a:off x="4867555" y="6229676"/>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37" name="TextBox 36"/>
          <p:cNvSpPr txBox="1"/>
          <p:nvPr/>
        </p:nvSpPr>
        <p:spPr>
          <a:xfrm>
            <a:off x="5859924" y="6219043"/>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38" name="TextBox 37"/>
          <p:cNvSpPr txBox="1"/>
          <p:nvPr/>
        </p:nvSpPr>
        <p:spPr>
          <a:xfrm>
            <a:off x="6873597" y="6211948"/>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40" name="直接连接符 39"/>
          <p:cNvCxnSpPr/>
          <p:nvPr/>
        </p:nvCxnSpPr>
        <p:spPr bwMode="auto">
          <a:xfrm>
            <a:off x="7591063" y="6438104"/>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41" name="TextBox 40"/>
          <p:cNvSpPr txBox="1"/>
          <p:nvPr/>
        </p:nvSpPr>
        <p:spPr>
          <a:xfrm>
            <a:off x="7735681" y="6229676"/>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19" name="TextBox 18"/>
          <p:cNvSpPr txBox="1"/>
          <p:nvPr/>
        </p:nvSpPr>
        <p:spPr>
          <a:xfrm>
            <a:off x="4572000" y="366613"/>
            <a:ext cx="3417681" cy="54483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pPr lvl="0"/>
            <a:r>
              <a:rPr lang="zh-CN" altLang="en-US" sz="2600" dirty="0" smtClean="0">
                <a:latin typeface="微软雅黑" pitchFamily="34" charset="-122"/>
                <a:ea typeface="微软雅黑" pitchFamily="34" charset="-122"/>
              </a:rPr>
              <a:t>   系统设计</a:t>
            </a:r>
            <a:r>
              <a:rPr lang="zh-CN" altLang="en-US" sz="2600" dirty="0">
                <a:latin typeface="微软雅黑" pitchFamily="34" charset="-122"/>
                <a:ea typeface="微软雅黑" pitchFamily="34" charset="-122"/>
              </a:rPr>
              <a:t>与实现</a:t>
            </a:r>
            <a:endParaRPr lang="zh-CN" altLang="en-US" sz="2600" dirty="0"/>
          </a:p>
        </p:txBody>
      </p:sp>
      <p:pic>
        <p:nvPicPr>
          <p:cNvPr id="23" name="Picture 2" descr="C:\Users\Sam Liu\Desktop\新建文件夹\未标题-1.png"/>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170966">
            <a:off x="4413503" y="-39617"/>
            <a:ext cx="1038162" cy="110696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349" y="-141901"/>
            <a:ext cx="2136838" cy="1053344"/>
          </a:xfrm>
          <a:prstGeom prst="rect">
            <a:avLst/>
          </a:prstGeom>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1295468" y="4793894"/>
            <a:ext cx="1816524" cy="276999"/>
          </a:xfrm>
          <a:prstGeom prst="rect">
            <a:avLst/>
          </a:prstGeom>
          <a:noFill/>
        </p:spPr>
        <p:txBody>
          <a:bodyPr wrap="none" rtlCol="0">
            <a:spAutoFit/>
          </a:bodyPr>
          <a:lstStyle/>
          <a:p>
            <a:r>
              <a:rPr lang="zh-CN" altLang="zh-CN" sz="1200" dirty="0" smtClean="0"/>
              <a:t>图</a:t>
            </a:r>
            <a:r>
              <a:rPr lang="zh-CN" altLang="en-US" sz="1200" dirty="0" smtClean="0"/>
              <a:t>：</a:t>
            </a:r>
            <a:r>
              <a:rPr lang="en-US" altLang="zh-CN" sz="1200" dirty="0" smtClean="0"/>
              <a:t>RSS</a:t>
            </a:r>
            <a:r>
              <a:rPr lang="zh-CN" altLang="zh-CN" sz="1200" dirty="0" smtClean="0"/>
              <a:t>阅读器</a:t>
            </a:r>
            <a:r>
              <a:rPr lang="zh-CN" altLang="en-US" sz="1200" dirty="0" smtClean="0"/>
              <a:t>效果图</a:t>
            </a:r>
            <a:r>
              <a:rPr lang="en-US" altLang="zh-CN" sz="1200" dirty="0" smtClean="0"/>
              <a:t>1</a:t>
            </a:r>
            <a:endParaRPr lang="zh-CN" altLang="zh-CN" sz="1200" dirty="0"/>
          </a:p>
        </p:txBody>
      </p:sp>
      <p:pic>
        <p:nvPicPr>
          <p:cNvPr id="95234"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349" y="2286000"/>
            <a:ext cx="2544763" cy="23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3475" y="2344669"/>
            <a:ext cx="4686300" cy="2246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5323773" y="4807794"/>
            <a:ext cx="1816524" cy="276999"/>
          </a:xfrm>
          <a:prstGeom prst="rect">
            <a:avLst/>
          </a:prstGeom>
          <a:noFill/>
        </p:spPr>
        <p:txBody>
          <a:bodyPr wrap="none" rtlCol="0">
            <a:spAutoFit/>
          </a:bodyPr>
          <a:lstStyle/>
          <a:p>
            <a:r>
              <a:rPr lang="zh-CN" altLang="zh-CN" sz="1200" dirty="0" smtClean="0"/>
              <a:t>图</a:t>
            </a:r>
            <a:r>
              <a:rPr lang="zh-CN" altLang="en-US" sz="1200" dirty="0" smtClean="0"/>
              <a:t>：</a:t>
            </a:r>
            <a:r>
              <a:rPr lang="en-US" altLang="zh-CN" sz="1200" dirty="0" smtClean="0"/>
              <a:t>RSS</a:t>
            </a:r>
            <a:r>
              <a:rPr lang="zh-CN" altLang="zh-CN" sz="1200" dirty="0" smtClean="0"/>
              <a:t>阅读器</a:t>
            </a:r>
            <a:r>
              <a:rPr lang="zh-CN" altLang="en-US" sz="1200" dirty="0" smtClean="0"/>
              <a:t>效果图</a:t>
            </a:r>
            <a:r>
              <a:rPr lang="en-US" altLang="zh-CN" sz="1200" dirty="0" smtClean="0"/>
              <a:t>2</a:t>
            </a:r>
            <a:endParaRPr lang="zh-CN" altLang="zh-CN" sz="1200" dirty="0"/>
          </a:p>
        </p:txBody>
      </p:sp>
    </p:spTree>
    <p:extLst>
      <p:ext uri="{BB962C8B-B14F-4D97-AF65-F5344CB8AC3E}">
        <p14:creationId xmlns:p14="http://schemas.microsoft.com/office/powerpoint/2010/main" val="386733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4572000" y="366613"/>
            <a:ext cx="3417681" cy="54483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pPr lvl="0"/>
            <a:r>
              <a:rPr lang="zh-CN" altLang="en-US" sz="2600" dirty="0" smtClean="0">
                <a:latin typeface="微软雅黑" pitchFamily="34" charset="-122"/>
                <a:ea typeface="微软雅黑" pitchFamily="34" charset="-122"/>
              </a:rPr>
              <a:t>   系统设计</a:t>
            </a:r>
            <a:r>
              <a:rPr lang="zh-CN" altLang="en-US" sz="2600" dirty="0">
                <a:latin typeface="微软雅黑" pitchFamily="34" charset="-122"/>
                <a:ea typeface="微软雅黑" pitchFamily="34" charset="-122"/>
              </a:rPr>
              <a:t>与实现</a:t>
            </a:r>
            <a:endParaRPr lang="zh-CN" altLang="en-US" sz="2600" dirty="0"/>
          </a:p>
        </p:txBody>
      </p:sp>
      <p:pic>
        <p:nvPicPr>
          <p:cNvPr id="39" name="Picture 2" descr="C:\Users\Sam Liu\Desktop\新建文件夹\未标题-1.pn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170966">
            <a:off x="4413503" y="-39617"/>
            <a:ext cx="1038162" cy="1106962"/>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p:cNvSpPr txBox="1"/>
          <p:nvPr/>
        </p:nvSpPr>
        <p:spPr>
          <a:xfrm>
            <a:off x="354843" y="769299"/>
            <a:ext cx="4512712" cy="646331"/>
          </a:xfrm>
          <a:prstGeom prst="rect">
            <a:avLst/>
          </a:prstGeom>
          <a:noFill/>
        </p:spPr>
        <p:txBody>
          <a:bodyPr wrap="square" rtlCol="0">
            <a:spAutoFit/>
          </a:bodyPr>
          <a:lstStyle/>
          <a:p>
            <a:r>
              <a:rPr lang="en-US" sz="3600" i="1" dirty="0" smtClean="0">
                <a:solidFill>
                  <a:schemeClr val="tx2"/>
                </a:solidFill>
              </a:rPr>
              <a:t>3  </a:t>
            </a:r>
            <a:r>
              <a:rPr lang="en-US" altLang="zh-CN" sz="2400" dirty="0" smtClean="0"/>
              <a:t>K</a:t>
            </a:r>
            <a:r>
              <a:rPr lang="zh-CN" altLang="en-US" sz="2400" dirty="0" smtClean="0"/>
              <a:t>线图信息记录模块设计</a:t>
            </a:r>
            <a:endParaRPr lang="zh-CN" altLang="en-US" sz="2400" dirty="0" smtClean="0"/>
          </a:p>
        </p:txBody>
      </p:sp>
      <p:sp>
        <p:nvSpPr>
          <p:cNvPr id="83" name="矩形 82"/>
          <p:cNvSpPr/>
          <p:nvPr/>
        </p:nvSpPr>
        <p:spPr bwMode="auto">
          <a:xfrm>
            <a:off x="6675453" y="6638499"/>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84" name="直接连接符 83"/>
          <p:cNvCxnSpPr/>
          <p:nvPr/>
        </p:nvCxnSpPr>
        <p:spPr bwMode="auto">
          <a:xfrm>
            <a:off x="188569" y="6615671"/>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85" name="直接连接符 84"/>
          <p:cNvCxnSpPr/>
          <p:nvPr/>
        </p:nvCxnSpPr>
        <p:spPr bwMode="auto">
          <a:xfrm>
            <a:off x="188569" y="6759000"/>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86" name="直接连接符 85"/>
          <p:cNvCxnSpPr/>
          <p:nvPr/>
        </p:nvCxnSpPr>
        <p:spPr bwMode="auto">
          <a:xfrm>
            <a:off x="5634129" y="6478331"/>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87" name="直接连接符 86"/>
          <p:cNvCxnSpPr/>
          <p:nvPr/>
        </p:nvCxnSpPr>
        <p:spPr bwMode="auto">
          <a:xfrm>
            <a:off x="6631079" y="6477812"/>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88" name="TextBox 87"/>
          <p:cNvSpPr txBox="1"/>
          <p:nvPr/>
        </p:nvSpPr>
        <p:spPr>
          <a:xfrm>
            <a:off x="4867555" y="625697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89" name="TextBox 88"/>
          <p:cNvSpPr txBox="1"/>
          <p:nvPr/>
        </p:nvSpPr>
        <p:spPr>
          <a:xfrm>
            <a:off x="5859924" y="6246339"/>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90" name="TextBox 89"/>
          <p:cNvSpPr txBox="1"/>
          <p:nvPr/>
        </p:nvSpPr>
        <p:spPr>
          <a:xfrm>
            <a:off x="6873597" y="6239244"/>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91" name="直接连接符 90"/>
          <p:cNvCxnSpPr/>
          <p:nvPr/>
        </p:nvCxnSpPr>
        <p:spPr bwMode="auto">
          <a:xfrm>
            <a:off x="7046397" y="6036775"/>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92" name="TextBox 91"/>
          <p:cNvSpPr txBox="1"/>
          <p:nvPr/>
        </p:nvSpPr>
        <p:spPr>
          <a:xfrm>
            <a:off x="7735681" y="625697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581111222"/>
              </p:ext>
            </p:extLst>
          </p:nvPr>
        </p:nvGraphicFramePr>
        <p:xfrm>
          <a:off x="207619" y="1365511"/>
          <a:ext cx="4952342" cy="5239434"/>
        </p:xfrm>
        <a:graphic>
          <a:graphicData uri="http://schemas.openxmlformats.org/presentationml/2006/ole">
            <mc:AlternateContent xmlns:mc="http://schemas.openxmlformats.org/markup-compatibility/2006">
              <mc:Choice xmlns:v="urn:schemas-microsoft-com:vml" Requires="v">
                <p:oleObj spid="_x0000_s92210" name="Visio" r:id="rId5" imgW="5704592" imgH="6010751" progId="Visio.Drawing.11">
                  <p:embed/>
                </p:oleObj>
              </mc:Choice>
              <mc:Fallback>
                <p:oleObj name="Visio" r:id="rId5" imgW="5704592" imgH="6010751"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619" y="1365511"/>
                        <a:ext cx="4952342" cy="5239434"/>
                      </a:xfrm>
                      <a:prstGeom prst="rect">
                        <a:avLst/>
                      </a:prstGeom>
                      <a:noFill/>
                    </p:spPr>
                  </p:pic>
                </p:oleObj>
              </mc:Fallback>
            </mc:AlternateContent>
          </a:graphicData>
        </a:graphic>
      </p:graphicFrame>
      <p:sp>
        <p:nvSpPr>
          <p:cNvPr id="6"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732885800"/>
              </p:ext>
            </p:extLst>
          </p:nvPr>
        </p:nvGraphicFramePr>
        <p:xfrm>
          <a:off x="4932584" y="903992"/>
          <a:ext cx="4489676" cy="3613084"/>
        </p:xfrm>
        <a:graphic>
          <a:graphicData uri="http://schemas.openxmlformats.org/presentationml/2006/ole">
            <mc:AlternateContent xmlns:mc="http://schemas.openxmlformats.org/markup-compatibility/2006">
              <mc:Choice xmlns:v="urn:schemas-microsoft-com:vml" Requires="v">
                <p:oleObj spid="_x0000_s92211" name="Visio" r:id="rId7" imgW="5600430" imgH="4517592" progId="Visio.Drawing.11">
                  <p:embed/>
                </p:oleObj>
              </mc:Choice>
              <mc:Fallback>
                <p:oleObj name="Visio" r:id="rId7" imgW="5600430" imgH="4517592" progId="Visio.Drawing.11">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584" y="903992"/>
                        <a:ext cx="4489676" cy="3613084"/>
                      </a:xfrm>
                      <a:prstGeom prst="rect">
                        <a:avLst/>
                      </a:prstGeom>
                      <a:noFill/>
                    </p:spPr>
                  </p:pic>
                </p:oleObj>
              </mc:Fallback>
            </mc:AlternateContent>
          </a:graphicData>
        </a:graphic>
      </p:graphicFrame>
      <p:sp>
        <p:nvSpPr>
          <p:cNvPr id="23" name="TextBox 22"/>
          <p:cNvSpPr txBox="1"/>
          <p:nvPr/>
        </p:nvSpPr>
        <p:spPr>
          <a:xfrm>
            <a:off x="6323211" y="4566850"/>
            <a:ext cx="2167581" cy="276999"/>
          </a:xfrm>
          <a:prstGeom prst="rect">
            <a:avLst/>
          </a:prstGeom>
          <a:noFill/>
        </p:spPr>
        <p:txBody>
          <a:bodyPr wrap="none" rtlCol="0">
            <a:spAutoFit/>
          </a:bodyPr>
          <a:lstStyle/>
          <a:p>
            <a:r>
              <a:rPr lang="zh-CN" altLang="zh-CN" sz="1200" dirty="0" smtClean="0"/>
              <a:t>图</a:t>
            </a:r>
            <a:r>
              <a:rPr lang="zh-CN" altLang="en-US" sz="1200" dirty="0" smtClean="0"/>
              <a:t>：</a:t>
            </a:r>
            <a:r>
              <a:rPr lang="en-US" altLang="zh-CN" sz="1200" dirty="0" smtClean="0"/>
              <a:t>K</a:t>
            </a:r>
            <a:r>
              <a:rPr lang="zh-CN" altLang="en-US" sz="1200" dirty="0" smtClean="0"/>
              <a:t>线图记录模块</a:t>
            </a:r>
            <a:r>
              <a:rPr lang="en-US" altLang="zh-CN" sz="1200" dirty="0" smtClean="0"/>
              <a:t>UML</a:t>
            </a:r>
            <a:r>
              <a:rPr lang="zh-CN" altLang="en-US" sz="1200" dirty="0" smtClean="0"/>
              <a:t>类图</a:t>
            </a:r>
            <a:endParaRPr lang="zh-CN" altLang="zh-CN" sz="1200" dirty="0"/>
          </a:p>
        </p:txBody>
      </p:sp>
      <p:pic>
        <p:nvPicPr>
          <p:cNvPr id="24"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2689" y="-257696"/>
            <a:ext cx="2136838" cy="1053344"/>
          </a:xfrm>
          <a:prstGeom prst="rect">
            <a:avLst/>
          </a:prstGeom>
        </p:spPr>
      </p:pic>
    </p:spTree>
    <p:extLst>
      <p:ext uri="{BB962C8B-B14F-4D97-AF65-F5344CB8AC3E}">
        <p14:creationId xmlns:p14="http://schemas.microsoft.com/office/powerpoint/2010/main" val="4215725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4572000" y="366613"/>
            <a:ext cx="3417681" cy="54483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pPr lvl="0"/>
            <a:r>
              <a:rPr lang="zh-CN" altLang="en-US" sz="2600" dirty="0" smtClean="0">
                <a:latin typeface="微软雅黑" pitchFamily="34" charset="-122"/>
                <a:ea typeface="微软雅黑" pitchFamily="34" charset="-122"/>
              </a:rPr>
              <a:t>   系统设计</a:t>
            </a:r>
            <a:r>
              <a:rPr lang="zh-CN" altLang="en-US" sz="2600" dirty="0">
                <a:latin typeface="微软雅黑" pitchFamily="34" charset="-122"/>
                <a:ea typeface="微软雅黑" pitchFamily="34" charset="-122"/>
              </a:rPr>
              <a:t>与实现</a:t>
            </a:r>
            <a:endParaRPr lang="zh-CN" altLang="en-US" sz="2600" dirty="0"/>
          </a:p>
        </p:txBody>
      </p:sp>
      <p:pic>
        <p:nvPicPr>
          <p:cNvPr id="39" name="Picture 2" descr="C:\Users\Sam Liu\Desktop\新建文件夹\未标题-1.png"/>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170966">
            <a:off x="4413503" y="-39617"/>
            <a:ext cx="1038162" cy="1106962"/>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p:cNvSpPr txBox="1"/>
          <p:nvPr/>
        </p:nvSpPr>
        <p:spPr>
          <a:xfrm>
            <a:off x="354843" y="769299"/>
            <a:ext cx="4512712" cy="646331"/>
          </a:xfrm>
          <a:prstGeom prst="rect">
            <a:avLst/>
          </a:prstGeom>
          <a:noFill/>
        </p:spPr>
        <p:txBody>
          <a:bodyPr wrap="square" rtlCol="0">
            <a:spAutoFit/>
          </a:bodyPr>
          <a:lstStyle/>
          <a:p>
            <a:r>
              <a:rPr lang="en-US" sz="3600" i="1" dirty="0" smtClean="0">
                <a:solidFill>
                  <a:schemeClr val="tx2"/>
                </a:solidFill>
              </a:rPr>
              <a:t>3  </a:t>
            </a:r>
            <a:r>
              <a:rPr lang="en-US" altLang="zh-CN" sz="2400" dirty="0" smtClean="0"/>
              <a:t>K</a:t>
            </a:r>
            <a:r>
              <a:rPr lang="zh-CN" altLang="en-US" sz="2400" dirty="0" smtClean="0"/>
              <a:t>线图信息记录模块设计</a:t>
            </a:r>
            <a:endParaRPr lang="zh-CN" altLang="en-US" sz="2400" dirty="0" smtClean="0"/>
          </a:p>
        </p:txBody>
      </p:sp>
      <p:sp>
        <p:nvSpPr>
          <p:cNvPr id="83" name="矩形 82"/>
          <p:cNvSpPr/>
          <p:nvPr/>
        </p:nvSpPr>
        <p:spPr bwMode="auto">
          <a:xfrm>
            <a:off x="6675453" y="6638499"/>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84" name="直接连接符 83"/>
          <p:cNvCxnSpPr/>
          <p:nvPr/>
        </p:nvCxnSpPr>
        <p:spPr bwMode="auto">
          <a:xfrm>
            <a:off x="188569" y="6615671"/>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85" name="直接连接符 84"/>
          <p:cNvCxnSpPr/>
          <p:nvPr/>
        </p:nvCxnSpPr>
        <p:spPr bwMode="auto">
          <a:xfrm>
            <a:off x="188569" y="6759000"/>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86" name="直接连接符 85"/>
          <p:cNvCxnSpPr/>
          <p:nvPr/>
        </p:nvCxnSpPr>
        <p:spPr bwMode="auto">
          <a:xfrm>
            <a:off x="5634129" y="6478331"/>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87" name="直接连接符 86"/>
          <p:cNvCxnSpPr/>
          <p:nvPr/>
        </p:nvCxnSpPr>
        <p:spPr bwMode="auto">
          <a:xfrm>
            <a:off x="6631079" y="6477812"/>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88" name="TextBox 87"/>
          <p:cNvSpPr txBox="1"/>
          <p:nvPr/>
        </p:nvSpPr>
        <p:spPr>
          <a:xfrm>
            <a:off x="4867555" y="625697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89" name="TextBox 88"/>
          <p:cNvSpPr txBox="1"/>
          <p:nvPr/>
        </p:nvSpPr>
        <p:spPr>
          <a:xfrm>
            <a:off x="5859924" y="6246339"/>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90" name="TextBox 89"/>
          <p:cNvSpPr txBox="1"/>
          <p:nvPr/>
        </p:nvSpPr>
        <p:spPr>
          <a:xfrm>
            <a:off x="6873597" y="6239244"/>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91" name="直接连接符 90"/>
          <p:cNvCxnSpPr/>
          <p:nvPr/>
        </p:nvCxnSpPr>
        <p:spPr bwMode="auto">
          <a:xfrm>
            <a:off x="7046397" y="6036775"/>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92" name="TextBox 91"/>
          <p:cNvSpPr txBox="1"/>
          <p:nvPr/>
        </p:nvSpPr>
        <p:spPr>
          <a:xfrm>
            <a:off x="7735681" y="625697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TextBox 22"/>
          <p:cNvSpPr txBox="1"/>
          <p:nvPr/>
        </p:nvSpPr>
        <p:spPr>
          <a:xfrm>
            <a:off x="3056443" y="5759776"/>
            <a:ext cx="1988045" cy="276999"/>
          </a:xfrm>
          <a:prstGeom prst="rect">
            <a:avLst/>
          </a:prstGeom>
          <a:noFill/>
        </p:spPr>
        <p:txBody>
          <a:bodyPr wrap="none" rtlCol="0">
            <a:spAutoFit/>
          </a:bodyPr>
          <a:lstStyle/>
          <a:p>
            <a:r>
              <a:rPr lang="zh-CN" altLang="zh-CN" sz="1200" dirty="0" smtClean="0"/>
              <a:t>图</a:t>
            </a:r>
            <a:r>
              <a:rPr lang="zh-CN" altLang="en-US" sz="1200" dirty="0" smtClean="0"/>
              <a:t>：</a:t>
            </a:r>
            <a:r>
              <a:rPr lang="en-US" altLang="zh-CN" sz="1200" dirty="0" smtClean="0"/>
              <a:t>K</a:t>
            </a:r>
            <a:r>
              <a:rPr lang="zh-CN" altLang="en-US" sz="1200" dirty="0" smtClean="0"/>
              <a:t>线图记录模块效果图</a:t>
            </a:r>
            <a:endParaRPr lang="zh-CN" altLang="zh-CN" sz="1200" dirty="0"/>
          </a:p>
        </p:txBody>
      </p:sp>
      <p:pic>
        <p:nvPicPr>
          <p:cNvPr id="9421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907" y="1415630"/>
            <a:ext cx="7959718" cy="433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2689" y="-248171"/>
            <a:ext cx="2136838" cy="1053344"/>
          </a:xfrm>
          <a:prstGeom prst="rect">
            <a:avLst/>
          </a:prstGeom>
        </p:spPr>
      </p:pic>
    </p:spTree>
    <p:extLst>
      <p:ext uri="{BB962C8B-B14F-4D97-AF65-F5344CB8AC3E}">
        <p14:creationId xmlns:p14="http://schemas.microsoft.com/office/powerpoint/2010/main" val="2187700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4572000" y="366613"/>
            <a:ext cx="3417681" cy="54483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pPr lvl="0"/>
            <a:r>
              <a:rPr lang="zh-CN" altLang="en-US" sz="2600" dirty="0" smtClean="0">
                <a:latin typeface="微软雅黑" pitchFamily="34" charset="-122"/>
                <a:ea typeface="微软雅黑" pitchFamily="34" charset="-122"/>
              </a:rPr>
              <a:t>   系统设计</a:t>
            </a:r>
            <a:r>
              <a:rPr lang="zh-CN" altLang="en-US" sz="2600" dirty="0">
                <a:latin typeface="微软雅黑" pitchFamily="34" charset="-122"/>
                <a:ea typeface="微软雅黑" pitchFamily="34" charset="-122"/>
              </a:rPr>
              <a:t>与实现</a:t>
            </a:r>
            <a:endParaRPr lang="zh-CN" altLang="en-US" sz="2600" dirty="0"/>
          </a:p>
        </p:txBody>
      </p:sp>
      <p:pic>
        <p:nvPicPr>
          <p:cNvPr id="39" name="Picture 2" descr="C:\Users\Sam Liu\Desktop\新建文件夹\未标题-1.pn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170966">
            <a:off x="4413503" y="-39617"/>
            <a:ext cx="1038162" cy="1106962"/>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p:cNvSpPr txBox="1"/>
          <p:nvPr/>
        </p:nvSpPr>
        <p:spPr>
          <a:xfrm>
            <a:off x="354844" y="898165"/>
            <a:ext cx="3179928" cy="646331"/>
          </a:xfrm>
          <a:prstGeom prst="rect">
            <a:avLst/>
          </a:prstGeom>
          <a:noFill/>
        </p:spPr>
        <p:txBody>
          <a:bodyPr wrap="square" rtlCol="0">
            <a:spAutoFit/>
          </a:bodyPr>
          <a:lstStyle/>
          <a:p>
            <a:r>
              <a:rPr lang="en-US" sz="3600" i="1" dirty="0" smtClean="0">
                <a:solidFill>
                  <a:schemeClr val="tx2"/>
                </a:solidFill>
              </a:rPr>
              <a:t>4  </a:t>
            </a:r>
            <a:r>
              <a:rPr lang="zh-CN" altLang="en-US" sz="2400" dirty="0" smtClean="0"/>
              <a:t>指数比较模块设计</a:t>
            </a:r>
            <a:endParaRPr lang="zh-CN" altLang="en-US" sz="2400" dirty="0" smtClean="0"/>
          </a:p>
        </p:txBody>
      </p:sp>
      <p:sp>
        <p:nvSpPr>
          <p:cNvPr id="83" name="矩形 82"/>
          <p:cNvSpPr/>
          <p:nvPr/>
        </p:nvSpPr>
        <p:spPr bwMode="auto">
          <a:xfrm>
            <a:off x="6675453" y="6638499"/>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84" name="直接连接符 83"/>
          <p:cNvCxnSpPr/>
          <p:nvPr/>
        </p:nvCxnSpPr>
        <p:spPr bwMode="auto">
          <a:xfrm>
            <a:off x="188569" y="6615671"/>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85" name="直接连接符 84"/>
          <p:cNvCxnSpPr/>
          <p:nvPr/>
        </p:nvCxnSpPr>
        <p:spPr bwMode="auto">
          <a:xfrm>
            <a:off x="188569" y="6759000"/>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86" name="直接连接符 85"/>
          <p:cNvCxnSpPr/>
          <p:nvPr/>
        </p:nvCxnSpPr>
        <p:spPr bwMode="auto">
          <a:xfrm>
            <a:off x="5634129" y="6478331"/>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87" name="直接连接符 86"/>
          <p:cNvCxnSpPr/>
          <p:nvPr/>
        </p:nvCxnSpPr>
        <p:spPr bwMode="auto">
          <a:xfrm>
            <a:off x="6631079" y="6477812"/>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88" name="TextBox 87"/>
          <p:cNvSpPr txBox="1"/>
          <p:nvPr/>
        </p:nvSpPr>
        <p:spPr>
          <a:xfrm>
            <a:off x="4867555" y="625697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89" name="TextBox 88"/>
          <p:cNvSpPr txBox="1"/>
          <p:nvPr/>
        </p:nvSpPr>
        <p:spPr>
          <a:xfrm>
            <a:off x="5859924" y="6246339"/>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90" name="TextBox 89"/>
          <p:cNvSpPr txBox="1"/>
          <p:nvPr/>
        </p:nvSpPr>
        <p:spPr>
          <a:xfrm>
            <a:off x="6873597" y="6239244"/>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91" name="直接连接符 90"/>
          <p:cNvCxnSpPr/>
          <p:nvPr/>
        </p:nvCxnSpPr>
        <p:spPr bwMode="auto">
          <a:xfrm>
            <a:off x="7046397" y="6036775"/>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92" name="TextBox 91"/>
          <p:cNvSpPr txBox="1"/>
          <p:nvPr/>
        </p:nvSpPr>
        <p:spPr>
          <a:xfrm>
            <a:off x="7735681" y="625697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69340877"/>
              </p:ext>
            </p:extLst>
          </p:nvPr>
        </p:nvGraphicFramePr>
        <p:xfrm>
          <a:off x="1141153" y="1752600"/>
          <a:ext cx="952500" cy="3114675"/>
        </p:xfrm>
        <a:graphic>
          <a:graphicData uri="http://schemas.openxmlformats.org/presentationml/2006/ole">
            <mc:AlternateContent xmlns:mc="http://schemas.openxmlformats.org/markup-compatibility/2006">
              <mc:Choice xmlns:v="urn:schemas-microsoft-com:vml" Requires="v">
                <p:oleObj spid="_x0000_s91168" name="Visio" r:id="rId5" imgW="953104" imgH="3113092" progId="Visio.Drawing.11">
                  <p:embed/>
                </p:oleObj>
              </mc:Choice>
              <mc:Fallback>
                <p:oleObj name="Visio" r:id="rId5" imgW="953104" imgH="3113092"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1153" y="1752600"/>
                        <a:ext cx="952500" cy="311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2689" y="39121"/>
            <a:ext cx="2136838" cy="1053344"/>
          </a:xfrm>
          <a:prstGeom prst="rect">
            <a:avLst/>
          </a:prstGeom>
        </p:spPr>
      </p:pic>
      <p:pic>
        <p:nvPicPr>
          <p:cNvPr id="23"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9535" y="1628775"/>
            <a:ext cx="5602039" cy="3926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599397" y="4995475"/>
            <a:ext cx="2185215" cy="276999"/>
          </a:xfrm>
          <a:prstGeom prst="rect">
            <a:avLst/>
          </a:prstGeom>
          <a:noFill/>
        </p:spPr>
        <p:txBody>
          <a:bodyPr wrap="none" rtlCol="0">
            <a:spAutoFit/>
          </a:bodyPr>
          <a:lstStyle/>
          <a:p>
            <a:r>
              <a:rPr lang="zh-CN" altLang="zh-CN" sz="1200" dirty="0" smtClean="0"/>
              <a:t>图</a:t>
            </a:r>
            <a:r>
              <a:rPr lang="zh-CN" altLang="en-US" sz="1200" dirty="0" smtClean="0"/>
              <a:t>：指数比较模块功能流程图</a:t>
            </a:r>
            <a:endParaRPr lang="zh-CN" altLang="zh-CN" sz="1200" dirty="0"/>
          </a:p>
        </p:txBody>
      </p:sp>
      <p:sp>
        <p:nvSpPr>
          <p:cNvPr id="25" name="TextBox 24"/>
          <p:cNvSpPr txBox="1"/>
          <p:nvPr/>
        </p:nvSpPr>
        <p:spPr>
          <a:xfrm>
            <a:off x="5030194" y="5633650"/>
            <a:ext cx="1920719" cy="276999"/>
          </a:xfrm>
          <a:prstGeom prst="rect">
            <a:avLst/>
          </a:prstGeom>
          <a:noFill/>
        </p:spPr>
        <p:txBody>
          <a:bodyPr wrap="none" rtlCol="0">
            <a:spAutoFit/>
          </a:bodyPr>
          <a:lstStyle/>
          <a:p>
            <a:r>
              <a:rPr lang="zh-CN" altLang="zh-CN" sz="1200" dirty="0" smtClean="0"/>
              <a:t>图</a:t>
            </a:r>
            <a:r>
              <a:rPr lang="zh-CN" altLang="en-US" sz="1200" dirty="0" smtClean="0"/>
              <a:t>：指数比较模块 效果图</a:t>
            </a:r>
            <a:endParaRPr lang="zh-CN" altLang="zh-CN" sz="1200" dirty="0"/>
          </a:p>
        </p:txBody>
      </p:sp>
    </p:spTree>
    <p:extLst>
      <p:ext uri="{BB962C8B-B14F-4D97-AF65-F5344CB8AC3E}">
        <p14:creationId xmlns:p14="http://schemas.microsoft.com/office/powerpoint/2010/main" val="4215725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4572000" y="366613"/>
            <a:ext cx="3417681" cy="54483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pPr lvl="0"/>
            <a:r>
              <a:rPr lang="zh-CN" altLang="en-US" sz="2600" dirty="0" smtClean="0">
                <a:latin typeface="微软雅黑" pitchFamily="34" charset="-122"/>
                <a:ea typeface="微软雅黑" pitchFamily="34" charset="-122"/>
              </a:rPr>
              <a:t>   系统设计</a:t>
            </a:r>
            <a:r>
              <a:rPr lang="zh-CN" altLang="en-US" sz="2600" dirty="0">
                <a:latin typeface="微软雅黑" pitchFamily="34" charset="-122"/>
                <a:ea typeface="微软雅黑" pitchFamily="34" charset="-122"/>
              </a:rPr>
              <a:t>与实现</a:t>
            </a:r>
            <a:endParaRPr lang="zh-CN" altLang="en-US" sz="2600" dirty="0"/>
          </a:p>
        </p:txBody>
      </p:sp>
      <p:pic>
        <p:nvPicPr>
          <p:cNvPr id="39" name="Picture 2" descr="C:\Users\Sam Liu\Desktop\新建文件夹\未标题-1.pn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170966">
            <a:off x="4413503" y="-39617"/>
            <a:ext cx="1038162" cy="1106962"/>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p:cNvSpPr txBox="1"/>
          <p:nvPr/>
        </p:nvSpPr>
        <p:spPr>
          <a:xfrm>
            <a:off x="354844" y="898165"/>
            <a:ext cx="5379206" cy="646331"/>
          </a:xfrm>
          <a:prstGeom prst="rect">
            <a:avLst/>
          </a:prstGeom>
          <a:noFill/>
        </p:spPr>
        <p:txBody>
          <a:bodyPr wrap="square" rtlCol="0">
            <a:spAutoFit/>
          </a:bodyPr>
          <a:lstStyle/>
          <a:p>
            <a:r>
              <a:rPr lang="en-US" sz="3600" i="1" dirty="0" smtClean="0">
                <a:solidFill>
                  <a:schemeClr val="tx2"/>
                </a:solidFill>
              </a:rPr>
              <a:t>5  </a:t>
            </a:r>
            <a:r>
              <a:rPr lang="zh-CN" altLang="en-US" sz="2400" dirty="0" smtClean="0"/>
              <a:t>黄金</a:t>
            </a:r>
            <a:r>
              <a:rPr lang="zh-CN" altLang="en-US" sz="2400" dirty="0"/>
              <a:t>及指数实时数据显示 模块设计</a:t>
            </a:r>
            <a:endParaRPr lang="zh-CN" altLang="en-US" sz="2400" dirty="0" smtClean="0"/>
          </a:p>
        </p:txBody>
      </p:sp>
      <p:sp>
        <p:nvSpPr>
          <p:cNvPr id="83" name="矩形 82"/>
          <p:cNvSpPr/>
          <p:nvPr/>
        </p:nvSpPr>
        <p:spPr bwMode="auto">
          <a:xfrm>
            <a:off x="6675453" y="6638499"/>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84" name="直接连接符 83"/>
          <p:cNvCxnSpPr/>
          <p:nvPr/>
        </p:nvCxnSpPr>
        <p:spPr bwMode="auto">
          <a:xfrm>
            <a:off x="188569" y="6615671"/>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85" name="直接连接符 84"/>
          <p:cNvCxnSpPr/>
          <p:nvPr/>
        </p:nvCxnSpPr>
        <p:spPr bwMode="auto">
          <a:xfrm>
            <a:off x="188569" y="6759000"/>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86" name="直接连接符 85"/>
          <p:cNvCxnSpPr/>
          <p:nvPr/>
        </p:nvCxnSpPr>
        <p:spPr bwMode="auto">
          <a:xfrm>
            <a:off x="5634129" y="6478331"/>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87" name="直接连接符 86"/>
          <p:cNvCxnSpPr/>
          <p:nvPr/>
        </p:nvCxnSpPr>
        <p:spPr bwMode="auto">
          <a:xfrm>
            <a:off x="6631079" y="6477812"/>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88" name="TextBox 87"/>
          <p:cNvSpPr txBox="1"/>
          <p:nvPr/>
        </p:nvSpPr>
        <p:spPr>
          <a:xfrm>
            <a:off x="4867555" y="625697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89" name="TextBox 88"/>
          <p:cNvSpPr txBox="1"/>
          <p:nvPr/>
        </p:nvSpPr>
        <p:spPr>
          <a:xfrm>
            <a:off x="5859924" y="6246339"/>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90" name="TextBox 89"/>
          <p:cNvSpPr txBox="1"/>
          <p:nvPr/>
        </p:nvSpPr>
        <p:spPr>
          <a:xfrm>
            <a:off x="6873597" y="6239244"/>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91" name="直接连接符 90"/>
          <p:cNvCxnSpPr/>
          <p:nvPr/>
        </p:nvCxnSpPr>
        <p:spPr bwMode="auto">
          <a:xfrm>
            <a:off x="7046397" y="6036775"/>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92" name="TextBox 91"/>
          <p:cNvSpPr txBox="1"/>
          <p:nvPr/>
        </p:nvSpPr>
        <p:spPr>
          <a:xfrm>
            <a:off x="7735681" y="625697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15771197"/>
              </p:ext>
            </p:extLst>
          </p:nvPr>
        </p:nvGraphicFramePr>
        <p:xfrm>
          <a:off x="828675" y="1724025"/>
          <a:ext cx="3743325" cy="3114675"/>
        </p:xfrm>
        <a:graphic>
          <a:graphicData uri="http://schemas.openxmlformats.org/presentationml/2006/ole">
            <mc:AlternateContent xmlns:mc="http://schemas.openxmlformats.org/markup-compatibility/2006">
              <mc:Choice xmlns:v="urn:schemas-microsoft-com:vml" Requires="v">
                <p:oleObj spid="_x0000_s90154" name="Visio" r:id="rId5" imgW="3743335" imgH="3113092" progId="Visio.Drawing.11">
                  <p:embed/>
                </p:oleObj>
              </mc:Choice>
              <mc:Fallback>
                <p:oleObj name="Visio" r:id="rId5" imgW="3743335" imgH="3113092"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675" y="1724025"/>
                        <a:ext cx="3743325" cy="311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1125439" y="5014525"/>
            <a:ext cx="2579552" cy="276999"/>
          </a:xfrm>
          <a:prstGeom prst="rect">
            <a:avLst/>
          </a:prstGeom>
          <a:noFill/>
        </p:spPr>
        <p:txBody>
          <a:bodyPr wrap="none" rtlCol="0">
            <a:spAutoFit/>
          </a:bodyPr>
          <a:lstStyle/>
          <a:p>
            <a:r>
              <a:rPr lang="zh-CN" altLang="zh-CN" sz="1200" dirty="0" smtClean="0"/>
              <a:t>图</a:t>
            </a:r>
            <a:r>
              <a:rPr lang="zh-CN" altLang="en-US" sz="1200" dirty="0"/>
              <a:t>：</a:t>
            </a:r>
            <a:r>
              <a:rPr lang="en-US" altLang="zh-CN" sz="1200" dirty="0" smtClean="0"/>
              <a:t> </a:t>
            </a:r>
            <a:r>
              <a:rPr lang="zh-CN" altLang="zh-CN" sz="1200" dirty="0"/>
              <a:t>实时数据显示模块 </a:t>
            </a:r>
            <a:r>
              <a:rPr lang="zh-CN" altLang="en-US" sz="1200" dirty="0" smtClean="0"/>
              <a:t>功能流程图</a:t>
            </a:r>
            <a:endParaRPr lang="zh-CN" altLang="zh-CN" sz="1200" dirty="0"/>
          </a:p>
        </p:txBody>
      </p:sp>
      <p:sp>
        <p:nvSpPr>
          <p:cNvPr id="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298734883"/>
              </p:ext>
            </p:extLst>
          </p:nvPr>
        </p:nvGraphicFramePr>
        <p:xfrm>
          <a:off x="4650766" y="1221330"/>
          <a:ext cx="4314825" cy="4105275"/>
        </p:xfrm>
        <a:graphic>
          <a:graphicData uri="http://schemas.openxmlformats.org/presentationml/2006/ole">
            <mc:AlternateContent xmlns:mc="http://schemas.openxmlformats.org/markup-compatibility/2006">
              <mc:Choice xmlns:v="urn:schemas-microsoft-com:vml" Requires="v">
                <p:oleObj spid="_x0000_s90155" name="Visio" r:id="rId7" imgW="4311635" imgH="4102405" progId="Visio.Drawing.11">
                  <p:embed/>
                </p:oleObj>
              </mc:Choice>
              <mc:Fallback>
                <p:oleObj name="Visio" r:id="rId7" imgW="4311635" imgH="4102405" progId="Visio.Drawing.11">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0766" y="1221330"/>
                        <a:ext cx="4314825" cy="410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5486950" y="5443924"/>
            <a:ext cx="2451313" cy="276999"/>
          </a:xfrm>
          <a:prstGeom prst="rect">
            <a:avLst/>
          </a:prstGeom>
          <a:noFill/>
        </p:spPr>
        <p:txBody>
          <a:bodyPr wrap="none" rtlCol="0">
            <a:spAutoFit/>
          </a:bodyPr>
          <a:lstStyle/>
          <a:p>
            <a:r>
              <a:rPr lang="zh-CN" altLang="zh-CN" sz="1200" dirty="0" smtClean="0"/>
              <a:t>图</a:t>
            </a:r>
            <a:r>
              <a:rPr lang="zh-CN" altLang="en-US" sz="1200" dirty="0"/>
              <a:t>：</a:t>
            </a:r>
            <a:r>
              <a:rPr lang="en-US" altLang="zh-CN" sz="1200" dirty="0" smtClean="0"/>
              <a:t> </a:t>
            </a:r>
            <a:r>
              <a:rPr lang="zh-CN" altLang="zh-CN" sz="1200" dirty="0"/>
              <a:t>实时数据显示模块 </a:t>
            </a:r>
            <a:r>
              <a:rPr lang="en-US" altLang="zh-CN" sz="1200" dirty="0" smtClean="0"/>
              <a:t>UML</a:t>
            </a:r>
            <a:r>
              <a:rPr lang="zh-CN" altLang="en-US" sz="1200" dirty="0" smtClean="0"/>
              <a:t>类图</a:t>
            </a:r>
            <a:endParaRPr lang="zh-CN" altLang="zh-CN" sz="1200" dirty="0"/>
          </a:p>
        </p:txBody>
      </p:sp>
      <p:pic>
        <p:nvPicPr>
          <p:cNvPr id="25"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2689" y="39121"/>
            <a:ext cx="2136838" cy="1053344"/>
          </a:xfrm>
          <a:prstGeom prst="rect">
            <a:avLst/>
          </a:prstGeom>
        </p:spPr>
      </p:pic>
    </p:spTree>
    <p:extLst>
      <p:ext uri="{BB962C8B-B14F-4D97-AF65-F5344CB8AC3E}">
        <p14:creationId xmlns:p14="http://schemas.microsoft.com/office/powerpoint/2010/main" val="4215725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4572000" y="366613"/>
            <a:ext cx="3417681" cy="54483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pPr lvl="0"/>
            <a:r>
              <a:rPr lang="zh-CN" altLang="en-US" sz="2600" dirty="0" smtClean="0">
                <a:latin typeface="微软雅黑" pitchFamily="34" charset="-122"/>
                <a:ea typeface="微软雅黑" pitchFamily="34" charset="-122"/>
              </a:rPr>
              <a:t>   系统设计</a:t>
            </a:r>
            <a:r>
              <a:rPr lang="zh-CN" altLang="en-US" sz="2600" dirty="0">
                <a:latin typeface="微软雅黑" pitchFamily="34" charset="-122"/>
                <a:ea typeface="微软雅黑" pitchFamily="34" charset="-122"/>
              </a:rPr>
              <a:t>与实现</a:t>
            </a:r>
            <a:endParaRPr lang="zh-CN" altLang="en-US" sz="2600" dirty="0"/>
          </a:p>
        </p:txBody>
      </p:sp>
      <p:pic>
        <p:nvPicPr>
          <p:cNvPr id="39" name="Picture 2" descr="C:\Users\Sam Liu\Desktop\新建文件夹\未标题-1.png"/>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170966">
            <a:off x="4413503" y="-39617"/>
            <a:ext cx="1038162" cy="1106962"/>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p:cNvSpPr txBox="1"/>
          <p:nvPr/>
        </p:nvSpPr>
        <p:spPr>
          <a:xfrm>
            <a:off x="354844" y="898165"/>
            <a:ext cx="5379206" cy="646331"/>
          </a:xfrm>
          <a:prstGeom prst="rect">
            <a:avLst/>
          </a:prstGeom>
          <a:noFill/>
        </p:spPr>
        <p:txBody>
          <a:bodyPr wrap="square" rtlCol="0">
            <a:spAutoFit/>
          </a:bodyPr>
          <a:lstStyle/>
          <a:p>
            <a:r>
              <a:rPr lang="en-US" sz="3600" i="1" dirty="0" smtClean="0">
                <a:solidFill>
                  <a:schemeClr val="tx2"/>
                </a:solidFill>
              </a:rPr>
              <a:t>5  </a:t>
            </a:r>
            <a:r>
              <a:rPr lang="zh-CN" altLang="en-US" sz="2400" dirty="0" smtClean="0"/>
              <a:t>黄金</a:t>
            </a:r>
            <a:r>
              <a:rPr lang="zh-CN" altLang="en-US" sz="2400" dirty="0"/>
              <a:t>及指数实时数据显示 模块设计</a:t>
            </a:r>
            <a:endParaRPr lang="zh-CN" altLang="en-US" sz="2400" dirty="0" smtClean="0"/>
          </a:p>
        </p:txBody>
      </p:sp>
      <p:sp>
        <p:nvSpPr>
          <p:cNvPr id="83" name="矩形 82"/>
          <p:cNvSpPr/>
          <p:nvPr/>
        </p:nvSpPr>
        <p:spPr bwMode="auto">
          <a:xfrm>
            <a:off x="6675453" y="6638499"/>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84" name="直接连接符 83"/>
          <p:cNvCxnSpPr/>
          <p:nvPr/>
        </p:nvCxnSpPr>
        <p:spPr bwMode="auto">
          <a:xfrm>
            <a:off x="188569" y="6615671"/>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85" name="直接连接符 84"/>
          <p:cNvCxnSpPr/>
          <p:nvPr/>
        </p:nvCxnSpPr>
        <p:spPr bwMode="auto">
          <a:xfrm>
            <a:off x="188569" y="6759000"/>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86" name="直接连接符 85"/>
          <p:cNvCxnSpPr/>
          <p:nvPr/>
        </p:nvCxnSpPr>
        <p:spPr bwMode="auto">
          <a:xfrm>
            <a:off x="5634129" y="6478331"/>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87" name="直接连接符 86"/>
          <p:cNvCxnSpPr/>
          <p:nvPr/>
        </p:nvCxnSpPr>
        <p:spPr bwMode="auto">
          <a:xfrm>
            <a:off x="6631079" y="6477812"/>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88" name="TextBox 87"/>
          <p:cNvSpPr txBox="1"/>
          <p:nvPr/>
        </p:nvSpPr>
        <p:spPr>
          <a:xfrm>
            <a:off x="4867555" y="625697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89" name="TextBox 88"/>
          <p:cNvSpPr txBox="1"/>
          <p:nvPr/>
        </p:nvSpPr>
        <p:spPr>
          <a:xfrm>
            <a:off x="5859924" y="6246339"/>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90" name="TextBox 89"/>
          <p:cNvSpPr txBox="1"/>
          <p:nvPr/>
        </p:nvSpPr>
        <p:spPr>
          <a:xfrm>
            <a:off x="6873597" y="6239244"/>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91" name="直接连接符 90"/>
          <p:cNvCxnSpPr/>
          <p:nvPr/>
        </p:nvCxnSpPr>
        <p:spPr bwMode="auto">
          <a:xfrm>
            <a:off x="7046397" y="6036775"/>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92" name="TextBox 91"/>
          <p:cNvSpPr txBox="1"/>
          <p:nvPr/>
        </p:nvSpPr>
        <p:spPr>
          <a:xfrm>
            <a:off x="7735681" y="625697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625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448" y="1544496"/>
            <a:ext cx="6534364"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020914" y="5662225"/>
            <a:ext cx="2579552" cy="276999"/>
          </a:xfrm>
          <a:prstGeom prst="rect">
            <a:avLst/>
          </a:prstGeom>
          <a:noFill/>
        </p:spPr>
        <p:txBody>
          <a:bodyPr wrap="none" rtlCol="0">
            <a:spAutoFit/>
          </a:bodyPr>
          <a:lstStyle/>
          <a:p>
            <a:r>
              <a:rPr lang="zh-CN" altLang="zh-CN" sz="1200" dirty="0" smtClean="0"/>
              <a:t>图</a:t>
            </a:r>
            <a:r>
              <a:rPr lang="zh-CN" altLang="en-US" sz="1200" dirty="0"/>
              <a:t>：</a:t>
            </a:r>
            <a:r>
              <a:rPr lang="en-US" altLang="zh-CN" sz="1200" dirty="0" smtClean="0"/>
              <a:t> </a:t>
            </a:r>
            <a:r>
              <a:rPr lang="zh-CN" altLang="zh-CN" sz="1200" dirty="0"/>
              <a:t>实时数据显示模块 界面效果</a:t>
            </a:r>
            <a:r>
              <a:rPr lang="zh-CN" altLang="zh-CN" sz="1200" dirty="0" smtClean="0"/>
              <a:t>图</a:t>
            </a:r>
            <a:endParaRPr lang="zh-CN" altLang="zh-CN" sz="1200" dirty="0"/>
          </a:p>
        </p:txBody>
      </p:sp>
      <p:pic>
        <p:nvPicPr>
          <p:cNvPr id="20"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2689" y="39121"/>
            <a:ext cx="2136838" cy="1053344"/>
          </a:xfrm>
          <a:prstGeom prst="rect">
            <a:avLst/>
          </a:prstGeom>
        </p:spPr>
      </p:pic>
    </p:spTree>
    <p:extLst>
      <p:ext uri="{BB962C8B-B14F-4D97-AF65-F5344CB8AC3E}">
        <p14:creationId xmlns:p14="http://schemas.microsoft.com/office/powerpoint/2010/main" val="1126991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4572000" y="366613"/>
            <a:ext cx="3417681" cy="54483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pPr lvl="0"/>
            <a:r>
              <a:rPr lang="zh-CN" altLang="en-US" sz="2600" dirty="0" smtClean="0">
                <a:latin typeface="微软雅黑" pitchFamily="34" charset="-122"/>
                <a:ea typeface="微软雅黑" pitchFamily="34" charset="-122"/>
              </a:rPr>
              <a:t>   系统设计</a:t>
            </a:r>
            <a:r>
              <a:rPr lang="zh-CN" altLang="en-US" sz="2600" dirty="0">
                <a:latin typeface="微软雅黑" pitchFamily="34" charset="-122"/>
                <a:ea typeface="微软雅黑" pitchFamily="34" charset="-122"/>
              </a:rPr>
              <a:t>与实现</a:t>
            </a:r>
            <a:endParaRPr lang="zh-CN" altLang="en-US" sz="2600" dirty="0"/>
          </a:p>
        </p:txBody>
      </p:sp>
      <p:pic>
        <p:nvPicPr>
          <p:cNvPr id="39" name="Picture 2" descr="C:\Users\Sam Liu\Desktop\新建文件夹\未标题-1.png"/>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170966">
            <a:off x="4413503" y="-39617"/>
            <a:ext cx="1038162" cy="1106962"/>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p:cNvSpPr txBox="1"/>
          <p:nvPr/>
        </p:nvSpPr>
        <p:spPr>
          <a:xfrm>
            <a:off x="-395216" y="816924"/>
            <a:ext cx="5379206" cy="646331"/>
          </a:xfrm>
          <a:prstGeom prst="rect">
            <a:avLst/>
          </a:prstGeom>
          <a:noFill/>
        </p:spPr>
        <p:txBody>
          <a:bodyPr wrap="square" rtlCol="0">
            <a:spAutoFit/>
          </a:bodyPr>
          <a:lstStyle/>
          <a:p>
            <a:r>
              <a:rPr lang="en-US" sz="3600" i="1" dirty="0" smtClean="0">
                <a:solidFill>
                  <a:schemeClr val="tx2"/>
                </a:solidFill>
              </a:rPr>
              <a:t>6  </a:t>
            </a:r>
            <a:r>
              <a:rPr lang="zh-CN" altLang="en-US" sz="2400" dirty="0" smtClean="0"/>
              <a:t>计量</a:t>
            </a:r>
            <a:r>
              <a:rPr lang="zh-CN" altLang="en-US" sz="2400" dirty="0"/>
              <a:t>模型模拟</a:t>
            </a:r>
            <a:r>
              <a:rPr lang="zh-CN" altLang="en-US" sz="2400" dirty="0" smtClean="0"/>
              <a:t>模块</a:t>
            </a:r>
            <a:endParaRPr lang="zh-CN" altLang="en-US" sz="2400" dirty="0" smtClean="0"/>
          </a:p>
        </p:txBody>
      </p:sp>
      <p:sp>
        <p:nvSpPr>
          <p:cNvPr id="83" name="矩形 82"/>
          <p:cNvSpPr/>
          <p:nvPr/>
        </p:nvSpPr>
        <p:spPr bwMode="auto">
          <a:xfrm>
            <a:off x="6675453" y="6638499"/>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84" name="直接连接符 83"/>
          <p:cNvCxnSpPr/>
          <p:nvPr/>
        </p:nvCxnSpPr>
        <p:spPr bwMode="auto">
          <a:xfrm>
            <a:off x="188569" y="6615671"/>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85" name="直接连接符 84"/>
          <p:cNvCxnSpPr/>
          <p:nvPr/>
        </p:nvCxnSpPr>
        <p:spPr bwMode="auto">
          <a:xfrm>
            <a:off x="188569" y="6759000"/>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86" name="直接连接符 85"/>
          <p:cNvCxnSpPr/>
          <p:nvPr/>
        </p:nvCxnSpPr>
        <p:spPr bwMode="auto">
          <a:xfrm>
            <a:off x="5634129" y="6478331"/>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87" name="直接连接符 86"/>
          <p:cNvCxnSpPr/>
          <p:nvPr/>
        </p:nvCxnSpPr>
        <p:spPr bwMode="auto">
          <a:xfrm>
            <a:off x="6631079" y="6477812"/>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88" name="TextBox 87"/>
          <p:cNvSpPr txBox="1"/>
          <p:nvPr/>
        </p:nvSpPr>
        <p:spPr>
          <a:xfrm>
            <a:off x="4867555" y="625697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89" name="TextBox 88"/>
          <p:cNvSpPr txBox="1"/>
          <p:nvPr/>
        </p:nvSpPr>
        <p:spPr>
          <a:xfrm>
            <a:off x="5859924" y="6246339"/>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90" name="TextBox 89"/>
          <p:cNvSpPr txBox="1"/>
          <p:nvPr/>
        </p:nvSpPr>
        <p:spPr>
          <a:xfrm>
            <a:off x="6873597" y="6239244"/>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91" name="直接连接符 90"/>
          <p:cNvCxnSpPr/>
          <p:nvPr/>
        </p:nvCxnSpPr>
        <p:spPr bwMode="auto">
          <a:xfrm>
            <a:off x="7046397" y="6036775"/>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92" name="TextBox 91"/>
          <p:cNvSpPr txBox="1"/>
          <p:nvPr/>
        </p:nvSpPr>
        <p:spPr>
          <a:xfrm>
            <a:off x="7735681" y="625697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8" name="直接箭头连接符 17"/>
          <p:cNvCxnSpPr/>
          <p:nvPr/>
        </p:nvCxnSpPr>
        <p:spPr>
          <a:xfrm>
            <a:off x="1413175" y="2612609"/>
            <a:ext cx="720000"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1413175" y="3041237"/>
            <a:ext cx="720000"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1413175" y="3827055"/>
            <a:ext cx="720000"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21" name="TextBox 5"/>
          <p:cNvSpPr txBox="1"/>
          <p:nvPr/>
        </p:nvSpPr>
        <p:spPr>
          <a:xfrm>
            <a:off x="1661628" y="3255551"/>
            <a:ext cx="400110" cy="500066"/>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smtClean="0"/>
              <a:t>· · ·</a:t>
            </a:r>
            <a:endParaRPr lang="zh-CN" altLang="en-US" sz="1400" b="1" dirty="0"/>
          </a:p>
        </p:txBody>
      </p:sp>
      <p:sp>
        <p:nvSpPr>
          <p:cNvPr id="23" name="椭圆 22"/>
          <p:cNvSpPr/>
          <p:nvPr/>
        </p:nvSpPr>
        <p:spPr>
          <a:xfrm>
            <a:off x="3347621" y="2041105"/>
            <a:ext cx="785818" cy="428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b="1" dirty="0" smtClean="0">
                <a:solidFill>
                  <a:schemeClr val="tx1"/>
                </a:solidFill>
              </a:rPr>
              <a:t>c _ 1</a:t>
            </a:r>
            <a:endParaRPr lang="zh-CN" altLang="en-US" sz="1400" b="1" dirty="0">
              <a:solidFill>
                <a:schemeClr val="tx1"/>
              </a:solidFill>
            </a:endParaRPr>
          </a:p>
        </p:txBody>
      </p:sp>
      <p:sp>
        <p:nvSpPr>
          <p:cNvPr id="24" name="椭圆 23"/>
          <p:cNvSpPr/>
          <p:nvPr/>
        </p:nvSpPr>
        <p:spPr>
          <a:xfrm>
            <a:off x="3347621" y="2826923"/>
            <a:ext cx="785818" cy="428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b="1" dirty="0" smtClean="0">
                <a:solidFill>
                  <a:schemeClr val="tx1"/>
                </a:solidFill>
              </a:rPr>
              <a:t>c _2</a:t>
            </a:r>
            <a:endParaRPr lang="zh-CN" altLang="en-US" sz="1400" b="1" dirty="0">
              <a:solidFill>
                <a:schemeClr val="tx1"/>
              </a:solidFill>
            </a:endParaRPr>
          </a:p>
        </p:txBody>
      </p:sp>
      <p:sp>
        <p:nvSpPr>
          <p:cNvPr id="25" name="椭圆 24"/>
          <p:cNvSpPr/>
          <p:nvPr/>
        </p:nvSpPr>
        <p:spPr>
          <a:xfrm>
            <a:off x="3347621" y="3827055"/>
            <a:ext cx="785818" cy="428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b="1" dirty="0" smtClean="0">
                <a:solidFill>
                  <a:schemeClr val="tx1"/>
                </a:solidFill>
              </a:rPr>
              <a:t>c _h</a:t>
            </a:r>
            <a:endParaRPr lang="zh-CN" altLang="en-US" sz="1400" b="1" dirty="0">
              <a:solidFill>
                <a:schemeClr val="tx1"/>
              </a:solidFill>
            </a:endParaRPr>
          </a:p>
        </p:txBody>
      </p:sp>
      <p:sp>
        <p:nvSpPr>
          <p:cNvPr id="26" name="TextBox 9"/>
          <p:cNvSpPr txBox="1"/>
          <p:nvPr/>
        </p:nvSpPr>
        <p:spPr>
          <a:xfrm>
            <a:off x="3501510" y="3326989"/>
            <a:ext cx="400110" cy="500066"/>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smtClean="0"/>
              <a:t>· · ·</a:t>
            </a:r>
            <a:endParaRPr lang="zh-CN" altLang="en-US" sz="1400" b="1" dirty="0"/>
          </a:p>
        </p:txBody>
      </p:sp>
      <p:sp>
        <p:nvSpPr>
          <p:cNvPr id="27" name="矩形 26"/>
          <p:cNvSpPr/>
          <p:nvPr/>
        </p:nvSpPr>
        <p:spPr>
          <a:xfrm>
            <a:off x="1990299" y="2457591"/>
            <a:ext cx="293670"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smtClean="0"/>
              <a:t>●</a:t>
            </a:r>
            <a:endParaRPr lang="zh-CN" altLang="en-US" sz="1400" b="1" dirty="0"/>
          </a:p>
        </p:txBody>
      </p:sp>
      <p:sp>
        <p:nvSpPr>
          <p:cNvPr id="28" name="矩形 27"/>
          <p:cNvSpPr/>
          <p:nvPr/>
        </p:nvSpPr>
        <p:spPr>
          <a:xfrm>
            <a:off x="2003429" y="2886219"/>
            <a:ext cx="293670"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smtClean="0"/>
              <a:t>●</a:t>
            </a:r>
            <a:endParaRPr lang="zh-CN" altLang="en-US" sz="1400" b="1" dirty="0"/>
          </a:p>
        </p:txBody>
      </p:sp>
      <p:sp>
        <p:nvSpPr>
          <p:cNvPr id="29" name="矩形 28"/>
          <p:cNvSpPr/>
          <p:nvPr/>
        </p:nvSpPr>
        <p:spPr>
          <a:xfrm>
            <a:off x="1990299" y="3662154"/>
            <a:ext cx="293670"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smtClean="0"/>
              <a:t>●</a:t>
            </a:r>
            <a:endParaRPr lang="zh-CN" altLang="en-US" sz="1400" b="1" dirty="0"/>
          </a:p>
        </p:txBody>
      </p:sp>
      <p:cxnSp>
        <p:nvCxnSpPr>
          <p:cNvPr id="30" name="直接连接符 29"/>
          <p:cNvCxnSpPr>
            <a:endCxn id="23" idx="2"/>
          </p:cNvCxnSpPr>
          <p:nvPr/>
        </p:nvCxnSpPr>
        <p:spPr>
          <a:xfrm flipV="1">
            <a:off x="2204615" y="2255419"/>
            <a:ext cx="1143006" cy="3571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24" idx="2"/>
          </p:cNvCxnSpPr>
          <p:nvPr/>
        </p:nvCxnSpPr>
        <p:spPr>
          <a:xfrm>
            <a:off x="2133175" y="2612609"/>
            <a:ext cx="1214446" cy="4286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5" idx="2"/>
          </p:cNvCxnSpPr>
          <p:nvPr/>
        </p:nvCxnSpPr>
        <p:spPr>
          <a:xfrm rot="16200000" flipH="1">
            <a:off x="2026018" y="2719766"/>
            <a:ext cx="1428760" cy="12144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接连接符 32"/>
          <p:cNvCxnSpPr>
            <a:endCxn id="23" idx="2"/>
          </p:cNvCxnSpPr>
          <p:nvPr/>
        </p:nvCxnSpPr>
        <p:spPr>
          <a:xfrm flipV="1">
            <a:off x="2204613" y="2255419"/>
            <a:ext cx="1143008" cy="7858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24" idx="2"/>
          </p:cNvCxnSpPr>
          <p:nvPr/>
        </p:nvCxnSpPr>
        <p:spPr>
          <a:xfrm>
            <a:off x="2204613" y="3041237"/>
            <a:ext cx="1143008"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a:endCxn id="25" idx="2"/>
          </p:cNvCxnSpPr>
          <p:nvPr/>
        </p:nvCxnSpPr>
        <p:spPr>
          <a:xfrm>
            <a:off x="2204613" y="3041237"/>
            <a:ext cx="1143008" cy="10001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23" idx="2"/>
          </p:cNvCxnSpPr>
          <p:nvPr/>
        </p:nvCxnSpPr>
        <p:spPr>
          <a:xfrm rot="5400000" flipH="1" flipV="1">
            <a:off x="1990299" y="2469733"/>
            <a:ext cx="1571636" cy="11430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24" idx="2"/>
          </p:cNvCxnSpPr>
          <p:nvPr/>
        </p:nvCxnSpPr>
        <p:spPr>
          <a:xfrm flipV="1">
            <a:off x="2204613" y="3041237"/>
            <a:ext cx="1143008" cy="7858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25" idx="2"/>
          </p:cNvCxnSpPr>
          <p:nvPr/>
        </p:nvCxnSpPr>
        <p:spPr>
          <a:xfrm>
            <a:off x="2204613" y="3827055"/>
            <a:ext cx="1143008" cy="2143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5062133" y="2826923"/>
            <a:ext cx="785818" cy="428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b="1" dirty="0">
              <a:solidFill>
                <a:schemeClr val="tx1"/>
              </a:solidFill>
            </a:endParaRPr>
          </a:p>
        </p:txBody>
      </p:sp>
      <p:sp>
        <p:nvSpPr>
          <p:cNvPr id="41" name="TextBox 64"/>
          <p:cNvSpPr txBox="1"/>
          <p:nvPr/>
        </p:nvSpPr>
        <p:spPr>
          <a:xfrm>
            <a:off x="632977" y="2469733"/>
            <a:ext cx="785818"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smtClean="0"/>
              <a:t>g_(t+1)</a:t>
            </a:r>
            <a:endParaRPr lang="zh-CN" altLang="en-US" sz="1400" b="1" dirty="0"/>
          </a:p>
        </p:txBody>
      </p:sp>
      <p:sp>
        <p:nvSpPr>
          <p:cNvPr id="42" name="TextBox 65"/>
          <p:cNvSpPr txBox="1"/>
          <p:nvPr/>
        </p:nvSpPr>
        <p:spPr>
          <a:xfrm>
            <a:off x="632977" y="2898361"/>
            <a:ext cx="785818"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smtClean="0"/>
              <a:t>g_(t+2)</a:t>
            </a:r>
            <a:endParaRPr lang="zh-CN" altLang="en-US" sz="1400" b="1" dirty="0"/>
          </a:p>
        </p:txBody>
      </p:sp>
      <p:sp>
        <p:nvSpPr>
          <p:cNvPr id="43" name="TextBox 66"/>
          <p:cNvSpPr txBox="1"/>
          <p:nvPr/>
        </p:nvSpPr>
        <p:spPr>
          <a:xfrm>
            <a:off x="561539" y="3612741"/>
            <a:ext cx="857256"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smtClean="0"/>
              <a:t>g_(t+20)</a:t>
            </a:r>
            <a:endParaRPr lang="zh-CN" altLang="en-US" sz="1400" b="1" dirty="0"/>
          </a:p>
        </p:txBody>
      </p:sp>
      <p:cxnSp>
        <p:nvCxnSpPr>
          <p:cNvPr id="44" name="直接连接符 43"/>
          <p:cNvCxnSpPr>
            <a:stCxn id="23" idx="6"/>
            <a:endCxn id="40" idx="2"/>
          </p:cNvCxnSpPr>
          <p:nvPr/>
        </p:nvCxnSpPr>
        <p:spPr>
          <a:xfrm>
            <a:off x="4133439" y="2255419"/>
            <a:ext cx="928694" cy="7858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4" idx="6"/>
            <a:endCxn id="40" idx="2"/>
          </p:cNvCxnSpPr>
          <p:nvPr/>
        </p:nvCxnSpPr>
        <p:spPr>
          <a:xfrm>
            <a:off x="4133439" y="3041237"/>
            <a:ext cx="928694"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5" idx="6"/>
            <a:endCxn id="40" idx="2"/>
          </p:cNvCxnSpPr>
          <p:nvPr/>
        </p:nvCxnSpPr>
        <p:spPr>
          <a:xfrm flipV="1">
            <a:off x="4133439" y="3041237"/>
            <a:ext cx="928694" cy="100013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TextBox 74"/>
          <p:cNvSpPr txBox="1"/>
          <p:nvPr/>
        </p:nvSpPr>
        <p:spPr>
          <a:xfrm>
            <a:off x="5919389" y="3112675"/>
            <a:ext cx="1000132"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smtClean="0">
                <a:solidFill>
                  <a:schemeClr val="tx1"/>
                </a:solidFill>
              </a:rPr>
              <a:t>g_(t+21)</a:t>
            </a:r>
            <a:endParaRPr lang="zh-CN" altLang="en-US" sz="1400" b="1" dirty="0" smtClean="0">
              <a:solidFill>
                <a:schemeClr val="tx1"/>
              </a:solidFill>
            </a:endParaRPr>
          </a:p>
        </p:txBody>
      </p:sp>
      <p:sp>
        <p:nvSpPr>
          <p:cNvPr id="48" name="矩形 47"/>
          <p:cNvSpPr/>
          <p:nvPr/>
        </p:nvSpPr>
        <p:spPr>
          <a:xfrm>
            <a:off x="5276447" y="2826923"/>
            <a:ext cx="312906"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t>∑</a:t>
            </a:r>
          </a:p>
        </p:txBody>
      </p:sp>
      <p:cxnSp>
        <p:nvCxnSpPr>
          <p:cNvPr id="49" name="直接箭头连接符 48"/>
          <p:cNvCxnSpPr/>
          <p:nvPr/>
        </p:nvCxnSpPr>
        <p:spPr>
          <a:xfrm>
            <a:off x="5847951" y="3041237"/>
            <a:ext cx="720000"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4062001" y="2255419"/>
            <a:ext cx="865943"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304800" fontAlgn="base">
              <a:spcBef>
                <a:spcPct val="0"/>
              </a:spcBef>
              <a:spcAft>
                <a:spcPct val="0"/>
              </a:spcAft>
            </a:pPr>
            <a:r>
              <a:rPr lang="en-US" altLang="zh-CN" sz="1400" b="1" dirty="0">
                <a:solidFill>
                  <a:prstClr val="black"/>
                </a:solidFill>
                <a:latin typeface="微软雅黑" pitchFamily="34" charset="-122"/>
                <a:ea typeface="微软雅黑" pitchFamily="34" charset="-122"/>
                <a:cs typeface="Times New Roman" pitchFamily="18" charset="0"/>
              </a:rPr>
              <a:t>W∈</a:t>
            </a:r>
            <a:endParaRPr lang="en-US" altLang="zh-CN" sz="1400" b="1" dirty="0">
              <a:solidFill>
                <a:prstClr val="black"/>
              </a:solidFill>
              <a:latin typeface="Arial" pitchFamily="34" charset="0"/>
              <a:ea typeface="宋体" pitchFamily="2" charset="-122"/>
            </a:endParaRPr>
          </a:p>
        </p:txBody>
      </p:sp>
      <p:pic>
        <p:nvPicPr>
          <p:cNvPr id="51"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776381" y="2279233"/>
            <a:ext cx="323850" cy="190500"/>
          </a:xfrm>
          <a:prstGeom prst="rect">
            <a:avLst/>
          </a:prstGeom>
          <a:noFill/>
        </p:spPr>
      </p:pic>
      <p:cxnSp>
        <p:nvCxnSpPr>
          <p:cNvPr id="52" name="直接箭头连接符 51"/>
          <p:cNvCxnSpPr/>
          <p:nvPr/>
        </p:nvCxnSpPr>
        <p:spPr>
          <a:xfrm rot="5340000" flipH="1" flipV="1">
            <a:off x="5220701" y="3469876"/>
            <a:ext cx="416486" cy="119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endCxn id="48" idx="0"/>
          </p:cNvCxnSpPr>
          <p:nvPr/>
        </p:nvCxnSpPr>
        <p:spPr>
          <a:xfrm rot="16200000" flipH="1">
            <a:off x="5211797" y="2605820"/>
            <a:ext cx="428628" cy="135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TextBox 97"/>
          <p:cNvSpPr txBox="1"/>
          <p:nvPr/>
        </p:nvSpPr>
        <p:spPr>
          <a:xfrm>
            <a:off x="5205009" y="2100401"/>
            <a:ext cx="571504"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smtClean="0"/>
              <a:t>b_0</a:t>
            </a:r>
            <a:endParaRPr lang="zh-CN" altLang="en-US" sz="1400" b="1" dirty="0"/>
          </a:p>
        </p:txBody>
      </p:sp>
      <p:sp>
        <p:nvSpPr>
          <p:cNvPr id="55" name="TextBox 98"/>
          <p:cNvSpPr txBox="1"/>
          <p:nvPr/>
        </p:nvSpPr>
        <p:spPr>
          <a:xfrm>
            <a:off x="5205009" y="3684179"/>
            <a:ext cx="642942"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err="1" smtClean="0"/>
              <a:t>b_m</a:t>
            </a:r>
            <a:endParaRPr lang="zh-CN" altLang="en-US" sz="1400" b="1" dirty="0"/>
          </a:p>
        </p:txBody>
      </p:sp>
      <p:pic>
        <p:nvPicPr>
          <p:cNvPr id="56" name="Picture 1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204746" y="1755353"/>
            <a:ext cx="1143008" cy="241301"/>
          </a:xfrm>
          <a:prstGeom prst="rect">
            <a:avLst/>
          </a:prstGeom>
          <a:noFill/>
        </p:spPr>
      </p:pic>
      <p:pic>
        <p:nvPicPr>
          <p:cNvPr id="57" name="Picture 1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133307" y="4327121"/>
            <a:ext cx="1285884" cy="262707"/>
          </a:xfrm>
          <a:prstGeom prst="rect">
            <a:avLst/>
          </a:prstGeom>
          <a:noFill/>
        </p:spPr>
      </p:pic>
      <p:sp>
        <p:nvSpPr>
          <p:cNvPr id="58" name="TextBox 57"/>
          <p:cNvSpPr txBox="1"/>
          <p:nvPr/>
        </p:nvSpPr>
        <p:spPr>
          <a:xfrm>
            <a:off x="657291" y="4681182"/>
            <a:ext cx="1201003" cy="369332"/>
          </a:xfrm>
          <a:prstGeom prst="rect">
            <a:avLst/>
          </a:prstGeom>
          <a:noFill/>
        </p:spPr>
        <p:txBody>
          <a:bodyPr wrap="square" rtlCol="0">
            <a:spAutoFit/>
          </a:bodyPr>
          <a:lstStyle/>
          <a:p>
            <a:r>
              <a:rPr lang="zh-CN" altLang="en-US" dirty="0" smtClean="0"/>
              <a:t>输入层</a:t>
            </a:r>
          </a:p>
        </p:txBody>
      </p:sp>
      <p:sp>
        <p:nvSpPr>
          <p:cNvPr id="59" name="TextBox 58"/>
          <p:cNvSpPr txBox="1"/>
          <p:nvPr/>
        </p:nvSpPr>
        <p:spPr>
          <a:xfrm>
            <a:off x="2911445" y="4860877"/>
            <a:ext cx="1201003" cy="369332"/>
          </a:xfrm>
          <a:prstGeom prst="rect">
            <a:avLst/>
          </a:prstGeom>
          <a:noFill/>
        </p:spPr>
        <p:txBody>
          <a:bodyPr wrap="square" rtlCol="0">
            <a:spAutoFit/>
          </a:bodyPr>
          <a:lstStyle/>
          <a:p>
            <a:r>
              <a:rPr lang="zh-CN" altLang="en-US" dirty="0" smtClean="0"/>
              <a:t>隐层</a:t>
            </a:r>
            <a:endParaRPr lang="zh-CN" altLang="en-US" dirty="0"/>
          </a:p>
        </p:txBody>
      </p:sp>
      <p:sp>
        <p:nvSpPr>
          <p:cNvPr id="60" name="TextBox 59"/>
          <p:cNvSpPr txBox="1"/>
          <p:nvPr/>
        </p:nvSpPr>
        <p:spPr>
          <a:xfrm>
            <a:off x="5015475" y="4753969"/>
            <a:ext cx="1201003" cy="369332"/>
          </a:xfrm>
          <a:prstGeom prst="rect">
            <a:avLst/>
          </a:prstGeom>
          <a:noFill/>
        </p:spPr>
        <p:txBody>
          <a:bodyPr wrap="square" rtlCol="0">
            <a:spAutoFit/>
          </a:bodyPr>
          <a:lstStyle/>
          <a:p>
            <a:r>
              <a:rPr lang="zh-CN" altLang="en-US" dirty="0" smtClean="0"/>
              <a:t>输出层</a:t>
            </a:r>
            <a:endParaRPr lang="zh-CN" altLang="en-US" dirty="0"/>
          </a:p>
        </p:txBody>
      </p:sp>
      <p:sp>
        <p:nvSpPr>
          <p:cNvPr id="61" name="TextBox 60"/>
          <p:cNvSpPr txBox="1"/>
          <p:nvPr/>
        </p:nvSpPr>
        <p:spPr>
          <a:xfrm>
            <a:off x="2731752" y="5240742"/>
            <a:ext cx="1937982" cy="646331"/>
          </a:xfrm>
          <a:prstGeom prst="rect">
            <a:avLst/>
          </a:prstGeom>
          <a:noFill/>
        </p:spPr>
        <p:txBody>
          <a:bodyPr wrap="square" rtlCol="0">
            <a:spAutoFit/>
          </a:bodyPr>
          <a:lstStyle/>
          <a:p>
            <a:pPr algn="l"/>
            <a:r>
              <a:rPr lang="en-US" altLang="zh-CN" b="0" dirty="0" smtClean="0"/>
              <a:t>K-means</a:t>
            </a:r>
            <a:r>
              <a:rPr lang="zh-CN" altLang="en-US" b="0" dirty="0" smtClean="0"/>
              <a:t>聚类确定隐层节点数</a:t>
            </a:r>
          </a:p>
        </p:txBody>
      </p:sp>
      <p:sp>
        <p:nvSpPr>
          <p:cNvPr id="62" name="TextBox 61"/>
          <p:cNvSpPr txBox="1"/>
          <p:nvPr/>
        </p:nvSpPr>
        <p:spPr>
          <a:xfrm>
            <a:off x="452574" y="5090615"/>
            <a:ext cx="1869743" cy="646331"/>
          </a:xfrm>
          <a:prstGeom prst="rect">
            <a:avLst/>
          </a:prstGeom>
          <a:noFill/>
        </p:spPr>
        <p:txBody>
          <a:bodyPr wrap="square" rtlCol="0">
            <a:spAutoFit/>
          </a:bodyPr>
          <a:lstStyle/>
          <a:p>
            <a:pPr algn="l"/>
            <a:r>
              <a:rPr lang="zh-CN" altLang="en-US" b="0" dirty="0" smtClean="0"/>
              <a:t>前</a:t>
            </a:r>
            <a:r>
              <a:rPr lang="en-US" altLang="zh-CN" b="0" dirty="0" smtClean="0"/>
              <a:t>100</a:t>
            </a:r>
            <a:r>
              <a:rPr lang="zh-CN" altLang="en-US" b="0" dirty="0" smtClean="0"/>
              <a:t>个价差数，标准化</a:t>
            </a:r>
          </a:p>
        </p:txBody>
      </p:sp>
      <p:sp>
        <p:nvSpPr>
          <p:cNvPr id="63" name="TextBox 62"/>
          <p:cNvSpPr txBox="1"/>
          <p:nvPr/>
        </p:nvSpPr>
        <p:spPr>
          <a:xfrm>
            <a:off x="4942688" y="5227092"/>
            <a:ext cx="1883391" cy="369332"/>
          </a:xfrm>
          <a:prstGeom prst="rect">
            <a:avLst/>
          </a:prstGeom>
          <a:noFill/>
        </p:spPr>
        <p:txBody>
          <a:bodyPr wrap="square" rtlCol="0">
            <a:spAutoFit/>
          </a:bodyPr>
          <a:lstStyle/>
          <a:p>
            <a:r>
              <a:rPr lang="zh-CN" altLang="en-US" b="0" dirty="0" smtClean="0"/>
              <a:t>第</a:t>
            </a:r>
            <a:r>
              <a:rPr lang="en-US" altLang="zh-CN" b="0" dirty="0" smtClean="0"/>
              <a:t>101</a:t>
            </a:r>
            <a:r>
              <a:rPr lang="zh-CN" altLang="en-US" b="0" dirty="0" smtClean="0"/>
              <a:t>个价差数</a:t>
            </a:r>
          </a:p>
        </p:txBody>
      </p:sp>
      <p:sp>
        <p:nvSpPr>
          <p:cNvPr id="64" name="TextBox 63"/>
          <p:cNvSpPr txBox="1"/>
          <p:nvPr/>
        </p:nvSpPr>
        <p:spPr>
          <a:xfrm>
            <a:off x="2404205" y="3985145"/>
            <a:ext cx="327547" cy="923330"/>
          </a:xfrm>
          <a:prstGeom prst="rect">
            <a:avLst/>
          </a:prstGeom>
          <a:noFill/>
        </p:spPr>
        <p:txBody>
          <a:bodyPr wrap="square" rtlCol="0">
            <a:spAutoFit/>
          </a:bodyPr>
          <a:lstStyle/>
          <a:p>
            <a:r>
              <a:rPr lang="zh-CN" altLang="en-US" b="0" dirty="0" smtClean="0"/>
              <a:t>非线性</a:t>
            </a:r>
          </a:p>
        </p:txBody>
      </p:sp>
      <p:sp>
        <p:nvSpPr>
          <p:cNvPr id="65" name="TextBox 64"/>
          <p:cNvSpPr txBox="1"/>
          <p:nvPr/>
        </p:nvSpPr>
        <p:spPr>
          <a:xfrm>
            <a:off x="4453643" y="3850942"/>
            <a:ext cx="327547" cy="646331"/>
          </a:xfrm>
          <a:prstGeom prst="rect">
            <a:avLst/>
          </a:prstGeom>
          <a:noFill/>
        </p:spPr>
        <p:txBody>
          <a:bodyPr wrap="square" rtlCol="0">
            <a:spAutoFit/>
          </a:bodyPr>
          <a:lstStyle/>
          <a:p>
            <a:r>
              <a:rPr lang="zh-CN" altLang="en-US" b="0" dirty="0" smtClean="0"/>
              <a:t>线性</a:t>
            </a:r>
          </a:p>
        </p:txBody>
      </p:sp>
      <p:pic>
        <p:nvPicPr>
          <p:cNvPr id="66"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2689" y="-98335"/>
            <a:ext cx="2136838" cy="1053344"/>
          </a:xfrm>
          <a:prstGeom prst="rect">
            <a:avLst/>
          </a:prstGeom>
        </p:spPr>
      </p:pic>
    </p:spTree>
    <p:extLst>
      <p:ext uri="{BB962C8B-B14F-4D97-AF65-F5344CB8AC3E}">
        <p14:creationId xmlns:p14="http://schemas.microsoft.com/office/powerpoint/2010/main" val="256702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0" presetClass="entr" presetSubtype="0"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par>
                                <p:cTn id="51" presetID="10"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par>
                                <p:cTn id="54" presetID="10" presetClass="entr" presetSubtype="0" fill="hold"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500"/>
                                        <p:tgtEl>
                                          <p:spTgt spid="38"/>
                                        </p:tgtEl>
                                      </p:cBhvr>
                                    </p:animEffect>
                                  </p:childTnLst>
                                </p:cTn>
                              </p:par>
                              <p:par>
                                <p:cTn id="57" presetID="10"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fade">
                                      <p:cBhvr>
                                        <p:cTn id="65" dur="500"/>
                                        <p:tgtEl>
                                          <p:spTgt spid="64"/>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par>
                                <p:cTn id="79" presetID="10" presetClass="entr" presetSubtype="0" fill="hold"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fade">
                                      <p:cBhvr>
                                        <p:cTn id="81" dur="500"/>
                                        <p:tgtEl>
                                          <p:spTgt spid="56"/>
                                        </p:tgtEl>
                                      </p:cBhvr>
                                    </p:animEffect>
                                  </p:childTnLst>
                                </p:cTn>
                              </p:par>
                              <p:par>
                                <p:cTn id="82" presetID="10" presetClass="entr" presetSubtype="0" fill="hold" nodeType="with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fade">
                                      <p:cBhvr>
                                        <p:cTn id="84" dur="500"/>
                                        <p:tgtEl>
                                          <p:spTgt spid="57"/>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fade">
                                      <p:cBhvr>
                                        <p:cTn id="88" dur="500"/>
                                        <p:tgtEl>
                                          <p:spTgt spid="44"/>
                                        </p:tgtEl>
                                      </p:cBhvr>
                                    </p:animEffect>
                                  </p:childTnLst>
                                </p:cTn>
                              </p:par>
                              <p:par>
                                <p:cTn id="89" presetID="10" presetClass="entr" presetSubtype="0" fill="hold" nodeType="with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fade">
                                      <p:cBhvr>
                                        <p:cTn id="91" dur="500"/>
                                        <p:tgtEl>
                                          <p:spTgt spid="45"/>
                                        </p:tgtEl>
                                      </p:cBhvr>
                                    </p:animEffect>
                                  </p:childTnLst>
                                </p:cTn>
                              </p:par>
                              <p:par>
                                <p:cTn id="92" presetID="10" presetClass="entr" presetSubtype="0" fill="hold" nodeType="with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fade">
                                      <p:cBhvr>
                                        <p:cTn id="94" dur="500"/>
                                        <p:tgtEl>
                                          <p:spTgt spid="46"/>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fade">
                                      <p:cBhvr>
                                        <p:cTn id="97" dur="500"/>
                                        <p:tgtEl>
                                          <p:spTgt spid="6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par>
                                <p:cTn id="101" presetID="10"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fade">
                                      <p:cBhvr>
                                        <p:cTn id="103" dur="500"/>
                                        <p:tgtEl>
                                          <p:spTgt spid="51"/>
                                        </p:tgtEl>
                                      </p:cBhvr>
                                    </p:animEffect>
                                  </p:childTnLst>
                                </p:cTn>
                              </p:par>
                            </p:childTnLst>
                          </p:cTn>
                        </p:par>
                        <p:par>
                          <p:cTn id="104" fill="hold">
                            <p:stCondLst>
                              <p:cond delay="2000"/>
                            </p:stCondLst>
                            <p:childTnLst>
                              <p:par>
                                <p:cTn id="105" presetID="10" presetClass="entr" presetSubtype="0" fill="hold" grpId="0" nodeType="after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500"/>
                                        <p:tgtEl>
                                          <p:spTgt spid="4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fade">
                                      <p:cBhvr>
                                        <p:cTn id="110" dur="500"/>
                                        <p:tgtEl>
                                          <p:spTgt spid="48"/>
                                        </p:tgtEl>
                                      </p:cBhvr>
                                    </p:animEffect>
                                  </p:childTnLst>
                                </p:cTn>
                              </p:par>
                              <p:par>
                                <p:cTn id="111" presetID="10" presetClass="entr" presetSubtype="0" fill="hold" nodeType="withEffect">
                                  <p:stCondLst>
                                    <p:cond delay="0"/>
                                  </p:stCondLst>
                                  <p:childTnLst>
                                    <p:set>
                                      <p:cBhvr>
                                        <p:cTn id="112" dur="1" fill="hold">
                                          <p:stCondLst>
                                            <p:cond delay="0"/>
                                          </p:stCondLst>
                                        </p:cTn>
                                        <p:tgtEl>
                                          <p:spTgt spid="52"/>
                                        </p:tgtEl>
                                        <p:attrNameLst>
                                          <p:attrName>style.visibility</p:attrName>
                                        </p:attrNameLst>
                                      </p:cBhvr>
                                      <p:to>
                                        <p:strVal val="visible"/>
                                      </p:to>
                                    </p:set>
                                    <p:animEffect transition="in" filter="fade">
                                      <p:cBhvr>
                                        <p:cTn id="113" dur="500"/>
                                        <p:tgtEl>
                                          <p:spTgt spid="52"/>
                                        </p:tgtEl>
                                      </p:cBhvr>
                                    </p:animEffect>
                                  </p:childTnLst>
                                </p:cTn>
                              </p:par>
                              <p:par>
                                <p:cTn id="114" presetID="10" presetClass="entr" presetSubtype="0" fill="hold" nodeType="withEffect">
                                  <p:stCondLst>
                                    <p:cond delay="0"/>
                                  </p:stCondLst>
                                  <p:childTnLst>
                                    <p:set>
                                      <p:cBhvr>
                                        <p:cTn id="115" dur="1" fill="hold">
                                          <p:stCondLst>
                                            <p:cond delay="0"/>
                                          </p:stCondLst>
                                        </p:cTn>
                                        <p:tgtEl>
                                          <p:spTgt spid="53"/>
                                        </p:tgtEl>
                                        <p:attrNameLst>
                                          <p:attrName>style.visibility</p:attrName>
                                        </p:attrNameLst>
                                      </p:cBhvr>
                                      <p:to>
                                        <p:strVal val="visible"/>
                                      </p:to>
                                    </p:set>
                                    <p:animEffect transition="in" filter="fade">
                                      <p:cBhvr>
                                        <p:cTn id="116" dur="500"/>
                                        <p:tgtEl>
                                          <p:spTgt spid="5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fade">
                                      <p:cBhvr>
                                        <p:cTn id="119" dur="500"/>
                                        <p:tgtEl>
                                          <p:spTgt spid="54"/>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55"/>
                                        </p:tgtEl>
                                        <p:attrNameLst>
                                          <p:attrName>style.visibility</p:attrName>
                                        </p:attrNameLst>
                                      </p:cBhvr>
                                      <p:to>
                                        <p:strVal val="visible"/>
                                      </p:to>
                                    </p:set>
                                    <p:animEffect transition="in" filter="fade">
                                      <p:cBhvr>
                                        <p:cTn id="122" dur="500"/>
                                        <p:tgtEl>
                                          <p:spTgt spid="55"/>
                                        </p:tgtEl>
                                      </p:cBhvr>
                                    </p:animEffect>
                                  </p:childTnLst>
                                </p:cTn>
                              </p:par>
                            </p:childTnLst>
                          </p:cTn>
                        </p:par>
                        <p:par>
                          <p:cTn id="123" fill="hold">
                            <p:stCondLst>
                              <p:cond delay="2500"/>
                            </p:stCondLst>
                            <p:childTnLst>
                              <p:par>
                                <p:cTn id="124" presetID="10" presetClass="entr" presetSubtype="0" fill="hold" grpId="0" nodeType="afterEffect">
                                  <p:stCondLst>
                                    <p:cond delay="0"/>
                                  </p:stCondLst>
                                  <p:childTnLst>
                                    <p:set>
                                      <p:cBhvr>
                                        <p:cTn id="125" dur="1" fill="hold">
                                          <p:stCondLst>
                                            <p:cond delay="0"/>
                                          </p:stCondLst>
                                        </p:cTn>
                                        <p:tgtEl>
                                          <p:spTgt spid="47"/>
                                        </p:tgtEl>
                                        <p:attrNameLst>
                                          <p:attrName>style.visibility</p:attrName>
                                        </p:attrNameLst>
                                      </p:cBhvr>
                                      <p:to>
                                        <p:strVal val="visible"/>
                                      </p:to>
                                    </p:set>
                                    <p:animEffect transition="in" filter="fade">
                                      <p:cBhvr>
                                        <p:cTn id="126" dur="500"/>
                                        <p:tgtEl>
                                          <p:spTgt spid="47"/>
                                        </p:tgtEl>
                                      </p:cBhvr>
                                    </p:animEffect>
                                  </p:childTnLst>
                                </p:cTn>
                              </p:par>
                              <p:par>
                                <p:cTn id="127" presetID="10" presetClass="entr" presetSubtype="0" fill="hold" nodeType="withEffect">
                                  <p:stCondLst>
                                    <p:cond delay="0"/>
                                  </p:stCondLst>
                                  <p:childTnLst>
                                    <p:set>
                                      <p:cBhvr>
                                        <p:cTn id="128" dur="1" fill="hold">
                                          <p:stCondLst>
                                            <p:cond delay="0"/>
                                          </p:stCondLst>
                                        </p:cTn>
                                        <p:tgtEl>
                                          <p:spTgt spid="49"/>
                                        </p:tgtEl>
                                        <p:attrNameLst>
                                          <p:attrName>style.visibility</p:attrName>
                                        </p:attrNameLst>
                                      </p:cBhvr>
                                      <p:to>
                                        <p:strVal val="visible"/>
                                      </p:to>
                                    </p:set>
                                    <p:animEffect transition="in" filter="fade">
                                      <p:cBhvr>
                                        <p:cTn id="129" dur="500"/>
                                        <p:tgtEl>
                                          <p:spTgt spid="49"/>
                                        </p:tgtEl>
                                      </p:cBhvr>
                                    </p:animEffect>
                                  </p:childTnLst>
                                </p:cTn>
                              </p:par>
                            </p:childTnLst>
                          </p:cTn>
                        </p:par>
                        <p:par>
                          <p:cTn id="130" fill="hold">
                            <p:stCondLst>
                              <p:cond delay="3000"/>
                            </p:stCondLst>
                            <p:childTnLst>
                              <p:par>
                                <p:cTn id="131" presetID="10" presetClass="entr" presetSubtype="0" fill="hold" grpId="0" nodeType="afterEffect">
                                  <p:stCondLst>
                                    <p:cond delay="0"/>
                                  </p:stCondLst>
                                  <p:childTnLst>
                                    <p:set>
                                      <p:cBhvr>
                                        <p:cTn id="132" dur="1" fill="hold">
                                          <p:stCondLst>
                                            <p:cond delay="0"/>
                                          </p:stCondLst>
                                        </p:cTn>
                                        <p:tgtEl>
                                          <p:spTgt spid="58"/>
                                        </p:tgtEl>
                                        <p:attrNameLst>
                                          <p:attrName>style.visibility</p:attrName>
                                        </p:attrNameLst>
                                      </p:cBhvr>
                                      <p:to>
                                        <p:strVal val="visible"/>
                                      </p:to>
                                    </p:set>
                                    <p:animEffect transition="in" filter="fade">
                                      <p:cBhvr>
                                        <p:cTn id="133" dur="500"/>
                                        <p:tgtEl>
                                          <p:spTgt spid="58"/>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9"/>
                                        </p:tgtEl>
                                        <p:attrNameLst>
                                          <p:attrName>style.visibility</p:attrName>
                                        </p:attrNameLst>
                                      </p:cBhvr>
                                      <p:to>
                                        <p:strVal val="visible"/>
                                      </p:to>
                                    </p:set>
                                    <p:animEffect transition="in" filter="fade">
                                      <p:cBhvr>
                                        <p:cTn id="136" dur="2000"/>
                                        <p:tgtEl>
                                          <p:spTgt spid="59"/>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60"/>
                                        </p:tgtEl>
                                        <p:attrNameLst>
                                          <p:attrName>style.visibility</p:attrName>
                                        </p:attrNameLst>
                                      </p:cBhvr>
                                      <p:to>
                                        <p:strVal val="visible"/>
                                      </p:to>
                                    </p:set>
                                    <p:animEffect transition="in" filter="fade">
                                      <p:cBhvr>
                                        <p:cTn id="139" dur="2000"/>
                                        <p:tgtEl>
                                          <p:spTgt spid="60"/>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61"/>
                                        </p:tgtEl>
                                        <p:attrNameLst>
                                          <p:attrName>style.visibility</p:attrName>
                                        </p:attrNameLst>
                                      </p:cBhvr>
                                      <p:to>
                                        <p:strVal val="visible"/>
                                      </p:to>
                                    </p:set>
                                    <p:animEffect transition="in" filter="fade">
                                      <p:cBhvr>
                                        <p:cTn id="142" dur="2000"/>
                                        <p:tgtEl>
                                          <p:spTgt spid="6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62"/>
                                        </p:tgtEl>
                                        <p:attrNameLst>
                                          <p:attrName>style.visibility</p:attrName>
                                        </p:attrNameLst>
                                      </p:cBhvr>
                                      <p:to>
                                        <p:strVal val="visible"/>
                                      </p:to>
                                    </p:set>
                                    <p:animEffect transition="in" filter="fade">
                                      <p:cBhvr>
                                        <p:cTn id="145" dur="2000"/>
                                        <p:tgtEl>
                                          <p:spTgt spid="62"/>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63"/>
                                        </p:tgtEl>
                                        <p:attrNameLst>
                                          <p:attrName>style.visibility</p:attrName>
                                        </p:attrNameLst>
                                      </p:cBhvr>
                                      <p:to>
                                        <p:strVal val="visible"/>
                                      </p:to>
                                    </p:set>
                                    <p:animEffect transition="in" filter="fade">
                                      <p:cBhvr>
                                        <p:cTn id="148"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P spid="24" grpId="0" animBg="1"/>
      <p:bldP spid="25" grpId="0" animBg="1"/>
      <p:bldP spid="26" grpId="0"/>
      <p:bldP spid="27" grpId="0"/>
      <p:bldP spid="28" grpId="0"/>
      <p:bldP spid="29" grpId="0"/>
      <p:bldP spid="40" grpId="0" animBg="1"/>
      <p:bldP spid="41" grpId="0"/>
      <p:bldP spid="42" grpId="0"/>
      <p:bldP spid="43" grpId="0"/>
      <p:bldP spid="47" grpId="0"/>
      <p:bldP spid="48" grpId="0"/>
      <p:bldP spid="50" grpId="0"/>
      <p:bldP spid="54" grpId="0"/>
      <p:bldP spid="55" grpId="0"/>
      <p:bldP spid="58" grpId="0"/>
      <p:bldP spid="59" grpId="0"/>
      <p:bldP spid="60" grpId="0"/>
      <p:bldP spid="61" grpId="0"/>
      <p:bldP spid="62" grpId="0"/>
      <p:bldP spid="63" grpId="0"/>
      <p:bldP spid="64" grpId="0"/>
      <p:bldP spid="6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7981" y="413526"/>
            <a:ext cx="2454572" cy="510778"/>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400" dirty="0" smtClean="0">
                <a:latin typeface="微软雅黑" pitchFamily="34" charset="-122"/>
                <a:ea typeface="微软雅黑" pitchFamily="34" charset="-122"/>
              </a:rPr>
              <a:t>展示模块</a:t>
            </a:r>
            <a:endParaRPr lang="zh-CN" altLang="en-US" sz="2400" dirty="0">
              <a:latin typeface="微软雅黑" pitchFamily="34" charset="-122"/>
              <a:ea typeface="微软雅黑" pitchFamily="34" charset="-122"/>
            </a:endParaRPr>
          </a:p>
        </p:txBody>
      </p:sp>
      <p:graphicFrame>
        <p:nvGraphicFramePr>
          <p:cNvPr id="7" name="图示 6"/>
          <p:cNvGraphicFramePr/>
          <p:nvPr>
            <p:extLst>
              <p:ext uri="{D42A27DB-BD31-4B8C-83A1-F6EECF244321}">
                <p14:modId xmlns:p14="http://schemas.microsoft.com/office/powerpoint/2010/main" val="3182605279"/>
              </p:ext>
            </p:extLst>
          </p:nvPr>
        </p:nvGraphicFramePr>
        <p:xfrm>
          <a:off x="1430244" y="2340916"/>
          <a:ext cx="6935834" cy="3281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bwMode="auto">
          <a:xfrm>
            <a:off x="1031358" y="967573"/>
            <a:ext cx="7921256" cy="308344"/>
          </a:xfrm>
          <a:prstGeom prst="rect">
            <a:avLst/>
          </a:pr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ndParaRPr>
          </a:p>
        </p:txBody>
      </p:sp>
      <p:pic>
        <p:nvPicPr>
          <p:cNvPr id="1026" name="Picture 2" descr="C:\Users\Sam Liu\Desktop\新建文件夹\未标题-1.png"/>
          <p:cNvPicPr>
            <a:picLocks noChangeAspect="1" noChangeArrowheads="1"/>
          </p:cNvPicPr>
          <p:nvPr/>
        </p:nvPicPr>
        <p:blipFill>
          <a:blip r:embed="rId7" cstate="print">
            <a:extLst>
              <a:ext uri="{BEBA8EAE-BF5A-486C-A8C5-ECC9F3942E4B}">
                <a14:imgProps xmlns:a14="http://schemas.microsoft.com/office/drawing/2010/main">
                  <a14:imgLayer r:embed="rId8">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170966">
            <a:off x="1906058" y="2840019"/>
            <a:ext cx="1399863" cy="149263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am Liu\Desktop\新建文件夹\未标题-2.png"/>
          <p:cNvPicPr>
            <a:picLocks noChangeAspect="1" noChangeArrowheads="1"/>
          </p:cNvPicPr>
          <p:nvPr/>
        </p:nvPicPr>
        <p:blipFill>
          <a:blip r:embed="rId9" cstate="print">
            <a:extLst>
              <a:ext uri="{BEBA8EAE-BF5A-486C-A8C5-ECC9F3942E4B}">
                <a14:imgProps xmlns:a14="http://schemas.microsoft.com/office/drawing/2010/main">
                  <a14:imgLayer r:embed="rId10">
                    <a14:imgEffect>
                      <a14:colorTemperature colorTemp="59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945267" y="3727117"/>
            <a:ext cx="1430060" cy="151964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am Liu\Desktop\新建文件夹\未标题-4.png"/>
          <p:cNvPicPr>
            <a:picLocks noChangeAspect="1" noChangeArrowheads="1"/>
          </p:cNvPicPr>
          <p:nvPr/>
        </p:nvPicPr>
        <p:blipFill rotWithShape="1">
          <a:blip r:embed="rId11" cstate="print">
            <a:extLst>
              <a:ext uri="{BEBA8EAE-BF5A-486C-A8C5-ECC9F3942E4B}">
                <a14:imgProps xmlns:a14="http://schemas.microsoft.com/office/drawing/2010/main">
                  <a14:imgLayer r:embed="rId12">
                    <a14:imgEffect>
                      <a14:colorTemperature colorTemp="5300"/>
                    </a14:imgEffect>
                    <a14:imgEffect>
                      <a14:saturation sat="200000"/>
                    </a14:imgEffect>
                    <a14:imgEffect>
                      <a14:brightnessContrast bright="-20000"/>
                    </a14:imgEffect>
                  </a14:imgLayer>
                </a14:imgProps>
              </a:ext>
              <a:ext uri="{28A0092B-C50C-407E-A947-70E740481C1C}">
                <a14:useLocalDpi xmlns:a14="http://schemas.microsoft.com/office/drawing/2010/main" val="0"/>
              </a:ext>
            </a:extLst>
          </a:blip>
          <a:srcRect l="30716" t="22480" r="12589" b="13264"/>
          <a:stretch/>
        </p:blipFill>
        <p:spPr bwMode="auto">
          <a:xfrm>
            <a:off x="1284544" y="1836904"/>
            <a:ext cx="1321446" cy="130506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Sam Liu\Desktop\新建文件夹\未标题-2.png"/>
          <p:cNvPicPr>
            <a:picLocks noChangeAspect="1" noChangeArrowheads="1"/>
          </p:cNvPicPr>
          <p:nvPr/>
        </p:nvPicPr>
        <p:blipFill>
          <a:blip r:embed="rId9" cstate="print">
            <a:extLst>
              <a:ext uri="{BEBA8EAE-BF5A-486C-A8C5-ECC9F3942E4B}">
                <a14:imgProps xmlns:a14="http://schemas.microsoft.com/office/drawing/2010/main">
                  <a14:imgLayer r:embed="rId10">
                    <a14:imgEffect>
                      <a14:colorTemperature colorTemp="59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124229" y="4671087"/>
            <a:ext cx="1430060" cy="151964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858040" y="0"/>
            <a:ext cx="2285960" cy="2118163"/>
          </a:xfrm>
          <a:prstGeom prst="rect">
            <a:avLst/>
          </a:prstGeom>
        </p:spPr>
      </p:pic>
    </p:spTree>
    <p:extLst>
      <p:ext uri="{BB962C8B-B14F-4D97-AF65-F5344CB8AC3E}">
        <p14:creationId xmlns:p14="http://schemas.microsoft.com/office/powerpoint/2010/main" val="158199666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29"/>
                                        </p:tgtEl>
                                        <p:attrNameLst>
                                          <p:attrName>style.visibility</p:attrName>
                                        </p:attrNameLst>
                                      </p:cBhvr>
                                      <p:to>
                                        <p:strVal val="visible"/>
                                      </p:to>
                                    </p:set>
                                    <p:animEffect transition="in" filter="fade">
                                      <p:cBhvr>
                                        <p:cTn id="11" dur="500"/>
                                        <p:tgtEl>
                                          <p:spTgt spid="1029"/>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027"/>
                                        </p:tgtEl>
                                        <p:attrNameLst>
                                          <p:attrName>style.visibility</p:attrName>
                                        </p:attrNameLst>
                                      </p:cBhvr>
                                      <p:to>
                                        <p:strVal val="visible"/>
                                      </p:to>
                                    </p:set>
                                    <p:animEffect transition="in" filter="fade">
                                      <p:cBhvr>
                                        <p:cTn id="19" dur="500"/>
                                        <p:tgtEl>
                                          <p:spTgt spid="1027"/>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1349" y="-141901"/>
            <a:ext cx="2136838" cy="1053344"/>
          </a:xfrm>
          <a:prstGeom prst="rect">
            <a:avLst/>
          </a:prstGeom>
        </p:spPr>
      </p:pic>
      <p:sp>
        <p:nvSpPr>
          <p:cNvPr id="9" name="矩形 8"/>
          <p:cNvSpPr/>
          <p:nvPr/>
        </p:nvSpPr>
        <p:spPr bwMode="auto">
          <a:xfrm>
            <a:off x="6675453" y="6611203"/>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10" name="直接连接符 9"/>
          <p:cNvCxnSpPr/>
          <p:nvPr/>
        </p:nvCxnSpPr>
        <p:spPr bwMode="auto">
          <a:xfrm>
            <a:off x="188569" y="6588375"/>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11" name="直接连接符 10"/>
          <p:cNvCxnSpPr/>
          <p:nvPr/>
        </p:nvCxnSpPr>
        <p:spPr bwMode="auto">
          <a:xfrm>
            <a:off x="188569" y="6731704"/>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12" name="直接连接符 11"/>
          <p:cNvCxnSpPr/>
          <p:nvPr/>
        </p:nvCxnSpPr>
        <p:spPr bwMode="auto">
          <a:xfrm>
            <a:off x="5634129" y="6451035"/>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13" name="直接连接符 12"/>
          <p:cNvCxnSpPr/>
          <p:nvPr/>
        </p:nvCxnSpPr>
        <p:spPr bwMode="auto">
          <a:xfrm>
            <a:off x="6631079" y="6450516"/>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14" name="TextBox 13"/>
          <p:cNvSpPr txBox="1"/>
          <p:nvPr/>
        </p:nvSpPr>
        <p:spPr>
          <a:xfrm>
            <a:off x="4867555" y="6229676"/>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15" name="TextBox 14"/>
          <p:cNvSpPr txBox="1"/>
          <p:nvPr/>
        </p:nvSpPr>
        <p:spPr>
          <a:xfrm>
            <a:off x="5859924" y="6219043"/>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16" name="TextBox 15"/>
          <p:cNvSpPr txBox="1"/>
          <p:nvPr/>
        </p:nvSpPr>
        <p:spPr>
          <a:xfrm>
            <a:off x="6873597" y="6211948"/>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17" name="直接连接符 16"/>
          <p:cNvCxnSpPr/>
          <p:nvPr/>
        </p:nvCxnSpPr>
        <p:spPr bwMode="auto">
          <a:xfrm>
            <a:off x="7591063" y="6438104"/>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18" name="TextBox 17"/>
          <p:cNvSpPr txBox="1"/>
          <p:nvPr/>
        </p:nvSpPr>
        <p:spPr>
          <a:xfrm>
            <a:off x="7735681" y="6229676"/>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19" name="TextBox 18"/>
          <p:cNvSpPr txBox="1"/>
          <p:nvPr/>
        </p:nvSpPr>
        <p:spPr>
          <a:xfrm>
            <a:off x="4572000" y="366613"/>
            <a:ext cx="3417681" cy="54483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pPr lvl="0"/>
            <a:r>
              <a:rPr lang="zh-CN" altLang="en-US" sz="2600" dirty="0" smtClean="0">
                <a:latin typeface="微软雅黑" pitchFamily="34" charset="-122"/>
                <a:ea typeface="微软雅黑" pitchFamily="34" charset="-122"/>
              </a:rPr>
              <a:t>   系统设计</a:t>
            </a:r>
            <a:r>
              <a:rPr lang="zh-CN" altLang="en-US" sz="2600" dirty="0">
                <a:latin typeface="微软雅黑" pitchFamily="34" charset="-122"/>
                <a:ea typeface="微软雅黑" pitchFamily="34" charset="-122"/>
              </a:rPr>
              <a:t>与实现</a:t>
            </a:r>
            <a:endParaRPr lang="zh-CN" altLang="en-US" sz="2600" dirty="0"/>
          </a:p>
        </p:txBody>
      </p:sp>
      <p:pic>
        <p:nvPicPr>
          <p:cNvPr id="20" name="Picture 2" descr="C:\Users\Sam Liu\Desktop\新建文件夹\未标题-1.png"/>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170966">
            <a:off x="4413503" y="-39617"/>
            <a:ext cx="1038162" cy="11069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316911794"/>
              </p:ext>
            </p:extLst>
          </p:nvPr>
        </p:nvGraphicFramePr>
        <p:xfrm>
          <a:off x="931349" y="1690300"/>
          <a:ext cx="2962275" cy="3495675"/>
        </p:xfrm>
        <a:graphic>
          <a:graphicData uri="http://schemas.openxmlformats.org/presentationml/2006/ole">
            <mc:AlternateContent xmlns:mc="http://schemas.openxmlformats.org/markup-compatibility/2006">
              <mc:Choice xmlns:v="urn:schemas-microsoft-com:vml" Requires="v">
                <p:oleObj spid="_x0000_s87058" name="Visio" r:id="rId6" imgW="2965092" imgH="3502600" progId="Visio.Drawing.11">
                  <p:embed/>
                </p:oleObj>
              </mc:Choice>
              <mc:Fallback>
                <p:oleObj name="Visio" r:id="rId6" imgW="2965092" imgH="3502600" progId="Visio.Drawing.11">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1349" y="1690300"/>
                        <a:ext cx="2962275" cy="349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1202760" y="5352275"/>
            <a:ext cx="2408032" cy="276999"/>
          </a:xfrm>
          <a:prstGeom prst="rect">
            <a:avLst/>
          </a:prstGeom>
          <a:noFill/>
        </p:spPr>
        <p:txBody>
          <a:bodyPr wrap="none" rtlCol="0">
            <a:spAutoFit/>
          </a:bodyPr>
          <a:lstStyle/>
          <a:p>
            <a:r>
              <a:rPr lang="zh-CN" altLang="zh-CN" sz="1200" dirty="0" smtClean="0"/>
              <a:t>图</a:t>
            </a:r>
            <a:r>
              <a:rPr lang="zh-CN" altLang="en-US" sz="1200" dirty="0"/>
              <a:t>：</a:t>
            </a:r>
            <a:r>
              <a:rPr lang="en-US" altLang="zh-CN" sz="1200" dirty="0" smtClean="0"/>
              <a:t> </a:t>
            </a:r>
            <a:r>
              <a:rPr lang="zh-CN" altLang="en-US" sz="1200" dirty="0" smtClean="0"/>
              <a:t>计量模型模拟模块</a:t>
            </a:r>
            <a:r>
              <a:rPr lang="en-US" altLang="zh-CN" sz="1200" dirty="0" smtClean="0"/>
              <a:t>UML</a:t>
            </a:r>
            <a:r>
              <a:rPr lang="zh-CN" altLang="en-US" sz="1200" dirty="0" smtClean="0"/>
              <a:t>类图</a:t>
            </a:r>
            <a:endParaRPr lang="zh-CN" altLang="zh-CN" sz="1200" dirty="0"/>
          </a:p>
        </p:txBody>
      </p:sp>
      <p:pic>
        <p:nvPicPr>
          <p:cNvPr id="87043" name="图片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0792" y="1562101"/>
            <a:ext cx="5564961"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5417417" y="4923650"/>
            <a:ext cx="2228495" cy="276999"/>
          </a:xfrm>
          <a:prstGeom prst="rect">
            <a:avLst/>
          </a:prstGeom>
          <a:noFill/>
        </p:spPr>
        <p:txBody>
          <a:bodyPr wrap="none" rtlCol="0">
            <a:spAutoFit/>
          </a:bodyPr>
          <a:lstStyle/>
          <a:p>
            <a:r>
              <a:rPr lang="zh-CN" altLang="zh-CN" sz="1200" dirty="0" smtClean="0"/>
              <a:t>图</a:t>
            </a:r>
            <a:r>
              <a:rPr lang="zh-CN" altLang="en-US" sz="1200" dirty="0"/>
              <a:t>：</a:t>
            </a:r>
            <a:r>
              <a:rPr lang="en-US" altLang="zh-CN" sz="1200" dirty="0" smtClean="0"/>
              <a:t> </a:t>
            </a:r>
            <a:r>
              <a:rPr lang="zh-CN" altLang="en-US" sz="1200" dirty="0" smtClean="0"/>
              <a:t>计量模型模拟模块效果图</a:t>
            </a:r>
            <a:endParaRPr lang="zh-CN" altLang="zh-CN" sz="1200" dirty="0"/>
          </a:p>
        </p:txBody>
      </p:sp>
    </p:spTree>
    <p:extLst>
      <p:ext uri="{BB962C8B-B14F-4D97-AF65-F5344CB8AC3E}">
        <p14:creationId xmlns:p14="http://schemas.microsoft.com/office/powerpoint/2010/main" val="1401762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76216" y="1868640"/>
            <a:ext cx="4763068" cy="1815882"/>
          </a:xfrm>
          <a:prstGeom prst="rect">
            <a:avLst/>
          </a:prstGeom>
          <a:noFill/>
        </p:spPr>
        <p:txBody>
          <a:bodyPr wrap="square" rtlCol="0">
            <a:spAutoFit/>
          </a:bodyPr>
          <a:lstStyle/>
          <a:p>
            <a:pPr algn="l"/>
            <a:r>
              <a:rPr lang="zh-CN" altLang="en-US" sz="2800" b="0" dirty="0" smtClean="0">
                <a:solidFill>
                  <a:srgbClr val="0070C0"/>
                </a:solidFill>
                <a:effectLst>
                  <a:outerShdw blurRad="50800" dist="38100" dir="2700000" algn="tl" rotWithShape="0">
                    <a:schemeClr val="tx2">
                      <a:lumMod val="40000"/>
                      <a:lumOff val="60000"/>
                      <a:alpha val="40000"/>
                    </a:schemeClr>
                  </a:outerShdw>
                </a:effectLst>
                <a:latin typeface="微软雅黑" pitchFamily="34" charset="-122"/>
                <a:ea typeface="微软雅黑" pitchFamily="34" charset="-122"/>
              </a:rPr>
              <a:t>展示模块之</a:t>
            </a:r>
            <a:endParaRPr lang="en-US" altLang="zh-CN" sz="2800" b="0" dirty="0" smtClean="0">
              <a:solidFill>
                <a:srgbClr val="0070C0"/>
              </a:solidFill>
              <a:effectLst>
                <a:outerShdw blurRad="50800" dist="38100" dir="2700000" algn="tl" rotWithShape="0">
                  <a:schemeClr val="tx2">
                    <a:lumMod val="40000"/>
                    <a:lumOff val="60000"/>
                    <a:alpha val="40000"/>
                  </a:schemeClr>
                </a:outerShdw>
              </a:effectLst>
              <a:latin typeface="微软雅黑" pitchFamily="34" charset="-122"/>
              <a:ea typeface="微软雅黑" pitchFamily="34" charset="-122"/>
            </a:endParaRPr>
          </a:p>
          <a:p>
            <a:pPr algn="l"/>
            <a:r>
              <a:rPr lang="zh-CN" altLang="en-US" sz="6000" dirty="0" smtClean="0">
                <a:solidFill>
                  <a:srgbClr val="0070C0"/>
                </a:solidFill>
                <a:effectLst>
                  <a:outerShdw blurRad="50800" dist="38100" dir="2700000" algn="tl" rotWithShape="0">
                    <a:schemeClr val="tx2">
                      <a:lumMod val="40000"/>
                      <a:lumOff val="60000"/>
                      <a:alpha val="40000"/>
                    </a:schemeClr>
                  </a:outerShdw>
                </a:effectLst>
                <a:latin typeface="微软雅黑" pitchFamily="34" charset="-122"/>
                <a:ea typeface="微软雅黑" pitchFamily="34" charset="-122"/>
              </a:rPr>
              <a:t>总结及展望</a:t>
            </a:r>
            <a:endParaRPr lang="en-US" altLang="zh-CN" sz="6000" dirty="0" smtClean="0">
              <a:solidFill>
                <a:srgbClr val="0070C0"/>
              </a:solidFill>
              <a:effectLst>
                <a:outerShdw blurRad="50800" dist="38100" dir="2700000" algn="tl" rotWithShape="0">
                  <a:schemeClr val="tx2">
                    <a:lumMod val="40000"/>
                    <a:lumOff val="60000"/>
                    <a:alpha val="40000"/>
                  </a:schemeClr>
                </a:outerShdw>
              </a:effectLst>
              <a:latin typeface="微软雅黑" pitchFamily="34" charset="-122"/>
              <a:ea typeface="微软雅黑" pitchFamily="34" charset="-122"/>
            </a:endParaRPr>
          </a:p>
          <a:p>
            <a:pPr algn="l"/>
            <a:r>
              <a:rPr lang="zh-CN" altLang="en-US" sz="2400" dirty="0">
                <a:solidFill>
                  <a:schemeClr val="tx1">
                    <a:lumMod val="65000"/>
                    <a:lumOff val="35000"/>
                  </a:schemeClr>
                </a:solidFill>
                <a:effectLst>
                  <a:outerShdw blurRad="38100" dist="38100" dir="2700000" algn="tl">
                    <a:schemeClr val="bg1">
                      <a:alpha val="43000"/>
                    </a:schemeClr>
                  </a:outerShdw>
                </a:effectLst>
                <a:latin typeface="微软雅黑" pitchFamily="34" charset="-122"/>
                <a:ea typeface="微软雅黑" pitchFamily="34" charset="-122"/>
              </a:rPr>
              <a:t>黄金交易投资分析系统与规律分析</a:t>
            </a:r>
            <a:endParaRPr lang="zh-CN" altLang="en-US" sz="2400" dirty="0">
              <a:solidFill>
                <a:schemeClr val="tx1">
                  <a:lumMod val="65000"/>
                  <a:lumOff val="35000"/>
                </a:schemeClr>
              </a:solidFill>
              <a:effectLst>
                <a:outerShdw blurRad="38100" dist="38100" dir="2700000" algn="tl">
                  <a:schemeClr val="bg1">
                    <a:alpha val="43000"/>
                  </a:schemeClr>
                </a:outerShdw>
              </a:effectLst>
              <a:latin typeface="微软雅黑" pitchFamily="34" charset="-122"/>
              <a:ea typeface="微软雅黑" pitchFamily="34" charset="-122"/>
            </a:endParaRPr>
          </a:p>
        </p:txBody>
      </p:sp>
      <p:sp>
        <p:nvSpPr>
          <p:cNvPr id="6" name="矩形 5"/>
          <p:cNvSpPr/>
          <p:nvPr/>
        </p:nvSpPr>
        <p:spPr bwMode="auto">
          <a:xfrm>
            <a:off x="1031358" y="733647"/>
            <a:ext cx="7921256" cy="308344"/>
          </a:xfrm>
          <a:prstGeom prst="rect">
            <a:avLst/>
          </a:pr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ndParaRPr>
          </a:p>
        </p:txBody>
      </p:sp>
      <p:pic>
        <p:nvPicPr>
          <p:cNvPr id="15"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1012" y="2206651"/>
            <a:ext cx="2136838" cy="1979987"/>
          </a:xfrm>
          <a:prstGeom prst="rect">
            <a:avLst/>
          </a:prstGeom>
        </p:spPr>
      </p:pic>
      <p:sp>
        <p:nvSpPr>
          <p:cNvPr id="16" name="矩形 15"/>
          <p:cNvSpPr/>
          <p:nvPr/>
        </p:nvSpPr>
        <p:spPr bwMode="auto">
          <a:xfrm>
            <a:off x="7709846" y="5038426"/>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18" name="直接连接符 17"/>
          <p:cNvCxnSpPr/>
          <p:nvPr/>
        </p:nvCxnSpPr>
        <p:spPr bwMode="auto">
          <a:xfrm>
            <a:off x="524141" y="5062689"/>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19" name="直接连接符 18"/>
          <p:cNvCxnSpPr/>
          <p:nvPr/>
        </p:nvCxnSpPr>
        <p:spPr bwMode="auto">
          <a:xfrm>
            <a:off x="531558" y="5158927"/>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20" name="直接连接符 19"/>
          <p:cNvCxnSpPr/>
          <p:nvPr/>
        </p:nvCxnSpPr>
        <p:spPr bwMode="auto">
          <a:xfrm>
            <a:off x="5752912" y="4893183"/>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21" name="直接连接符 20"/>
          <p:cNvCxnSpPr/>
          <p:nvPr/>
        </p:nvCxnSpPr>
        <p:spPr bwMode="auto">
          <a:xfrm>
            <a:off x="6749862" y="4892664"/>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22" name="TextBox 21"/>
          <p:cNvSpPr txBox="1"/>
          <p:nvPr/>
        </p:nvSpPr>
        <p:spPr>
          <a:xfrm>
            <a:off x="4986338" y="4671824"/>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23" name="TextBox 22"/>
          <p:cNvSpPr txBox="1"/>
          <p:nvPr/>
        </p:nvSpPr>
        <p:spPr>
          <a:xfrm>
            <a:off x="5978707" y="4661191"/>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25" name="TextBox 24"/>
          <p:cNvSpPr txBox="1"/>
          <p:nvPr/>
        </p:nvSpPr>
        <p:spPr>
          <a:xfrm>
            <a:off x="6992380" y="4654096"/>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29" name="直接连接符 28"/>
          <p:cNvCxnSpPr/>
          <p:nvPr/>
        </p:nvCxnSpPr>
        <p:spPr bwMode="auto">
          <a:xfrm>
            <a:off x="7709846" y="4880252"/>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30" name="TextBox 29"/>
          <p:cNvSpPr txBox="1"/>
          <p:nvPr/>
        </p:nvSpPr>
        <p:spPr>
          <a:xfrm>
            <a:off x="7854464" y="4671824"/>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Tree>
    <p:extLst>
      <p:ext uri="{BB962C8B-B14F-4D97-AF65-F5344CB8AC3E}">
        <p14:creationId xmlns:p14="http://schemas.microsoft.com/office/powerpoint/2010/main" val="4296975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612202" y="366613"/>
            <a:ext cx="3094007" cy="54483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600" dirty="0">
                <a:latin typeface="微软雅黑" pitchFamily="34" charset="-122"/>
                <a:ea typeface="微软雅黑" pitchFamily="34" charset="-122"/>
              </a:rPr>
              <a:t>总结及展望</a:t>
            </a:r>
            <a:endParaRPr lang="zh-CN" altLang="en-US" sz="2600" dirty="0" smtClean="0">
              <a:latin typeface="微软雅黑" pitchFamily="34" charset="-122"/>
              <a:ea typeface="微软雅黑" pitchFamily="34" charset="-122"/>
            </a:endParaRPr>
          </a:p>
        </p:txBody>
      </p:sp>
      <p:pic>
        <p:nvPicPr>
          <p:cNvPr id="74" name="Picture 5" descr="C:\Users\Sam Liu\Desktop\新建文件夹\未标题-4.pn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5300"/>
                    </a14:imgEffect>
                    <a14:imgEffect>
                      <a14:saturation sat="200000"/>
                    </a14:imgEffect>
                    <a14:imgEffect>
                      <a14:brightnessContrast bright="-20000"/>
                    </a14:imgEffect>
                  </a14:imgLayer>
                </a14:imgProps>
              </a:ext>
              <a:ext uri="{28A0092B-C50C-407E-A947-70E740481C1C}">
                <a14:useLocalDpi xmlns:a14="http://schemas.microsoft.com/office/drawing/2010/main" val="0"/>
              </a:ext>
            </a:extLst>
          </a:blip>
          <a:srcRect l="30716" t="22480" r="12589" b="13264"/>
          <a:stretch/>
        </p:blipFill>
        <p:spPr bwMode="auto">
          <a:xfrm>
            <a:off x="4382160" y="47297"/>
            <a:ext cx="984280" cy="97207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1349" y="-141901"/>
            <a:ext cx="2136838" cy="1053344"/>
          </a:xfrm>
          <a:prstGeom prst="rect">
            <a:avLst/>
          </a:prstGeom>
        </p:spPr>
      </p:pic>
      <p:sp>
        <p:nvSpPr>
          <p:cNvPr id="2" name="矩形 1"/>
          <p:cNvSpPr/>
          <p:nvPr/>
        </p:nvSpPr>
        <p:spPr>
          <a:xfrm>
            <a:off x="1096792" y="1586684"/>
            <a:ext cx="7503028" cy="2862322"/>
          </a:xfrm>
          <a:prstGeom prst="rect">
            <a:avLst/>
          </a:prstGeom>
        </p:spPr>
        <p:txBody>
          <a:bodyPr wrap="square">
            <a:spAutoFit/>
          </a:bodyPr>
          <a:lstStyle/>
          <a:p>
            <a:pPr algn="l"/>
            <a:r>
              <a:rPr lang="zh-CN" altLang="en-US" dirty="0" smtClean="0">
                <a:sym typeface="Wingdings 3"/>
              </a:rPr>
              <a:t></a:t>
            </a:r>
            <a:r>
              <a:rPr lang="zh-CN" altLang="en-US" dirty="0" smtClean="0"/>
              <a:t>总结：</a:t>
            </a:r>
            <a:endParaRPr lang="en-US" altLang="zh-CN" dirty="0" smtClean="0"/>
          </a:p>
          <a:p>
            <a:pPr algn="l"/>
            <a:r>
              <a:rPr lang="zh-CN" altLang="zh-CN" dirty="0"/>
              <a:t>论文的主要内容如下：</a:t>
            </a:r>
          </a:p>
          <a:p>
            <a:pPr algn="l"/>
            <a:r>
              <a:rPr lang="x-none" altLang="zh-CN" dirty="0"/>
              <a:t>1.</a:t>
            </a:r>
            <a:r>
              <a:rPr lang="zh-CN" altLang="zh-CN" dirty="0"/>
              <a:t>介绍了规律分析系统的设计目标与需求。</a:t>
            </a:r>
          </a:p>
          <a:p>
            <a:pPr algn="l"/>
            <a:r>
              <a:rPr lang="x-none" altLang="zh-CN" dirty="0"/>
              <a:t>2.</a:t>
            </a:r>
            <a:r>
              <a:rPr lang="zh-CN" altLang="zh-CN" dirty="0"/>
              <a:t>详细阐述了规律分析系统的各功能模块开发所需的技术和系统设计</a:t>
            </a:r>
          </a:p>
          <a:p>
            <a:pPr algn="l"/>
            <a:r>
              <a:rPr lang="x-none" altLang="zh-CN" dirty="0"/>
              <a:t>3.</a:t>
            </a:r>
            <a:r>
              <a:rPr lang="zh-CN" altLang="zh-CN" dirty="0"/>
              <a:t>详细阐述了规律分析系统各功能模块中的核心部分的实现。特别是在黄金及指数实时数据显示模块和模拟模块的实现，以及</a:t>
            </a:r>
            <a:r>
              <a:rPr lang="x-none" altLang="zh-CN" dirty="0"/>
              <a:t>IronPython</a:t>
            </a:r>
            <a:r>
              <a:rPr lang="zh-CN" altLang="zh-CN" dirty="0"/>
              <a:t>、</a:t>
            </a:r>
            <a:r>
              <a:rPr lang="x-none" altLang="zh-CN" dirty="0"/>
              <a:t>C++</a:t>
            </a:r>
            <a:r>
              <a:rPr lang="zh-CN" altLang="zh-CN" dirty="0"/>
              <a:t>和</a:t>
            </a:r>
            <a:r>
              <a:rPr lang="x-none" altLang="zh-CN" dirty="0"/>
              <a:t>WPF</a:t>
            </a:r>
            <a:r>
              <a:rPr lang="zh-CN" altLang="zh-CN" dirty="0"/>
              <a:t>互相运用的技术关键。</a:t>
            </a:r>
          </a:p>
          <a:p>
            <a:pPr algn="l"/>
            <a:r>
              <a:rPr lang="x-none" altLang="zh-CN" dirty="0"/>
              <a:t>4.</a:t>
            </a:r>
            <a:r>
              <a:rPr lang="zh-CN" altLang="zh-CN" dirty="0"/>
              <a:t>举例阐述了本系统的测试方法和测试</a:t>
            </a:r>
            <a:r>
              <a:rPr lang="zh-CN" altLang="zh-CN" dirty="0" smtClean="0"/>
              <a:t>总结</a:t>
            </a:r>
            <a:endParaRPr lang="en-US" altLang="zh-CN" dirty="0" smtClean="0"/>
          </a:p>
          <a:p>
            <a:pPr algn="l"/>
            <a:r>
              <a:rPr lang="en-US" altLang="zh-CN" dirty="0" smtClean="0"/>
              <a:t>        </a:t>
            </a:r>
            <a:r>
              <a:rPr lang="zh-CN" altLang="en-US" dirty="0" smtClean="0"/>
              <a:t>系统最后实现了需求分析中要求的功能，能够辅助用户去学习和了解黄金价格变化规律。</a:t>
            </a:r>
            <a:endParaRPr lang="zh-CN" altLang="zh-CN" dirty="0"/>
          </a:p>
        </p:txBody>
      </p:sp>
      <p:sp>
        <p:nvSpPr>
          <p:cNvPr id="20" name="矩形 19"/>
          <p:cNvSpPr/>
          <p:nvPr/>
        </p:nvSpPr>
        <p:spPr bwMode="auto">
          <a:xfrm>
            <a:off x="7670131" y="6239429"/>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24" name="直接连接符 23"/>
          <p:cNvCxnSpPr/>
          <p:nvPr/>
        </p:nvCxnSpPr>
        <p:spPr bwMode="auto">
          <a:xfrm>
            <a:off x="484426" y="6263692"/>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33" name="直接连接符 32"/>
          <p:cNvCxnSpPr/>
          <p:nvPr/>
        </p:nvCxnSpPr>
        <p:spPr bwMode="auto">
          <a:xfrm>
            <a:off x="491843" y="6359930"/>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35" name="直接连接符 34"/>
          <p:cNvCxnSpPr/>
          <p:nvPr/>
        </p:nvCxnSpPr>
        <p:spPr bwMode="auto">
          <a:xfrm>
            <a:off x="5713197" y="6094186"/>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36" name="直接连接符 35"/>
          <p:cNvCxnSpPr/>
          <p:nvPr/>
        </p:nvCxnSpPr>
        <p:spPr bwMode="auto">
          <a:xfrm>
            <a:off x="6710147" y="6093667"/>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37" name="TextBox 36"/>
          <p:cNvSpPr txBox="1"/>
          <p:nvPr/>
        </p:nvSpPr>
        <p:spPr>
          <a:xfrm>
            <a:off x="4946623" y="5872827"/>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38" name="TextBox 37"/>
          <p:cNvSpPr txBox="1"/>
          <p:nvPr/>
        </p:nvSpPr>
        <p:spPr>
          <a:xfrm>
            <a:off x="5938992" y="5862194"/>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39" name="TextBox 38"/>
          <p:cNvSpPr txBox="1"/>
          <p:nvPr/>
        </p:nvSpPr>
        <p:spPr>
          <a:xfrm>
            <a:off x="6952665" y="5855099"/>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40" name="直接连接符 39"/>
          <p:cNvCxnSpPr/>
          <p:nvPr/>
        </p:nvCxnSpPr>
        <p:spPr bwMode="auto">
          <a:xfrm>
            <a:off x="7670131" y="6081255"/>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41" name="TextBox 40"/>
          <p:cNvSpPr txBox="1"/>
          <p:nvPr/>
        </p:nvSpPr>
        <p:spPr>
          <a:xfrm>
            <a:off x="7814749" y="5872827"/>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Tree>
    <p:extLst>
      <p:ext uri="{BB962C8B-B14F-4D97-AF65-F5344CB8AC3E}">
        <p14:creationId xmlns:p14="http://schemas.microsoft.com/office/powerpoint/2010/main" val="24853709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12202" y="366613"/>
            <a:ext cx="3094007" cy="54483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600" dirty="0">
                <a:latin typeface="微软雅黑" pitchFamily="34" charset="-122"/>
                <a:ea typeface="微软雅黑" pitchFamily="34" charset="-122"/>
              </a:rPr>
              <a:t>总结及展望</a:t>
            </a:r>
            <a:endParaRPr lang="zh-CN" altLang="en-US" sz="2600" dirty="0" smtClean="0">
              <a:latin typeface="微软雅黑" pitchFamily="34" charset="-122"/>
              <a:ea typeface="微软雅黑" pitchFamily="34" charset="-122"/>
            </a:endParaRPr>
          </a:p>
        </p:txBody>
      </p:sp>
      <p:pic>
        <p:nvPicPr>
          <p:cNvPr id="8" name="Picture 5" descr="C:\Users\Sam Liu\Desktop\新建文件夹\未标题-4.pn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colorTemperature colorTemp="5300"/>
                    </a14:imgEffect>
                    <a14:imgEffect>
                      <a14:saturation sat="200000"/>
                    </a14:imgEffect>
                    <a14:imgEffect>
                      <a14:brightnessContrast bright="-20000"/>
                    </a14:imgEffect>
                  </a14:imgLayer>
                </a14:imgProps>
              </a:ext>
              <a:ext uri="{28A0092B-C50C-407E-A947-70E740481C1C}">
                <a14:useLocalDpi xmlns:a14="http://schemas.microsoft.com/office/drawing/2010/main" val="0"/>
              </a:ext>
            </a:extLst>
          </a:blip>
          <a:srcRect l="30716" t="22480" r="12589" b="13264"/>
          <a:stretch/>
        </p:blipFill>
        <p:spPr bwMode="auto">
          <a:xfrm>
            <a:off x="4382160" y="47297"/>
            <a:ext cx="984280" cy="9720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349" y="-141901"/>
            <a:ext cx="2136838" cy="1053344"/>
          </a:xfrm>
          <a:prstGeom prst="rect">
            <a:avLst/>
          </a:prstGeom>
        </p:spPr>
      </p:pic>
      <p:sp>
        <p:nvSpPr>
          <p:cNvPr id="10" name="矩形 9"/>
          <p:cNvSpPr/>
          <p:nvPr/>
        </p:nvSpPr>
        <p:spPr>
          <a:xfrm>
            <a:off x="512380" y="1175668"/>
            <a:ext cx="5761514" cy="369332"/>
          </a:xfrm>
          <a:prstGeom prst="rect">
            <a:avLst/>
          </a:prstGeom>
        </p:spPr>
        <p:txBody>
          <a:bodyPr wrap="none">
            <a:spAutoFit/>
          </a:bodyPr>
          <a:lstStyle/>
          <a:p>
            <a:r>
              <a:rPr lang="zh-CN" altLang="en-US" dirty="0" smtClean="0">
                <a:sym typeface="Wingdings 3"/>
              </a:rPr>
              <a:t></a:t>
            </a:r>
            <a:r>
              <a:rPr lang="zh-CN" altLang="zh-CN" dirty="0" smtClean="0"/>
              <a:t>对于</a:t>
            </a:r>
            <a:r>
              <a:rPr lang="zh-CN" altLang="en-US" dirty="0"/>
              <a:t>黄金交易投资分析系统与规律</a:t>
            </a:r>
            <a:r>
              <a:rPr lang="zh-CN" altLang="en-US" dirty="0" smtClean="0"/>
              <a:t>分析系统</a:t>
            </a:r>
            <a:r>
              <a:rPr lang="zh-CN" altLang="zh-CN" dirty="0" smtClean="0"/>
              <a:t>的</a:t>
            </a:r>
            <a:r>
              <a:rPr lang="zh-CN" altLang="en-US" dirty="0"/>
              <a:t>展望</a:t>
            </a:r>
            <a:r>
              <a:rPr lang="zh-CN" altLang="en-US" dirty="0" smtClean="0"/>
              <a:t>：</a:t>
            </a:r>
            <a:endParaRPr lang="zh-CN" altLang="zh-CN" dirty="0"/>
          </a:p>
        </p:txBody>
      </p:sp>
      <p:sp>
        <p:nvSpPr>
          <p:cNvPr id="11" name="矩形 10"/>
          <p:cNvSpPr/>
          <p:nvPr/>
        </p:nvSpPr>
        <p:spPr>
          <a:xfrm>
            <a:off x="627796" y="1617219"/>
            <a:ext cx="8243249" cy="2862322"/>
          </a:xfrm>
          <a:prstGeom prst="rect">
            <a:avLst/>
          </a:prstGeom>
        </p:spPr>
        <p:txBody>
          <a:bodyPr wrap="square">
            <a:spAutoFit/>
          </a:bodyPr>
          <a:lstStyle/>
          <a:p>
            <a:pPr algn="l"/>
            <a:r>
              <a:rPr lang="x-none" altLang="zh-CN" dirty="0"/>
              <a:t>1.RSS</a:t>
            </a:r>
            <a:r>
              <a:rPr lang="zh-CN" altLang="zh-CN" dirty="0"/>
              <a:t>阅读器的界面并不足够优美，需要花更多的时间，用</a:t>
            </a:r>
            <a:r>
              <a:rPr lang="x-none" altLang="zh-CN" dirty="0"/>
              <a:t>Expression Blend</a:t>
            </a:r>
            <a:r>
              <a:rPr lang="zh-CN" altLang="zh-CN" dirty="0"/>
              <a:t>软件进行界面的设计</a:t>
            </a:r>
          </a:p>
          <a:p>
            <a:pPr algn="l"/>
            <a:r>
              <a:rPr lang="x-none" altLang="zh-CN" dirty="0"/>
              <a:t>2.RSS</a:t>
            </a:r>
            <a:r>
              <a:rPr lang="zh-CN" altLang="zh-CN" dirty="0"/>
              <a:t>阅读器的资讯数量并不够多，可考虑采用类似微博的方式，当滑轮滚动到最后一条资讯时，刷新并增多资讯总数量。</a:t>
            </a:r>
          </a:p>
          <a:p>
            <a:pPr algn="l"/>
            <a:r>
              <a:rPr lang="x-none" altLang="zh-CN" dirty="0"/>
              <a:t>3.K</a:t>
            </a:r>
            <a:r>
              <a:rPr lang="zh-CN" altLang="zh-CN" dirty="0"/>
              <a:t>线图模块并没有包含移动平均线，应该改进这一点，为用户提供更多的信息。</a:t>
            </a:r>
          </a:p>
          <a:p>
            <a:pPr algn="l"/>
            <a:r>
              <a:rPr lang="x-none" altLang="zh-CN" dirty="0"/>
              <a:t>4.</a:t>
            </a:r>
            <a:r>
              <a:rPr lang="zh-CN" altLang="zh-CN" dirty="0"/>
              <a:t>黄金及指数实时数据显示模块在运行时间过长时有时程序会卡死。</a:t>
            </a:r>
          </a:p>
          <a:p>
            <a:pPr algn="l"/>
            <a:r>
              <a:rPr lang="x-none" altLang="zh-CN" dirty="0"/>
              <a:t>5.</a:t>
            </a:r>
            <a:r>
              <a:rPr lang="zh-CN" altLang="zh-CN" dirty="0"/>
              <a:t>计量模型模拟模块仍旧有较好的扩展空间，以提高其准确度。并与决策支持系统更好地交互。</a:t>
            </a:r>
          </a:p>
          <a:p>
            <a:pPr algn="l"/>
            <a:r>
              <a:rPr lang="en-US" altLang="zh-CN" dirty="0"/>
              <a:t> </a:t>
            </a:r>
            <a:r>
              <a:rPr lang="en-US" altLang="zh-CN" dirty="0" smtClean="0"/>
              <a:t>      </a:t>
            </a:r>
            <a:r>
              <a:rPr lang="zh-CN" altLang="zh-CN" dirty="0" smtClean="0"/>
              <a:t>软件</a:t>
            </a:r>
            <a:r>
              <a:rPr lang="zh-CN" altLang="zh-CN" dirty="0"/>
              <a:t>除了改进以上缺陷外，应该在将来的改进中引入实时数据接口，获取真正实时的交易数据，并优化计量模型，从而能够进行</a:t>
            </a:r>
            <a:r>
              <a:rPr lang="zh-CN" altLang="zh-CN" u="sng" dirty="0">
                <a:solidFill>
                  <a:srgbClr val="FF0000"/>
                </a:solidFill>
              </a:rPr>
              <a:t>实际的预测</a:t>
            </a:r>
            <a:r>
              <a:rPr lang="zh-CN" altLang="zh-CN" dirty="0"/>
              <a:t>。</a:t>
            </a:r>
          </a:p>
        </p:txBody>
      </p:sp>
    </p:spTree>
    <p:extLst>
      <p:ext uri="{BB962C8B-B14F-4D97-AF65-F5344CB8AC3E}">
        <p14:creationId xmlns:p14="http://schemas.microsoft.com/office/powerpoint/2010/main" val="4281596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891" y="0"/>
            <a:ext cx="1844984" cy="1095375"/>
          </a:xfrm>
          <a:prstGeom prst="rect">
            <a:avLst/>
          </a:prstGeom>
        </p:spPr>
      </p:pic>
      <p:sp>
        <p:nvSpPr>
          <p:cNvPr id="7" name="Rectangle 4"/>
          <p:cNvSpPr/>
          <p:nvPr/>
        </p:nvSpPr>
        <p:spPr>
          <a:xfrm>
            <a:off x="5414574" y="221133"/>
            <a:ext cx="3712712" cy="1263652"/>
          </a:xfrm>
          <a:prstGeom prst="rect">
            <a:avLst/>
          </a:prstGeom>
          <a:solidFill>
            <a:schemeClr val="bg1">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dirty="0" smtClean="0">
                <a:solidFill>
                  <a:srgbClr val="009EDB"/>
                </a:solidFill>
                <a:latin typeface="Arial" pitchFamily="34" charset="0"/>
                <a:cs typeface="Arial" pitchFamily="34" charset="0"/>
              </a:rPr>
              <a:t>论文题目</a:t>
            </a:r>
            <a:r>
              <a:rPr lang="zh-CN" altLang="en-US" sz="2400" dirty="0">
                <a:solidFill>
                  <a:srgbClr val="009EDB"/>
                </a:solidFill>
                <a:latin typeface="Arial" pitchFamily="34" charset="0"/>
                <a:cs typeface="Arial" pitchFamily="34" charset="0"/>
              </a:rPr>
              <a:t>：黄金交易投资分析系统与规律分析</a:t>
            </a:r>
            <a:endParaRPr lang="en-US" sz="2400" dirty="0" smtClean="0">
              <a:solidFill>
                <a:srgbClr val="009EDB"/>
              </a:solidFill>
              <a:latin typeface="Arial" pitchFamily="34" charset="0"/>
              <a:cs typeface="Arial" pitchFamily="34" charset="0"/>
            </a:endParaRPr>
          </a:p>
        </p:txBody>
      </p:sp>
      <p:sp>
        <p:nvSpPr>
          <p:cNvPr id="8" name="Rectangle 1"/>
          <p:cNvSpPr/>
          <p:nvPr/>
        </p:nvSpPr>
        <p:spPr>
          <a:xfrm>
            <a:off x="-13846" y="6447235"/>
            <a:ext cx="9157846" cy="438149"/>
          </a:xfrm>
          <a:prstGeom prst="rect">
            <a:avLst/>
          </a:prstGeom>
          <a:solidFill>
            <a:srgbClr val="5657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zh-CN" altLang="en-US" dirty="0">
                <a:latin typeface="Arial" pitchFamily="34" charset="0"/>
                <a:cs typeface="Arial" pitchFamily="34" charset="0"/>
              </a:rPr>
              <a:t> 李威                             左保河                      </a:t>
            </a:r>
            <a:endParaRPr lang="en-SG" dirty="0">
              <a:latin typeface="Arial" pitchFamily="34" charset="0"/>
              <a:cs typeface="Arial" pitchFamily="34" charset="0"/>
            </a:endParaRPr>
          </a:p>
        </p:txBody>
      </p:sp>
      <p:sp>
        <p:nvSpPr>
          <p:cNvPr id="9" name="Rectangle 22"/>
          <p:cNvSpPr/>
          <p:nvPr/>
        </p:nvSpPr>
        <p:spPr>
          <a:xfrm>
            <a:off x="-36512" y="6148536"/>
            <a:ext cx="6629400" cy="304800"/>
          </a:xfrm>
          <a:prstGeom prst="rect">
            <a:avLst/>
          </a:prstGeom>
          <a:solidFill>
            <a:srgbClr val="009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dirty="0">
                <a:solidFill>
                  <a:srgbClr val="56575B"/>
                </a:solidFill>
              </a:rPr>
              <a:t>学生</a:t>
            </a:r>
            <a:endParaRPr lang="en-SG" dirty="0">
              <a:solidFill>
                <a:srgbClr val="56575B"/>
              </a:solidFill>
            </a:endParaRPr>
          </a:p>
        </p:txBody>
      </p:sp>
      <p:sp>
        <p:nvSpPr>
          <p:cNvPr id="10" name="Rectangle 23"/>
          <p:cNvSpPr/>
          <p:nvPr/>
        </p:nvSpPr>
        <p:spPr>
          <a:xfrm>
            <a:off x="6588224" y="6148536"/>
            <a:ext cx="2539062" cy="304800"/>
          </a:xfrm>
          <a:prstGeom prst="rect">
            <a:avLst/>
          </a:prstGeom>
          <a:solidFill>
            <a:srgbClr val="FFCC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575B"/>
                </a:solidFill>
              </a:rPr>
              <a:t> </a:t>
            </a:r>
            <a:r>
              <a:rPr lang="en-US" dirty="0" smtClean="0">
                <a:solidFill>
                  <a:srgbClr val="56575B"/>
                </a:solidFill>
              </a:rPr>
              <a:t>                    </a:t>
            </a:r>
            <a:r>
              <a:rPr lang="zh-CN" altLang="en-US" dirty="0" smtClean="0">
                <a:solidFill>
                  <a:srgbClr val="56575B"/>
                </a:solidFill>
              </a:rPr>
              <a:t>指导老师</a:t>
            </a:r>
            <a:endParaRPr lang="en-SG" dirty="0">
              <a:solidFill>
                <a:srgbClr val="56575B"/>
              </a:solidFill>
            </a:endParaRPr>
          </a:p>
        </p:txBody>
      </p:sp>
      <p:sp>
        <p:nvSpPr>
          <p:cNvPr id="2" name="矩形 1"/>
          <p:cNvSpPr/>
          <p:nvPr/>
        </p:nvSpPr>
        <p:spPr>
          <a:xfrm>
            <a:off x="202891" y="1726229"/>
            <a:ext cx="5211683" cy="523220"/>
          </a:xfrm>
          <a:prstGeom prst="rect">
            <a:avLst/>
          </a:prstGeom>
        </p:spPr>
        <p:txBody>
          <a:bodyPr wrap="none">
            <a:spAutoFit/>
          </a:bodyPr>
          <a:lstStyle/>
          <a:p>
            <a:r>
              <a:rPr lang="zh-CN" altLang="en-US" sz="2800" dirty="0">
                <a:effectLst>
                  <a:outerShdw blurRad="38100" dist="38100" dir="2700000" algn="tl">
                    <a:srgbClr val="000000">
                      <a:alpha val="43137"/>
                    </a:srgbClr>
                  </a:outerShdw>
                </a:effectLst>
                <a:latin typeface="微软雅黑" pitchFamily="34" charset="-122"/>
                <a:ea typeface="微软雅黑" pitchFamily="34" charset="-122"/>
              </a:rPr>
              <a:t>欢迎评委们提问、指导，谢谢！</a:t>
            </a:r>
          </a:p>
        </p:txBody>
      </p:sp>
      <p:sp>
        <p:nvSpPr>
          <p:cNvPr id="3" name="TextBox 2"/>
          <p:cNvSpPr txBox="1"/>
          <p:nvPr/>
        </p:nvSpPr>
        <p:spPr>
          <a:xfrm>
            <a:off x="883765" y="2992756"/>
            <a:ext cx="5219700" cy="923330"/>
          </a:xfrm>
          <a:prstGeom prst="rect">
            <a:avLst/>
          </a:prstGeom>
          <a:noFill/>
        </p:spPr>
        <p:txBody>
          <a:bodyPr wrap="square" rtlCol="0">
            <a:spAutoFit/>
          </a:bodyPr>
          <a:lstStyle/>
          <a:p>
            <a:pPr algn="l"/>
            <a:r>
              <a:rPr lang="zh-CN" altLang="en-US" dirty="0" smtClean="0">
                <a:latin typeface="华文行楷" pitchFamily="2" charset="-122"/>
                <a:ea typeface="华文行楷" pitchFamily="2" charset="-122"/>
              </a:rPr>
              <a:t>         在此对左保河导师在我的毕业设计过程中所做的指导和在花旗杯全国金融信息技术大赛中的指导表示感谢！！！</a:t>
            </a:r>
            <a:endParaRPr lang="zh-CN" altLang="en-US" dirty="0">
              <a:latin typeface="华文行楷" pitchFamily="2" charset="-122"/>
              <a:ea typeface="华文行楷" pitchFamily="2" charset="-122"/>
            </a:endParaRPr>
          </a:p>
        </p:txBody>
      </p:sp>
    </p:spTree>
    <p:extLst>
      <p:ext uri="{BB962C8B-B14F-4D97-AF65-F5344CB8AC3E}">
        <p14:creationId xmlns:p14="http://schemas.microsoft.com/office/powerpoint/2010/main" val="4079884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1031358" y="680482"/>
            <a:ext cx="7921256" cy="308344"/>
          </a:xfrm>
          <a:prstGeom prst="rect">
            <a:avLst/>
          </a:pr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ndParaRPr>
          </a:p>
        </p:txBody>
      </p:sp>
      <p:sp>
        <p:nvSpPr>
          <p:cNvPr id="16" name="矩形 15"/>
          <p:cNvSpPr/>
          <p:nvPr/>
        </p:nvSpPr>
        <p:spPr bwMode="auto">
          <a:xfrm>
            <a:off x="1031358" y="733647"/>
            <a:ext cx="7921256" cy="308344"/>
          </a:xfrm>
          <a:prstGeom prst="rect">
            <a:avLst/>
          </a:pr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ndParaRPr>
          </a:p>
        </p:txBody>
      </p:sp>
      <p:sp>
        <p:nvSpPr>
          <p:cNvPr id="19" name="TextBox 18"/>
          <p:cNvSpPr txBox="1"/>
          <p:nvPr/>
        </p:nvSpPr>
        <p:spPr>
          <a:xfrm>
            <a:off x="4121626" y="2046064"/>
            <a:ext cx="4790364" cy="1631216"/>
          </a:xfrm>
          <a:prstGeom prst="rect">
            <a:avLst/>
          </a:prstGeom>
          <a:noFill/>
        </p:spPr>
        <p:txBody>
          <a:bodyPr wrap="square" rtlCol="0">
            <a:spAutoFit/>
          </a:bodyPr>
          <a:lstStyle/>
          <a:p>
            <a:pPr algn="l"/>
            <a:r>
              <a:rPr lang="zh-CN" altLang="en-US" sz="2800" b="0" dirty="0" smtClean="0">
                <a:solidFill>
                  <a:srgbClr val="0070C0"/>
                </a:solidFill>
                <a:effectLst>
                  <a:outerShdw blurRad="50800" dist="38100" dir="2700000" algn="tl" rotWithShape="0">
                    <a:schemeClr val="tx2">
                      <a:lumMod val="40000"/>
                      <a:lumOff val="60000"/>
                      <a:alpha val="40000"/>
                    </a:schemeClr>
                  </a:outerShdw>
                </a:effectLst>
                <a:latin typeface="微软雅黑" pitchFamily="34" charset="-122"/>
                <a:ea typeface="微软雅黑" pitchFamily="34" charset="-122"/>
              </a:rPr>
              <a:t>展示模块之</a:t>
            </a:r>
            <a:endParaRPr lang="en-US" altLang="zh-CN" sz="2800" b="0" dirty="0" smtClean="0">
              <a:solidFill>
                <a:srgbClr val="0070C0"/>
              </a:solidFill>
              <a:effectLst>
                <a:outerShdw blurRad="50800" dist="38100" dir="2700000" algn="tl" rotWithShape="0">
                  <a:schemeClr val="tx2">
                    <a:lumMod val="40000"/>
                    <a:lumOff val="60000"/>
                    <a:alpha val="40000"/>
                  </a:schemeClr>
                </a:outerShdw>
              </a:effectLst>
              <a:latin typeface="微软雅黑" pitchFamily="34" charset="-122"/>
              <a:ea typeface="微软雅黑" pitchFamily="34" charset="-122"/>
            </a:endParaRPr>
          </a:p>
          <a:p>
            <a:pPr algn="l"/>
            <a:r>
              <a:rPr lang="zh-CN" altLang="en-US" sz="4800" dirty="0" smtClean="0">
                <a:solidFill>
                  <a:srgbClr val="0070C0"/>
                </a:solidFill>
                <a:effectLst>
                  <a:outerShdw blurRad="50800" dist="38100" dir="2700000" algn="tl" rotWithShape="0">
                    <a:schemeClr val="tx2">
                      <a:lumMod val="40000"/>
                      <a:lumOff val="60000"/>
                      <a:alpha val="40000"/>
                    </a:schemeClr>
                  </a:outerShdw>
                </a:effectLst>
                <a:latin typeface="微软雅黑" pitchFamily="34" charset="-122"/>
                <a:ea typeface="微软雅黑" pitchFamily="34" charset="-122"/>
              </a:rPr>
              <a:t>背景</a:t>
            </a:r>
            <a:endParaRPr lang="en-US" altLang="zh-CN" sz="4800" dirty="0" smtClean="0">
              <a:solidFill>
                <a:srgbClr val="0070C0"/>
              </a:solidFill>
              <a:effectLst>
                <a:outerShdw blurRad="50800" dist="38100" dir="2700000" algn="tl" rotWithShape="0">
                  <a:schemeClr val="tx2">
                    <a:lumMod val="40000"/>
                    <a:lumOff val="60000"/>
                    <a:alpha val="40000"/>
                  </a:schemeClr>
                </a:outerShdw>
              </a:effectLst>
              <a:latin typeface="微软雅黑" pitchFamily="34" charset="-122"/>
              <a:ea typeface="微软雅黑" pitchFamily="34" charset="-122"/>
            </a:endParaRPr>
          </a:p>
          <a:p>
            <a:pPr algn="l"/>
            <a:r>
              <a:rPr lang="zh-CN" altLang="en-US" sz="2400" dirty="0">
                <a:solidFill>
                  <a:schemeClr val="tx1">
                    <a:lumMod val="65000"/>
                    <a:lumOff val="35000"/>
                  </a:schemeClr>
                </a:solidFill>
                <a:effectLst>
                  <a:outerShdw blurRad="38100" dist="38100" dir="2700000" algn="tl">
                    <a:schemeClr val="bg1">
                      <a:alpha val="43000"/>
                    </a:schemeClr>
                  </a:outerShdw>
                </a:effectLst>
                <a:latin typeface="微软雅黑" pitchFamily="34" charset="-122"/>
                <a:ea typeface="微软雅黑" pitchFamily="34" charset="-122"/>
              </a:rPr>
              <a:t>黄金交易投资分析系统与规律分析</a:t>
            </a:r>
          </a:p>
        </p:txBody>
      </p:sp>
      <p:cxnSp>
        <p:nvCxnSpPr>
          <p:cNvPr id="20" name="直接连接符 19"/>
          <p:cNvCxnSpPr/>
          <p:nvPr/>
        </p:nvCxnSpPr>
        <p:spPr bwMode="auto">
          <a:xfrm>
            <a:off x="393027" y="4912241"/>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21" name="直接连接符 20"/>
          <p:cNvCxnSpPr/>
          <p:nvPr/>
        </p:nvCxnSpPr>
        <p:spPr bwMode="auto">
          <a:xfrm>
            <a:off x="396565" y="5032742"/>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sp>
        <p:nvSpPr>
          <p:cNvPr id="22" name="矩形 21"/>
          <p:cNvSpPr/>
          <p:nvPr/>
        </p:nvSpPr>
        <p:spPr bwMode="auto">
          <a:xfrm>
            <a:off x="4885519" y="4912241"/>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23" name="直接连接符 22"/>
          <p:cNvCxnSpPr/>
          <p:nvPr/>
        </p:nvCxnSpPr>
        <p:spPr bwMode="auto">
          <a:xfrm>
            <a:off x="5838587" y="4774901"/>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29" name="直接连接符 28"/>
          <p:cNvCxnSpPr/>
          <p:nvPr/>
        </p:nvCxnSpPr>
        <p:spPr bwMode="auto">
          <a:xfrm>
            <a:off x="6835537" y="4774382"/>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32" name="TextBox 31"/>
          <p:cNvSpPr txBox="1"/>
          <p:nvPr/>
        </p:nvSpPr>
        <p:spPr>
          <a:xfrm>
            <a:off x="5072013" y="455354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33" name="TextBox 32"/>
          <p:cNvSpPr txBox="1"/>
          <p:nvPr/>
        </p:nvSpPr>
        <p:spPr>
          <a:xfrm>
            <a:off x="6064382" y="4542909"/>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34" name="TextBox 33"/>
          <p:cNvSpPr txBox="1"/>
          <p:nvPr/>
        </p:nvSpPr>
        <p:spPr>
          <a:xfrm>
            <a:off x="7078055" y="4535814"/>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pic>
        <p:nvPicPr>
          <p:cNvPr id="14"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1012" y="2206651"/>
            <a:ext cx="2136838" cy="1979987"/>
          </a:xfrm>
          <a:prstGeom prst="rect">
            <a:avLst/>
          </a:prstGeom>
        </p:spPr>
      </p:pic>
      <p:cxnSp>
        <p:nvCxnSpPr>
          <p:cNvPr id="24" name="直接连接符 23"/>
          <p:cNvCxnSpPr/>
          <p:nvPr/>
        </p:nvCxnSpPr>
        <p:spPr bwMode="auto">
          <a:xfrm>
            <a:off x="7795521" y="4761970"/>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25" name="TextBox 24"/>
          <p:cNvSpPr txBox="1"/>
          <p:nvPr/>
        </p:nvSpPr>
        <p:spPr>
          <a:xfrm>
            <a:off x="7940139" y="455354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Tree>
    <p:extLst>
      <p:ext uri="{BB962C8B-B14F-4D97-AF65-F5344CB8AC3E}">
        <p14:creationId xmlns:p14="http://schemas.microsoft.com/office/powerpoint/2010/main" val="382537135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031358" y="967573"/>
            <a:ext cx="7921256" cy="308344"/>
          </a:xfrm>
          <a:prstGeom prst="rect">
            <a:avLst/>
          </a:pr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ndParaRPr>
          </a:p>
        </p:txBody>
      </p:sp>
      <p:sp>
        <p:nvSpPr>
          <p:cNvPr id="6" name="TextBox 5"/>
          <p:cNvSpPr txBox="1"/>
          <p:nvPr/>
        </p:nvSpPr>
        <p:spPr>
          <a:xfrm>
            <a:off x="4612202" y="366613"/>
            <a:ext cx="3094007" cy="54483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600" dirty="0" smtClean="0">
                <a:latin typeface="微软雅黑" pitchFamily="34" charset="-122"/>
                <a:ea typeface="微软雅黑" pitchFamily="34" charset="-122"/>
              </a:rPr>
              <a:t>   </a:t>
            </a:r>
            <a:r>
              <a:rPr lang="zh-CN" altLang="en-US" sz="2600" dirty="0" smtClean="0">
                <a:latin typeface="微软雅黑" pitchFamily="34" charset="-122"/>
                <a:ea typeface="微软雅黑" pitchFamily="34" charset="-122"/>
              </a:rPr>
              <a:t>背景</a:t>
            </a:r>
            <a:endParaRPr lang="zh-CN" altLang="en-US" sz="2600" spc="200" dirty="0">
              <a:latin typeface="微软雅黑" pitchFamily="34" charset="-122"/>
              <a:ea typeface="微软雅黑" pitchFamily="34" charset="-122"/>
            </a:endParaRPr>
          </a:p>
        </p:txBody>
      </p:sp>
      <p:pic>
        <p:nvPicPr>
          <p:cNvPr id="39" name="Picture 2" descr="C:\Users\Sam Liu\Desktop\新建文件夹\未标题-1.png"/>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170966">
            <a:off x="4413503" y="-39617"/>
            <a:ext cx="1038162" cy="110696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72813" y="1475630"/>
            <a:ext cx="1891939" cy="552775"/>
          </a:xfrm>
          <a:prstGeom prst="roundRect">
            <a:avLst/>
          </a:prstGeom>
          <a:ln/>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50000"/>
              </a:lnSpc>
            </a:pPr>
            <a:r>
              <a:rPr lang="zh-CN" altLang="en-US" sz="2000" dirty="0" smtClean="0">
                <a:latin typeface="微软雅黑" pitchFamily="34" charset="-122"/>
                <a:ea typeface="微软雅黑" pitchFamily="34" charset="-122"/>
              </a:rPr>
              <a:t>程序化交易</a:t>
            </a:r>
          </a:p>
        </p:txBody>
      </p:sp>
      <p:sp>
        <p:nvSpPr>
          <p:cNvPr id="24" name="TextBox 23"/>
          <p:cNvSpPr txBox="1"/>
          <p:nvPr/>
        </p:nvSpPr>
        <p:spPr>
          <a:xfrm>
            <a:off x="2429302" y="1746921"/>
            <a:ext cx="6523630" cy="2862322"/>
          </a:xfrm>
          <a:prstGeom prst="rect">
            <a:avLst/>
          </a:prstGeom>
          <a:noFill/>
        </p:spPr>
        <p:txBody>
          <a:bodyPr wrap="square" rtlCol="0">
            <a:spAutoFit/>
          </a:bodyPr>
          <a:lstStyle/>
          <a:p>
            <a:pPr algn="l">
              <a:spcBef>
                <a:spcPts val="0"/>
              </a:spcBef>
              <a:spcAft>
                <a:spcPts val="0"/>
              </a:spcAft>
            </a:pPr>
            <a:r>
              <a:rPr lang="en-US" altLang="zh-CN" sz="2000" b="0" dirty="0" smtClean="0"/>
              <a:t>	</a:t>
            </a:r>
            <a:r>
              <a:rPr lang="zh-CN" altLang="en-US" sz="2000" b="0" dirty="0" smtClean="0"/>
              <a:t>黄金</a:t>
            </a:r>
            <a:r>
              <a:rPr lang="zh-CN" altLang="en-US" sz="2000" b="0" dirty="0"/>
              <a:t>交易投资早就已经不是新鲜的事情了。在十年多的交易中，黄金交易总量稳步上升。各种金融投资产品（股票、贵金属现货以及衍生品等）的投资分析也是经历了很久的发展，投资分析系统在海外较先发展起来，较先进的如量化投资系统在海外已经有了较成熟的技术。</a:t>
            </a:r>
            <a:endParaRPr lang="en-US" altLang="zh-CN" sz="2000" b="0" dirty="0"/>
          </a:p>
          <a:p>
            <a:pPr algn="l">
              <a:spcBef>
                <a:spcPts val="0"/>
              </a:spcBef>
              <a:spcAft>
                <a:spcPts val="0"/>
              </a:spcAft>
            </a:pPr>
            <a:r>
              <a:rPr lang="en-US" altLang="zh-CN" sz="2000" b="0" dirty="0" smtClean="0"/>
              <a:t>	</a:t>
            </a:r>
            <a:r>
              <a:rPr lang="zh-CN" altLang="en-US" sz="2000" b="0" dirty="0" smtClean="0"/>
              <a:t>黄金交易投资分析系统是集</a:t>
            </a:r>
            <a:r>
              <a:rPr lang="zh-CN" altLang="en-US" sz="2000" b="0" dirty="0" smtClean="0"/>
              <a:t>黄金价格规律分析、趋势分析和用户决策支持系统为一体的以研究黄金交易的规律并为用户提供决策支持系统的系统。</a:t>
            </a:r>
            <a:endParaRPr lang="en-US" altLang="zh-CN" sz="2000" b="0" dirty="0" smtClean="0"/>
          </a:p>
        </p:txBody>
      </p:sp>
      <p:sp>
        <p:nvSpPr>
          <p:cNvPr id="25" name="TextBox 24"/>
          <p:cNvSpPr txBox="1"/>
          <p:nvPr/>
        </p:nvSpPr>
        <p:spPr>
          <a:xfrm>
            <a:off x="2743200" y="1050878"/>
            <a:ext cx="5063319" cy="707886"/>
          </a:xfrm>
          <a:prstGeom prst="rect">
            <a:avLst/>
          </a:prstGeom>
          <a:noFill/>
        </p:spPr>
        <p:txBody>
          <a:bodyPr wrap="square" rtlCol="0">
            <a:spAutoFit/>
          </a:bodyPr>
          <a:lstStyle/>
          <a:p>
            <a:pPr algn="l"/>
            <a:r>
              <a:rPr lang="en-US" altLang="zh-CN" sz="4000" i="1" dirty="0" smtClean="0">
                <a:solidFill>
                  <a:schemeClr val="bg2">
                    <a:lumMod val="50000"/>
                  </a:schemeClr>
                </a:solidFill>
                <a:latin typeface="微软雅黑" pitchFamily="34" charset="-122"/>
                <a:ea typeface="微软雅黑" pitchFamily="34" charset="-122"/>
              </a:rPr>
              <a:t>1</a:t>
            </a:r>
            <a:r>
              <a:rPr lang="en-US" altLang="zh-CN" sz="4000" dirty="0" smtClean="0">
                <a:solidFill>
                  <a:schemeClr val="bg2">
                    <a:lumMod val="50000"/>
                  </a:schemeClr>
                </a:solidFill>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黄金交易投资</a:t>
            </a:r>
            <a:endParaRPr lang="zh-CN" altLang="en-US" sz="2400" dirty="0">
              <a:latin typeface="微软雅黑" pitchFamily="34" charset="-122"/>
              <a:ea typeface="微软雅黑" pitchFamily="34" charset="-122"/>
            </a:endParaRPr>
          </a:p>
        </p:txBody>
      </p:sp>
      <p:cxnSp>
        <p:nvCxnSpPr>
          <p:cNvPr id="21" name="直接连接符 20"/>
          <p:cNvCxnSpPr/>
          <p:nvPr/>
        </p:nvCxnSpPr>
        <p:spPr bwMode="auto">
          <a:xfrm>
            <a:off x="219606" y="6597689"/>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22" name="直接连接符 21"/>
          <p:cNvCxnSpPr/>
          <p:nvPr/>
        </p:nvCxnSpPr>
        <p:spPr bwMode="auto">
          <a:xfrm>
            <a:off x="223144" y="6718190"/>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sp>
        <p:nvSpPr>
          <p:cNvPr id="23" name="矩形 22"/>
          <p:cNvSpPr/>
          <p:nvPr/>
        </p:nvSpPr>
        <p:spPr bwMode="auto">
          <a:xfrm>
            <a:off x="4712098" y="6597689"/>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27" name="直接连接符 26"/>
          <p:cNvCxnSpPr/>
          <p:nvPr/>
        </p:nvCxnSpPr>
        <p:spPr bwMode="auto">
          <a:xfrm>
            <a:off x="5665166" y="6460349"/>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28" name="直接连接符 27"/>
          <p:cNvCxnSpPr/>
          <p:nvPr/>
        </p:nvCxnSpPr>
        <p:spPr bwMode="auto">
          <a:xfrm>
            <a:off x="6662116" y="6459830"/>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34" name="TextBox 33"/>
          <p:cNvSpPr txBox="1"/>
          <p:nvPr/>
        </p:nvSpPr>
        <p:spPr>
          <a:xfrm>
            <a:off x="4898592" y="6238990"/>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38" name="TextBox 37"/>
          <p:cNvSpPr txBox="1"/>
          <p:nvPr/>
        </p:nvSpPr>
        <p:spPr>
          <a:xfrm>
            <a:off x="5890961" y="6228357"/>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40" name="TextBox 39"/>
          <p:cNvSpPr txBox="1"/>
          <p:nvPr/>
        </p:nvSpPr>
        <p:spPr>
          <a:xfrm>
            <a:off x="6904634" y="622126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41" name="直接连接符 40"/>
          <p:cNvCxnSpPr/>
          <p:nvPr/>
        </p:nvCxnSpPr>
        <p:spPr bwMode="auto">
          <a:xfrm>
            <a:off x="7622100" y="6447418"/>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42" name="TextBox 41"/>
          <p:cNvSpPr txBox="1"/>
          <p:nvPr/>
        </p:nvSpPr>
        <p:spPr>
          <a:xfrm>
            <a:off x="7766718" y="6238990"/>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pic>
        <p:nvPicPr>
          <p:cNvPr id="43"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2689" y="39121"/>
            <a:ext cx="2136838" cy="1053344"/>
          </a:xfrm>
          <a:prstGeom prst="rect">
            <a:avLst/>
          </a:prstGeom>
        </p:spPr>
      </p:pic>
      <p:sp>
        <p:nvSpPr>
          <p:cNvPr id="44" name="TextBox 43"/>
          <p:cNvSpPr txBox="1"/>
          <p:nvPr/>
        </p:nvSpPr>
        <p:spPr>
          <a:xfrm>
            <a:off x="472813" y="1475630"/>
            <a:ext cx="1891939" cy="552775"/>
          </a:xfrm>
          <a:prstGeom prst="roundRect">
            <a:avLst/>
          </a:prstGeom>
          <a:ln/>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50000"/>
              </a:lnSpc>
            </a:pPr>
            <a:r>
              <a:rPr lang="zh-CN" altLang="en-US" sz="2000" dirty="0" smtClean="0">
                <a:latin typeface="微软雅黑" pitchFamily="34" charset="-122"/>
                <a:ea typeface="微软雅黑" pitchFamily="34" charset="-122"/>
              </a:rPr>
              <a:t>开发背景</a:t>
            </a:r>
            <a:endParaRPr lang="zh-CN" altLang="en-US"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04762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grpId="0" nodeType="withEffect">
                                  <p:stCondLst>
                                    <p:cond delay="0"/>
                                  </p:stCondLst>
                                  <p:childTnLst>
                                    <p:animClr clrSpc="rgb" dir="cw">
                                      <p:cBhvr>
                                        <p:cTn id="6" dur="500" fill="hold"/>
                                        <p:tgtEl>
                                          <p:spTgt spid="19"/>
                                        </p:tgtEl>
                                        <p:attrNameLst>
                                          <p:attrName>fillcolor</p:attrName>
                                        </p:attrNameLst>
                                      </p:cBhvr>
                                      <p:to>
                                        <a:schemeClr val="accent2"/>
                                      </p:to>
                                    </p:animClr>
                                    <p:set>
                                      <p:cBhvr>
                                        <p:cTn id="7" dur="500" fill="hold"/>
                                        <p:tgtEl>
                                          <p:spTgt spid="19"/>
                                        </p:tgtEl>
                                        <p:attrNameLst>
                                          <p:attrName>fill.type</p:attrName>
                                        </p:attrNameLst>
                                      </p:cBhvr>
                                      <p:to>
                                        <p:strVal val="solid"/>
                                      </p:to>
                                    </p:set>
                                    <p:set>
                                      <p:cBhvr>
                                        <p:cTn id="8" dur="500" fill="hold"/>
                                        <p:tgtEl>
                                          <p:spTgt spid="19"/>
                                        </p:tgtEl>
                                        <p:attrNameLst>
                                          <p:attrName>fill.on</p:attrName>
                                        </p:attrNameLst>
                                      </p:cBhvr>
                                      <p:to>
                                        <p:strVal val="true"/>
                                      </p:to>
                                    </p:set>
                                  </p:childTnLst>
                                </p:cTn>
                              </p:par>
                              <p:par>
                                <p:cTn id="9" presetID="6" presetClass="emph" presetSubtype="0" fill="hold" grpId="1" nodeType="withEffect">
                                  <p:stCondLst>
                                    <p:cond delay="0"/>
                                  </p:stCondLst>
                                  <p:childTnLst>
                                    <p:animScale>
                                      <p:cBhvr>
                                        <p:cTn id="10" dur="500" fill="hold"/>
                                        <p:tgtEl>
                                          <p:spTgt spid="19"/>
                                        </p:tgtEl>
                                      </p:cBhvr>
                                      <p:by x="120000" y="120000"/>
                                    </p:animScale>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blinds(horizontal)">
                                      <p:cBhvr>
                                        <p:cTn id="14" dur="500"/>
                                        <p:tgtEl>
                                          <p:spTgt spid="25"/>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par>
                                <p:cTn id="19" presetID="1" presetClass="emph" presetSubtype="2" fill="hold" grpId="0" nodeType="withEffect">
                                  <p:stCondLst>
                                    <p:cond delay="0"/>
                                  </p:stCondLst>
                                  <p:childTnLst>
                                    <p:animClr clrSpc="rgb" dir="cw">
                                      <p:cBhvr>
                                        <p:cTn id="20" dur="500" fill="hold"/>
                                        <p:tgtEl>
                                          <p:spTgt spid="44"/>
                                        </p:tgtEl>
                                        <p:attrNameLst>
                                          <p:attrName>fillcolor</p:attrName>
                                        </p:attrNameLst>
                                      </p:cBhvr>
                                      <p:to>
                                        <a:schemeClr val="accent2"/>
                                      </p:to>
                                    </p:animClr>
                                    <p:set>
                                      <p:cBhvr>
                                        <p:cTn id="21" dur="500" fill="hold"/>
                                        <p:tgtEl>
                                          <p:spTgt spid="44"/>
                                        </p:tgtEl>
                                        <p:attrNameLst>
                                          <p:attrName>fill.type</p:attrName>
                                        </p:attrNameLst>
                                      </p:cBhvr>
                                      <p:to>
                                        <p:strVal val="solid"/>
                                      </p:to>
                                    </p:set>
                                    <p:set>
                                      <p:cBhvr>
                                        <p:cTn id="22" dur="500" fill="hold"/>
                                        <p:tgtEl>
                                          <p:spTgt spid="44"/>
                                        </p:tgtEl>
                                        <p:attrNameLst>
                                          <p:attrName>fill.on</p:attrName>
                                        </p:attrNameLst>
                                      </p:cBhvr>
                                      <p:to>
                                        <p:strVal val="true"/>
                                      </p:to>
                                    </p:set>
                                  </p:childTnLst>
                                </p:cTn>
                              </p:par>
                              <p:par>
                                <p:cTn id="23" presetID="6" presetClass="emph" presetSubtype="0" fill="hold" grpId="1" nodeType="withEffect">
                                  <p:stCondLst>
                                    <p:cond delay="0"/>
                                  </p:stCondLst>
                                  <p:childTnLst>
                                    <p:animScale>
                                      <p:cBhvr>
                                        <p:cTn id="24" dur="500" fill="hold"/>
                                        <p:tgtEl>
                                          <p:spTgt spid="44"/>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4" grpId="0"/>
      <p:bldP spid="25" grpId="0"/>
      <p:bldP spid="44" grpId="0" animBg="1"/>
      <p:bldP spid="4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031358" y="967573"/>
            <a:ext cx="7921256" cy="308344"/>
          </a:xfrm>
          <a:prstGeom prst="rect">
            <a:avLst/>
          </a:pr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ndParaRPr>
          </a:p>
        </p:txBody>
      </p:sp>
      <p:sp>
        <p:nvSpPr>
          <p:cNvPr id="6" name="TextBox 5"/>
          <p:cNvSpPr txBox="1"/>
          <p:nvPr/>
        </p:nvSpPr>
        <p:spPr>
          <a:xfrm>
            <a:off x="4612202" y="366613"/>
            <a:ext cx="3094007" cy="54483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600" dirty="0">
                <a:latin typeface="微软雅黑" pitchFamily="34" charset="-122"/>
                <a:ea typeface="微软雅黑" pitchFamily="34" charset="-122"/>
              </a:rPr>
              <a:t> </a:t>
            </a:r>
            <a:r>
              <a:rPr lang="zh-CN" altLang="en-US" sz="2600" dirty="0" smtClean="0">
                <a:latin typeface="微软雅黑" pitchFamily="34" charset="-122"/>
                <a:ea typeface="微软雅黑" pitchFamily="34" charset="-122"/>
              </a:rPr>
              <a:t>背景</a:t>
            </a:r>
            <a:endParaRPr lang="zh-CN" altLang="en-US" sz="2600" spc="200" dirty="0">
              <a:latin typeface="微软雅黑" pitchFamily="34" charset="-122"/>
              <a:ea typeface="微软雅黑" pitchFamily="34" charset="-122"/>
            </a:endParaRPr>
          </a:p>
        </p:txBody>
      </p:sp>
      <p:pic>
        <p:nvPicPr>
          <p:cNvPr id="39" name="Picture 2" descr="C:\Users\Sam Liu\Desktop\新建文件夹\未标题-1.png"/>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170966">
            <a:off x="4413503" y="-39617"/>
            <a:ext cx="1038162" cy="110696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2743200" y="1050878"/>
            <a:ext cx="5063319" cy="707886"/>
          </a:xfrm>
          <a:prstGeom prst="rect">
            <a:avLst/>
          </a:prstGeom>
          <a:noFill/>
        </p:spPr>
        <p:txBody>
          <a:bodyPr wrap="square" rtlCol="0">
            <a:spAutoFit/>
          </a:bodyPr>
          <a:lstStyle/>
          <a:p>
            <a:pPr algn="l"/>
            <a:r>
              <a:rPr lang="en-US" altLang="zh-CN" sz="4000" i="1" dirty="0" smtClean="0">
                <a:solidFill>
                  <a:schemeClr val="bg2">
                    <a:lumMod val="50000"/>
                  </a:schemeClr>
                </a:solidFill>
                <a:latin typeface="微软雅黑" pitchFamily="34" charset="-122"/>
                <a:ea typeface="微软雅黑" pitchFamily="34" charset="-122"/>
              </a:rPr>
              <a:t>2</a:t>
            </a:r>
            <a:r>
              <a:rPr lang="en-US" altLang="zh-CN" sz="4000" dirty="0" smtClean="0">
                <a:solidFill>
                  <a:schemeClr val="bg2">
                    <a:lumMod val="50000"/>
                  </a:schemeClr>
                </a:solidFill>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黄金</a:t>
            </a:r>
            <a:r>
              <a:rPr lang="zh-CN" altLang="en-US" sz="2400" dirty="0">
                <a:latin typeface="微软雅黑" pitchFamily="34" charset="-122"/>
                <a:ea typeface="微软雅黑" pitchFamily="34" charset="-122"/>
              </a:rPr>
              <a:t>价格</a:t>
            </a:r>
            <a:r>
              <a:rPr lang="zh-CN" altLang="en-US" sz="2400" dirty="0" smtClean="0">
                <a:latin typeface="微软雅黑" pitchFamily="34" charset="-122"/>
                <a:ea typeface="微软雅黑" pitchFamily="34" charset="-122"/>
              </a:rPr>
              <a:t>影响因素</a:t>
            </a:r>
            <a:endParaRPr lang="zh-CN" altLang="en-US" sz="2400" dirty="0">
              <a:latin typeface="微软雅黑" pitchFamily="34" charset="-122"/>
              <a:ea typeface="微软雅黑" pitchFamily="34" charset="-122"/>
            </a:endParaRPr>
          </a:p>
        </p:txBody>
      </p:sp>
      <p:graphicFrame>
        <p:nvGraphicFramePr>
          <p:cNvPr id="24" name="图示 23"/>
          <p:cNvGraphicFramePr/>
          <p:nvPr>
            <p:extLst>
              <p:ext uri="{D42A27DB-BD31-4B8C-83A1-F6EECF244321}">
                <p14:modId xmlns:p14="http://schemas.microsoft.com/office/powerpoint/2010/main" val="2596959697"/>
              </p:ext>
            </p:extLst>
          </p:nvPr>
        </p:nvGraphicFramePr>
        <p:xfrm>
          <a:off x="3202682" y="1656307"/>
          <a:ext cx="5026926" cy="44305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5"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2689" y="39121"/>
            <a:ext cx="2136838" cy="1053344"/>
          </a:xfrm>
          <a:prstGeom prst="rect">
            <a:avLst/>
          </a:prstGeom>
        </p:spPr>
      </p:pic>
      <p:sp>
        <p:nvSpPr>
          <p:cNvPr id="26" name="TextBox 25"/>
          <p:cNvSpPr txBox="1"/>
          <p:nvPr/>
        </p:nvSpPr>
        <p:spPr>
          <a:xfrm>
            <a:off x="472813" y="1475630"/>
            <a:ext cx="1891939" cy="1063554"/>
          </a:xfrm>
          <a:prstGeom prst="roundRect">
            <a:avLst/>
          </a:prstGeom>
          <a:ln/>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50000"/>
              </a:lnSpc>
            </a:pPr>
            <a:r>
              <a:rPr lang="zh-CN" altLang="en-US" sz="2000" dirty="0" smtClean="0">
                <a:latin typeface="微软雅黑" pitchFamily="34" charset="-122"/>
                <a:ea typeface="微软雅黑" pitchFamily="34" charset="-122"/>
              </a:rPr>
              <a:t>黄金价格影响因素</a:t>
            </a:r>
            <a:endParaRPr lang="zh-CN" altLang="en-US" sz="2000" dirty="0" smtClean="0">
              <a:latin typeface="微软雅黑" pitchFamily="34" charset="-122"/>
              <a:ea typeface="微软雅黑" pitchFamily="34" charset="-122"/>
            </a:endParaRPr>
          </a:p>
        </p:txBody>
      </p:sp>
      <p:cxnSp>
        <p:nvCxnSpPr>
          <p:cNvPr id="27" name="直接连接符 26"/>
          <p:cNvCxnSpPr/>
          <p:nvPr/>
        </p:nvCxnSpPr>
        <p:spPr bwMode="auto">
          <a:xfrm>
            <a:off x="219606" y="6597689"/>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28" name="直接连接符 27"/>
          <p:cNvCxnSpPr/>
          <p:nvPr/>
        </p:nvCxnSpPr>
        <p:spPr bwMode="auto">
          <a:xfrm>
            <a:off x="223144" y="6718190"/>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sp>
        <p:nvSpPr>
          <p:cNvPr id="34" name="矩形 33"/>
          <p:cNvSpPr/>
          <p:nvPr/>
        </p:nvSpPr>
        <p:spPr bwMode="auto">
          <a:xfrm>
            <a:off x="4712098" y="6597689"/>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38" name="直接连接符 37"/>
          <p:cNvCxnSpPr/>
          <p:nvPr/>
        </p:nvCxnSpPr>
        <p:spPr bwMode="auto">
          <a:xfrm>
            <a:off x="5665166" y="6460349"/>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40" name="直接连接符 39"/>
          <p:cNvCxnSpPr/>
          <p:nvPr/>
        </p:nvCxnSpPr>
        <p:spPr bwMode="auto">
          <a:xfrm>
            <a:off x="6662116" y="6459830"/>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41" name="TextBox 40"/>
          <p:cNvSpPr txBox="1"/>
          <p:nvPr/>
        </p:nvSpPr>
        <p:spPr>
          <a:xfrm>
            <a:off x="4898592" y="6238990"/>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42" name="TextBox 41"/>
          <p:cNvSpPr txBox="1"/>
          <p:nvPr/>
        </p:nvSpPr>
        <p:spPr>
          <a:xfrm>
            <a:off x="5890961" y="6228357"/>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43" name="TextBox 42"/>
          <p:cNvSpPr txBox="1"/>
          <p:nvPr/>
        </p:nvSpPr>
        <p:spPr>
          <a:xfrm>
            <a:off x="6904634" y="622126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44" name="直接连接符 43"/>
          <p:cNvCxnSpPr/>
          <p:nvPr/>
        </p:nvCxnSpPr>
        <p:spPr bwMode="auto">
          <a:xfrm>
            <a:off x="7622100" y="6447418"/>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45" name="TextBox 44"/>
          <p:cNvSpPr txBox="1"/>
          <p:nvPr/>
        </p:nvSpPr>
        <p:spPr>
          <a:xfrm>
            <a:off x="7766718" y="6238990"/>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Tree>
    <p:extLst>
      <p:ext uri="{BB962C8B-B14F-4D97-AF65-F5344CB8AC3E}">
        <p14:creationId xmlns:p14="http://schemas.microsoft.com/office/powerpoint/2010/main" val="204762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
                                            <p:graphicEl>
                                              <a:dgm id="{0B289002-721E-4C12-90C9-4549572FD758}"/>
                                            </p:graphicEl>
                                          </p:spTgt>
                                        </p:tgtEl>
                                        <p:attrNameLst>
                                          <p:attrName>style.visibility</p:attrName>
                                        </p:attrNameLst>
                                      </p:cBhvr>
                                      <p:to>
                                        <p:strVal val="visible"/>
                                      </p:to>
                                    </p:set>
                                    <p:animEffect transition="in" filter="checkerboard(across)">
                                      <p:cBhvr>
                                        <p:cTn id="12" dur="500"/>
                                        <p:tgtEl>
                                          <p:spTgt spid="24">
                                            <p:graphicEl>
                                              <a:dgm id="{0B289002-721E-4C12-90C9-4549572FD75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
                                            <p:graphicEl>
                                              <a:dgm id="{CB5BD215-2E94-4B89-AC55-D42F11154747}"/>
                                            </p:graphicEl>
                                          </p:spTgt>
                                        </p:tgtEl>
                                        <p:attrNameLst>
                                          <p:attrName>style.visibility</p:attrName>
                                        </p:attrNameLst>
                                      </p:cBhvr>
                                      <p:to>
                                        <p:strVal val="visible"/>
                                      </p:to>
                                    </p:set>
                                    <p:animEffect transition="in" filter="checkerboard(across)">
                                      <p:cBhvr>
                                        <p:cTn id="17" dur="500"/>
                                        <p:tgtEl>
                                          <p:spTgt spid="24">
                                            <p:graphicEl>
                                              <a:dgm id="{CB5BD215-2E94-4B89-AC55-D42F1115474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4">
                                            <p:graphicEl>
                                              <a:dgm id="{90A5C70A-B5E3-43DD-838A-15688BD06F95}"/>
                                            </p:graphicEl>
                                          </p:spTgt>
                                        </p:tgtEl>
                                        <p:attrNameLst>
                                          <p:attrName>style.visibility</p:attrName>
                                        </p:attrNameLst>
                                      </p:cBhvr>
                                      <p:to>
                                        <p:strVal val="visible"/>
                                      </p:to>
                                    </p:set>
                                    <p:animEffect transition="in" filter="checkerboard(across)">
                                      <p:cBhvr>
                                        <p:cTn id="22" dur="500"/>
                                        <p:tgtEl>
                                          <p:spTgt spid="24">
                                            <p:graphicEl>
                                              <a:dgm id="{90A5C70A-B5E3-43DD-838A-15688BD06F9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4">
                                            <p:graphicEl>
                                              <a:dgm id="{9E8AB78E-4EA3-4720-998F-D0F18FCCD570}"/>
                                            </p:graphicEl>
                                          </p:spTgt>
                                        </p:tgtEl>
                                        <p:attrNameLst>
                                          <p:attrName>style.visibility</p:attrName>
                                        </p:attrNameLst>
                                      </p:cBhvr>
                                      <p:to>
                                        <p:strVal val="visible"/>
                                      </p:to>
                                    </p:set>
                                    <p:animEffect transition="in" filter="checkerboard(across)">
                                      <p:cBhvr>
                                        <p:cTn id="27" dur="500"/>
                                        <p:tgtEl>
                                          <p:spTgt spid="24">
                                            <p:graphicEl>
                                              <a:dgm id="{9E8AB78E-4EA3-4720-998F-D0F18FCCD570}"/>
                                            </p:graphicEl>
                                          </p:spTgt>
                                        </p:tgtEl>
                                      </p:cBhvr>
                                    </p:animEffect>
                                  </p:childTnLst>
                                </p:cTn>
                              </p:par>
                              <p:par>
                                <p:cTn id="28" presetID="1" presetClass="emph" presetSubtype="2" fill="hold" grpId="0" nodeType="withEffect">
                                  <p:stCondLst>
                                    <p:cond delay="0"/>
                                  </p:stCondLst>
                                  <p:childTnLst>
                                    <p:animClr clrSpc="rgb" dir="cw">
                                      <p:cBhvr>
                                        <p:cTn id="29" dur="500" fill="hold"/>
                                        <p:tgtEl>
                                          <p:spTgt spid="26"/>
                                        </p:tgtEl>
                                        <p:attrNameLst>
                                          <p:attrName>fillcolor</p:attrName>
                                        </p:attrNameLst>
                                      </p:cBhvr>
                                      <p:to>
                                        <a:schemeClr val="accent2"/>
                                      </p:to>
                                    </p:animClr>
                                    <p:set>
                                      <p:cBhvr>
                                        <p:cTn id="30" dur="500" fill="hold"/>
                                        <p:tgtEl>
                                          <p:spTgt spid="26"/>
                                        </p:tgtEl>
                                        <p:attrNameLst>
                                          <p:attrName>fill.type</p:attrName>
                                        </p:attrNameLst>
                                      </p:cBhvr>
                                      <p:to>
                                        <p:strVal val="solid"/>
                                      </p:to>
                                    </p:set>
                                    <p:set>
                                      <p:cBhvr>
                                        <p:cTn id="31" dur="500" fill="hold"/>
                                        <p:tgtEl>
                                          <p:spTgt spid="26"/>
                                        </p:tgtEl>
                                        <p:attrNameLst>
                                          <p:attrName>fill.on</p:attrName>
                                        </p:attrNameLst>
                                      </p:cBhvr>
                                      <p:to>
                                        <p:strVal val="true"/>
                                      </p:to>
                                    </p:set>
                                  </p:childTnLst>
                                </p:cTn>
                              </p:par>
                              <p:par>
                                <p:cTn id="32" presetID="6" presetClass="emph" presetSubtype="0" fill="hold" grpId="1" nodeType="withEffect">
                                  <p:stCondLst>
                                    <p:cond delay="0"/>
                                  </p:stCondLst>
                                  <p:childTnLst>
                                    <p:animScale>
                                      <p:cBhvr>
                                        <p:cTn id="33" dur="500" fill="hold"/>
                                        <p:tgtEl>
                                          <p:spTgt spid="26"/>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Graphic spid="24" grpId="0">
        <p:bldSub>
          <a:bldDgm bld="one"/>
        </p:bldSub>
      </p:bldGraphic>
      <p:bldP spid="26" grpId="0" animBg="1"/>
      <p:bldP spid="2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24200" y="1868640"/>
            <a:ext cx="5815084" cy="2523768"/>
          </a:xfrm>
          <a:prstGeom prst="rect">
            <a:avLst/>
          </a:prstGeom>
          <a:noFill/>
        </p:spPr>
        <p:txBody>
          <a:bodyPr wrap="square" rtlCol="0">
            <a:spAutoFit/>
          </a:bodyPr>
          <a:lstStyle/>
          <a:p>
            <a:pPr algn="l"/>
            <a:r>
              <a:rPr lang="zh-CN" altLang="en-US" sz="2800" b="0" dirty="0" smtClean="0">
                <a:solidFill>
                  <a:srgbClr val="0070C0"/>
                </a:solidFill>
                <a:effectLst>
                  <a:outerShdw blurRad="50800" dist="38100" dir="2700000" algn="tl" rotWithShape="0">
                    <a:schemeClr val="tx2">
                      <a:lumMod val="40000"/>
                      <a:lumOff val="60000"/>
                      <a:alpha val="40000"/>
                    </a:schemeClr>
                  </a:outerShdw>
                </a:effectLst>
                <a:latin typeface="微软雅黑" pitchFamily="34" charset="-122"/>
                <a:ea typeface="微软雅黑" pitchFamily="34" charset="-122"/>
              </a:rPr>
              <a:t>展示模块之</a:t>
            </a:r>
            <a:endParaRPr lang="en-US" altLang="zh-CN" sz="2800" b="0" dirty="0" smtClean="0">
              <a:solidFill>
                <a:srgbClr val="0070C0"/>
              </a:solidFill>
              <a:effectLst>
                <a:outerShdw blurRad="50800" dist="38100" dir="2700000" algn="tl" rotWithShape="0">
                  <a:schemeClr val="tx2">
                    <a:lumMod val="40000"/>
                    <a:lumOff val="60000"/>
                    <a:alpha val="40000"/>
                  </a:schemeClr>
                </a:outerShdw>
              </a:effectLst>
              <a:latin typeface="微软雅黑" pitchFamily="34" charset="-122"/>
              <a:ea typeface="微软雅黑" pitchFamily="34" charset="-122"/>
            </a:endParaRPr>
          </a:p>
          <a:p>
            <a:pPr algn="l"/>
            <a:r>
              <a:rPr lang="zh-CN" altLang="en-US" sz="6000" dirty="0">
                <a:solidFill>
                  <a:srgbClr val="0070C0"/>
                </a:solidFill>
                <a:effectLst>
                  <a:outerShdw blurRad="50800" dist="38100" dir="2700000" algn="tl" rotWithShape="0">
                    <a:schemeClr val="tx2">
                      <a:lumMod val="40000"/>
                      <a:lumOff val="60000"/>
                      <a:alpha val="40000"/>
                    </a:schemeClr>
                  </a:outerShdw>
                </a:effectLst>
                <a:latin typeface="微软雅黑" pitchFamily="34" charset="-122"/>
                <a:ea typeface="微软雅黑" pitchFamily="34" charset="-122"/>
              </a:rPr>
              <a:t>需求分析和技术</a:t>
            </a:r>
            <a:r>
              <a:rPr lang="zh-CN" altLang="en-US" sz="2400" dirty="0" smtClean="0">
                <a:solidFill>
                  <a:schemeClr val="tx1">
                    <a:lumMod val="65000"/>
                    <a:lumOff val="35000"/>
                  </a:schemeClr>
                </a:solidFill>
                <a:effectLst>
                  <a:outerShdw blurRad="38100" dist="38100" dir="2700000" algn="tl">
                    <a:schemeClr val="bg1">
                      <a:alpha val="43000"/>
                    </a:schemeClr>
                  </a:outerShdw>
                </a:effectLst>
                <a:latin typeface="微软雅黑" pitchFamily="34" charset="-122"/>
                <a:ea typeface="微软雅黑" pitchFamily="34" charset="-122"/>
              </a:rPr>
              <a:t>黄金</a:t>
            </a:r>
            <a:r>
              <a:rPr lang="zh-CN" altLang="en-US" sz="2400" dirty="0">
                <a:solidFill>
                  <a:schemeClr val="tx1">
                    <a:lumMod val="65000"/>
                    <a:lumOff val="35000"/>
                  </a:schemeClr>
                </a:solidFill>
                <a:effectLst>
                  <a:outerShdw blurRad="38100" dist="38100" dir="2700000" algn="tl">
                    <a:schemeClr val="bg1">
                      <a:alpha val="43000"/>
                    </a:schemeClr>
                  </a:outerShdw>
                </a:effectLst>
                <a:latin typeface="微软雅黑" pitchFamily="34" charset="-122"/>
                <a:ea typeface="微软雅黑" pitchFamily="34" charset="-122"/>
              </a:rPr>
              <a:t>交易投资分析系统与规律分析</a:t>
            </a:r>
          </a:p>
          <a:p>
            <a:pPr algn="l"/>
            <a:r>
              <a:rPr lang="en-US" altLang="zh-CN" sz="1400" b="0" dirty="0">
                <a:effectLst>
                  <a:outerShdw blurRad="38100" dist="38100" dir="2700000" algn="tl">
                    <a:schemeClr val="bg1">
                      <a:alpha val="43000"/>
                    </a:schemeClr>
                  </a:outerShdw>
                </a:effectLst>
                <a:latin typeface="微软雅黑" pitchFamily="34" charset="-122"/>
                <a:ea typeface="微软雅黑" pitchFamily="34" charset="-122"/>
              </a:rPr>
              <a:t/>
            </a:r>
            <a:br>
              <a:rPr lang="en-US" altLang="zh-CN" sz="1400" b="0" dirty="0">
                <a:effectLst>
                  <a:outerShdw blurRad="38100" dist="38100" dir="2700000" algn="tl">
                    <a:schemeClr val="bg1">
                      <a:alpha val="43000"/>
                    </a:schemeClr>
                  </a:outerShdw>
                </a:effectLst>
                <a:latin typeface="微软雅黑" pitchFamily="34" charset="-122"/>
                <a:ea typeface="微软雅黑" pitchFamily="34" charset="-122"/>
              </a:rPr>
            </a:br>
            <a:endParaRPr lang="zh-CN" altLang="en-US" sz="3200" dirty="0">
              <a:solidFill>
                <a:srgbClr val="0070C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矩形 5"/>
          <p:cNvSpPr/>
          <p:nvPr/>
        </p:nvSpPr>
        <p:spPr bwMode="auto">
          <a:xfrm>
            <a:off x="1031358" y="733647"/>
            <a:ext cx="7921256" cy="308344"/>
          </a:xfrm>
          <a:prstGeom prst="rect">
            <a:avLst/>
          </a:pr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ndParaRPr>
          </a:p>
        </p:txBody>
      </p:sp>
      <p:sp>
        <p:nvSpPr>
          <p:cNvPr id="13" name="矩形 12"/>
          <p:cNvSpPr/>
          <p:nvPr/>
        </p:nvSpPr>
        <p:spPr bwMode="auto">
          <a:xfrm>
            <a:off x="5635139" y="5124095"/>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15" name="直接连接符 14"/>
          <p:cNvCxnSpPr/>
          <p:nvPr/>
        </p:nvCxnSpPr>
        <p:spPr bwMode="auto">
          <a:xfrm>
            <a:off x="219606" y="5128063"/>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16" name="直接连接符 15"/>
          <p:cNvCxnSpPr/>
          <p:nvPr/>
        </p:nvCxnSpPr>
        <p:spPr bwMode="auto">
          <a:xfrm>
            <a:off x="223144" y="5248564"/>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19" name="直接连接符 18"/>
          <p:cNvCxnSpPr/>
          <p:nvPr/>
        </p:nvCxnSpPr>
        <p:spPr bwMode="auto">
          <a:xfrm>
            <a:off x="5665166" y="4990723"/>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20" name="直接连接符 19"/>
          <p:cNvCxnSpPr/>
          <p:nvPr/>
        </p:nvCxnSpPr>
        <p:spPr bwMode="auto">
          <a:xfrm>
            <a:off x="6662116" y="4990204"/>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21" name="TextBox 20"/>
          <p:cNvSpPr txBox="1"/>
          <p:nvPr/>
        </p:nvSpPr>
        <p:spPr>
          <a:xfrm>
            <a:off x="4898592" y="4769364"/>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22" name="TextBox 21"/>
          <p:cNvSpPr txBox="1"/>
          <p:nvPr/>
        </p:nvSpPr>
        <p:spPr>
          <a:xfrm>
            <a:off x="5890961" y="4758731"/>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23" name="TextBox 22"/>
          <p:cNvSpPr txBox="1"/>
          <p:nvPr/>
        </p:nvSpPr>
        <p:spPr>
          <a:xfrm>
            <a:off x="6904634" y="4751636"/>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25" name="直接连接符 24"/>
          <p:cNvCxnSpPr/>
          <p:nvPr/>
        </p:nvCxnSpPr>
        <p:spPr bwMode="auto">
          <a:xfrm>
            <a:off x="7622100" y="4977792"/>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29" name="TextBox 28"/>
          <p:cNvSpPr txBox="1"/>
          <p:nvPr/>
        </p:nvSpPr>
        <p:spPr>
          <a:xfrm>
            <a:off x="7766718" y="4769364"/>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pic>
        <p:nvPicPr>
          <p:cNvPr id="30"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362" y="2190195"/>
            <a:ext cx="2136838" cy="1979987"/>
          </a:xfrm>
          <a:prstGeom prst="rect">
            <a:avLst/>
          </a:prstGeom>
        </p:spPr>
      </p:pic>
    </p:spTree>
    <p:extLst>
      <p:ext uri="{BB962C8B-B14F-4D97-AF65-F5344CB8AC3E}">
        <p14:creationId xmlns:p14="http://schemas.microsoft.com/office/powerpoint/2010/main" val="4296975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031358" y="967573"/>
            <a:ext cx="7921256" cy="308344"/>
          </a:xfrm>
          <a:prstGeom prst="rect">
            <a:avLst/>
          </a:pr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ndParaRPr>
          </a:p>
        </p:txBody>
      </p:sp>
      <p:sp>
        <p:nvSpPr>
          <p:cNvPr id="6" name="TextBox 5"/>
          <p:cNvSpPr txBox="1"/>
          <p:nvPr/>
        </p:nvSpPr>
        <p:spPr>
          <a:xfrm>
            <a:off x="4612202" y="366613"/>
            <a:ext cx="3094007" cy="54483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600" dirty="0">
                <a:latin typeface="微软雅黑" pitchFamily="34" charset="-122"/>
                <a:ea typeface="微软雅黑" pitchFamily="34" charset="-122"/>
              </a:rPr>
              <a:t>需求</a:t>
            </a:r>
            <a:r>
              <a:rPr lang="zh-CN" altLang="en-US" sz="2600" dirty="0" smtClean="0">
                <a:latin typeface="微软雅黑" pitchFamily="34" charset="-122"/>
                <a:ea typeface="微软雅黑" pitchFamily="34" charset="-122"/>
              </a:rPr>
              <a:t>分析</a:t>
            </a:r>
            <a:endParaRPr lang="zh-CN" altLang="en-US" sz="2600" dirty="0" smtClean="0">
              <a:latin typeface="微软雅黑" pitchFamily="34" charset="-122"/>
              <a:ea typeface="微软雅黑" pitchFamily="34" charset="-122"/>
            </a:endParaRPr>
          </a:p>
        </p:txBody>
      </p:sp>
      <p:pic>
        <p:nvPicPr>
          <p:cNvPr id="39" name="Picture 2" descr="C:\Users\Sam Liu\Desktop\新建文件夹\未标题-1.pn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170966">
            <a:off x="4413503" y="-39617"/>
            <a:ext cx="1038162" cy="1106962"/>
          </a:xfrm>
          <a:prstGeom prst="rect">
            <a:avLst/>
          </a:prstGeom>
          <a:noFill/>
          <a:extLst>
            <a:ext uri="{909E8E84-426E-40DD-AFC4-6F175D3DCCD1}">
              <a14:hiddenFill xmlns:a14="http://schemas.microsoft.com/office/drawing/2010/main">
                <a:solidFill>
                  <a:srgbClr val="FFFFFF"/>
                </a:solidFill>
              </a14:hiddenFill>
            </a:ext>
          </a:extLst>
        </p:spPr>
      </p:pic>
      <p:sp>
        <p:nvSpPr>
          <p:cNvPr id="73" name="矩形 72"/>
          <p:cNvSpPr/>
          <p:nvPr/>
        </p:nvSpPr>
        <p:spPr bwMode="auto">
          <a:xfrm>
            <a:off x="5604102" y="6679943"/>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74" name="直接连接符 73"/>
          <p:cNvCxnSpPr/>
          <p:nvPr/>
        </p:nvCxnSpPr>
        <p:spPr bwMode="auto">
          <a:xfrm>
            <a:off x="188569" y="6683911"/>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75" name="直接连接符 74"/>
          <p:cNvCxnSpPr/>
          <p:nvPr/>
        </p:nvCxnSpPr>
        <p:spPr bwMode="auto">
          <a:xfrm>
            <a:off x="192107" y="6804412"/>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76" name="直接连接符 75"/>
          <p:cNvCxnSpPr/>
          <p:nvPr/>
        </p:nvCxnSpPr>
        <p:spPr bwMode="auto">
          <a:xfrm>
            <a:off x="5634129" y="6546571"/>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77" name="直接连接符 76"/>
          <p:cNvCxnSpPr/>
          <p:nvPr/>
        </p:nvCxnSpPr>
        <p:spPr bwMode="auto">
          <a:xfrm>
            <a:off x="6631079" y="6546052"/>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78" name="TextBox 77"/>
          <p:cNvSpPr txBox="1"/>
          <p:nvPr/>
        </p:nvSpPr>
        <p:spPr>
          <a:xfrm>
            <a:off x="4867555" y="632521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79" name="TextBox 78"/>
          <p:cNvSpPr txBox="1"/>
          <p:nvPr/>
        </p:nvSpPr>
        <p:spPr>
          <a:xfrm>
            <a:off x="5859924" y="6314579"/>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80" name="TextBox 79"/>
          <p:cNvSpPr txBox="1"/>
          <p:nvPr/>
        </p:nvSpPr>
        <p:spPr>
          <a:xfrm>
            <a:off x="6873597" y="6307484"/>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81" name="直接连接符 80"/>
          <p:cNvCxnSpPr/>
          <p:nvPr/>
        </p:nvCxnSpPr>
        <p:spPr bwMode="auto">
          <a:xfrm>
            <a:off x="7591063" y="6533640"/>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82" name="TextBox 81"/>
          <p:cNvSpPr txBox="1"/>
          <p:nvPr/>
        </p:nvSpPr>
        <p:spPr>
          <a:xfrm>
            <a:off x="7735681" y="632521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7" name="矩形 6"/>
          <p:cNvSpPr/>
          <p:nvPr/>
        </p:nvSpPr>
        <p:spPr>
          <a:xfrm>
            <a:off x="4386630" y="1435101"/>
            <a:ext cx="4715271" cy="4031873"/>
          </a:xfrm>
          <a:prstGeom prst="rect">
            <a:avLst/>
          </a:prstGeom>
        </p:spPr>
        <p:txBody>
          <a:bodyPr wrap="square">
            <a:spAutoFit/>
          </a:bodyPr>
          <a:lstStyle/>
          <a:p>
            <a:pPr marL="342900" lvl="0" indent="-342900" algn="l">
              <a:buFont typeface="+mj-lt"/>
              <a:buAutoNum type="arabicPeriod"/>
            </a:pPr>
            <a:r>
              <a:rPr lang="en-US" altLang="zh-CN" sz="1600" dirty="0"/>
              <a:t>RSS</a:t>
            </a:r>
            <a:r>
              <a:rPr lang="zh-CN" altLang="zh-CN" sz="1600" dirty="0"/>
              <a:t>订阅，它不同于</a:t>
            </a:r>
            <a:r>
              <a:rPr lang="en-US" altLang="zh-CN" sz="1600" dirty="0"/>
              <a:t>Windows</a:t>
            </a:r>
            <a:r>
              <a:rPr lang="zh-CN" altLang="zh-CN" sz="1600" dirty="0"/>
              <a:t>自带的</a:t>
            </a:r>
            <a:r>
              <a:rPr lang="en-US" altLang="zh-CN" sz="1600" dirty="0"/>
              <a:t>RSS</a:t>
            </a:r>
            <a:r>
              <a:rPr lang="zh-CN" altLang="zh-CN" sz="1600" dirty="0"/>
              <a:t>源标题，它能够提供用户自定义的订阅功能，并能够记录资讯。</a:t>
            </a:r>
          </a:p>
          <a:p>
            <a:pPr marL="342900" lvl="0" indent="-342900" algn="l">
              <a:buFont typeface="+mj-lt"/>
              <a:buAutoNum type="arabicPeriod"/>
            </a:pPr>
            <a:r>
              <a:rPr lang="en-US" altLang="zh-CN" sz="1600" dirty="0"/>
              <a:t>K</a:t>
            </a:r>
            <a:r>
              <a:rPr lang="zh-CN" altLang="zh-CN" sz="1600" dirty="0"/>
              <a:t>线图绘制，主要是能够就用户选择的数据绘制</a:t>
            </a:r>
            <a:r>
              <a:rPr lang="en-US" altLang="zh-CN" sz="1600" dirty="0"/>
              <a:t>K</a:t>
            </a:r>
            <a:r>
              <a:rPr lang="zh-CN" altLang="zh-CN" sz="1600" dirty="0"/>
              <a:t>线图，并提供整体以及分时间段、或者指定时间的</a:t>
            </a:r>
            <a:r>
              <a:rPr lang="en-US" altLang="zh-CN" sz="1600" dirty="0"/>
              <a:t>K</a:t>
            </a:r>
            <a:r>
              <a:rPr lang="zh-CN" altLang="zh-CN" sz="1600" dirty="0"/>
              <a:t>线图显示，同时能够就用户鼠标移动到的时间点，显示出用户所有的记录，并能够方便地查看记录。</a:t>
            </a:r>
          </a:p>
          <a:p>
            <a:pPr marL="342900" lvl="0" indent="-342900" algn="l">
              <a:buFont typeface="+mj-lt"/>
              <a:buAutoNum type="arabicPeriod"/>
            </a:pPr>
            <a:r>
              <a:rPr lang="zh-CN" altLang="zh-CN" sz="1600" dirty="0"/>
              <a:t>黄金价格和多种指数的历史记录比较。能够通过线性图的方式，反映其变化规律，帮助用户分析其关系。</a:t>
            </a:r>
          </a:p>
          <a:p>
            <a:pPr marL="342900" lvl="0" indent="-342900" algn="l">
              <a:buFont typeface="+mj-lt"/>
              <a:buAutoNum type="arabicPeriod"/>
            </a:pPr>
            <a:r>
              <a:rPr lang="zh-CN" altLang="zh-CN" sz="1600" dirty="0"/>
              <a:t>黄金价格和指数价格的实时数据获取，并绘制了黄金实时价格线性图。</a:t>
            </a:r>
          </a:p>
          <a:p>
            <a:pPr marL="342900" lvl="0" indent="-342900" algn="l">
              <a:buFont typeface="+mj-lt"/>
              <a:buAutoNum type="arabicPeriod"/>
            </a:pPr>
            <a:r>
              <a:rPr lang="zh-CN" altLang="zh-CN" sz="1600" dirty="0"/>
              <a:t>基于聚类分析和</a:t>
            </a:r>
            <a:r>
              <a:rPr lang="en-US" altLang="zh-CN" sz="1600" dirty="0"/>
              <a:t>RBF</a:t>
            </a:r>
            <a:r>
              <a:rPr lang="zh-CN" altLang="zh-CN" sz="1600" dirty="0"/>
              <a:t>神经网络算法的黄金价格预测，从非线性预测的计量模型入手，预测黄金价格，并同实际数据进行比较。</a:t>
            </a:r>
          </a:p>
        </p:txBody>
      </p:sp>
      <p:pic>
        <p:nvPicPr>
          <p:cNvPr id="83"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2689" y="-85772"/>
            <a:ext cx="2136838" cy="1053344"/>
          </a:xfrm>
          <a:prstGeom prst="rect">
            <a:avLst/>
          </a:prstGeom>
        </p:spPr>
      </p:pic>
      <p:sp>
        <p:nvSpPr>
          <p:cNvPr id="84" name="TextBox 83"/>
          <p:cNvSpPr txBox="1"/>
          <p:nvPr/>
        </p:nvSpPr>
        <p:spPr>
          <a:xfrm>
            <a:off x="-93282" y="622791"/>
            <a:ext cx="1502981" cy="1123712"/>
          </a:xfrm>
          <a:prstGeom prst="round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2000" dirty="0" smtClean="0">
                <a:latin typeface="微软雅黑" pitchFamily="34" charset="-122"/>
                <a:ea typeface="微软雅黑" pitchFamily="34" charset="-122"/>
              </a:rPr>
              <a:t>要求实现的功能</a:t>
            </a:r>
            <a:endParaRPr lang="zh-CN" altLang="en-US" sz="2000" dirty="0">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683212450"/>
              </p:ext>
            </p:extLst>
          </p:nvPr>
        </p:nvGraphicFramePr>
        <p:xfrm>
          <a:off x="852689" y="1435101"/>
          <a:ext cx="3048000" cy="3019425"/>
        </p:xfrm>
        <a:graphic>
          <a:graphicData uri="http://schemas.openxmlformats.org/presentationml/2006/ole">
            <mc:AlternateContent xmlns:mc="http://schemas.openxmlformats.org/markup-compatibility/2006">
              <mc:Choice xmlns:v="urn:schemas-microsoft-com:vml" Requires="v">
                <p:oleObj spid="_x0000_s83016" name="Visio" r:id="rId6" imgW="2061910" imgH="2123238" progId="Visio.Drawing.11">
                  <p:embed/>
                </p:oleObj>
              </mc:Choice>
              <mc:Fallback>
                <p:oleObj name="Visio" r:id="rId6" imgW="2061910" imgH="2123238" progId="Visio.Drawing.11">
                  <p:embed/>
                  <p:pic>
                    <p:nvPicPr>
                      <p:cNvPr id="0" name="Object 1"/>
                      <p:cNvPicPr>
                        <a:picLocks noChangeAspect="1" noChangeArrowheads="1"/>
                      </p:cNvPicPr>
                      <p:nvPr/>
                    </p:nvPicPr>
                    <p:blipFill>
                      <a:blip r:embed="rId7"/>
                      <a:srcRect/>
                      <a:stretch>
                        <a:fillRect/>
                      </a:stretch>
                    </p:blipFill>
                    <p:spPr bwMode="auto">
                      <a:xfrm>
                        <a:off x="852689" y="1435101"/>
                        <a:ext cx="3048000" cy="301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1567448" y="4597400"/>
            <a:ext cx="1875835" cy="369332"/>
          </a:xfrm>
          <a:prstGeom prst="rect">
            <a:avLst/>
          </a:prstGeom>
          <a:noFill/>
        </p:spPr>
        <p:txBody>
          <a:bodyPr wrap="none" rtlCol="0">
            <a:spAutoFit/>
          </a:bodyPr>
          <a:lstStyle/>
          <a:p>
            <a:r>
              <a:rPr lang="zh-CN" altLang="zh-CN" dirty="0" smtClean="0"/>
              <a:t>图</a:t>
            </a:r>
            <a:r>
              <a:rPr lang="zh-CN" altLang="en-US" dirty="0"/>
              <a:t>：</a:t>
            </a:r>
            <a:r>
              <a:rPr lang="en-US" altLang="zh-CN" dirty="0" smtClean="0"/>
              <a:t> </a:t>
            </a:r>
            <a:r>
              <a:rPr lang="zh-CN" altLang="zh-CN" dirty="0"/>
              <a:t>系统用</a:t>
            </a:r>
            <a:r>
              <a:rPr lang="zh-CN" altLang="zh-CN" dirty="0" smtClean="0"/>
              <a:t>例图</a:t>
            </a:r>
            <a:endParaRPr lang="zh-CN" altLang="zh-CN" dirty="0"/>
          </a:p>
        </p:txBody>
      </p:sp>
    </p:spTree>
    <p:extLst>
      <p:ext uri="{BB962C8B-B14F-4D97-AF65-F5344CB8AC3E}">
        <p14:creationId xmlns:p14="http://schemas.microsoft.com/office/powerpoint/2010/main" val="2047622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12202" y="366613"/>
            <a:ext cx="3094007" cy="54483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600" dirty="0" smtClean="0">
                <a:latin typeface="微软雅黑" pitchFamily="34" charset="-122"/>
                <a:ea typeface="微软雅黑" pitchFamily="34" charset="-122"/>
              </a:rPr>
              <a:t>技术介绍</a:t>
            </a:r>
            <a:endParaRPr lang="zh-CN" altLang="en-US" sz="2600" dirty="0">
              <a:latin typeface="微软雅黑" pitchFamily="34" charset="-122"/>
              <a:ea typeface="微软雅黑" pitchFamily="34" charset="-122"/>
            </a:endParaRPr>
          </a:p>
        </p:txBody>
      </p:sp>
      <p:pic>
        <p:nvPicPr>
          <p:cNvPr id="39" name="Picture 2" descr="C:\Users\Sam Liu\Desktop\新建文件夹\未标题-1.png"/>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170966">
            <a:off x="4413503" y="-39617"/>
            <a:ext cx="1038162" cy="1106962"/>
          </a:xfrm>
          <a:prstGeom prst="rect">
            <a:avLst/>
          </a:prstGeom>
          <a:noFill/>
          <a:extLst>
            <a:ext uri="{909E8E84-426E-40DD-AFC4-6F175D3DCCD1}">
              <a14:hiddenFill xmlns:a14="http://schemas.microsoft.com/office/drawing/2010/main">
                <a:solidFill>
                  <a:srgbClr val="FFFFFF"/>
                </a:solidFill>
              </a14:hiddenFill>
            </a:ext>
          </a:extLst>
        </p:spPr>
      </p:pic>
      <p:sp>
        <p:nvSpPr>
          <p:cNvPr id="49" name="矩形 48"/>
          <p:cNvSpPr/>
          <p:nvPr/>
        </p:nvSpPr>
        <p:spPr bwMode="auto">
          <a:xfrm>
            <a:off x="5604102" y="6679943"/>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50" name="直接连接符 49"/>
          <p:cNvCxnSpPr/>
          <p:nvPr/>
        </p:nvCxnSpPr>
        <p:spPr bwMode="auto">
          <a:xfrm>
            <a:off x="188569" y="6683911"/>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51" name="直接连接符 50"/>
          <p:cNvCxnSpPr/>
          <p:nvPr/>
        </p:nvCxnSpPr>
        <p:spPr bwMode="auto">
          <a:xfrm>
            <a:off x="192107" y="6804412"/>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52" name="直接连接符 51"/>
          <p:cNvCxnSpPr/>
          <p:nvPr/>
        </p:nvCxnSpPr>
        <p:spPr bwMode="auto">
          <a:xfrm>
            <a:off x="5634129" y="6546571"/>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53" name="直接连接符 52"/>
          <p:cNvCxnSpPr/>
          <p:nvPr/>
        </p:nvCxnSpPr>
        <p:spPr bwMode="auto">
          <a:xfrm>
            <a:off x="6631079" y="6546052"/>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54" name="TextBox 53"/>
          <p:cNvSpPr txBox="1"/>
          <p:nvPr/>
        </p:nvSpPr>
        <p:spPr>
          <a:xfrm>
            <a:off x="4867555" y="632521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55" name="TextBox 54"/>
          <p:cNvSpPr txBox="1"/>
          <p:nvPr/>
        </p:nvSpPr>
        <p:spPr>
          <a:xfrm>
            <a:off x="5859924" y="6314579"/>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56" name="TextBox 55"/>
          <p:cNvSpPr txBox="1"/>
          <p:nvPr/>
        </p:nvSpPr>
        <p:spPr>
          <a:xfrm>
            <a:off x="6873597" y="6307484"/>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57" name="直接连接符 56"/>
          <p:cNvCxnSpPr/>
          <p:nvPr/>
        </p:nvCxnSpPr>
        <p:spPr bwMode="auto">
          <a:xfrm>
            <a:off x="7591063" y="6533640"/>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58" name="TextBox 57"/>
          <p:cNvSpPr txBox="1"/>
          <p:nvPr/>
        </p:nvSpPr>
        <p:spPr>
          <a:xfrm>
            <a:off x="7735681" y="6325212"/>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4" name="矩形 3"/>
          <p:cNvSpPr/>
          <p:nvPr/>
        </p:nvSpPr>
        <p:spPr>
          <a:xfrm>
            <a:off x="627376" y="1416296"/>
            <a:ext cx="8610415" cy="5262979"/>
          </a:xfrm>
          <a:prstGeom prst="rect">
            <a:avLst/>
          </a:prstGeom>
        </p:spPr>
        <p:txBody>
          <a:bodyPr wrap="square">
            <a:spAutoFit/>
          </a:bodyPr>
          <a:lstStyle/>
          <a:p>
            <a:pPr algn="l"/>
            <a:r>
              <a:rPr lang="en-US" altLang="zh-CN" sz="1600" dirty="0" smtClean="0">
                <a:sym typeface="Wingdings 3"/>
              </a:rPr>
              <a:t></a:t>
            </a:r>
            <a:r>
              <a:rPr lang="en-US" altLang="zh-CN" sz="1600" u="sng" dirty="0" smtClean="0"/>
              <a:t>WPF:</a:t>
            </a:r>
          </a:p>
          <a:p>
            <a:pPr algn="l"/>
            <a:r>
              <a:rPr lang="zh-CN" altLang="en-US" sz="1600" dirty="0" smtClean="0"/>
              <a:t>概念：</a:t>
            </a:r>
            <a:r>
              <a:rPr lang="x-none" altLang="zh-CN" sz="1600" b="0" dirty="0" smtClean="0"/>
              <a:t>WPF</a:t>
            </a:r>
            <a:r>
              <a:rPr lang="zh-CN" altLang="zh-CN" sz="1600" b="0" dirty="0"/>
              <a:t>是</a:t>
            </a:r>
            <a:r>
              <a:rPr lang="x-none" altLang="zh-CN" sz="1600" b="0" dirty="0"/>
              <a:t>Microsoft</a:t>
            </a:r>
            <a:r>
              <a:rPr lang="zh-CN" altLang="zh-CN" sz="1600" b="0" dirty="0"/>
              <a:t>用于</a:t>
            </a:r>
            <a:r>
              <a:rPr lang="x-none" altLang="zh-CN" sz="1600" b="0" dirty="0"/>
              <a:t>Windows</a:t>
            </a:r>
            <a:r>
              <a:rPr lang="zh-CN" altLang="zh-CN" sz="1600" b="0" dirty="0"/>
              <a:t>的新一代显示系统，可以更方便地帮助开发人员创造更好的视觉效果和用户</a:t>
            </a:r>
            <a:r>
              <a:rPr lang="zh-CN" altLang="zh-CN" sz="1600" b="0" dirty="0" smtClean="0"/>
              <a:t>体验</a:t>
            </a:r>
            <a:r>
              <a:rPr lang="zh-CN" altLang="en-US" sz="1600" b="0" dirty="0" smtClean="0"/>
              <a:t>。</a:t>
            </a:r>
            <a:endParaRPr lang="en-US" altLang="zh-CN" sz="1600" b="0" dirty="0" smtClean="0"/>
          </a:p>
          <a:p>
            <a:pPr algn="l"/>
            <a:r>
              <a:rPr lang="zh-CN" altLang="en-US" sz="1600" dirty="0"/>
              <a:t>使用</a:t>
            </a:r>
            <a:r>
              <a:rPr lang="zh-CN" altLang="en-US" sz="1600" dirty="0" smtClean="0"/>
              <a:t>目的：</a:t>
            </a:r>
            <a:r>
              <a:rPr lang="zh-CN" altLang="zh-CN" sz="1600" b="0" dirty="0"/>
              <a:t>在黄金价格趋势图以及更好的用户体验等方面，</a:t>
            </a:r>
            <a:r>
              <a:rPr lang="x-none" altLang="zh-CN" sz="1600" b="0" dirty="0"/>
              <a:t>WPF</a:t>
            </a:r>
            <a:r>
              <a:rPr lang="zh-CN" altLang="zh-CN" sz="1600" b="0" dirty="0"/>
              <a:t>都可以有更好的表现</a:t>
            </a:r>
            <a:r>
              <a:rPr lang="zh-CN" altLang="zh-CN" sz="1600" b="0" dirty="0" smtClean="0"/>
              <a:t>。</a:t>
            </a:r>
            <a:endParaRPr lang="en-US" altLang="zh-CN" sz="1600" b="0" dirty="0" smtClean="0"/>
          </a:p>
          <a:p>
            <a:pPr algn="l"/>
            <a:endParaRPr lang="en-US" altLang="zh-CN" sz="1600" dirty="0"/>
          </a:p>
          <a:p>
            <a:pPr algn="l"/>
            <a:r>
              <a:rPr lang="en-US" altLang="zh-CN" sz="1600" dirty="0">
                <a:sym typeface="Wingdings 3"/>
              </a:rPr>
              <a:t> </a:t>
            </a:r>
            <a:r>
              <a:rPr lang="x-none" altLang="zh-CN" sz="1600" u="sng" dirty="0" smtClean="0"/>
              <a:t>Python</a:t>
            </a:r>
            <a:r>
              <a:rPr lang="zh-CN" altLang="en-US" sz="1600" u="sng" dirty="0" smtClean="0"/>
              <a:t>和</a:t>
            </a:r>
            <a:r>
              <a:rPr lang="en-US" altLang="zh-CN" sz="1600" u="sng" dirty="0" err="1" smtClean="0"/>
              <a:t>IronPython</a:t>
            </a:r>
            <a:r>
              <a:rPr lang="en-US" altLang="zh-CN" sz="1600" u="sng" dirty="0" smtClean="0"/>
              <a:t>:</a:t>
            </a:r>
          </a:p>
          <a:p>
            <a:pPr algn="l"/>
            <a:r>
              <a:rPr lang="zh-CN" altLang="en-US" sz="1600" dirty="0" smtClean="0"/>
              <a:t>概念：</a:t>
            </a:r>
            <a:r>
              <a:rPr lang="zh-CN" altLang="zh-CN" sz="1600" b="0" dirty="0"/>
              <a:t>通常所说的</a:t>
            </a:r>
            <a:r>
              <a:rPr lang="en-US" altLang="zh-CN" sz="1600" b="0" dirty="0"/>
              <a:t>Python</a:t>
            </a:r>
            <a:r>
              <a:rPr lang="zh-CN" altLang="zh-CN" sz="1600" b="0" dirty="0"/>
              <a:t>指的是</a:t>
            </a:r>
            <a:r>
              <a:rPr lang="en-US" altLang="zh-CN" sz="1600" b="0" dirty="0" err="1"/>
              <a:t>Cpython</a:t>
            </a:r>
            <a:r>
              <a:rPr lang="en-US" altLang="zh-CN" sz="1600" b="0" dirty="0"/>
              <a:t>,</a:t>
            </a:r>
            <a:r>
              <a:rPr lang="zh-CN" altLang="zh-CN" sz="1600" b="0" dirty="0"/>
              <a:t>而</a:t>
            </a:r>
            <a:r>
              <a:rPr lang="en-US" altLang="zh-CN" sz="1600" b="0" dirty="0" err="1"/>
              <a:t>IronPython</a:t>
            </a:r>
            <a:r>
              <a:rPr lang="zh-CN" altLang="zh-CN" sz="1600" b="0" dirty="0"/>
              <a:t>是在</a:t>
            </a:r>
            <a:r>
              <a:rPr lang="en-US" altLang="zh-CN" sz="1600" b="0" dirty="0"/>
              <a:t>.NET</a:t>
            </a:r>
            <a:r>
              <a:rPr lang="zh-CN" altLang="zh-CN" sz="1600" b="0" dirty="0"/>
              <a:t>和</a:t>
            </a:r>
            <a:r>
              <a:rPr lang="en-US" altLang="zh-CN" sz="1600" b="0" dirty="0"/>
              <a:t>Mono(</a:t>
            </a:r>
            <a:r>
              <a:rPr lang="zh-CN" altLang="zh-CN" sz="1600" b="0" dirty="0"/>
              <a:t>由</a:t>
            </a:r>
            <a:r>
              <a:rPr lang="en-US" altLang="zh-CN" sz="1600" b="0" dirty="0"/>
              <a:t>Novell</a:t>
            </a:r>
            <a:r>
              <a:rPr lang="zh-CN" altLang="zh-CN" sz="1600" b="0" dirty="0"/>
              <a:t>公司发起的致力于开创</a:t>
            </a:r>
            <a:r>
              <a:rPr lang="en-US" altLang="zh-CN" sz="1600" b="0" dirty="0"/>
              <a:t>.NET</a:t>
            </a:r>
            <a:r>
              <a:rPr lang="zh-CN" altLang="zh-CN" sz="1600" b="0" dirty="0"/>
              <a:t>在</a:t>
            </a:r>
            <a:r>
              <a:rPr lang="en-US" altLang="zh-CN" sz="1600" b="0" dirty="0"/>
              <a:t>Linux</a:t>
            </a:r>
            <a:r>
              <a:rPr lang="zh-CN" altLang="zh-CN" sz="1600" b="0" dirty="0"/>
              <a:t>上使用的开源工程，笔者认为是比较成功的</a:t>
            </a:r>
            <a:r>
              <a:rPr lang="en-US" altLang="zh-CN" sz="1600" b="0" dirty="0"/>
              <a:t>)</a:t>
            </a:r>
            <a:r>
              <a:rPr lang="zh-CN" altLang="zh-CN" sz="1600" b="0" dirty="0"/>
              <a:t>上实现的</a:t>
            </a:r>
            <a:r>
              <a:rPr lang="en-US" altLang="zh-CN" sz="1600" b="0" dirty="0"/>
              <a:t>Python</a:t>
            </a:r>
            <a:r>
              <a:rPr lang="zh-CN" altLang="zh-CN" sz="1600" b="0" dirty="0"/>
              <a:t>语言，由</a:t>
            </a:r>
            <a:r>
              <a:rPr lang="en-US" altLang="zh-CN" sz="1600" b="0" dirty="0"/>
              <a:t>Jim(</a:t>
            </a:r>
            <a:r>
              <a:rPr lang="zh-CN" altLang="zh-CN" sz="1600" b="0" dirty="0"/>
              <a:t>也是</a:t>
            </a:r>
            <a:r>
              <a:rPr lang="en-US" altLang="zh-CN" sz="1600" b="0" dirty="0" err="1"/>
              <a:t>Jython</a:t>
            </a:r>
            <a:r>
              <a:rPr lang="zh-CN" altLang="zh-CN" sz="1600" b="0" dirty="0"/>
              <a:t>创造者</a:t>
            </a:r>
            <a:r>
              <a:rPr lang="en-US" altLang="zh-CN" sz="1600" b="0" dirty="0"/>
              <a:t>)</a:t>
            </a:r>
            <a:r>
              <a:rPr lang="zh-CN" altLang="zh-CN" sz="1600" b="0" dirty="0"/>
              <a:t>所创造。</a:t>
            </a:r>
            <a:r>
              <a:rPr lang="en-US" altLang="zh-CN" sz="1600" b="0" dirty="0" err="1"/>
              <a:t>IronPythond</a:t>
            </a:r>
            <a:r>
              <a:rPr lang="zh-CN" altLang="zh-CN" sz="1600" b="0" dirty="0"/>
              <a:t>的出现使得更多的</a:t>
            </a:r>
            <a:r>
              <a:rPr lang="en-US" altLang="zh-CN" sz="1600" b="0" dirty="0"/>
              <a:t>Python</a:t>
            </a:r>
            <a:r>
              <a:rPr lang="zh-CN" altLang="zh-CN" sz="1600" b="0" dirty="0"/>
              <a:t>脚本能够很容易地移植到</a:t>
            </a:r>
            <a:r>
              <a:rPr lang="en-US" altLang="zh-CN" sz="1600" b="0" dirty="0"/>
              <a:t>.NET Framework</a:t>
            </a:r>
            <a:r>
              <a:rPr lang="zh-CN" altLang="zh-CN" sz="1600" b="0" dirty="0"/>
              <a:t>上</a:t>
            </a:r>
            <a:r>
              <a:rPr lang="zh-CN" altLang="zh-CN" sz="1600" b="0" dirty="0" smtClean="0"/>
              <a:t>。</a:t>
            </a:r>
            <a:endParaRPr lang="en-US" altLang="zh-CN" sz="1600" b="0" dirty="0" smtClean="0"/>
          </a:p>
          <a:p>
            <a:pPr algn="l"/>
            <a:r>
              <a:rPr lang="zh-CN" altLang="en-US" sz="1600" dirty="0"/>
              <a:t>使用</a:t>
            </a:r>
            <a:r>
              <a:rPr lang="zh-CN" altLang="en-US" sz="1600" dirty="0" smtClean="0"/>
              <a:t>目的：</a:t>
            </a:r>
            <a:r>
              <a:rPr lang="zh-CN" altLang="en-US" sz="1600" b="0" dirty="0" smtClean="0"/>
              <a:t>编写爬虫从网络上爬取系统中所需要的数据。</a:t>
            </a:r>
            <a:endParaRPr lang="en-US" altLang="zh-CN" sz="1600" b="0" dirty="0"/>
          </a:p>
          <a:p>
            <a:pPr algn="l"/>
            <a:endParaRPr lang="en-US" altLang="zh-CN" sz="1600" dirty="0" smtClean="0"/>
          </a:p>
          <a:p>
            <a:pPr marL="285750" indent="-285750" algn="l">
              <a:buFont typeface="Wingdings 3" pitchFamily="18" charset="2"/>
              <a:buChar char="Ê"/>
            </a:pPr>
            <a:r>
              <a:rPr lang="en-US" altLang="zh-CN" sz="1600" u="sng" dirty="0" smtClean="0"/>
              <a:t>C++ </a:t>
            </a:r>
            <a:r>
              <a:rPr lang="en-US" altLang="zh-CN" sz="1600" u="sng" dirty="0" err="1" smtClean="0"/>
              <a:t>Dll</a:t>
            </a:r>
            <a:r>
              <a:rPr lang="en-US" altLang="zh-CN" sz="1600" u="sng" dirty="0" smtClean="0"/>
              <a:t>:</a:t>
            </a:r>
          </a:p>
          <a:p>
            <a:pPr algn="l"/>
            <a:r>
              <a:rPr lang="zh-CN" altLang="en-US" sz="1600" dirty="0" smtClean="0"/>
              <a:t>概念：</a:t>
            </a:r>
            <a:r>
              <a:rPr lang="en-US" altLang="zh-CN" sz="1600" dirty="0"/>
              <a:t> </a:t>
            </a:r>
            <a:r>
              <a:rPr lang="en-US" altLang="zh-CN" sz="1600" b="0" dirty="0"/>
              <a:t>DLL</a:t>
            </a:r>
            <a:r>
              <a:rPr lang="zh-CN" altLang="zh-CN" sz="1600" b="0" dirty="0"/>
              <a:t>通常包含了已编译过函数的可执行代码，特性就是作为一个库能够让多个程序同时使用。它的优点是扩展了应用程序的特性，并支持多种编程语言的编写以及解决平台差异。</a:t>
            </a:r>
            <a:endParaRPr lang="en-US" altLang="zh-CN" sz="1600" b="0" dirty="0" smtClean="0"/>
          </a:p>
          <a:p>
            <a:pPr algn="l"/>
            <a:r>
              <a:rPr lang="zh-CN" altLang="en-US" sz="1600" dirty="0" smtClean="0"/>
              <a:t>使用目的：</a:t>
            </a:r>
            <a:r>
              <a:rPr lang="zh-CN" altLang="en-US" sz="1600" b="0" dirty="0" smtClean="0"/>
              <a:t>使用</a:t>
            </a:r>
            <a:r>
              <a:rPr lang="en-US" altLang="zh-CN" sz="1600" b="0" dirty="0" smtClean="0"/>
              <a:t>C++</a:t>
            </a:r>
            <a:r>
              <a:rPr lang="zh-CN" altLang="en-US" sz="1600" b="0" dirty="0" smtClean="0"/>
              <a:t>来编写基于聚类分析、</a:t>
            </a:r>
            <a:r>
              <a:rPr lang="en-US" altLang="zh-CN" sz="1600" b="0" dirty="0" smtClean="0"/>
              <a:t>RBF</a:t>
            </a:r>
            <a:r>
              <a:rPr lang="zh-CN" altLang="en-US" sz="1600" b="0" dirty="0" smtClean="0"/>
              <a:t>神经网络算法的代码，以保证运算效率。</a:t>
            </a:r>
            <a:endParaRPr lang="en-US" altLang="zh-CN" sz="1600" b="0" dirty="0" smtClean="0"/>
          </a:p>
          <a:p>
            <a:pPr algn="l"/>
            <a:endParaRPr lang="en-US" altLang="zh-CN" sz="1600" dirty="0"/>
          </a:p>
          <a:p>
            <a:pPr marL="285750" indent="-285750" algn="l">
              <a:buFont typeface="Wingdings 3" pitchFamily="18" charset="2"/>
              <a:buChar char="Ê"/>
            </a:pPr>
            <a:r>
              <a:rPr lang="en-US" altLang="zh-CN" sz="1600" u="sng" dirty="0" smtClean="0"/>
              <a:t>XML:</a:t>
            </a:r>
          </a:p>
          <a:p>
            <a:pPr algn="l"/>
            <a:r>
              <a:rPr lang="zh-CN" altLang="en-US" sz="1600" dirty="0" smtClean="0"/>
              <a:t>概念：</a:t>
            </a:r>
            <a:r>
              <a:rPr lang="zh-CN" altLang="en-US" sz="1600" b="0" dirty="0" smtClean="0"/>
              <a:t>可扩展性标记语言。</a:t>
            </a:r>
            <a:endParaRPr lang="en-US" altLang="zh-CN" sz="1600" b="0" dirty="0" smtClean="0"/>
          </a:p>
          <a:p>
            <a:pPr algn="l"/>
            <a:r>
              <a:rPr lang="zh-CN" altLang="en-US" sz="1600" dirty="0"/>
              <a:t>使用</a:t>
            </a:r>
            <a:r>
              <a:rPr lang="zh-CN" altLang="en-US" sz="1600" dirty="0" smtClean="0"/>
              <a:t>目的：</a:t>
            </a:r>
            <a:r>
              <a:rPr lang="zh-CN" altLang="en-US" sz="1600" b="0" dirty="0" smtClean="0"/>
              <a:t>数据存储。</a:t>
            </a:r>
            <a:endParaRPr lang="en-US" altLang="zh-CN" sz="1600" b="0" dirty="0" smtClean="0"/>
          </a:p>
          <a:p>
            <a:pPr algn="l"/>
            <a:endParaRPr lang="zh-CN" altLang="zh-CN" sz="1600" dirty="0"/>
          </a:p>
        </p:txBody>
      </p:sp>
      <p:pic>
        <p:nvPicPr>
          <p:cNvPr id="63"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349" y="-141901"/>
            <a:ext cx="2136838" cy="1053344"/>
          </a:xfrm>
          <a:prstGeom prst="rect">
            <a:avLst/>
          </a:prstGeom>
        </p:spPr>
      </p:pic>
    </p:spTree>
    <p:extLst>
      <p:ext uri="{BB962C8B-B14F-4D97-AF65-F5344CB8AC3E}">
        <p14:creationId xmlns:p14="http://schemas.microsoft.com/office/powerpoint/2010/main" val="2047622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14700" y="1868640"/>
            <a:ext cx="5624584" cy="2185214"/>
          </a:xfrm>
          <a:prstGeom prst="rect">
            <a:avLst/>
          </a:prstGeom>
          <a:noFill/>
        </p:spPr>
        <p:txBody>
          <a:bodyPr wrap="square" rtlCol="0">
            <a:spAutoFit/>
          </a:bodyPr>
          <a:lstStyle/>
          <a:p>
            <a:pPr algn="l"/>
            <a:r>
              <a:rPr lang="zh-CN" altLang="en-US" sz="2800" b="0" dirty="0" smtClean="0">
                <a:solidFill>
                  <a:srgbClr val="0070C0"/>
                </a:solidFill>
                <a:effectLst>
                  <a:outerShdw blurRad="50800" dist="38100" dir="2700000" algn="tl" rotWithShape="0">
                    <a:schemeClr val="tx2">
                      <a:lumMod val="40000"/>
                      <a:lumOff val="60000"/>
                      <a:alpha val="40000"/>
                    </a:schemeClr>
                  </a:outerShdw>
                </a:effectLst>
                <a:latin typeface="微软雅黑" pitchFamily="34" charset="-122"/>
                <a:ea typeface="微软雅黑" pitchFamily="34" charset="-122"/>
              </a:rPr>
              <a:t>展示模块之</a:t>
            </a:r>
            <a:endParaRPr lang="en-US" altLang="zh-CN" sz="2800" b="0" dirty="0" smtClean="0">
              <a:solidFill>
                <a:srgbClr val="0070C0"/>
              </a:solidFill>
              <a:effectLst>
                <a:outerShdw blurRad="50800" dist="38100" dir="2700000" algn="tl" rotWithShape="0">
                  <a:schemeClr val="tx2">
                    <a:lumMod val="40000"/>
                    <a:lumOff val="60000"/>
                    <a:alpha val="40000"/>
                  </a:schemeClr>
                </a:outerShdw>
              </a:effectLst>
              <a:latin typeface="微软雅黑" pitchFamily="34" charset="-122"/>
              <a:ea typeface="微软雅黑" pitchFamily="34" charset="-122"/>
            </a:endParaRPr>
          </a:p>
          <a:p>
            <a:pPr algn="l"/>
            <a:r>
              <a:rPr lang="zh-CN" altLang="en-US" sz="6000" dirty="0" smtClean="0">
                <a:solidFill>
                  <a:srgbClr val="0070C0"/>
                </a:solidFill>
                <a:effectLst>
                  <a:outerShdw blurRad="50800" dist="38100" dir="2700000" algn="tl" rotWithShape="0">
                    <a:schemeClr val="tx2">
                      <a:lumMod val="40000"/>
                      <a:lumOff val="60000"/>
                      <a:alpha val="40000"/>
                    </a:schemeClr>
                  </a:outerShdw>
                </a:effectLst>
                <a:latin typeface="微软雅黑" pitchFamily="34" charset="-122"/>
                <a:ea typeface="微软雅黑" pitchFamily="34" charset="-122"/>
              </a:rPr>
              <a:t>系统设计与实现</a:t>
            </a:r>
            <a:r>
              <a:rPr lang="zh-CN" altLang="en-US" sz="2400" dirty="0" smtClean="0">
                <a:solidFill>
                  <a:schemeClr val="tx1">
                    <a:lumMod val="65000"/>
                    <a:lumOff val="35000"/>
                  </a:schemeClr>
                </a:solidFill>
                <a:effectLst>
                  <a:outerShdw blurRad="38100" dist="38100" dir="2700000" algn="tl">
                    <a:schemeClr val="bg1">
                      <a:alpha val="43000"/>
                    </a:schemeClr>
                  </a:outerShdw>
                </a:effectLst>
                <a:latin typeface="微软雅黑" pitchFamily="34" charset="-122"/>
                <a:ea typeface="微软雅黑" pitchFamily="34" charset="-122"/>
              </a:rPr>
              <a:t>贵金属</a:t>
            </a:r>
            <a:r>
              <a:rPr lang="zh-CN" altLang="en-US" sz="2400" dirty="0">
                <a:solidFill>
                  <a:schemeClr val="tx1">
                    <a:lumMod val="65000"/>
                    <a:lumOff val="35000"/>
                  </a:schemeClr>
                </a:solidFill>
                <a:effectLst>
                  <a:outerShdw blurRad="38100" dist="38100" dir="2700000" algn="tl">
                    <a:schemeClr val="bg1">
                      <a:alpha val="43000"/>
                    </a:schemeClr>
                  </a:outerShdw>
                </a:effectLst>
                <a:latin typeface="微软雅黑" pitchFamily="34" charset="-122"/>
                <a:ea typeface="微软雅黑" pitchFamily="34" charset="-122"/>
              </a:rPr>
              <a:t>期货量化投资在中国市场的可行性研究</a:t>
            </a:r>
          </a:p>
        </p:txBody>
      </p:sp>
      <p:sp>
        <p:nvSpPr>
          <p:cNvPr id="6" name="矩形 5"/>
          <p:cNvSpPr/>
          <p:nvPr/>
        </p:nvSpPr>
        <p:spPr bwMode="auto">
          <a:xfrm>
            <a:off x="1031358" y="733647"/>
            <a:ext cx="7921256" cy="308344"/>
          </a:xfrm>
          <a:prstGeom prst="rect">
            <a:avLst/>
          </a:pr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ndParaRPr>
          </a:p>
        </p:txBody>
      </p:sp>
      <p:pic>
        <p:nvPicPr>
          <p:cNvPr id="15"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612" y="1971253"/>
            <a:ext cx="2136838" cy="1979987"/>
          </a:xfrm>
          <a:prstGeom prst="rect">
            <a:avLst/>
          </a:prstGeom>
        </p:spPr>
      </p:pic>
      <p:sp>
        <p:nvSpPr>
          <p:cNvPr id="14" name="矩形 13"/>
          <p:cNvSpPr/>
          <p:nvPr/>
        </p:nvSpPr>
        <p:spPr bwMode="auto">
          <a:xfrm>
            <a:off x="6671915" y="4823353"/>
            <a:ext cx="929689" cy="120501"/>
          </a:xfrm>
          <a:prstGeom prst="rect">
            <a:avLst/>
          </a:prstGeom>
          <a:ln w="3175">
            <a:solidFill>
              <a:schemeClr val="tx1">
                <a:lumMod val="65000"/>
                <a:lumOff val="3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2700">
                <a:solidFill>
                  <a:schemeClr val="tx2">
                    <a:satMod val="155000"/>
                  </a:schemeClr>
                </a:solidFill>
                <a:prstDash val="solid"/>
              </a:ln>
              <a:solidFill>
                <a:schemeClr val="tx1">
                  <a:lumMod val="75000"/>
                  <a:lumOff val="25000"/>
                </a:schemeClr>
              </a:solidFill>
              <a:effectLst>
                <a:outerShdw blurRad="41275" dist="20320" dir="1800000" algn="tl" rotWithShape="0">
                  <a:srgbClr val="000000">
                    <a:alpha val="40000"/>
                  </a:srgbClr>
                </a:outerShdw>
              </a:effectLst>
              <a:latin typeface="Arial" charset="0"/>
            </a:endParaRPr>
          </a:p>
        </p:txBody>
      </p:sp>
      <p:cxnSp>
        <p:nvCxnSpPr>
          <p:cNvPr id="16" name="直接连接符 15"/>
          <p:cNvCxnSpPr/>
          <p:nvPr/>
        </p:nvCxnSpPr>
        <p:spPr bwMode="auto">
          <a:xfrm>
            <a:off x="185031" y="4800525"/>
            <a:ext cx="8924394" cy="10633"/>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18" name="直接连接符 17"/>
          <p:cNvCxnSpPr/>
          <p:nvPr/>
        </p:nvCxnSpPr>
        <p:spPr bwMode="auto">
          <a:xfrm>
            <a:off x="185031" y="4943854"/>
            <a:ext cx="8920856" cy="0"/>
          </a:xfrm>
          <a:prstGeom prst="line">
            <a:avLst/>
          </a:prstGeom>
          <a:ln w="28575">
            <a:solidFill>
              <a:schemeClr val="tx1">
                <a:lumMod val="65000"/>
                <a:lumOff val="35000"/>
              </a:schemeClr>
            </a:solidFill>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19" name="直接连接符 18"/>
          <p:cNvCxnSpPr/>
          <p:nvPr/>
        </p:nvCxnSpPr>
        <p:spPr bwMode="auto">
          <a:xfrm>
            <a:off x="5630591" y="4663185"/>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20" name="直接连接符 19"/>
          <p:cNvCxnSpPr/>
          <p:nvPr/>
        </p:nvCxnSpPr>
        <p:spPr bwMode="auto">
          <a:xfrm>
            <a:off x="6627541" y="4662666"/>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21" name="TextBox 20"/>
          <p:cNvSpPr txBox="1"/>
          <p:nvPr/>
        </p:nvSpPr>
        <p:spPr>
          <a:xfrm>
            <a:off x="4864017" y="4441826"/>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01</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22" name="TextBox 21"/>
          <p:cNvSpPr txBox="1"/>
          <p:nvPr/>
        </p:nvSpPr>
        <p:spPr>
          <a:xfrm>
            <a:off x="5856386" y="4431193"/>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02</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23" name="TextBox 22"/>
          <p:cNvSpPr txBox="1"/>
          <p:nvPr/>
        </p:nvSpPr>
        <p:spPr>
          <a:xfrm>
            <a:off x="6870059" y="4424098"/>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03</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cxnSp>
        <p:nvCxnSpPr>
          <p:cNvPr id="25" name="直接连接符 24"/>
          <p:cNvCxnSpPr/>
          <p:nvPr/>
        </p:nvCxnSpPr>
        <p:spPr bwMode="auto">
          <a:xfrm>
            <a:off x="7587525" y="4650254"/>
            <a:ext cx="0" cy="85947"/>
          </a:xfrm>
          <a:prstGeom prst="line">
            <a:avLst/>
          </a:prstGeom>
          <a:solidFill>
            <a:srgbClr val="FFFFFF"/>
          </a:solidFill>
          <a:ln w="28575"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sp>
        <p:nvSpPr>
          <p:cNvPr id="29" name="TextBox 28"/>
          <p:cNvSpPr txBox="1"/>
          <p:nvPr/>
        </p:nvSpPr>
        <p:spPr>
          <a:xfrm>
            <a:off x="7732143" y="4441826"/>
            <a:ext cx="533403" cy="369332"/>
          </a:xfrm>
          <a:prstGeom prst="rect">
            <a:avLst/>
          </a:prstGeom>
          <a:noFill/>
          <a:ln>
            <a:noFill/>
          </a:ln>
        </p:spPr>
        <p:txBody>
          <a:bodyPr wrap="square" rtlCol="0">
            <a:spAutoFit/>
          </a:bodyPr>
          <a:lstStyle/>
          <a:p>
            <a:r>
              <a:rPr lang="en-US" altLang="zh-CN" dirty="0" smtClean="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rPr>
              <a:t>04</a:t>
            </a:r>
            <a:endParaRPr lang="zh-CN" altLang="en-US" dirty="0">
              <a:solidFill>
                <a:schemeClr val="tx1">
                  <a:lumMod val="75000"/>
                  <a:lumOff val="25000"/>
                </a:schemeClr>
              </a:solidFill>
              <a:effectLst>
                <a:outerShdw blurRad="38100" dist="38100" dir="2700000" algn="tl">
                  <a:srgbClr val="000000">
                    <a:alpha val="43137"/>
                  </a:srgbClr>
                </a:outerShdw>
              </a:effectLst>
              <a:latin typeface="华文细黑" pitchFamily="2" charset="-122"/>
              <a:ea typeface="华文细黑" pitchFamily="2" charset="-122"/>
            </a:endParaRPr>
          </a:p>
        </p:txBody>
      </p:sp>
    </p:spTree>
    <p:extLst>
      <p:ext uri="{BB962C8B-B14F-4D97-AF65-F5344CB8AC3E}">
        <p14:creationId xmlns:p14="http://schemas.microsoft.com/office/powerpoint/2010/main" val="406898853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437TGp_bizpeople_light_ani">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437TGp_bizpeople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437TGp_bizpeople_light_ani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437TGp_bizpeople_light_ani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2585</TotalTime>
  <Words>1450</Words>
  <Application>Microsoft Office PowerPoint</Application>
  <PresentationFormat>全屏显示(4:3)</PresentationFormat>
  <Paragraphs>247</Paragraphs>
  <Slides>24</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26" baseType="lpstr">
      <vt:lpstr>437TGp_bizpeople_light_ani</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Sam Peter</dc:creator>
  <cp:lastModifiedBy>zacks</cp:lastModifiedBy>
  <cp:revision>593</cp:revision>
  <dcterms:created xsi:type="dcterms:W3CDTF">2011-05-19T16:44:54Z</dcterms:created>
  <dcterms:modified xsi:type="dcterms:W3CDTF">2013-06-04T23:49:20Z</dcterms:modified>
</cp:coreProperties>
</file>